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77" r:id="rId2"/>
    <p:sldMasterId id="2147483687" r:id="rId3"/>
  </p:sldMasterIdLst>
  <p:notesMasterIdLst>
    <p:notesMasterId r:id="rId25"/>
  </p:notesMasterIdLst>
  <p:handoutMasterIdLst>
    <p:handoutMasterId r:id="rId26"/>
  </p:handoutMasterIdLst>
  <p:sldIdLst>
    <p:sldId id="2683" r:id="rId4"/>
    <p:sldId id="2887" r:id="rId5"/>
    <p:sldId id="2895" r:id="rId6"/>
    <p:sldId id="2889" r:id="rId7"/>
    <p:sldId id="2858" r:id="rId8"/>
    <p:sldId id="2893" r:id="rId9"/>
    <p:sldId id="2891" r:id="rId10"/>
    <p:sldId id="2896" r:id="rId11"/>
    <p:sldId id="2899" r:id="rId12"/>
    <p:sldId id="2900" r:id="rId13"/>
    <p:sldId id="2901" r:id="rId14"/>
    <p:sldId id="2905" r:id="rId15"/>
    <p:sldId id="2906" r:id="rId16"/>
    <p:sldId id="2827" r:id="rId17"/>
    <p:sldId id="2902" r:id="rId18"/>
    <p:sldId id="2888" r:id="rId19"/>
    <p:sldId id="2890" r:id="rId20"/>
    <p:sldId id="2733" r:id="rId21"/>
    <p:sldId id="2857" r:id="rId22"/>
    <p:sldId id="2903" r:id="rId23"/>
    <p:sldId id="2892" r:id="rId24"/>
  </p:sldIdLst>
  <p:sldSz cx="9144000" cy="6858000" type="screen4x3"/>
  <p:notesSz cx="6858000" cy="9144000"/>
  <p:custDataLst>
    <p:tags r:id="rId27"/>
  </p:custDataLst>
  <p:defaultTextStyle>
    <a:defPPr>
      <a:defRPr lang="tr-TR"/>
    </a:defPPr>
    <a:lvl1pPr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2EB2"/>
    <a:srgbClr val="FFFFFF"/>
    <a:srgbClr val="1F14AC"/>
    <a:srgbClr val="FFCDCD"/>
    <a:srgbClr val="FFFF99"/>
    <a:srgbClr val="EBEBF3"/>
    <a:srgbClr val="41C4B8"/>
    <a:srgbClr val="FF2929"/>
    <a:srgbClr val="FF5F5F"/>
    <a:srgbClr val="A8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ema Uygulanmış Stil 1 - Vurgu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Açık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Açık Stil 1 - Vurgu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Açık Stil 1 - Vurgu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202B0CA-FC54-4496-8BCA-5EF66A818D29}" styleName="Koyu Stil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Orta Stil 1 - Vurgu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Orta Stil 1 - Vurgu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Orta Stil 1 - Vurgu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Orta Stil 1 - Vurgu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2211" autoAdjust="0"/>
  </p:normalViewPr>
  <p:slideViewPr>
    <p:cSldViewPr>
      <p:cViewPr varScale="1">
        <p:scale>
          <a:sx n="79" d="100"/>
          <a:sy n="79" d="100"/>
        </p:scale>
        <p:origin x="15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7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4" d="100"/>
        <a:sy n="134" d="100"/>
      </p:scale>
      <p:origin x="0" y="37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E2291B99-9C6B-4D72-9448-7914249E9F76}" type="datetime1">
              <a:rPr lang="en-US"/>
              <a:pPr>
                <a:defRPr/>
              </a:pPr>
              <a:t>6/16/2019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CDC4AC19-1A82-4F3A-9633-97342DC52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14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/>
              <a:t>Click to edit Master text styles</a:t>
            </a:r>
          </a:p>
          <a:p>
            <a:pPr lvl="1"/>
            <a:r>
              <a:rPr lang="tr-TR" noProof="0"/>
              <a:t>Second level</a:t>
            </a:r>
          </a:p>
          <a:p>
            <a:pPr lvl="2"/>
            <a:r>
              <a:rPr lang="tr-TR" noProof="0"/>
              <a:t>Third level</a:t>
            </a:r>
          </a:p>
          <a:p>
            <a:pPr lvl="3"/>
            <a:r>
              <a:rPr lang="tr-TR" noProof="0"/>
              <a:t>Fourth level</a:t>
            </a:r>
          </a:p>
          <a:p>
            <a:pPr lvl="4"/>
            <a:r>
              <a:rPr lang="tr-TR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4C44D85-F12C-403E-9D71-E9BF87E7C78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7473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C44D85-F12C-403E-9D71-E9BF87E7C788}" type="slidenum">
              <a:rPr lang="tr-TR" smtClean="0"/>
              <a:pPr>
                <a:defRPr/>
              </a:pPr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6807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C44D85-F12C-403E-9D71-E9BF87E7C788}" type="slidenum">
              <a:rPr lang="tr-TR" smtClean="0"/>
              <a:pPr>
                <a:defRPr/>
              </a:pPr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716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C44D85-F12C-403E-9D71-E9BF87E7C788}" type="slidenum">
              <a:rPr lang="tr-TR" smtClean="0"/>
              <a:pPr>
                <a:defRPr/>
              </a:pPr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1539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2A83-2B0C-4597-ACF2-F4D9E33514A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793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2A83-2B0C-4597-ACF2-F4D9E33514AA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58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D21E2-EE94-46EE-8B06-804CAF105120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587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CDA11-BE5F-40B4-B485-E1895289245B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39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96A0-E2C6-490E-82A0-FE795CC0F43E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958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768E-DF5E-466F-B1DF-E2A92BAFA15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38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4B4E-B6AA-46BF-8C3A-7A4A4E31B92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B953-E001-49D5-98B4-047A62AD00C2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718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8430B-D68A-4785-B888-07D4E852ADFC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80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prstClr val="black"/>
              </a:solidFill>
            </a:endParaRPr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prstClr val="black"/>
              </a:solidFill>
            </a:endParaRPr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56A5-E06A-4B55-A190-046D9658193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090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2A83-2B0C-4597-ACF2-F4D9E33514AA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42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D21E2-EE94-46EE-8B06-804CAF10512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07587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D21E2-EE94-46EE-8B06-804CAF105120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98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CDA11-BE5F-40B4-B485-E1895289245B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65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96A0-E2C6-490E-82A0-FE795CC0F43E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123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768E-DF5E-466F-B1DF-E2A92BAFA15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1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4B4E-B6AA-46BF-8C3A-7A4A4E31B92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6339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B953-E001-49D5-98B4-047A62AD00C2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497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8430B-D68A-4785-B888-07D4E852ADFC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80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prstClr val="black"/>
              </a:solidFill>
            </a:endParaRPr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prstClr val="black"/>
              </a:solidFill>
            </a:endParaRPr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56A5-E06A-4B55-A190-046D9658193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6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CDA11-BE5F-40B4-B485-E1895289245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944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96A0-E2C6-490E-82A0-FE795CC0F43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8414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768E-DF5E-466F-B1DF-E2A92BAFA15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0531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4B4E-B6AA-46BF-8C3A-7A4A4E31B92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065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B953-E001-49D5-98B4-047A62AD00C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9207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8430B-D68A-4785-B888-07D4E852ADF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454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56A5-E06A-4B55-A190-046D9658193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500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8000">
              <a:srgbClr val="F85FB8">
                <a:lumMod val="91000"/>
                <a:lumOff val="9000"/>
                <a:alpha val="62000"/>
              </a:srgbClr>
            </a:gs>
            <a:gs pos="100000">
              <a:srgbClr val="EBEBF3"/>
            </a:gs>
            <a:gs pos="2000">
              <a:srgbClr val="F42EB2">
                <a:alpha val="75000"/>
                <a:lumMod val="93000"/>
              </a:srgbClr>
            </a:gs>
            <a:gs pos="100000">
              <a:srgbClr val="FFCDCD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FA714B4-D96F-4D33-A770-14BA477F937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132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/>
          <a:latin typeface="Tahoma" charset="0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3200" b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28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8000">
              <a:srgbClr val="F85FB8">
                <a:lumMod val="91000"/>
                <a:lumOff val="9000"/>
                <a:alpha val="62000"/>
              </a:srgbClr>
            </a:gs>
            <a:gs pos="100000">
              <a:srgbClr val="EBEBF3"/>
            </a:gs>
            <a:gs pos="2000">
              <a:srgbClr val="F42EB2">
                <a:alpha val="75000"/>
                <a:lumMod val="93000"/>
              </a:srgbClr>
            </a:gs>
            <a:gs pos="100000">
              <a:srgbClr val="FFCDCD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FA714B4-D96F-4D33-A770-14BA477F9374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  <p:pic>
        <p:nvPicPr>
          <p:cNvPr id="7" name="Resim 3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008" y="6453336"/>
            <a:ext cx="16002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62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/>
          <a:latin typeface="Tahoma" charset="0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3200" b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8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8000">
              <a:srgbClr val="F85FB8">
                <a:lumMod val="91000"/>
                <a:lumOff val="9000"/>
                <a:alpha val="62000"/>
              </a:srgbClr>
            </a:gs>
            <a:gs pos="100000">
              <a:srgbClr val="EBEBF3"/>
            </a:gs>
            <a:gs pos="2000">
              <a:srgbClr val="F42EB2">
                <a:alpha val="75000"/>
                <a:lumMod val="93000"/>
              </a:srgbClr>
            </a:gs>
            <a:gs pos="100000">
              <a:srgbClr val="FFCDCD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FA714B4-D96F-4D33-A770-14BA477F9374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  <p:pic>
        <p:nvPicPr>
          <p:cNvPr id="7" name="Resim 3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008" y="6453336"/>
            <a:ext cx="16002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66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/>
          <a:latin typeface="Tahoma" charset="0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3200" b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8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908720"/>
            <a:ext cx="8928992" cy="201622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ENDOMETRİOMA’NIN MEDİKAL TEDAVİSİNDE </a:t>
            </a:r>
            <a:b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ORAL KONTRASEPTİFLER </a:t>
            </a:r>
            <a:b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KULLANILMALI!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7434" y="3421701"/>
            <a:ext cx="6400800" cy="1303443"/>
          </a:xfrm>
          <a:solidFill>
            <a:srgbClr val="FF0000">
              <a:alpha val="8000"/>
            </a:srgbClr>
          </a:solidFill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Dr. </a:t>
            </a:r>
            <a:r>
              <a:rPr lang="tr-TR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Banu KUMBAK AYGÜN</a:t>
            </a:r>
            <a:endParaRPr lang="en-US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tr-TR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İ</a:t>
            </a:r>
            <a:r>
              <a:rPr lang="en-US" sz="22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stanbul</a:t>
            </a:r>
            <a:r>
              <a:rPr lang="en-US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Aydın Üniversitesi</a:t>
            </a:r>
            <a:r>
              <a:rPr lang="en-US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tr-TR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Kadın Hastalıkları ve Doğum AD</a:t>
            </a:r>
            <a:endParaRPr lang="en-US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DA4DEDF6-7611-43F1-AF21-9085CD7EF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5177015"/>
            <a:ext cx="1763688" cy="1656073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72C6C895-26D0-430E-87FE-A9145124A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5177016"/>
            <a:ext cx="1619672" cy="1680832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0EF40539-66DD-4B38-8E49-6221D8783A38}"/>
              </a:ext>
            </a:extLst>
          </p:cNvPr>
          <p:cNvSpPr txBox="1"/>
          <p:nvPr/>
        </p:nvSpPr>
        <p:spPr>
          <a:xfrm>
            <a:off x="1907704" y="5177015"/>
            <a:ext cx="5256584" cy="1077218"/>
          </a:xfrm>
          <a:prstGeom prst="rect">
            <a:avLst/>
          </a:prstGeom>
          <a:solidFill>
            <a:schemeClr val="accent6">
              <a:lumMod val="40000"/>
              <a:lumOff val="60000"/>
              <a:alpha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tr-TR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tr-T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X. ENDOAKADEMİ DOĞU VE GÜNEYDOĞU ANADOLU 2019</a:t>
            </a:r>
          </a:p>
          <a:p>
            <a:pPr algn="ctr"/>
            <a:r>
              <a:rPr lang="tr-T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16 HAZİRAN 2019</a:t>
            </a:r>
          </a:p>
          <a:p>
            <a:pPr algn="ctr"/>
            <a:r>
              <a:rPr lang="tr-T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ŞANLIURFA</a:t>
            </a:r>
          </a:p>
        </p:txBody>
      </p:sp>
    </p:spTree>
    <p:extLst>
      <p:ext uri="{BB962C8B-B14F-4D97-AF65-F5344CB8AC3E}">
        <p14:creationId xmlns:p14="http://schemas.microsoft.com/office/powerpoint/2010/main" val="423908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>
            <a:extLst>
              <a:ext uri="{FF2B5EF4-FFF2-40B4-BE49-F238E27FC236}">
                <a16:creationId xmlns:a16="http://schemas.microsoft.com/office/drawing/2014/main" id="{928234FE-7C75-4D7D-84DD-E2B614901E30}"/>
              </a:ext>
            </a:extLst>
          </p:cNvPr>
          <p:cNvSpPr txBox="1"/>
          <p:nvPr/>
        </p:nvSpPr>
        <p:spPr>
          <a:xfrm>
            <a:off x="2195736" y="21171"/>
            <a:ext cx="489654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vs. </a:t>
            </a:r>
            <a:r>
              <a:rPr lang="tr-T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Progestin</a:t>
            </a:r>
            <a:endParaRPr lang="tr-T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F8408FE7-B415-4F8B-8E5E-D588100C0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1" y="896827"/>
            <a:ext cx="7219532" cy="1870991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0C0BEE7-FDD3-4A86-9C26-DDC1F3ACD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9" y="3574911"/>
            <a:ext cx="8784468" cy="1408763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7FF39F97-7B7D-45DE-8A33-4EA3ACF4A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00" y="5157192"/>
            <a:ext cx="8802217" cy="1589181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8734D21-250F-4C98-A55A-94B8FC441A2C}"/>
              </a:ext>
            </a:extLst>
          </p:cNvPr>
          <p:cNvSpPr txBox="1"/>
          <p:nvPr/>
        </p:nvSpPr>
        <p:spPr>
          <a:xfrm>
            <a:off x="-1969" y="2835120"/>
            <a:ext cx="8826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Çalışmada hasta isteğine göre gruplar belirlenmiş; bazı hastalar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kontinü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progestin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tedavisi ile oluşacak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amenoreyi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istememiş </a:t>
            </a:r>
          </a:p>
        </p:txBody>
      </p:sp>
    </p:spTree>
    <p:extLst>
      <p:ext uri="{BB962C8B-B14F-4D97-AF65-F5344CB8AC3E}">
        <p14:creationId xmlns:p14="http://schemas.microsoft.com/office/powerpoint/2010/main" val="947354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>
            <a:extLst>
              <a:ext uri="{FF2B5EF4-FFF2-40B4-BE49-F238E27FC236}">
                <a16:creationId xmlns:a16="http://schemas.microsoft.com/office/drawing/2014/main" id="{E8F2AB0F-9E71-4102-9E2F-AFD574477AB7}"/>
              </a:ext>
            </a:extLst>
          </p:cNvPr>
          <p:cNvSpPr txBox="1"/>
          <p:nvPr/>
        </p:nvSpPr>
        <p:spPr>
          <a:xfrm>
            <a:off x="873939" y="2254559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Amenore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istemeyen kadınlarda 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endometriozise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bağlı ağrı şikayetinde 3 aylık OCP tercih edilebilir; 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boyutunda da azalma gözlenmiş 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D8B947BA-50EA-4EDB-BC3A-92BBFC4C58EE}"/>
              </a:ext>
            </a:extLst>
          </p:cNvPr>
          <p:cNvSpPr txBox="1"/>
          <p:nvPr/>
        </p:nvSpPr>
        <p:spPr>
          <a:xfrm>
            <a:off x="840402" y="4365104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AMENORE ÜREME ÇAĞINDAKİ KADINLARDA İSTENMEYEN BİR DURUM; İLAÇ SEÇİMİNDE BU DURUM GÖZÖNÜNDE BULUNDURULMALI!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FAD6E76-DEF3-4475-BF7C-F912C35BE077}"/>
              </a:ext>
            </a:extLst>
          </p:cNvPr>
          <p:cNvSpPr txBox="1"/>
          <p:nvPr/>
        </p:nvSpPr>
        <p:spPr>
          <a:xfrm>
            <a:off x="287524" y="1099758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OCP çeşitliliği fazla; siklik, 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kontinü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ve 3 aylık kullanımları mümkün </a:t>
            </a:r>
          </a:p>
        </p:txBody>
      </p:sp>
    </p:spTree>
    <p:extLst>
      <p:ext uri="{BB962C8B-B14F-4D97-AF65-F5344CB8AC3E}">
        <p14:creationId xmlns:p14="http://schemas.microsoft.com/office/powerpoint/2010/main" val="3596406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id="{6E9B5250-E330-422F-9FF3-4284F510A4F9}"/>
              </a:ext>
            </a:extLst>
          </p:cNvPr>
          <p:cNvSpPr/>
          <p:nvPr/>
        </p:nvSpPr>
        <p:spPr>
          <a:xfrm>
            <a:off x="2339752" y="332656"/>
            <a:ext cx="4257769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tr-T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vs. </a:t>
            </a:r>
            <a:r>
              <a:rPr lang="tr-T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Progestin</a:t>
            </a:r>
            <a:endParaRPr lang="tr-T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Dikdörtgen 2">
            <a:extLst>
              <a:ext uri="{FF2B5EF4-FFF2-40B4-BE49-F238E27FC236}">
                <a16:creationId xmlns:a16="http://schemas.microsoft.com/office/drawing/2014/main" id="{5EA0826B-811C-4086-8016-B60943969A84}"/>
              </a:ext>
            </a:extLst>
          </p:cNvPr>
          <p:cNvSpPr/>
          <p:nvPr/>
        </p:nvSpPr>
        <p:spPr>
          <a:xfrm>
            <a:off x="179512" y="1268760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OCP’nin</a:t>
            </a:r>
            <a:r>
              <a:rPr lang="tr-T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estrojen</a:t>
            </a:r>
            <a:r>
              <a:rPr lang="tr-T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içeriği </a:t>
            </a:r>
            <a:r>
              <a:rPr lang="tr-TR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endometriotik</a:t>
            </a:r>
            <a:r>
              <a:rPr lang="tr-T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odakların </a:t>
            </a:r>
            <a:r>
              <a:rPr lang="tr-TR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progresyonuna</a:t>
            </a:r>
            <a:r>
              <a:rPr lang="tr-T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yol açar mı?</a:t>
            </a:r>
          </a:p>
          <a:p>
            <a:endParaRPr lang="tr-T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Henüz hiçbir ilaç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endometriozisde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küratif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değildir ve bu nedenle yıllarca ilaç kullanımı ile hastalığın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supresyonu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gerekmektedir.</a:t>
            </a:r>
          </a:p>
          <a:p>
            <a:endParaRPr lang="tr-T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Estrojen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içermeyen ilaçlarla derin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hipoestrogenizm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oluşturmak üreme çağındaki kadınlarda uzun dönemde sorunlara yol açabilir; bu sebeple çok düşük dozlu OCP kullanımı küçük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tedavisinde ve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postop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nüksünün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önlenmesinde tercih edilmeli </a:t>
            </a:r>
            <a:r>
              <a:rPr lang="tr-TR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Vercellini</a:t>
            </a:r>
            <a:r>
              <a:rPr lang="tr-TR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2018 </a:t>
            </a:r>
          </a:p>
          <a:p>
            <a:endParaRPr lang="tr-T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ile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ovulasyon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ve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endometrial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kanama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supresyonu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sağlanmakta; daha da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hipoestrojenik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bir durum oluşturmak ne kadar avantajlı tartışmalı</a:t>
            </a:r>
          </a:p>
          <a:p>
            <a:endParaRPr lang="tr-T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578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id="{487150D2-59F2-4B55-9CCD-29DD304F2909}"/>
              </a:ext>
            </a:extLst>
          </p:cNvPr>
          <p:cNvSpPr/>
          <p:nvPr/>
        </p:nvSpPr>
        <p:spPr>
          <a:xfrm>
            <a:off x="2339752" y="133425"/>
            <a:ext cx="4257769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tr-T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vs. </a:t>
            </a:r>
            <a:r>
              <a:rPr lang="tr-T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Progestin</a:t>
            </a:r>
            <a:endParaRPr lang="tr-T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Dikdörtgen 2">
            <a:extLst>
              <a:ext uri="{FF2B5EF4-FFF2-40B4-BE49-F238E27FC236}">
                <a16:creationId xmlns:a16="http://schemas.microsoft.com/office/drawing/2014/main" id="{2FF2B84E-AE69-4F10-91B4-63DCC8A24E01}"/>
              </a:ext>
            </a:extLst>
          </p:cNvPr>
          <p:cNvSpPr/>
          <p:nvPr/>
        </p:nvSpPr>
        <p:spPr>
          <a:xfrm>
            <a:off x="107504" y="1052736"/>
            <a:ext cx="842493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Tedavi maliyetlerinin yükselmesi bazı kadınların tedaviyi kesmesine ya da başlamamasına neden olabilir</a:t>
            </a:r>
          </a:p>
          <a:p>
            <a:pPr algn="just"/>
            <a:endParaRPr lang="tr-TR" sz="2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Daha etkin olabilen fakat daha pahalı tedavi ajanları OCP cevap vermeyen, </a:t>
            </a:r>
            <a:r>
              <a:rPr lang="tr-TR" sz="21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tolere</a:t>
            </a:r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edemeyen, ya da OCP </a:t>
            </a:r>
            <a:r>
              <a:rPr lang="tr-TR" sz="21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kontraendike</a:t>
            </a:r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olgularda kullanılmalı</a:t>
            </a:r>
          </a:p>
          <a:p>
            <a:pPr algn="just"/>
            <a:endParaRPr lang="tr-TR" sz="2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21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Endometriozis</a:t>
            </a:r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olgularının 2/3 OCP tedavisinden memnun</a:t>
            </a:r>
          </a:p>
          <a:p>
            <a:pPr algn="just"/>
            <a:endParaRPr lang="tr-TR" sz="2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Bu nedenle ilk basamakta çok düşük doz OCP, ikinci basamakta </a:t>
            </a:r>
            <a:r>
              <a:rPr lang="tr-TR" sz="21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progestinler</a:t>
            </a:r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üçüncü basamakta </a:t>
            </a:r>
            <a:r>
              <a:rPr lang="tr-TR" sz="21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GnRH</a:t>
            </a:r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1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agonistlerinin</a:t>
            </a:r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olduğu bir yaklaşımın benimsenmesi ailelere ve ülkelerin sağlık sistemine yük getirmeyecek bir model olarak ileri sürülebilir </a:t>
            </a:r>
            <a:r>
              <a:rPr lang="tr-TR" sz="21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Vercellini</a:t>
            </a:r>
            <a:r>
              <a:rPr lang="tr-TR" sz="21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2018</a:t>
            </a:r>
          </a:p>
          <a:p>
            <a:pPr algn="just"/>
            <a:endParaRPr lang="tr-TR" sz="2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Medikal tedaviden hastanın maksimal memnun kalması tedaviye devamlılığı sağlayacak ve böylece muhtemel mükerrer cerrahilerin önüne geçilebilecektir. Ömür boyu sürecek bir yönetim planı gerektiren </a:t>
            </a:r>
            <a:r>
              <a:rPr lang="tr-TR" sz="21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endometriozis</a:t>
            </a:r>
            <a:r>
              <a:rPr lang="tr-TR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hastalığında bu nokta çok önemlidir. </a:t>
            </a:r>
          </a:p>
        </p:txBody>
      </p:sp>
    </p:spTree>
    <p:extLst>
      <p:ext uri="{BB962C8B-B14F-4D97-AF65-F5344CB8AC3E}">
        <p14:creationId xmlns:p14="http://schemas.microsoft.com/office/powerpoint/2010/main" val="714844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1930" y="260350"/>
            <a:ext cx="8430419" cy="70643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tr-TR" altLang="en-US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NEDEN OCP?</a:t>
            </a:r>
            <a:endParaRPr lang="es-ES" altLang="en-US" sz="4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1930" y="1052736"/>
            <a:ext cx="8218488" cy="3629025"/>
          </a:xfrm>
        </p:spPr>
        <p:txBody>
          <a:bodyPr/>
          <a:lstStyle/>
          <a:p>
            <a:pPr marL="287338" indent="-287338" eaLnBrk="1" hangingPunct="1">
              <a:lnSpc>
                <a:spcPct val="80000"/>
              </a:lnSpc>
            </a:pPr>
            <a:r>
              <a:rPr lang="es-E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 </a:t>
            </a:r>
            <a:r>
              <a:rPr lang="tr-TR" alt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Spotting</a:t>
            </a:r>
            <a:r>
              <a:rPr lang="tr-T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			</a:t>
            </a:r>
            <a:endParaRPr lang="es-ES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endParaRPr lang="es-ES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r>
              <a:rPr lang="es-E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 </a:t>
            </a:r>
            <a:r>
              <a:rPr lang="tr-TR" alt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Hipomenore</a:t>
            </a:r>
            <a:r>
              <a:rPr lang="tr-T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endParaRPr lang="es-ES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endParaRPr lang="es-ES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r>
              <a:rPr lang="es-E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 </a:t>
            </a:r>
            <a:r>
              <a:rPr lang="tr-TR" alt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Amenore</a:t>
            </a:r>
            <a:endParaRPr lang="es-ES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endParaRPr lang="es-ES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r>
              <a:rPr lang="es-ES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</a:t>
            </a:r>
            <a:r>
              <a:rPr lang="tr-TR" alt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Disparoni</a:t>
            </a:r>
            <a:endParaRPr lang="tr-T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endParaRPr lang="tr-T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r>
              <a:rPr lang="tr-T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İyi </a:t>
            </a:r>
            <a:r>
              <a:rPr lang="tr-TR" alt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siklus</a:t>
            </a:r>
            <a:r>
              <a:rPr lang="tr-T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kontrolü</a:t>
            </a:r>
          </a:p>
          <a:p>
            <a:pPr marL="287338" indent="-287338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tr-T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tr-T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Düşük doz </a:t>
            </a:r>
            <a:r>
              <a:rPr lang="tr-TR" alt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estrojen</a:t>
            </a:r>
            <a:r>
              <a:rPr lang="tr-T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kanama kontrolü ve tedaviye uyum için bir avantaj oluşturmakta </a:t>
            </a:r>
          </a:p>
          <a:p>
            <a:pPr marL="287338" indent="-287338" eaLnBrk="1" hangingPunct="1">
              <a:lnSpc>
                <a:spcPct val="80000"/>
              </a:lnSpc>
            </a:pPr>
            <a:endParaRPr lang="es-ES" altLang="en-US" sz="1500" dirty="0"/>
          </a:p>
        </p:txBody>
      </p:sp>
      <p:sp>
        <p:nvSpPr>
          <p:cNvPr id="4" name="TextBox 1"/>
          <p:cNvSpPr txBox="1"/>
          <p:nvPr/>
        </p:nvSpPr>
        <p:spPr>
          <a:xfrm>
            <a:off x="6156176" y="5620598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Cianci</a:t>
            </a:r>
            <a:r>
              <a:rPr lang="tr-TR" alt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alt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alt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tr-TR" alt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tr-TR" alt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2007</a:t>
            </a:r>
            <a:endParaRPr lang="en-US" sz="1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3616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165A50D8-005A-487B-B637-8E551E929A08}"/>
              </a:ext>
            </a:extLst>
          </p:cNvPr>
          <p:cNvSpPr txBox="1"/>
          <p:nvPr/>
        </p:nvSpPr>
        <p:spPr>
          <a:xfrm>
            <a:off x="1259632" y="980728"/>
            <a:ext cx="648072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Ne zaman uygun değil;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8347F9BB-4695-4664-A9B9-FA4DDE9F7B48}"/>
              </a:ext>
            </a:extLst>
          </p:cNvPr>
          <p:cNvSpPr txBox="1"/>
          <p:nvPr/>
        </p:nvSpPr>
        <p:spPr>
          <a:xfrm>
            <a:off x="539552" y="2204864"/>
            <a:ext cx="80648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OCP metabolizmasını etkileyebilecek ilaç kullananlarda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 muayene/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USG’de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patoloji varlığında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Psikolojik bozukluklarda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İlaç/alkol bağımlılığı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24607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9D9DD0DD-EEF6-4D39-83F7-203934382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86" y="1673770"/>
            <a:ext cx="8401050" cy="144780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1CC68333-0565-4EF9-A22A-8A381BB1E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86" y="144262"/>
            <a:ext cx="8401050" cy="1447801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A3A78006-5335-4FA5-9F10-738CA03CEC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5" y="3315826"/>
            <a:ext cx="8915400" cy="139065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1A079496-33D7-4A8A-A957-DC0491B8A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5" y="4839048"/>
            <a:ext cx="8972550" cy="1647825"/>
          </a:xfrm>
          <a:prstGeom prst="rect">
            <a:avLst/>
          </a:prstGeom>
          <a:gradFill>
            <a:gsLst>
              <a:gs pos="8000">
                <a:srgbClr val="F85FB8">
                  <a:lumMod val="91000"/>
                  <a:lumOff val="9000"/>
                  <a:alpha val="62000"/>
                </a:srgbClr>
              </a:gs>
              <a:gs pos="100000">
                <a:srgbClr val="EBEBF3"/>
              </a:gs>
              <a:gs pos="2000">
                <a:srgbClr val="F42EB2">
                  <a:alpha val="75000"/>
                  <a:lumMod val="93000"/>
                </a:srgbClr>
              </a:gs>
              <a:gs pos="100000">
                <a:srgbClr val="FFCDCD"/>
              </a:gs>
            </a:gsLst>
            <a:lin ang="5400000" scaled="1"/>
          </a:gradFill>
        </p:spPr>
      </p:pic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6DAB843F-FD1B-4600-B267-10145E7A5B31}"/>
              </a:ext>
            </a:extLst>
          </p:cNvPr>
          <p:cNvCxnSpPr/>
          <p:nvPr/>
        </p:nvCxnSpPr>
        <p:spPr bwMode="auto">
          <a:xfrm>
            <a:off x="7596336" y="3501008"/>
            <a:ext cx="1224136" cy="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3B71F65-094D-4079-A08C-8123F195EA10}"/>
              </a:ext>
            </a:extLst>
          </p:cNvPr>
          <p:cNvSpPr/>
          <p:nvPr/>
        </p:nvSpPr>
        <p:spPr bwMode="auto">
          <a:xfrm>
            <a:off x="6300192" y="3501008"/>
            <a:ext cx="2520280" cy="307406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2609025-D89C-460E-AD32-6A02A1F4C989}"/>
              </a:ext>
            </a:extLst>
          </p:cNvPr>
          <p:cNvSpPr/>
          <p:nvPr/>
        </p:nvSpPr>
        <p:spPr bwMode="auto">
          <a:xfrm>
            <a:off x="6300192" y="3501008"/>
            <a:ext cx="2520280" cy="30740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3" name="Dikdörtgen 12">
            <a:extLst>
              <a:ext uri="{FF2B5EF4-FFF2-40B4-BE49-F238E27FC236}">
                <a16:creationId xmlns:a16="http://schemas.microsoft.com/office/drawing/2014/main" id="{174C8C69-2EA8-43C4-86BD-E2979CE5CFBD}"/>
              </a:ext>
            </a:extLst>
          </p:cNvPr>
          <p:cNvSpPr/>
          <p:nvPr/>
        </p:nvSpPr>
        <p:spPr bwMode="auto">
          <a:xfrm>
            <a:off x="6264188" y="3553618"/>
            <a:ext cx="2592288" cy="216007"/>
          </a:xfrm>
          <a:prstGeom prst="rect">
            <a:avLst/>
          </a:prstGeom>
          <a:solidFill>
            <a:schemeClr val="accent1">
              <a:alpha val="1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B415A1FE-463F-4F27-9765-A3AFDA664BDA}"/>
              </a:ext>
            </a:extLst>
          </p:cNvPr>
          <p:cNvSpPr/>
          <p:nvPr/>
        </p:nvSpPr>
        <p:spPr bwMode="auto">
          <a:xfrm>
            <a:off x="7092280" y="5589240"/>
            <a:ext cx="648072" cy="14401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DBE23B2-45CE-4E78-BF24-1995EECD9988}"/>
              </a:ext>
            </a:extLst>
          </p:cNvPr>
          <p:cNvSpPr/>
          <p:nvPr/>
        </p:nvSpPr>
        <p:spPr bwMode="auto">
          <a:xfrm>
            <a:off x="7092280" y="5373216"/>
            <a:ext cx="648072" cy="216024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Dikdörtgen 15">
            <a:extLst>
              <a:ext uri="{FF2B5EF4-FFF2-40B4-BE49-F238E27FC236}">
                <a16:creationId xmlns:a16="http://schemas.microsoft.com/office/drawing/2014/main" id="{A9215B1C-F77F-4CA0-A36A-2AD8B99F7048}"/>
              </a:ext>
            </a:extLst>
          </p:cNvPr>
          <p:cNvSpPr/>
          <p:nvPr/>
        </p:nvSpPr>
        <p:spPr bwMode="auto">
          <a:xfrm>
            <a:off x="7092280" y="5373216"/>
            <a:ext cx="648072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7" name="Dikdörtgen: Köşeleri Yuvarlatılmış 16">
            <a:extLst>
              <a:ext uri="{FF2B5EF4-FFF2-40B4-BE49-F238E27FC236}">
                <a16:creationId xmlns:a16="http://schemas.microsoft.com/office/drawing/2014/main" id="{786DE0D2-80D8-4D24-9A43-980C627EB998}"/>
              </a:ext>
            </a:extLst>
          </p:cNvPr>
          <p:cNvSpPr/>
          <p:nvPr/>
        </p:nvSpPr>
        <p:spPr bwMode="auto">
          <a:xfrm>
            <a:off x="7092280" y="5373216"/>
            <a:ext cx="648072" cy="216024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EF164025-BAA3-4FC7-B184-43783BB4C4CB}"/>
              </a:ext>
            </a:extLst>
          </p:cNvPr>
          <p:cNvSpPr/>
          <p:nvPr/>
        </p:nvSpPr>
        <p:spPr bwMode="auto">
          <a:xfrm>
            <a:off x="6948264" y="5373216"/>
            <a:ext cx="936104" cy="144016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9" name="Dikdörtgen 18">
            <a:extLst>
              <a:ext uri="{FF2B5EF4-FFF2-40B4-BE49-F238E27FC236}">
                <a16:creationId xmlns:a16="http://schemas.microsoft.com/office/drawing/2014/main" id="{D03CC195-2BA4-4D55-8588-8CDAAFDE87AB}"/>
              </a:ext>
            </a:extLst>
          </p:cNvPr>
          <p:cNvSpPr/>
          <p:nvPr/>
        </p:nvSpPr>
        <p:spPr bwMode="auto">
          <a:xfrm>
            <a:off x="5940152" y="5517232"/>
            <a:ext cx="648072" cy="216024"/>
          </a:xfrm>
          <a:prstGeom prst="rect">
            <a:avLst/>
          </a:prstGeom>
          <a:solidFill>
            <a:srgbClr val="FF0000">
              <a:alpha val="1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0" name="Dikdörtgen: Köşeleri Yuvarlatılmış 19">
            <a:extLst>
              <a:ext uri="{FF2B5EF4-FFF2-40B4-BE49-F238E27FC236}">
                <a16:creationId xmlns:a16="http://schemas.microsoft.com/office/drawing/2014/main" id="{A30F57C0-7C0E-4DD4-A2B8-C650DB43E638}"/>
              </a:ext>
            </a:extLst>
          </p:cNvPr>
          <p:cNvSpPr/>
          <p:nvPr/>
        </p:nvSpPr>
        <p:spPr bwMode="auto">
          <a:xfrm>
            <a:off x="7164288" y="5733256"/>
            <a:ext cx="1728192" cy="318144"/>
          </a:xfrm>
          <a:prstGeom prst="roundRect">
            <a:avLst/>
          </a:prstGeom>
          <a:solidFill>
            <a:srgbClr val="FF0000">
              <a:alpha val="1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5" name="Dikdörtgen: Köşeleri Yuvarlatılmış 4">
            <a:extLst>
              <a:ext uri="{FF2B5EF4-FFF2-40B4-BE49-F238E27FC236}">
                <a16:creationId xmlns:a16="http://schemas.microsoft.com/office/drawing/2014/main" id="{6CC529C5-237D-4935-A1EF-3304B214AEF9}"/>
              </a:ext>
            </a:extLst>
          </p:cNvPr>
          <p:cNvSpPr/>
          <p:nvPr/>
        </p:nvSpPr>
        <p:spPr bwMode="auto">
          <a:xfrm>
            <a:off x="251520" y="4149079"/>
            <a:ext cx="8640960" cy="462143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" name="Dikdörtgen: Köşeleri Yuvarlatılmış 9">
            <a:extLst>
              <a:ext uri="{FF2B5EF4-FFF2-40B4-BE49-F238E27FC236}">
                <a16:creationId xmlns:a16="http://schemas.microsoft.com/office/drawing/2014/main" id="{63DB9BA8-09E3-41BC-8D4E-A1DBBFB383F4}"/>
              </a:ext>
            </a:extLst>
          </p:cNvPr>
          <p:cNvSpPr/>
          <p:nvPr/>
        </p:nvSpPr>
        <p:spPr bwMode="auto">
          <a:xfrm>
            <a:off x="251520" y="4149079"/>
            <a:ext cx="8640960" cy="462141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FEF959B2-8C05-4859-871F-E6E4CF1EE88C}"/>
              </a:ext>
            </a:extLst>
          </p:cNvPr>
          <p:cNvSpPr/>
          <p:nvPr/>
        </p:nvSpPr>
        <p:spPr bwMode="auto">
          <a:xfrm>
            <a:off x="251520" y="4149079"/>
            <a:ext cx="8640960" cy="470481"/>
          </a:xfrm>
          <a:prstGeom prst="round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1" name="Dikdörtgen: Köşeleri Yuvarlatılmış 20">
            <a:extLst>
              <a:ext uri="{FF2B5EF4-FFF2-40B4-BE49-F238E27FC236}">
                <a16:creationId xmlns:a16="http://schemas.microsoft.com/office/drawing/2014/main" id="{9D8D97E7-F124-47B2-8C20-DB1161DB4D65}"/>
              </a:ext>
            </a:extLst>
          </p:cNvPr>
          <p:cNvSpPr/>
          <p:nvPr/>
        </p:nvSpPr>
        <p:spPr bwMode="auto">
          <a:xfrm>
            <a:off x="2339752" y="3501004"/>
            <a:ext cx="3960440" cy="235427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AE5E0C2A-FD16-4538-B127-B779A899A1AF}"/>
              </a:ext>
            </a:extLst>
          </p:cNvPr>
          <p:cNvSpPr/>
          <p:nvPr/>
        </p:nvSpPr>
        <p:spPr bwMode="auto">
          <a:xfrm>
            <a:off x="2339752" y="3501004"/>
            <a:ext cx="3960440" cy="286270"/>
          </a:xfrm>
          <a:prstGeom prst="roundRect">
            <a:avLst/>
          </a:prstGeom>
          <a:solidFill>
            <a:schemeClr val="accent1">
              <a:alpha val="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3" name="Dikdörtgen: Köşeleri Yuvarlatılmış 22">
            <a:extLst>
              <a:ext uri="{FF2B5EF4-FFF2-40B4-BE49-F238E27FC236}">
                <a16:creationId xmlns:a16="http://schemas.microsoft.com/office/drawing/2014/main" id="{5D6E6829-1F42-42F9-910E-2DFCE1FF1126}"/>
              </a:ext>
            </a:extLst>
          </p:cNvPr>
          <p:cNvSpPr/>
          <p:nvPr/>
        </p:nvSpPr>
        <p:spPr bwMode="auto">
          <a:xfrm>
            <a:off x="251520" y="5085184"/>
            <a:ext cx="8568952" cy="966216"/>
          </a:xfrm>
          <a:prstGeom prst="roundRect">
            <a:avLst/>
          </a:prstGeom>
          <a:solidFill>
            <a:schemeClr val="accent4">
              <a:lumMod val="60000"/>
              <a:lumOff val="40000"/>
              <a:alpha val="2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776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E5CAA738-0D23-487E-BB3D-BAD79B6F4D0F}"/>
              </a:ext>
            </a:extLst>
          </p:cNvPr>
          <p:cNvSpPr txBox="1"/>
          <p:nvPr/>
        </p:nvSpPr>
        <p:spPr>
          <a:xfrm>
            <a:off x="539552" y="764704"/>
            <a:ext cx="65527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OMA cerrahisi sonrası OCP?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77B8D47D-6988-457B-BCB1-BB3D63AC17C6}"/>
              </a:ext>
            </a:extLst>
          </p:cNvPr>
          <p:cNvSpPr txBox="1"/>
          <p:nvPr/>
        </p:nvSpPr>
        <p:spPr>
          <a:xfrm>
            <a:off x="179512" y="1916832"/>
            <a:ext cx="86409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Tartışmalı ama tavsiye edilmekte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Kullanım süresi önemli ??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Postop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OCP kullanımı 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nüksü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azaltır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Vercellini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2008,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Takamura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2009,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Seracchioli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2010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Postop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OCP kullanımı faydalı değil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Muzii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2000, Sesti 2009    </a:t>
            </a:r>
          </a:p>
          <a:p>
            <a:endParaRPr lang="tr-TR" sz="2000" b="1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Postop</a:t>
            </a:r>
            <a:r>
              <a:rPr lang="tr-TR" sz="24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OCP kullanımı </a:t>
            </a:r>
            <a:r>
              <a:rPr lang="tr-TR" sz="2400" b="1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dismenore</a:t>
            </a:r>
            <a:r>
              <a:rPr lang="tr-TR" sz="24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olgularında en etkin; OCP </a:t>
            </a:r>
            <a:r>
              <a:rPr lang="tr-TR" sz="2400" b="1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endometrial</a:t>
            </a:r>
            <a:r>
              <a:rPr lang="tr-TR" sz="24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kanamayı azaltarak </a:t>
            </a:r>
            <a:r>
              <a:rPr lang="tr-TR" sz="2400" b="1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dismenorede</a:t>
            </a:r>
            <a:r>
              <a:rPr lang="tr-TR" sz="24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etkili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Seracchioli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2010 </a:t>
            </a:r>
          </a:p>
        </p:txBody>
      </p:sp>
    </p:spTree>
    <p:extLst>
      <p:ext uri="{BB962C8B-B14F-4D97-AF65-F5344CB8AC3E}">
        <p14:creationId xmlns:p14="http://schemas.microsoft.com/office/powerpoint/2010/main" val="3498302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コンテンツ プレースホルダー 3"/>
          <p:cNvSpPr>
            <a:spLocks noGrp="1"/>
          </p:cNvSpPr>
          <p:nvPr>
            <p:ph idx="4294967295"/>
          </p:nvPr>
        </p:nvSpPr>
        <p:spPr>
          <a:xfrm>
            <a:off x="2911475" y="1831975"/>
            <a:ext cx="6232525" cy="4462463"/>
          </a:xfrm>
        </p:spPr>
        <p:txBody>
          <a:bodyPr/>
          <a:lstStyle/>
          <a:p>
            <a:pPr marL="0" indent="0">
              <a:buFontTx/>
              <a:buNone/>
              <a:tabLst>
                <a:tab pos="2347913" algn="l"/>
              </a:tabLst>
            </a:pPr>
            <a:endParaRPr lang="en-US" altLang="ja-JP" sz="2000" b="1">
              <a:solidFill>
                <a:schemeClr val="tx2"/>
              </a:solidFill>
              <a:ea typeface="MS PGothic" charset="-128"/>
            </a:endParaRPr>
          </a:p>
          <a:p>
            <a:pPr marL="0" indent="0">
              <a:buFontTx/>
              <a:buNone/>
              <a:tabLst>
                <a:tab pos="2347913" algn="l"/>
              </a:tabLst>
            </a:pPr>
            <a:endParaRPr lang="en-US" altLang="ja-JP" sz="2000" b="1">
              <a:solidFill>
                <a:schemeClr val="tx2"/>
              </a:solidFill>
              <a:ea typeface="MS PGothic" charset="-128"/>
            </a:endParaRPr>
          </a:p>
          <a:p>
            <a:pPr marL="0" indent="0">
              <a:buFontTx/>
              <a:buNone/>
              <a:tabLst>
                <a:tab pos="2347913" algn="l"/>
              </a:tabLst>
            </a:pPr>
            <a:endParaRPr kumimoji="1" lang="ja-JP" altLang="en-US" sz="2000" b="1">
              <a:solidFill>
                <a:schemeClr val="tx2"/>
              </a:solidFill>
              <a:ea typeface="MS PGothic" charset="-128"/>
            </a:endParaRPr>
          </a:p>
        </p:txBody>
      </p:sp>
      <p:sp>
        <p:nvSpPr>
          <p:cNvPr id="73729" name="タイトル 2"/>
          <p:cNvSpPr>
            <a:spLocks noGrp="1"/>
          </p:cNvSpPr>
          <p:nvPr>
            <p:ph type="title" idx="4294967295"/>
          </p:nvPr>
        </p:nvSpPr>
        <p:spPr>
          <a:xfrm>
            <a:off x="683568" y="620688"/>
            <a:ext cx="8101657" cy="103031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tr-TR" altLang="ja-JP" sz="4000" b="1" dirty="0">
                <a:solidFill>
                  <a:schemeClr val="tx1"/>
                </a:solidFill>
                <a:latin typeface="Calibri" panose="020F0502020204030204" pitchFamily="34" charset="0"/>
                <a:ea typeface="MS PGothic" charset="-128"/>
                <a:cs typeface="Calibri" panose="020F0502020204030204" pitchFamily="34" charset="0"/>
              </a:rPr>
              <a:t>ÖZET</a:t>
            </a:r>
            <a:endParaRPr kumimoji="1" lang="ja-JP" altLang="en-US" sz="2000" b="1" dirty="0">
              <a:ea typeface="MS PGothic" charset="-128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49920" y="2355046"/>
            <a:ext cx="856895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1200"/>
              </a:spcBef>
              <a:buSzPct val="90000"/>
              <a:buBlip>
                <a:blip r:embed="rId2"/>
              </a:buBlip>
            </a:pPr>
            <a:r>
              <a:rPr lang="tr-TR" altLang="en-US" sz="2800" b="1" dirty="0" err="1"/>
              <a:t>Endometrioma</a:t>
            </a:r>
            <a:r>
              <a:rPr lang="tr-TR" altLang="en-US" sz="2800" b="1" dirty="0"/>
              <a:t> olgularının medikal tedavisinde farklı ajanlar kullanılabilir</a:t>
            </a:r>
          </a:p>
          <a:p>
            <a:pPr eaLnBrk="1" hangingPunct="1">
              <a:spcBef>
                <a:spcPts val="1200"/>
              </a:spcBef>
              <a:buSzPct val="90000"/>
              <a:buBlip>
                <a:blip r:embed="rId2"/>
              </a:buBlip>
            </a:pPr>
            <a:endParaRPr lang="tr-TR" altLang="en-US" sz="2800" b="1" dirty="0"/>
          </a:p>
          <a:p>
            <a:pPr eaLnBrk="1" hangingPunct="1">
              <a:spcBef>
                <a:spcPts val="1200"/>
              </a:spcBef>
              <a:buSzPct val="90000"/>
              <a:buBlip>
                <a:blip r:embed="rId2"/>
              </a:buBlip>
            </a:pPr>
            <a:r>
              <a:rPr lang="tr-TR" altLang="en-US" sz="2800" b="1" dirty="0"/>
              <a:t>İlk basamak tedavide OCP etkin, uygun maliyet, emniyetli, az yan etki, yüksek hasta toleransı ve çeşitlilik avantajı nedeniyle tercih edilmesi önerilmekte </a:t>
            </a:r>
            <a:endParaRPr lang="da-DK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36553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842F636-F329-49E2-BF28-18DD82E58C4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995936" y="260648"/>
            <a:ext cx="4957975" cy="24851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7398" y="836712"/>
            <a:ext cx="3744416" cy="366637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ESHRE </a:t>
            </a:r>
            <a:r>
              <a:rPr lang="tr-TR" sz="3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Guideline</a:t>
            </a:r>
            <a:r>
              <a:rPr lang="tr-TR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(2014) </a:t>
            </a:r>
            <a:endParaRPr lang="en-US" sz="3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F4BB2C0A-BB75-464E-8A9E-26DAB252E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2895498"/>
            <a:ext cx="4943177" cy="2320505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E9F5640-AB12-40D9-99CE-00ABFD9EC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5297388"/>
            <a:ext cx="7406247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572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9B51C8B3-CEE5-4993-9463-2B6804551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92" y="160337"/>
            <a:ext cx="8797796" cy="877724"/>
          </a:xfrm>
          <a:solidFill>
            <a:schemeClr val="bg1"/>
          </a:solidFill>
        </p:spPr>
        <p:txBody>
          <a:bodyPr/>
          <a:lstStyle/>
          <a:p>
            <a:r>
              <a:rPr lang="tr-TR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B209C38-1D26-4ABC-89B6-9A25148C7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20" y="908720"/>
            <a:ext cx="8964488" cy="4695195"/>
          </a:xfrm>
        </p:spPr>
        <p:txBody>
          <a:bodyPr/>
          <a:lstStyle/>
          <a:p>
            <a:r>
              <a:rPr lang="tr-TR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tr-T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ovaryan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pseudokist</a:t>
            </a:r>
            <a:endParaRPr lang="tr-T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Endometriozis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olgularının </a:t>
            </a:r>
            <a:r>
              <a:rPr lang="tr-TR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%20-55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’de </a:t>
            </a:r>
            <a:r>
              <a:rPr lang="tr-T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+</a:t>
            </a:r>
          </a:p>
          <a:p>
            <a:r>
              <a:rPr lang="tr-TR" sz="28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tanısı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; TVUSG</a:t>
            </a:r>
          </a:p>
          <a:p>
            <a:r>
              <a:rPr lang="tr-T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sıklıkla </a:t>
            </a:r>
            <a:r>
              <a:rPr lang="tr-TR" sz="28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periovaryan</a:t>
            </a:r>
            <a:r>
              <a:rPr lang="tr-TR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adezyon 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ve </a:t>
            </a:r>
            <a:r>
              <a:rPr lang="tr-TR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DIE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ile birlikte olabildiğinden şikayetler </a:t>
            </a:r>
            <a:r>
              <a:rPr lang="tr-T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endometriomanın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kendisine bağlıdır diyemeyiz. </a:t>
            </a:r>
          </a:p>
          <a:p>
            <a:r>
              <a:rPr lang="tr-T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Endometriomanın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doğal seyri bilinmiyor; </a:t>
            </a:r>
            <a:r>
              <a:rPr lang="tr-TR" sz="28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progresif</a:t>
            </a:r>
            <a:r>
              <a:rPr lang="tr-TR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?; tedavi edilmeyen OMA olgularının </a:t>
            </a:r>
            <a:r>
              <a:rPr lang="tr-TR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follow-up</a:t>
            </a: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çalışmaları yok; tedavi hastalıktan ziyade semptomu tedavi etmeye yönelik                                                           </a:t>
            </a:r>
            <a:r>
              <a:rPr lang="tr-TR" sz="28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Ferrero</a:t>
            </a:r>
            <a:r>
              <a:rPr lang="tr-TR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2017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16095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E71D6F54-37CC-4681-8EAA-80A308585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31" y="1628800"/>
            <a:ext cx="2498653" cy="324036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F6AF07A7-606E-40DA-AA8E-F934D3992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548872"/>
            <a:ext cx="6267450" cy="177165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E0E7CF00-03DE-46FA-B915-D4786E07B5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3" y="2676525"/>
            <a:ext cx="6315076" cy="752475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2D245CF-33EC-4677-9479-F9D2BCDA53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7554" y="3933056"/>
            <a:ext cx="629731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4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F85FB8">
                <a:lumMod val="91000"/>
                <a:lumOff val="9000"/>
                <a:alpha val="62000"/>
              </a:srgbClr>
            </a:gs>
            <a:gs pos="100000">
              <a:srgbClr val="EBEBF3"/>
            </a:gs>
            <a:gs pos="2000">
              <a:srgbClr val="F42EB2">
                <a:alpha val="75000"/>
                <a:lumMod val="93000"/>
              </a:srgbClr>
            </a:gs>
            <a:gs pos="100000">
              <a:srgbClr val="FFCDCD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FC414A-DEC1-46C7-87DF-C3FF46D4CD1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3568" y="542926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tr-TR" sz="3700" dirty="0">
                <a:solidFill>
                  <a:srgbClr val="F42E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DİKKATİNİZ İÇİN TEŞEKKÜRLER</a:t>
            </a:r>
            <a:endParaRPr lang="en-US" sz="3700" dirty="0">
              <a:solidFill>
                <a:srgbClr val="F42EB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A9940B65-AC7E-441B-94A5-824BF20903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20" r="1674"/>
          <a:stretch/>
        </p:blipFill>
        <p:spPr>
          <a:xfrm>
            <a:off x="1619672" y="915179"/>
            <a:ext cx="6197242" cy="4525963"/>
          </a:xfrm>
          <a:prstGeom prst="rect">
            <a:avLst/>
          </a:prstGeom>
          <a:noFill/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9278C32F-A670-4AFA-BCC7-35CC78B82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633" y="2492896"/>
            <a:ext cx="4699469" cy="2232248"/>
          </a:xfrm>
          <a:prstGeom prst="rect">
            <a:avLst/>
          </a:prstGeom>
          <a:solidFill>
            <a:srgbClr val="F42EB2">
              <a:alpha val="46000"/>
            </a:srgbClr>
          </a:solidFill>
        </p:spPr>
      </p:pic>
    </p:spTree>
    <p:extLst>
      <p:ext uri="{BB962C8B-B14F-4D97-AF65-F5344CB8AC3E}">
        <p14:creationId xmlns:p14="http://schemas.microsoft.com/office/powerpoint/2010/main" val="382486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C5BA448-3E4E-4041-84BA-52C55458279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tr-TR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 OLGUSUNDA YÖNETİM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AF5A2B4-BD32-40F2-B9D6-2D857EC87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Semptom</a:t>
            </a:r>
          </a:p>
          <a:p>
            <a:r>
              <a:rPr lang="tr-TR" dirty="0" err="1"/>
              <a:t>Fertilite</a:t>
            </a:r>
            <a:r>
              <a:rPr lang="tr-TR" dirty="0"/>
              <a:t> isteği</a:t>
            </a:r>
          </a:p>
          <a:p>
            <a:r>
              <a:rPr lang="tr-TR" dirty="0"/>
              <a:t>OR</a:t>
            </a:r>
          </a:p>
          <a:p>
            <a:r>
              <a:rPr lang="tr-TR" dirty="0"/>
              <a:t>Yaş</a:t>
            </a:r>
          </a:p>
          <a:p>
            <a:r>
              <a:rPr lang="tr-TR" dirty="0"/>
              <a:t>Lezyon boyutu</a:t>
            </a:r>
          </a:p>
          <a:p>
            <a:pPr marL="0" indent="0">
              <a:buNone/>
            </a:pPr>
            <a:r>
              <a:rPr lang="tr-TR" dirty="0"/>
              <a:t>                                             Belirleyici!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34986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8654EE67-9FA5-4029-AC18-6F329926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tr-T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HANGİ ENDOMETRİOMA OLGUSUNDA </a:t>
            </a:r>
            <a:br>
              <a:rPr lang="tr-T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MEDİKAL TEDAVİ?</a:t>
            </a:r>
            <a:endParaRPr lang="tr-TR" sz="320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DDE5FED-80B1-47B0-AEA7-6B4251B08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/>
          <a:lstStyle/>
          <a:p>
            <a:r>
              <a:rPr lang="tr-TR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Painful</a:t>
            </a:r>
            <a:r>
              <a:rPr lang="tr-T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OMA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pelvik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ağrı +,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infertilite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/ çocuk istemi –</a:t>
            </a:r>
          </a:p>
          <a:p>
            <a:r>
              <a:rPr lang="tr-TR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Painful</a:t>
            </a:r>
            <a:r>
              <a:rPr lang="tr-T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OMA </a:t>
            </a:r>
            <a:r>
              <a:rPr lang="tr-TR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tx’de</a:t>
            </a:r>
            <a:r>
              <a:rPr lang="tr-T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ilk basamak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hormonal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medikal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Ferrero</a:t>
            </a:r>
            <a:r>
              <a:rPr lang="tr-TR" sz="24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2015</a:t>
            </a:r>
          </a:p>
          <a:p>
            <a:r>
              <a:rPr lang="tr-TR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Painful</a:t>
            </a:r>
            <a:r>
              <a:rPr lang="tr-T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OMA </a:t>
            </a:r>
            <a:r>
              <a:rPr lang="tr-TR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tx’de</a:t>
            </a:r>
            <a:r>
              <a:rPr lang="tr-T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ilk tercih </a:t>
            </a:r>
            <a:r>
              <a:rPr lang="tr-TR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hormonal</a:t>
            </a:r>
            <a:r>
              <a:rPr lang="tr-T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medikal </a:t>
            </a:r>
            <a:r>
              <a:rPr lang="tr-TR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ajanı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; OCP ve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Progestogens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66655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423988"/>
            <a:ext cx="8447088" cy="5173662"/>
          </a:xfrm>
        </p:spPr>
        <p:txBody>
          <a:bodyPr/>
          <a:lstStyle/>
          <a:p>
            <a:pPr marL="457200" lvl="1" indent="-45720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9512" y="451284"/>
            <a:ext cx="8640960" cy="626839"/>
          </a:xfrm>
        </p:spPr>
        <p:txBody>
          <a:bodyPr>
            <a:noAutofit/>
          </a:bodyPr>
          <a:lstStyle/>
          <a:p>
            <a:pPr lvl="0"/>
            <a:r>
              <a:rPr lang="tr-TR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HANGİ ENDOMETRİOMA OLGUSUNDA OCP?</a:t>
            </a:r>
            <a:r>
              <a:rPr lang="fr-CH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1C654BF1-AFA9-463D-8BD9-91343502C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60" y="764704"/>
            <a:ext cx="8807128" cy="6093296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063574E7-600C-4337-97B4-7E1E186F16AD}"/>
              </a:ext>
            </a:extLst>
          </p:cNvPr>
          <p:cNvSpPr txBox="1"/>
          <p:nvPr/>
        </p:nvSpPr>
        <p:spPr>
          <a:xfrm>
            <a:off x="6191672" y="6197540"/>
            <a:ext cx="279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Johnstone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0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Link 2015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F983DB0-E9B8-4ED3-B64E-99E83FE615BD}"/>
              </a:ext>
            </a:extLst>
          </p:cNvPr>
          <p:cNvSpPr/>
          <p:nvPr/>
        </p:nvSpPr>
        <p:spPr bwMode="auto">
          <a:xfrm>
            <a:off x="4067944" y="3645024"/>
            <a:ext cx="1512168" cy="864096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7" name="Dikdörtgen: Köşeleri Yuvarlatılmış 6">
            <a:extLst>
              <a:ext uri="{FF2B5EF4-FFF2-40B4-BE49-F238E27FC236}">
                <a16:creationId xmlns:a16="http://schemas.microsoft.com/office/drawing/2014/main" id="{8B13A9AC-8282-4A30-99E9-56A07175FFC5}"/>
              </a:ext>
            </a:extLst>
          </p:cNvPr>
          <p:cNvSpPr/>
          <p:nvPr/>
        </p:nvSpPr>
        <p:spPr bwMode="auto">
          <a:xfrm>
            <a:off x="4029025" y="3762655"/>
            <a:ext cx="1191047" cy="720080"/>
          </a:xfrm>
          <a:prstGeom prst="roundRect">
            <a:avLst/>
          </a:prstGeom>
          <a:solidFill>
            <a:schemeClr val="accent1">
              <a:alpha val="3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3EECA8F-F9E4-42D9-A61D-77608B820905}"/>
              </a:ext>
            </a:extLst>
          </p:cNvPr>
          <p:cNvSpPr/>
          <p:nvPr/>
        </p:nvSpPr>
        <p:spPr bwMode="auto">
          <a:xfrm>
            <a:off x="5796136" y="1196752"/>
            <a:ext cx="1728192" cy="720080"/>
          </a:xfrm>
          <a:prstGeom prst="ellipse">
            <a:avLst/>
          </a:prstGeom>
          <a:solidFill>
            <a:srgbClr val="FFFF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r>
              <a:rPr kumimoji="0" lang="tr-T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        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33253CF-65FE-4573-9FC1-9AACCEF5C3B6}"/>
              </a:ext>
            </a:extLst>
          </p:cNvPr>
          <p:cNvSpPr/>
          <p:nvPr/>
        </p:nvSpPr>
        <p:spPr bwMode="auto">
          <a:xfrm>
            <a:off x="5868144" y="1196752"/>
            <a:ext cx="1440160" cy="626839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41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92DFB7B9-CC50-44A8-AC9B-ACD5A48319F4}"/>
              </a:ext>
            </a:extLst>
          </p:cNvPr>
          <p:cNvSpPr txBox="1"/>
          <p:nvPr/>
        </p:nvSpPr>
        <p:spPr>
          <a:xfrm>
            <a:off x="899592" y="500479"/>
            <a:ext cx="7200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 BOYUTUNU AZALTMADA OCP?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11553E34-3D4F-4306-8420-65C0625B2370}"/>
              </a:ext>
            </a:extLst>
          </p:cNvPr>
          <p:cNvSpPr txBox="1"/>
          <p:nvPr/>
        </p:nvSpPr>
        <p:spPr>
          <a:xfrm>
            <a:off x="476417" y="1766287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İnsidental</a:t>
            </a:r>
            <a:r>
              <a:rPr lang="tr-T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tespit edilen </a:t>
            </a:r>
            <a:r>
              <a:rPr lang="tr-TR" sz="36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endometriomada</a:t>
            </a:r>
            <a:r>
              <a:rPr lang="tr-T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tedavi ? 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E8C2B89D-729C-485F-8821-738C1002D66E}"/>
              </a:ext>
            </a:extLst>
          </p:cNvPr>
          <p:cNvSpPr txBox="1"/>
          <p:nvPr/>
        </p:nvSpPr>
        <p:spPr>
          <a:xfrm>
            <a:off x="413538" y="3079449"/>
            <a:ext cx="8316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cm’den büyük </a:t>
            </a:r>
            <a:r>
              <a:rPr lang="tr-TR" sz="3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endometriomanın</a:t>
            </a:r>
            <a:r>
              <a:rPr lang="tr-TR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boyutunu azalttığı gösterilmiş 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Harada et al., 2008; </a:t>
            </a:r>
            <a:r>
              <a:rPr lang="tr-TR" sz="20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Taniguchi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2015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FC096619-F826-4838-9B8E-C0C1BFA0C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81" y="4542219"/>
            <a:ext cx="7719411" cy="1335053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20E36938-91A1-4E36-BFF6-737555D8F447}"/>
              </a:ext>
            </a:extLst>
          </p:cNvPr>
          <p:cNvSpPr txBox="1"/>
          <p:nvPr/>
        </p:nvSpPr>
        <p:spPr>
          <a:xfrm>
            <a:off x="7452320" y="5554938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2015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391D6B03-6764-4D48-B77A-6C6DECCE2EF5}"/>
              </a:ext>
            </a:extLst>
          </p:cNvPr>
          <p:cNvSpPr txBox="1"/>
          <p:nvPr/>
        </p:nvSpPr>
        <p:spPr>
          <a:xfrm>
            <a:off x="317898" y="5955048"/>
            <a:ext cx="88357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&gt;3 cm </a:t>
            </a:r>
            <a:r>
              <a:rPr lang="tr-TR" sz="2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ve </a:t>
            </a:r>
            <a:r>
              <a:rPr lang="tr-TR" sz="2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dismenore</a:t>
            </a:r>
            <a:r>
              <a:rPr lang="tr-TR" sz="2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olgularında 6 aylık OCP kullanımı ile </a:t>
            </a:r>
            <a:r>
              <a:rPr lang="tr-TR" sz="2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boyutunda azalma</a:t>
            </a:r>
          </a:p>
        </p:txBody>
      </p:sp>
    </p:spTree>
    <p:extLst>
      <p:ext uri="{BB962C8B-B14F-4D97-AF65-F5344CB8AC3E}">
        <p14:creationId xmlns:p14="http://schemas.microsoft.com/office/powerpoint/2010/main" val="2383322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5EE1D991-F3FB-48F4-B1D8-054D3E6CD72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tr-TR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ENDOMETRİOMA’DA OCP</a:t>
            </a:r>
            <a:br>
              <a:rPr lang="tr-TR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MEKANİZMA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ACC3DE1-B3AF-4209-8767-B3A07C01F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Endometrial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dokuda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atrofi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(mense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inhibisyonu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PG üretimini azaltır</a:t>
            </a:r>
          </a:p>
          <a:p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Enflamasyonu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azaltır</a:t>
            </a:r>
          </a:p>
          <a:p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Ovulasyonu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suprese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eder</a:t>
            </a:r>
          </a:p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Hücre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proliferasyonunu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azaltır ve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ötopik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endometriumda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latin typeface="Calibri" panose="020F0502020204030204" pitchFamily="34" charset="0"/>
                <a:cs typeface="Calibri" panose="020F0502020204030204" pitchFamily="34" charset="0"/>
              </a:rPr>
              <a:t>apoptozisi</a:t>
            </a:r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 arttırır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CF2FB378-DE32-4650-B0FF-8827B01594BE}"/>
              </a:ext>
            </a:extLst>
          </p:cNvPr>
          <p:cNvSpPr txBox="1"/>
          <p:nvPr/>
        </p:nvSpPr>
        <p:spPr>
          <a:xfrm>
            <a:off x="5364088" y="612616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Taniguchi</a:t>
            </a:r>
            <a:r>
              <a:rPr lang="tr-TR" sz="2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2015</a:t>
            </a:r>
          </a:p>
        </p:txBody>
      </p:sp>
    </p:spTree>
    <p:extLst>
      <p:ext uri="{BB962C8B-B14F-4D97-AF65-F5344CB8AC3E}">
        <p14:creationId xmlns:p14="http://schemas.microsoft.com/office/powerpoint/2010/main" val="2960138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32047369-68C0-4D1C-BB1F-F077F36C61F1}"/>
              </a:ext>
            </a:extLst>
          </p:cNvPr>
          <p:cNvSpPr txBox="1"/>
          <p:nvPr/>
        </p:nvSpPr>
        <p:spPr>
          <a:xfrm>
            <a:off x="107504" y="217603"/>
            <a:ext cx="878497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3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hormonal</a:t>
            </a:r>
            <a: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medikal </a:t>
            </a:r>
            <a:r>
              <a:rPr lang="tr-TR" sz="36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tx’de</a:t>
            </a:r>
            <a:r>
              <a:rPr lang="tr-T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neden ilk tercih OCP?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4BADB697-E08F-48C4-8500-93523063E49D}"/>
              </a:ext>
            </a:extLst>
          </p:cNvPr>
          <p:cNvSpPr txBox="1"/>
          <p:nvPr/>
        </p:nvSpPr>
        <p:spPr>
          <a:xfrm>
            <a:off x="251520" y="1472585"/>
            <a:ext cx="71287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Etkin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Emniyetli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Uygun maliyet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Hasta toleransı yüksek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Yan etki göreceli az 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60 yıldır sürekli gelişen bir ilaç grubu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Yelpaze geniş</a:t>
            </a:r>
          </a:p>
          <a:p>
            <a:endParaRPr lang="tr-TR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6ACC5866-7F62-4E71-AAAE-817E5B270AFE}"/>
              </a:ext>
            </a:extLst>
          </p:cNvPr>
          <p:cNvSpPr txBox="1"/>
          <p:nvPr/>
        </p:nvSpPr>
        <p:spPr>
          <a:xfrm>
            <a:off x="107504" y="4293096"/>
            <a:ext cx="87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Kronik ve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nüks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edebilen bir hastalıkta bunlar önemli</a:t>
            </a:r>
          </a:p>
          <a:p>
            <a:pPr algn="just"/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Uzun süreli veya aralıklı olarak mükerrer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txler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gerekebilmekte; hastanın tedaviyi bırakma ihtimali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minimalize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edilmeli 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522DF913-4E05-4F3F-B069-4DDF729F2346}"/>
              </a:ext>
            </a:extLst>
          </p:cNvPr>
          <p:cNvSpPr txBox="1"/>
          <p:nvPr/>
        </p:nvSpPr>
        <p:spPr>
          <a:xfrm>
            <a:off x="73962" y="5651622"/>
            <a:ext cx="87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Cochrane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derlemesinde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endometriozise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bağlı ağrı semptomlarının yönetiminde mense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supresyonunun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 etkin şekilde OCP,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GnRHa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LNG-IUD ve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danazol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ile sağlandığı gösterilmiştir 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Brown </a:t>
            </a:r>
            <a:r>
              <a:rPr lang="tr-TR" sz="20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0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Farquhar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2014 </a:t>
            </a:r>
          </a:p>
        </p:txBody>
      </p:sp>
    </p:spTree>
    <p:extLst>
      <p:ext uri="{BB962C8B-B14F-4D97-AF65-F5344CB8AC3E}">
        <p14:creationId xmlns:p14="http://schemas.microsoft.com/office/powerpoint/2010/main" val="2545757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74452401-0DC1-47E3-AB1B-819612F7D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476672"/>
            <a:ext cx="8858250" cy="2105025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0653D0BE-1758-4692-ACE5-FBDE42404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2636912"/>
            <a:ext cx="2916957" cy="453578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8BA4A7D9-B6A1-4BD2-BF75-BD7C821FE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58316"/>
            <a:ext cx="8928991" cy="6741368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05755DA8-04C3-41F7-A93C-11EE85D402BC}"/>
              </a:ext>
            </a:extLst>
          </p:cNvPr>
          <p:cNvSpPr txBox="1"/>
          <p:nvPr/>
        </p:nvSpPr>
        <p:spPr>
          <a:xfrm>
            <a:off x="395536" y="2204864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IS INSUFFICIENT EVIDENCE FOR THE OVERALL SUPERIORITY OF ANY PARTICULAR HORMONAL CONTRACEPTIVE</a:t>
            </a:r>
          </a:p>
        </p:txBody>
      </p:sp>
    </p:spTree>
    <p:extLst>
      <p:ext uri="{BB962C8B-B14F-4D97-AF65-F5344CB8AC3E}">
        <p14:creationId xmlns:p14="http://schemas.microsoft.com/office/powerpoint/2010/main" val="256241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489&quot;/&gt;&lt;/object&gt;&lt;object type=&quot;3&quot; unique_id=&quot;10005&quot;&gt;&lt;property id=&quot;20148&quot; value=&quot;5&quot;/&gt;&lt;property id=&quot;20300&quot; value=&quot;Slide 2&quot;/&gt;&lt;property id=&quot;20307&quot; value=&quot;657&quot;/&gt;&lt;/object&gt;&lt;object type=&quot;3&quot; unique_id=&quot;10006&quot;&gt;&lt;property id=&quot;20148&quot; value=&quot;5&quot;/&gt;&lt;property id=&quot;20300&quot; value=&quot;Slide 3 - &amp;quot;5 YILLIK SAĞKALIM ayhan 200 yazıyor 2005 olacak barların rakamları nı kucult&amp;quot;&quot;/&gt;&lt;property id=&quot;20307&quot; value=&quot;811&quot;/&gt;&lt;/object&gt;&lt;object type=&quot;3&quot; unique_id=&quot;10007&quot;&gt;&lt;property id=&quot;20148&quot; value=&quot;5&quot;/&gt;&lt;property id=&quot;20300&quot; value=&quot;Slide 4 - &amp;quot;Reproduktif ve çocukluk çağında kanser &amp;quot;&quot;/&gt;&lt;property id=&quot;20307&quot; value=&quot;772&quot;/&gt;&lt;/object&gt;&lt;object type=&quot;3&quot; unique_id=&quot;10008&quot;&gt;&lt;property id=&quot;20148&quot; value=&quot;5&quot;/&gt;&lt;property id=&quot;20300&quot; value=&quot;Slide 5 - &amp;quot;Reproduktif  fonksiyonları tehdit eden kanser tedavileri&amp;quot;&quot;/&gt;&lt;property id=&quot;20307&quot; value=&quot;706&quot;/&gt;&lt;/object&gt;&lt;object type=&quot;3&quot; unique_id=&quot;10009&quot;&gt;&lt;property id=&quot;20148&quot; value=&quot;5&quot;/&gt;&lt;property id=&quot;20300&quot; value=&quot;Slide 6 - &amp;quot;Kemoterapi: Over yetmezliğinin pato-fizyolojisi&amp;quot;&quot;/&gt;&lt;property id=&quot;20307&quot; value=&quot;627&quot;/&gt;&lt;/object&gt;&lt;object type=&quot;3&quot; unique_id=&quot;10010&quot;&gt;&lt;property id=&quot;20148&quot; value=&quot;5&quot;/&gt;&lt;property id=&quot;20300&quot; value=&quot;Slide 7 - &amp;quot;FOLLICULAR APOPTOSIS&amp;quot;&quot;/&gt;&lt;property id=&quot;20307&quot; value=&quot;844&quot;/&gt;&lt;/object&gt;&lt;object type=&quot;3&quot; unique_id=&quot;10011&quot;&gt;&lt;property id=&quot;20148&quot; value=&quot;5&quot;/&gt;&lt;property id=&quot;20300&quot; value=&quot;Slide 8 - &amp;quot;FOLLICULAR “BURN-OUT” HYPOTHESIS&amp;quot;&quot;/&gt;&lt;property id=&quot;20307&quot; value=&quot;845&quot;/&gt;&lt;/object&gt;&lt;object type=&quot;3&quot; unique_id=&quot;10012&quot;&gt;&lt;property id=&quot;20148&quot; value=&quot;5&quot;/&gt;&lt;property id=&quot;20300&quot; value=&quot;Slide 9 - &amp;quot;Kemoterapinin overler üzerindeki etkileri&amp;quot;&quot;/&gt;&lt;property id=&quot;20307&quot; value=&quot;852&quot;/&gt;&lt;/object&gt;&lt;object type=&quot;3&quot; unique_id=&quot;10013&quot;&gt;&lt;property id=&quot;20148&quot; value=&quot;5&quot;/&gt;&lt;property id=&quot;20300&quot; value=&quot;Slide 10&quot;/&gt;&lt;property id=&quot;20307&quot; value=&quot;847&quot;/&gt;&lt;/object&gt;&lt;object type=&quot;3&quot; unique_id=&quot;10014&quot;&gt;&lt;property id=&quot;20148&quot; value=&quot;5&quot;/&gt;&lt;property id=&quot;20300&quot; value=&quot;Slide 11&quot;/&gt;&lt;property id=&quot;20307&quot; value=&quot;821&quot;/&gt;&lt;/object&gt;&lt;object type=&quot;3&quot; unique_id=&quot;10015&quot;&gt;&lt;property id=&quot;20148&quot; value=&quot;5&quot;/&gt;&lt;property id=&quot;20300&quot; value=&quot;Slide 12&quot;/&gt;&lt;property id=&quot;20307&quot; value=&quot;822&quot;/&gt;&lt;/object&gt;&lt;object type=&quot;3&quot; unique_id=&quot;10016&quot;&gt;&lt;property id=&quot;20148&quot; value=&quot;5&quot;/&gt;&lt;property id=&quot;20300&quot; value=&quot;Slide 13&quot;/&gt;&lt;property id=&quot;20307&quot; value=&quot;846&quot;/&gt;&lt;/object&gt;&lt;object type=&quot;3&quot; unique_id=&quot;10017&quot;&gt;&lt;property id=&quot;20148&quot; value=&quot;5&quot;/&gt;&lt;property id=&quot;20300&quot; value=&quot;Slide 14&quot;/&gt;&lt;property id=&quot;20307&quot; value=&quot;647&quot;/&gt;&lt;/object&gt;&lt;object type=&quot;3&quot; unique_id=&quot;10018&quot;&gt;&lt;property id=&quot;20148&quot; value=&quot;5&quot;/&gt;&lt;property id=&quot;20300&quot; value=&quot;Slide 15 - &amp;quot;‘ONKOFERTİLİTE’&amp;quot;&quot;/&gt;&lt;property id=&quot;20307&quot; value=&quot;739&quot;/&gt;&lt;/object&gt;&lt;object type=&quot;3&quot; unique_id=&quot;10019&quot;&gt;&lt;property id=&quot;20148&quot; value=&quot;5&quot;/&gt;&lt;property id=&quot;20300&quot; value=&quot;Slide 16 - &amp;quot;Eğitim ve bilgilendirmede önemli adresler….&amp;quot;&quot;/&gt;&lt;property id=&quot;20307&quot; value=&quot;715&quot;/&gt;&lt;/object&gt;&lt;object type=&quot;3&quot; unique_id=&quot;10020&quot;&gt;&lt;property id=&quot;20148&quot; value=&quot;5&quot;/&gt;&lt;property id=&quot;20300&quot; value=&quot;Slide 17 - &amp;quot;NIHCD (National Institute of Child Health and Human Development) &amp;quot;&quot;/&gt;&lt;property id=&quot;20307&quot; value=&quot;655&quot;/&gt;&lt;/object&gt;&lt;object type=&quot;3&quot; unique_id=&quot;10021&quot;&gt;&lt;property id=&quot;20148&quot; value=&quot;5&quot;/&gt;&lt;property id=&quot;20300&quot; value=&quot;Slide 18&quot;/&gt;&lt;property id=&quot;20307&quot; value=&quot;776&quot;/&gt;&lt;/object&gt;&lt;object type=&quot;3&quot; unique_id=&quot;10022&quot;&gt;&lt;property id=&quot;20148&quot; value=&quot;5&quot;/&gt;&lt;property id=&quot;20300&quot; value=&quot;Slide 19 - &amp;quot;Kadınlarda fertilite koruyucu yöntemler&amp;quot;&quot;/&gt;&lt;property id=&quot;20307&quot; value=&quot;815&quot;/&gt;&lt;/object&gt;&lt;object type=&quot;3&quot; unique_id=&quot;10023&quot;&gt;&lt;property id=&quot;20148&quot; value=&quot;5&quot;/&gt;&lt;property id=&quot;20300&quot; value=&quot;Slide 20 - &amp;quot;Fertilite koruyucu yöntemler&amp;#x0D;&amp;#x0A;Embriyo Freezing&amp;quot;&quot;/&gt;&lt;property id=&quot;20307&quot; value=&quot;667&quot;/&gt;&lt;/object&gt;&lt;object type=&quot;3&quot; unique_id=&quot;10024&quot;&gt;&lt;property id=&quot;20148&quot; value=&quot;5&quot;/&gt;&lt;property id=&quot;20300&quot; value=&quot;Slide 21&quot;/&gt;&lt;property id=&quot;20307&quot; value=&quot;819&quot;/&gt;&lt;/object&gt;&lt;object type=&quot;3&quot; unique_id=&quot;10025&quot;&gt;&lt;property id=&quot;20148&quot; value=&quot;5&quot;/&gt;&lt;property id=&quot;20300&quot; value=&quot;Slide 22 - &amp;quot;İMH Embriyo Freezing Sonuçları&amp;quot;&quot;/&gt;&lt;property id=&quot;20307&quot; value=&quot;816&quot;/&gt;&lt;/object&gt;&lt;object type=&quot;3&quot; unique_id=&quot;10026&quot;&gt;&lt;property id=&quot;20148&quot; value=&quot;5&quot;/&gt;&lt;property id=&quot;20300&quot; value=&quot;Slide 23 - &amp;quot;Kemoterapi öncesi IVF ile embriyo kriyoprezervasyonu&amp;quot;&quot;/&gt;&lt;property id=&quot;20307&quot; value=&quot;672&quot;/&gt;&lt;/object&gt;&lt;object type=&quot;3&quot; unique_id=&quot;10027&quot;&gt;&lt;property id=&quot;20148&quot; value=&quot;5&quot;/&gt;&lt;property id=&quot;20300&quot; value=&quot;Slide 24 - &amp;quot;Tedavi öncesi hormonal tedavi&amp;quot;&quot;/&gt;&lt;property id=&quot;20307&quot; value=&quot;812&quot;/&gt;&lt;/object&gt;&lt;object type=&quot;3&quot; unique_id=&quot;10028&quot;&gt;&lt;property id=&quot;20148&quot; value=&quot;5&quot;/&gt;&lt;property id=&quot;20300&quot; value=&quot;Slide 25 - &amp;quot;Kemoterapi Öncesi KOH&amp;quot;&quot;/&gt;&lt;property id=&quot;20307&quot; value=&quot;671&quot;/&gt;&lt;/object&gt;&lt;object type=&quot;3&quot; unique_id=&quot;10029&quot;&gt;&lt;property id=&quot;20148&quot; value=&quot;5&quot;/&gt;&lt;property id=&quot;20300&quot; value=&quot;Slide 26 - &amp;quot;EMBRYO FREEZING&amp;quot;&quot;/&gt;&lt;property id=&quot;20307&quot; value=&quot;800&quot;/&gt;&lt;/object&gt;&lt;object type=&quot;3&quot; unique_id=&quot;10030&quot;&gt;&lt;property id=&quot;20148&quot; value=&quot;5&quot;/&gt;&lt;property id=&quot;20300&quot; value=&quot;Slide 27 - &amp;quot;Over dokusu kriyoprezervasyonu&amp;quot;&quot;/&gt;&lt;property id=&quot;20307&quot; value=&quot;699&quot;/&gt;&lt;/object&gt;&lt;object type=&quot;3&quot; unique_id=&quot;10031&quot;&gt;&lt;property id=&quot;20148&quot; value=&quot;5&quot;/&gt;&lt;property id=&quot;20300&quot; value=&quot;Slide 28 - &amp;quot;OVER DOKU FREEZING&amp;quot;&quot;/&gt;&lt;property id=&quot;20307&quot; value=&quot;817&quot;/&gt;&lt;/object&gt;&lt;object type=&quot;3&quot; unique_id=&quot;10032&quot;&gt;&lt;property id=&quot;20148&quot; value=&quot;5&quot;/&gt;&lt;property id=&quot;20300&quot; value=&quot;Slide 29 - &amp;quot;Over doku transplantasyonu &amp;quot;&quot;/&gt;&lt;property id=&quot;20307&quot; value=&quot;681&quot;/&gt;&lt;/object&gt;&lt;object type=&quot;3&quot; unique_id=&quot;10033&quot;&gt;&lt;property id=&quot;20148&quot; value=&quot;5&quot;/&gt;&lt;property id=&quot;20300&quot; value=&quot;Slide 30 - &amp;quot;Memorial Hastanesi IVF &amp;amp; Genetik Bölümü&amp;#x0D;&amp;#x0A;Over Dokusu Kriyopreservasyon Olguları&amp;quot;&quot;/&gt;&lt;property id=&quot;20307&quot; value=&quot;808&quot;/&gt;&lt;/object&gt;&lt;object type=&quot;3&quot; unique_id=&quot;10034&quot;&gt;&lt;property id=&quot;20148&quot; value=&quot;5&quot;/&gt;&lt;property id=&quot;20300&quot; value=&quot;Slide 31 - &amp;quot;Fertilite koruyucu yöntemler Oosit freezing&amp;quot;&quot;/&gt;&lt;property id=&quot;20307&quot; value=&quot;798&quot;/&gt;&lt;/object&gt;&lt;object type=&quot;3&quot; unique_id=&quot;10035&quot;&gt;&lt;property id=&quot;20148&quot; value=&quot;5&quot;/&gt;&lt;property id=&quot;20300&quot; value=&quot;Slide 32 - &amp;quot;OOSİT KRİYOPREZERVASYONU&amp;quot;&quot;/&gt;&lt;property id=&quot;20307&quot; value=&quot;823&quot;/&gt;&lt;/object&gt;&lt;object type=&quot;3&quot; unique_id=&quot;10036&quot;&gt;&lt;property id=&quot;20148&quot; value=&quot;5&quot;/&gt;&lt;property id=&quot;20300&quot; value=&quot;Slide 33&quot;/&gt;&lt;property id=&quot;20307&quot; value=&quot;801&quot;/&gt;&lt;/object&gt;&lt;object type=&quot;3&quot; unique_id=&quot;10037&quot;&gt;&lt;property id=&quot;20148&quot; value=&quot;5&quot;/&gt;&lt;property id=&quot;20300&quot; value=&quot;Slide 34&quot;/&gt;&lt;property id=&quot;20307&quot; value=&quot;799&quot;/&gt;&lt;/object&gt;&lt;object type=&quot;3&quot; unique_id=&quot;10038&quot;&gt;&lt;property id=&quot;20148&quot; value=&quot;5&quot;/&gt;&lt;property id=&quot;20300&quot; value=&quot;Slide 35 - &amp;quot;Antral folliküllerden elde edilen immatür oositlerin in-vitro maturasyonu&amp;#x0D;&amp;#x0A;(IVM)&amp;quot;&quot;/&gt;&lt;property id=&quot;20307&quot; value=&quot;805&quot;/&gt;&lt;/object&gt;&lt;object type=&quot;3&quot; unique_id=&quot;10039&quot;&gt;&lt;property id=&quot;20148&quot; value=&quot;5&quot;/&gt;&lt;property id=&quot;20300&quot; value=&quot;Slide 36 - &amp;quot;in-vitro oosit maturasyonu ve freezing&amp;#x0D;&amp;#x0A;(IVM)&amp;quot;&quot;/&gt;&lt;property id=&quot;20307&quot; value=&quot;806&quot;/&gt;&lt;/object&gt;&lt;object type=&quot;3&quot; unique_id=&quot;10040&quot;&gt;&lt;property id=&quot;20148&quot; value=&quot;5&quot;/&gt;&lt;property id=&quot;20300&quot; value=&quot;Slide 37 - &amp;quot;IVM ve Oosit Kriyoprezervasyonu&amp;quot;&quot;/&gt;&lt;property id=&quot;20307&quot; value=&quot;824&quot;/&gt;&lt;/object&gt;&lt;object type=&quot;3&quot; unique_id=&quot;10041&quot;&gt;&lt;property id=&quot;20148&quot; value=&quot;5&quot;/&gt;&lt;property id=&quot;20300&quot; value=&quot;Slide 38 - &amp;quot;Antral folliküllerden oosit maturasyonu&amp;#x0D;&amp;#x0A;(IVM)&amp;quot;&quot;/&gt;&lt;property id=&quot;20307&quot; value=&quot;818&quot;/&gt;&lt;/object&gt;&lt;object type=&quot;3&quot; unique_id=&quot;10042&quot;&gt;&lt;property id=&quot;20148&quot; value=&quot;5&quot;/&gt;&lt;property id=&quot;20300&quot; value=&quot;Slide 39&quot;/&gt;&lt;property id=&quot;20307&quot; value=&quot;780&quot;/&gt;&lt;/object&gt;&lt;object type=&quot;3&quot; unique_id=&quot;10043&quot;&gt;&lt;property id=&quot;20148&quot; value=&quot;5&quot;/&gt;&lt;property id=&quot;20300&quot; value=&quot;Slide 40 - &amp;quot;Sperm kriyoprezervasyonu&amp;quot;&quot;/&gt;&lt;property id=&quot;20307&quot; value=&quot;781&quot;/&gt;&lt;/object&gt;&lt;object type=&quot;3&quot; unique_id=&quot;10044&quot;&gt;&lt;property id=&quot;20148&quot; value=&quot;5&quot;/&gt;&lt;property id=&quot;20300&quot; value=&quot;Slide 41 - &amp;quot;SPERM FREEZİNG&amp;quot;&quot;/&gt;&lt;property id=&quot;20307&quot; value=&quot;807&quot;/&gt;&lt;/object&gt;&lt;object type=&quot;3&quot; unique_id=&quot;10045&quot;&gt;&lt;property id=&quot;20148&quot; value=&quot;5&quot;/&gt;&lt;property id=&quot;20300&quot; value=&quot;Slide 42 - &amp;quot;GnRh Agonistleri&amp;quot;&quot;/&gt;&lt;property id=&quot;20307&quot; value=&quot;784&quot;/&gt;&lt;/object&gt;&lt;object type=&quot;3&quot; unique_id=&quot;10046&quot;&gt;&lt;property id=&quot;20148&quot; value=&quot;5&quot;/&gt;&lt;property id=&quot;20300&quot; value=&quot;Slide 43 - &amp;quot;SONUÇ&amp;quot;&quot;/&gt;&lt;property id=&quot;20307&quot; value=&quot;785&quot;/&gt;&lt;/object&gt;&lt;object type=&quot;3&quot; unique_id=&quot;10047&quot;&gt;&lt;property id=&quot;20148&quot; value=&quot;5&quot;/&gt;&lt;property id=&quot;20300&quot; value=&quot;Slide 44&quot;/&gt;&lt;property id=&quot;20307&quot; value=&quot;809&quot;/&gt;&lt;/object&gt;&lt;object type=&quot;3&quot; unique_id=&quot;10048&quot;&gt;&lt;property id=&quot;20148&quot; value=&quot;5&quot;/&gt;&lt;property id=&quot;20300&quot; value=&quot;Slide 45 - &amp;quot;Gelecekteki Uygulamalar Deneysel çalışmalar&amp;quot;&quot;/&gt;&lt;property id=&quot;20307&quot; value=&quot;814&quot;/&gt;&lt;/object&gt;&lt;object type=&quot;3&quot; unique_id=&quot;10049&quot;&gt;&lt;property id=&quot;20148&quot; value=&quot;5&quot;/&gt;&lt;property id=&quot;20300&quot; value=&quot;Slide 46&quot;/&gt;&lt;property id=&quot;20307&quot; value=&quot;788&quot;/&gt;&lt;/object&gt;&lt;object type=&quot;3&quot; unique_id=&quot;10050&quot;&gt;&lt;property id=&quot;20148&quot; value=&quot;5&quot;/&gt;&lt;property id=&quot;20300&quot; value=&quot;Slide 47&quot;/&gt;&lt;property id=&quot;20307&quot; value=&quot;833&quot;/&gt;&lt;/object&gt;&lt;object type=&quot;3&quot; unique_id=&quot;10051&quot;&gt;&lt;property id=&quot;20148&quot; value=&quot;5&quot;/&gt;&lt;property id=&quot;20300&quot; value=&quot;Slide 48&quot;/&gt;&lt;property id=&quot;20307&quot; value=&quot;841&quot;/&gt;&lt;/object&gt;&lt;object type=&quot;3&quot; unique_id=&quot;10052&quot;&gt;&lt;property id=&quot;20148&quot; value=&quot;5&quot;/&gt;&lt;property id=&quot;20300&quot; value=&quot;Slide 49&quot;/&gt;&lt;property id=&quot;20307&quot; value=&quot;832&quot;/&gt;&lt;/object&gt;&lt;object type=&quot;3&quot; unique_id=&quot;10053&quot;&gt;&lt;property id=&quot;20148&quot; value=&quot;5&quot;/&gt;&lt;property id=&quot;20300&quot; value=&quot;Slide 50&quot;/&gt;&lt;property id=&quot;20307&quot; value=&quot;842&quot;/&gt;&lt;/object&gt;&lt;object type=&quot;3&quot; unique_id=&quot;10054&quot;&gt;&lt;property id=&quot;20148&quot; value=&quot;5&quot;/&gt;&lt;property id=&quot;20300&quot; value=&quot;Slide 51 - &amp;quot;Gelecekteki Uygulamalar Deneysel çalışmalar&amp;quot;&quot;/&gt;&lt;property id=&quot;20307&quot; value=&quot;850&quot;/&gt;&lt;/object&gt;&lt;object type=&quot;3&quot; unique_id=&quot;10055&quot;&gt;&lt;property id=&quot;20148&quot; value=&quot;5&quot;/&gt;&lt;property id=&quot;20300&quot; value=&quot;Slide 52 - &amp;quot;Gelecekteki Uygulamalar Deneysel çalışmalar&amp;quot;&quot;/&gt;&lt;property id=&quot;20307&quot; value=&quot;85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1_memorial_logolu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memorial_logol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memorial_logol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3">
        <a:dk1>
          <a:srgbClr val="000000"/>
        </a:dk1>
        <a:lt1>
          <a:srgbClr val="FFFFFF"/>
        </a:lt1>
        <a:dk2>
          <a:srgbClr val="0000CC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AE2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emorial_logolu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memorial_logol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memorial_logol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3">
        <a:dk1>
          <a:srgbClr val="000000"/>
        </a:dk1>
        <a:lt1>
          <a:srgbClr val="FFFFFF"/>
        </a:lt1>
        <a:dk2>
          <a:srgbClr val="0000CC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AE2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emorial_logolu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memorial_logol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memorial_logol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3">
        <a:dk1>
          <a:srgbClr val="000000"/>
        </a:dk1>
        <a:lt1>
          <a:srgbClr val="FFFFFF"/>
        </a:lt1>
        <a:dk2>
          <a:srgbClr val="0000CC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AE2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701</Words>
  <Application>Microsoft Office PowerPoint</Application>
  <PresentationFormat>Ekran Gösterisi (4:3)</PresentationFormat>
  <Paragraphs>119</Paragraphs>
  <Slides>21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21</vt:i4>
      </vt:variant>
    </vt:vector>
  </HeadingPairs>
  <TitlesOfParts>
    <vt:vector size="27" baseType="lpstr">
      <vt:lpstr>Arial</vt:lpstr>
      <vt:lpstr>Calibri</vt:lpstr>
      <vt:lpstr>Tahoma</vt:lpstr>
      <vt:lpstr>1_memorial_logolu</vt:lpstr>
      <vt:lpstr>2_memorial_logolu</vt:lpstr>
      <vt:lpstr>3_memorial_logolu</vt:lpstr>
      <vt:lpstr>ENDOMETRİOMA’NIN MEDİKAL TEDAVİSİNDE  ORAL KONTRASEPTİFLER  KULLANILMALI!</vt:lpstr>
      <vt:lpstr>ENDOMETRİOMA </vt:lpstr>
      <vt:lpstr>ENDOMETRİOMA OLGUSUNDA YÖNETİM</vt:lpstr>
      <vt:lpstr>HANGİ ENDOMETRİOMA OLGUSUNDA  MEDİKAL TEDAVİ?</vt:lpstr>
      <vt:lpstr>HANGİ ENDOMETRİOMA OLGUSUNDA OCP?  </vt:lpstr>
      <vt:lpstr>PowerPoint Sunusu</vt:lpstr>
      <vt:lpstr>ENDOMETRİOMA’DA OCP MEKANİZMA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NEDEN OCP?</vt:lpstr>
      <vt:lpstr>PowerPoint Sunusu</vt:lpstr>
      <vt:lpstr>PowerPoint Sunusu</vt:lpstr>
      <vt:lpstr>PowerPoint Sunusu</vt:lpstr>
      <vt:lpstr>ÖZET</vt:lpstr>
      <vt:lpstr>ESHRE Guideline (2014) </vt:lpstr>
      <vt:lpstr>PowerPoint Sunusu</vt:lpstr>
      <vt:lpstr>DİKKATİNİZ İÇİN TEŞEKKÜRLER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ENDOMETRİOMA’NIN MEDİKAL TEDAVİSİNDE  ORAL KONTRASEPTİFLER  KULLANILMALI!</dc:title>
  <dc:creator>hasan özdem</dc:creator>
  <cp:lastModifiedBy>hasan özdem</cp:lastModifiedBy>
  <cp:revision>15</cp:revision>
  <dcterms:created xsi:type="dcterms:W3CDTF">2019-06-11T18:02:33Z</dcterms:created>
  <dcterms:modified xsi:type="dcterms:W3CDTF">2019-06-15T23:25:42Z</dcterms:modified>
</cp:coreProperties>
</file>