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7" r:id="rId4"/>
    <p:sldId id="268" r:id="rId5"/>
    <p:sldId id="258" r:id="rId6"/>
    <p:sldId id="259" r:id="rId7"/>
    <p:sldId id="269" r:id="rId8"/>
    <p:sldId id="261" r:id="rId9"/>
    <p:sldId id="262" r:id="rId10"/>
    <p:sldId id="270" r:id="rId11"/>
    <p:sldId id="266" r:id="rId12"/>
    <p:sldId id="271" r:id="rId13"/>
    <p:sldId id="272" r:id="rId14"/>
    <p:sldId id="284" r:id="rId15"/>
    <p:sldId id="273" r:id="rId16"/>
    <p:sldId id="290" r:id="rId17"/>
    <p:sldId id="289" r:id="rId18"/>
    <p:sldId id="280" r:id="rId19"/>
    <p:sldId id="282" r:id="rId20"/>
    <p:sldId id="274" r:id="rId21"/>
    <p:sldId id="279" r:id="rId22"/>
    <p:sldId id="293" r:id="rId23"/>
    <p:sldId id="294" r:id="rId24"/>
    <p:sldId id="287" r:id="rId25"/>
    <p:sldId id="275" r:id="rId26"/>
    <p:sldId id="288" r:id="rId27"/>
    <p:sldId id="300" r:id="rId28"/>
    <p:sldId id="301" r:id="rId29"/>
    <p:sldId id="276" r:id="rId30"/>
    <p:sldId id="277" r:id="rId31"/>
    <p:sldId id="296" r:id="rId32"/>
    <p:sldId id="291" r:id="rId33"/>
    <p:sldId id="302" r:id="rId34"/>
    <p:sldId id="292" r:id="rId35"/>
    <p:sldId id="299" r:id="rId36"/>
    <p:sldId id="286" r:id="rId37"/>
    <p:sldId id="297" r:id="rId38"/>
    <p:sldId id="298" r:id="rId39"/>
    <p:sldId id="285" r:id="rId40"/>
    <p:sldId id="295" r:id="rId4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210" y="78"/>
      </p:cViewPr>
      <p:guideLst>
        <p:guide orient="horz" pos="2205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5374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065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7912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999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8359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832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24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5784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5511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2213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7946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B4237-F988-4283-B544-C1F34ADAEB33}" type="datetimeFigureOut">
              <a:rPr lang="tr-TR" smtClean="0"/>
              <a:t>16.6.2019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C29BE-2E93-4C00-855A-DD581726590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3274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5659600/" TargetMode="External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cbi.nlm.nih.gov/pubmed/2734288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hyperlink" Target="https://www.ncbi.nlm.nih.gov/pmc/articles/PMC5659600/" TargetMode="Externa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www.ncbi.nlm.nih.gov/pubmed/30402122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2" Type="http://schemas.openxmlformats.org/officeDocument/2006/relationships/hyperlink" Target="https://www.ncbi.nlm.nih.gov/pubmed/2958761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hyperlink" Target="https://www.ncbi.nlm.nih.gov/pubmed/24511373" TargetMode="External"/><Relationship Id="rId4" Type="http://schemas.openxmlformats.org/officeDocument/2006/relationships/hyperlink" Target="https://www.ncbi.nlm.nih.gov/pubmed/23380045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s://www.ncbi.nlm.nih.gov/pubmed/3061295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6319650" TargetMode="Externa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22592712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cbi.nlm.nih.gov/pubmed/21901713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659" y="2500265"/>
            <a:ext cx="7660341" cy="4371182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1948330" y="0"/>
            <a:ext cx="9144000" cy="2387600"/>
          </a:xfrm>
        </p:spPr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‘’</a:t>
            </a:r>
            <a:r>
              <a:rPr lang="tr-TR" b="1" i="1" dirty="0" err="1" smtClean="0">
                <a:solidFill>
                  <a:srgbClr val="FF0000"/>
                </a:solidFill>
              </a:rPr>
              <a:t>Endometriozis</a:t>
            </a:r>
            <a:r>
              <a:rPr lang="tr-TR" b="1" i="1" dirty="0" smtClean="0">
                <a:solidFill>
                  <a:srgbClr val="FF0000"/>
                </a:solidFill>
              </a:rPr>
              <a:t>’’te </a:t>
            </a:r>
            <a:br>
              <a:rPr lang="tr-TR" b="1" i="1" dirty="0" smtClean="0">
                <a:solidFill>
                  <a:srgbClr val="FF0000"/>
                </a:solidFill>
              </a:rPr>
            </a:br>
            <a:r>
              <a:rPr lang="tr-TR" b="1" i="1" dirty="0" smtClean="0">
                <a:solidFill>
                  <a:srgbClr val="FF0000"/>
                </a:solidFill>
              </a:rPr>
              <a:t>tamamlayıcı </a:t>
            </a:r>
            <a:r>
              <a:rPr lang="tr-TR" b="1" i="1" dirty="0" smtClean="0">
                <a:solidFill>
                  <a:srgbClr val="FF0000"/>
                </a:solidFill>
              </a:rPr>
              <a:t>tıp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-2160674" y="4970590"/>
            <a:ext cx="9144000" cy="1655762"/>
          </a:xfrm>
        </p:spPr>
        <p:txBody>
          <a:bodyPr/>
          <a:lstStyle/>
          <a:p>
            <a:r>
              <a:rPr lang="tr-TR" b="1" i="1" dirty="0" err="1" smtClean="0"/>
              <a:t>Dr</a:t>
            </a:r>
            <a:r>
              <a:rPr lang="tr-TR" b="1" i="1" dirty="0" smtClean="0"/>
              <a:t> Pınar Yalçın </a:t>
            </a:r>
            <a:r>
              <a:rPr lang="tr-TR" b="1" i="1" dirty="0" err="1" smtClean="0"/>
              <a:t>Bahat</a:t>
            </a:r>
            <a:endParaRPr lang="tr-TR" b="1" i="1" dirty="0" smtClean="0"/>
          </a:p>
          <a:p>
            <a:r>
              <a:rPr lang="tr-TR" dirty="0" smtClean="0"/>
              <a:t>SBÜ Kanuni Sultan Süleyman EAH</a:t>
            </a:r>
          </a:p>
          <a:p>
            <a:r>
              <a:rPr lang="tr-TR" dirty="0" err="1" smtClean="0"/>
              <a:t>Endometriozis</a:t>
            </a:r>
            <a:r>
              <a:rPr lang="tr-TR" dirty="0" smtClean="0"/>
              <a:t> &amp;</a:t>
            </a:r>
            <a:r>
              <a:rPr lang="tr-TR" dirty="0" err="1" smtClean="0"/>
              <a:t>Adenomyozis</a:t>
            </a:r>
            <a:r>
              <a:rPr lang="tr-TR" dirty="0" smtClean="0"/>
              <a:t> Derneği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550" y="0"/>
            <a:ext cx="6648450" cy="183623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354330" y="2950598"/>
            <a:ext cx="37422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i="1" dirty="0" smtClean="0">
                <a:solidFill>
                  <a:srgbClr val="FF0000"/>
                </a:solidFill>
              </a:rPr>
              <a:t>Kanıta dayalı bakış açısı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41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658" y="814433"/>
            <a:ext cx="4584589" cy="3115326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13" y="642938"/>
            <a:ext cx="5715000" cy="2857500"/>
          </a:xfrm>
        </p:spPr>
      </p:pic>
      <p:sp>
        <p:nvSpPr>
          <p:cNvPr id="5" name="Metin kutusu 4"/>
          <p:cNvSpPr txBox="1"/>
          <p:nvPr/>
        </p:nvSpPr>
        <p:spPr>
          <a:xfrm>
            <a:off x="2920936" y="5611707"/>
            <a:ext cx="927106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Complementary and Alternative Medicine Market Size, Share &amp; Trends Analysis Report By Intervention (Botanical, Acupuncture, Mind, Body, Yoga</a:t>
            </a:r>
            <a:r>
              <a:rPr lang="en-US" sz="1200" i="1" dirty="0" smtClean="0"/>
              <a:t>),</a:t>
            </a:r>
            <a:endParaRPr lang="tr-TR" sz="1200" i="1" dirty="0" smtClean="0"/>
          </a:p>
          <a:p>
            <a:r>
              <a:rPr lang="en-US" sz="1200" i="1" dirty="0" smtClean="0"/>
              <a:t> </a:t>
            </a:r>
            <a:r>
              <a:rPr lang="en-US" sz="1200" i="1" dirty="0"/>
              <a:t>By Distribution (Direct Contact, E-training), And Segment Forecasts, 2019 - 2026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25919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8" y="0"/>
            <a:ext cx="10562606" cy="6224393"/>
          </a:xfrm>
        </p:spPr>
      </p:pic>
    </p:spTree>
    <p:extLst>
      <p:ext uri="{BB962C8B-B14F-4D97-AF65-F5344CB8AC3E}">
        <p14:creationId xmlns:p14="http://schemas.microsoft.com/office/powerpoint/2010/main" val="50199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>
            <a:hlinkClick r:id="" action="ppaction://hlinkshowjump?jump=nextslide"/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312" y="0"/>
            <a:ext cx="6473688" cy="6858000"/>
          </a:xfrm>
        </p:spPr>
      </p:pic>
      <p:pic>
        <p:nvPicPr>
          <p:cNvPr id="13" name="Resim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5190" y="4639016"/>
            <a:ext cx="2867547" cy="1305656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838200" y="2709333"/>
            <a:ext cx="3897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Endometriozis’te</a:t>
            </a:r>
            <a:r>
              <a:rPr lang="tr-TR" dirty="0" smtClean="0"/>
              <a:t> benzer durum mevcut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7226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02376" y="-433914"/>
            <a:ext cx="13430992" cy="7868704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548640" y="2032527"/>
            <a:ext cx="2560320" cy="771633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102" y="4635972"/>
            <a:ext cx="2615411" cy="82912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366" y="3591439"/>
            <a:ext cx="2615411" cy="829128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910" y="0"/>
            <a:ext cx="2615411" cy="829128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758" y="3085874"/>
            <a:ext cx="2615411" cy="829128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709" y="1277849"/>
            <a:ext cx="2615411" cy="829128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4280" y="6202644"/>
            <a:ext cx="2615411" cy="829128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0204" y="6254460"/>
            <a:ext cx="2615411" cy="829128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3779" y="648505"/>
            <a:ext cx="2615411" cy="829128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4538" y="4704911"/>
            <a:ext cx="2615411" cy="829128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6425" y="3591439"/>
            <a:ext cx="1833161" cy="829128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9037" y="4309099"/>
            <a:ext cx="1691527" cy="791623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2749" y="755033"/>
            <a:ext cx="26154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Ağrı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Tamamlayıcı tıp bakış açısında asıl tedavi edilen yakınma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Kronik </a:t>
            </a:r>
            <a:r>
              <a:rPr lang="tr-TR" dirty="0" err="1" smtClean="0"/>
              <a:t>pelvik</a:t>
            </a:r>
            <a:r>
              <a:rPr lang="tr-TR" dirty="0" smtClean="0"/>
              <a:t> ağrı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</a:t>
            </a:r>
            <a:r>
              <a:rPr lang="tr-TR" dirty="0" err="1" smtClean="0"/>
              <a:t>Dismenore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</a:t>
            </a:r>
            <a:r>
              <a:rPr lang="tr-TR" dirty="0" err="1" smtClean="0"/>
              <a:t>Disparonia</a:t>
            </a:r>
            <a:r>
              <a:rPr lang="tr-TR" dirty="0" smtClean="0"/>
              <a:t>  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6734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Akupunktur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2779" y="1"/>
            <a:ext cx="7268785" cy="2778825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002780" y="6192691"/>
            <a:ext cx="726878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Effects of acupuncture for the treatment of endometriosis-related pain: A systematic review and </a:t>
            </a:r>
            <a:r>
              <a:rPr lang="en-US" sz="1200" i="1" dirty="0" smtClean="0"/>
              <a:t>meta-analysis</a:t>
            </a:r>
            <a:r>
              <a:rPr lang="tr-TR" sz="1200" i="1" dirty="0" smtClean="0"/>
              <a:t>;</a:t>
            </a:r>
          </a:p>
          <a:p>
            <a:r>
              <a:rPr lang="tr-TR" sz="1200" i="1" dirty="0" err="1">
                <a:hlinkClick r:id="rId3"/>
              </a:rPr>
              <a:t>PLoS</a:t>
            </a:r>
            <a:r>
              <a:rPr lang="tr-TR" sz="1200" i="1" dirty="0">
                <a:hlinkClick r:id="rId3"/>
              </a:rPr>
              <a:t> </a:t>
            </a:r>
            <a:r>
              <a:rPr lang="tr-TR" sz="1200" i="1" dirty="0" err="1">
                <a:hlinkClick r:id="rId3"/>
              </a:rPr>
              <a:t>One</a:t>
            </a:r>
            <a:r>
              <a:rPr lang="tr-TR" sz="1200" i="1" dirty="0"/>
              <a:t>. 2017; 12(10):</a:t>
            </a:r>
            <a:endParaRPr lang="en-US" sz="1200" i="1" dirty="0"/>
          </a:p>
          <a:p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0" y="1739852"/>
            <a:ext cx="4360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En çok üzerinde bilimsel çalışma yapılan alan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01150"/>
            <a:ext cx="3556850" cy="355685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773774" y="2882654"/>
            <a:ext cx="1683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err="1" smtClean="0"/>
              <a:t>Mae</a:t>
            </a:r>
            <a:r>
              <a:rPr lang="tr-TR" i="1" dirty="0" smtClean="0"/>
              <a:t> </a:t>
            </a:r>
            <a:r>
              <a:rPr lang="tr-TR" i="1" dirty="0" err="1" smtClean="0"/>
              <a:t>Zae</a:t>
            </a:r>
            <a:r>
              <a:rPr lang="tr-TR" i="1" dirty="0" smtClean="0"/>
              <a:t> tekniği</a:t>
            </a:r>
            <a:endParaRPr lang="tr-TR" i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4916385" y="3740727"/>
            <a:ext cx="495558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/>
              <a:t>Akupunkturun bilimsel olarak kanıtlanmış </a:t>
            </a:r>
            <a:r>
              <a:rPr lang="tr-TR" b="1" i="1" dirty="0" smtClean="0"/>
              <a:t>etkileri </a:t>
            </a:r>
          </a:p>
          <a:p>
            <a:r>
              <a:rPr lang="tr-TR" dirty="0" smtClean="0"/>
              <a:t>Analjezi</a:t>
            </a:r>
            <a:r>
              <a:rPr lang="tr-TR" dirty="0"/>
              <a:t>: </a:t>
            </a:r>
            <a:endParaRPr lang="tr-TR" dirty="0" smtClean="0"/>
          </a:p>
          <a:p>
            <a:r>
              <a:rPr lang="tr-TR" dirty="0" err="1" smtClean="0"/>
              <a:t>Sedasyon</a:t>
            </a:r>
            <a:r>
              <a:rPr lang="tr-TR" dirty="0"/>
              <a:t>: </a:t>
            </a:r>
            <a:endParaRPr lang="tr-TR" dirty="0" smtClean="0"/>
          </a:p>
          <a:p>
            <a:r>
              <a:rPr lang="tr-TR" dirty="0" smtClean="0"/>
              <a:t>Kas </a:t>
            </a:r>
            <a:r>
              <a:rPr lang="tr-TR" dirty="0"/>
              <a:t>spazmının giderilmesi </a:t>
            </a:r>
          </a:p>
          <a:p>
            <a:pPr lvl="0"/>
            <a:r>
              <a:rPr lang="tr-TR" dirty="0" err="1"/>
              <a:t>Immün</a:t>
            </a:r>
            <a:r>
              <a:rPr lang="tr-TR" dirty="0"/>
              <a:t> </a:t>
            </a:r>
            <a:r>
              <a:rPr lang="tr-TR" dirty="0" smtClean="0"/>
              <a:t>modülasyon</a:t>
            </a:r>
          </a:p>
          <a:p>
            <a:pPr lvl="0"/>
            <a:r>
              <a:rPr lang="tr-TR" dirty="0" err="1" smtClean="0"/>
              <a:t>Vazodilatasyon</a:t>
            </a:r>
            <a:r>
              <a:rPr lang="tr-TR" dirty="0"/>
              <a:t>: </a:t>
            </a:r>
            <a:endParaRPr lang="tr-TR" dirty="0" smtClean="0"/>
          </a:p>
          <a:p>
            <a:pPr lvl="0"/>
            <a:r>
              <a:rPr lang="tr-TR" dirty="0" err="1" smtClean="0"/>
              <a:t>Vegetatif</a:t>
            </a:r>
            <a:r>
              <a:rPr lang="tr-TR" dirty="0" smtClean="0"/>
              <a:t> </a:t>
            </a:r>
            <a:r>
              <a:rPr lang="tr-TR" dirty="0"/>
              <a:t>sinir sisteminin </a:t>
            </a:r>
            <a:r>
              <a:rPr lang="tr-TR" dirty="0" smtClean="0"/>
              <a:t>regülasyonu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5605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Meridyenler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Dai</a:t>
            </a:r>
            <a:r>
              <a:rPr lang="tr-TR" dirty="0" smtClean="0"/>
              <a:t> Mai</a:t>
            </a:r>
          </a:p>
          <a:p>
            <a:r>
              <a:rPr lang="tr-TR" dirty="0" smtClean="0"/>
              <a:t>Ren Mai</a:t>
            </a:r>
          </a:p>
          <a:p>
            <a:r>
              <a:rPr lang="tr-TR" dirty="0" err="1" smtClean="0"/>
              <a:t>Chong</a:t>
            </a:r>
            <a:r>
              <a:rPr lang="tr-TR" dirty="0" smtClean="0"/>
              <a:t> Mai</a:t>
            </a:r>
          </a:p>
          <a:p>
            <a:r>
              <a:rPr lang="tr-TR" dirty="0" err="1" smtClean="0"/>
              <a:t>Du</a:t>
            </a:r>
            <a:r>
              <a:rPr lang="tr-TR" dirty="0" smtClean="0"/>
              <a:t> Mai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616" y="1541750"/>
            <a:ext cx="2247900" cy="29432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965" y="0"/>
            <a:ext cx="3936287" cy="685800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37748" y="6150114"/>
            <a:ext cx="63658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/>
              <a:t>Compounds </a:t>
            </a:r>
            <a:r>
              <a:rPr lang="en-US" sz="1100" i="1" dirty="0"/>
              <a:t>of Natural Origin and Acupuncture for the Treatment of Diseases Caused by Estrogen Deficiency</a:t>
            </a:r>
            <a:r>
              <a:rPr lang="en-US" sz="1100" i="1" dirty="0" smtClean="0"/>
              <a:t>.</a:t>
            </a:r>
            <a:endParaRPr lang="tr-TR" sz="1100" i="1" dirty="0" smtClean="0"/>
          </a:p>
          <a:p>
            <a:r>
              <a:rPr lang="en-US" sz="1100" i="1" u="sng" dirty="0">
                <a:hlinkClick r:id="rId4" tooltip="Journal of acupuncture and meridian studies."/>
              </a:rPr>
              <a:t>J </a:t>
            </a:r>
            <a:r>
              <a:rPr lang="en-US" sz="1100" i="1" u="sng" dirty="0" err="1">
                <a:hlinkClick r:id="rId4" tooltip="Journal of acupuncture and meridian studies."/>
              </a:rPr>
              <a:t>Acupunct</a:t>
            </a:r>
            <a:r>
              <a:rPr lang="en-US" sz="1100" i="1" u="sng" dirty="0">
                <a:hlinkClick r:id="rId4" tooltip="Journal of acupuncture and meridian studies."/>
              </a:rPr>
              <a:t> Meridian Stud.</a:t>
            </a:r>
            <a:r>
              <a:rPr lang="en-US" sz="1100" i="1" dirty="0"/>
              <a:t> 2016 Jun;9(3):109-17.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13702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Ä°lgili resi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3830141" cy="400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444" y="14287"/>
            <a:ext cx="4515556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0141" y="0"/>
            <a:ext cx="4531718" cy="68580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157" y="4851383"/>
            <a:ext cx="437369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tr-TR" b="1" i="1" dirty="0" smtClean="0"/>
              <a:t>Uygulama şekilleri</a:t>
            </a:r>
          </a:p>
          <a:p>
            <a:pPr lvl="0"/>
            <a:r>
              <a:rPr lang="tr-TR" dirty="0" smtClean="0"/>
              <a:t>İğne</a:t>
            </a:r>
            <a:endParaRPr lang="tr-TR" dirty="0"/>
          </a:p>
          <a:p>
            <a:pPr lvl="0"/>
            <a:r>
              <a:rPr lang="tr-TR" dirty="0" err="1"/>
              <a:t>Akupressür</a:t>
            </a:r>
            <a:r>
              <a:rPr lang="tr-TR" dirty="0"/>
              <a:t> </a:t>
            </a:r>
          </a:p>
          <a:p>
            <a:pPr lvl="0"/>
            <a:r>
              <a:rPr lang="tr-TR" dirty="0" smtClean="0"/>
              <a:t>Kupa </a:t>
            </a:r>
            <a:r>
              <a:rPr lang="tr-TR" dirty="0"/>
              <a:t>(</a:t>
            </a:r>
            <a:r>
              <a:rPr lang="tr-TR" dirty="0" err="1"/>
              <a:t>Cupping</a:t>
            </a:r>
            <a:r>
              <a:rPr lang="tr-TR" dirty="0"/>
              <a:t>) </a:t>
            </a:r>
            <a:endParaRPr lang="tr-TR" dirty="0" smtClean="0"/>
          </a:p>
          <a:p>
            <a:pPr lvl="0"/>
            <a:r>
              <a:rPr lang="tr-TR" dirty="0" err="1" smtClean="0"/>
              <a:t>Moksa</a:t>
            </a:r>
            <a:r>
              <a:rPr lang="tr-TR" dirty="0" smtClean="0"/>
              <a:t> </a:t>
            </a:r>
            <a:r>
              <a:rPr lang="tr-TR" dirty="0"/>
              <a:t>(</a:t>
            </a:r>
            <a:r>
              <a:rPr lang="tr-TR" dirty="0" err="1"/>
              <a:t>Moxubution</a:t>
            </a:r>
            <a:r>
              <a:rPr lang="tr-TR" dirty="0" smtClean="0"/>
              <a:t>)</a:t>
            </a:r>
            <a:endParaRPr lang="tr-TR" dirty="0"/>
          </a:p>
          <a:p>
            <a:pPr lvl="0"/>
            <a:r>
              <a:rPr lang="en-US" dirty="0" err="1" smtClean="0"/>
              <a:t>Infr</a:t>
            </a:r>
            <a:r>
              <a:rPr lang="tr-TR" dirty="0" err="1" smtClean="0"/>
              <a:t>ared</a:t>
            </a:r>
            <a:r>
              <a:rPr lang="tr-TR" dirty="0" smtClean="0"/>
              <a:t> </a:t>
            </a:r>
            <a:r>
              <a:rPr lang="tr-TR" dirty="0" err="1" smtClean="0"/>
              <a:t>soft</a:t>
            </a:r>
            <a:r>
              <a:rPr lang="tr-TR" dirty="0" smtClean="0"/>
              <a:t> </a:t>
            </a:r>
            <a:r>
              <a:rPr lang="en-US" dirty="0" smtClean="0"/>
              <a:t>laser </a:t>
            </a:r>
            <a:r>
              <a:rPr lang="tr-TR" dirty="0"/>
              <a:t>veya </a:t>
            </a:r>
            <a:r>
              <a:rPr lang="en-US" dirty="0" err="1"/>
              <a:t>ele</a:t>
            </a:r>
            <a:r>
              <a:rPr lang="tr-TR" dirty="0"/>
              <a:t>k</a:t>
            </a:r>
            <a:r>
              <a:rPr lang="en-US" dirty="0"/>
              <a:t>tri</a:t>
            </a:r>
            <a:r>
              <a:rPr lang="tr-TR" dirty="0"/>
              <a:t>k</a:t>
            </a:r>
            <a:r>
              <a:rPr lang="en-US" dirty="0"/>
              <a:t> </a:t>
            </a:r>
            <a:r>
              <a:rPr lang="en-US" dirty="0" err="1"/>
              <a:t>stimula</a:t>
            </a:r>
            <a:r>
              <a:rPr lang="tr-TR" dirty="0" err="1"/>
              <a:t>sy</a:t>
            </a:r>
            <a:r>
              <a:rPr lang="en-US" dirty="0"/>
              <a:t>on</a:t>
            </a:r>
            <a:r>
              <a:rPr lang="tr-TR" dirty="0" smtClean="0"/>
              <a:t>u</a:t>
            </a:r>
            <a:endParaRPr lang="tr-TR" dirty="0"/>
          </a:p>
        </p:txBody>
      </p:sp>
      <p:sp>
        <p:nvSpPr>
          <p:cNvPr id="6" name="Yuvarlatılmış Dikdörtgen 5"/>
          <p:cNvSpPr/>
          <p:nvPr/>
        </p:nvSpPr>
        <p:spPr>
          <a:xfrm>
            <a:off x="0" y="4742424"/>
            <a:ext cx="4377855" cy="208318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9307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8802871" cy="435133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91766"/>
            <a:ext cx="8802871" cy="2779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214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45" y="103928"/>
            <a:ext cx="6515100" cy="25622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89" y="3641618"/>
            <a:ext cx="6486326" cy="272137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892634" y="806820"/>
            <a:ext cx="914400" cy="914400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5976" y="4437886"/>
            <a:ext cx="951058" cy="951058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892634" y="6208365"/>
            <a:ext cx="702852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/>
            <a:r>
              <a:rPr lang="en-US" sz="1200" i="1" dirty="0" smtClean="0"/>
              <a:t>Effects </a:t>
            </a:r>
            <a:r>
              <a:rPr lang="en-US" sz="1200" i="1" dirty="0"/>
              <a:t>of acupuncture for the treatment of endometriosis-related pain: A systematic review and </a:t>
            </a:r>
            <a:r>
              <a:rPr lang="en-US" sz="1200" i="1" dirty="0" smtClean="0"/>
              <a:t>meta-analysis</a:t>
            </a:r>
            <a:endParaRPr lang="tr-TR" sz="1200" i="1" dirty="0" smtClean="0"/>
          </a:p>
          <a:p>
            <a:pPr fontAlgn="t"/>
            <a:r>
              <a:rPr lang="en-US" sz="1200" i="1" dirty="0" err="1">
                <a:hlinkClick r:id="rId5"/>
              </a:rPr>
              <a:t>PLoS</a:t>
            </a:r>
            <a:r>
              <a:rPr lang="en-US" sz="1200" i="1" dirty="0">
                <a:hlinkClick r:id="rId5"/>
              </a:rPr>
              <a:t> One</a:t>
            </a:r>
            <a:r>
              <a:rPr lang="en-US" sz="1200" i="1" dirty="0"/>
              <a:t>. 2017; 12(10):</a:t>
            </a:r>
          </a:p>
          <a:p>
            <a:endParaRPr lang="tr-TR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2339" y="489692"/>
            <a:ext cx="4913802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627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96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4434" y="63261"/>
            <a:ext cx="10515600" cy="1325563"/>
          </a:xfrm>
        </p:spPr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TCM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096000" y="6158978"/>
            <a:ext cx="61435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Anti-Angiogenic Alternative and Complementary Medicines for the Treatment of Endometriosis: </a:t>
            </a:r>
            <a:endParaRPr lang="tr-TR" sz="1200" i="1" dirty="0" smtClean="0"/>
          </a:p>
          <a:p>
            <a:r>
              <a:rPr lang="en-US" sz="1200" i="1" dirty="0" smtClean="0"/>
              <a:t>A </a:t>
            </a:r>
            <a:r>
              <a:rPr lang="en-US" sz="1200" i="1" dirty="0"/>
              <a:t>Review of Potential Molecular </a:t>
            </a:r>
            <a:r>
              <a:rPr lang="en-US" sz="1200" i="1" dirty="0" smtClean="0"/>
              <a:t>Mechanisms</a:t>
            </a:r>
            <a:r>
              <a:rPr lang="tr-TR" sz="1200" i="1" dirty="0" smtClean="0"/>
              <a:t>; </a:t>
            </a:r>
          </a:p>
          <a:p>
            <a:r>
              <a:rPr lang="en-US" sz="1200" dirty="0" err="1" smtClean="0">
                <a:hlinkClick r:id="rId2" tooltip="Evidence-based complementary and alternative medicine : eCAM."/>
              </a:rPr>
              <a:t>Evid</a:t>
            </a:r>
            <a:r>
              <a:rPr lang="en-US" sz="1200" dirty="0" smtClean="0">
                <a:hlinkClick r:id="rId2" tooltip="Evidence-based complementary and alternative medicine : eCAM."/>
              </a:rPr>
              <a:t> </a:t>
            </a:r>
            <a:r>
              <a:rPr lang="en-US" sz="1200" dirty="0">
                <a:hlinkClick r:id="rId2" tooltip="Evidence-based complementary and alternative medicine : eCAM."/>
              </a:rPr>
              <a:t>Based Complement </a:t>
            </a:r>
            <a:r>
              <a:rPr lang="en-US" sz="1200" dirty="0" err="1">
                <a:hlinkClick r:id="rId2" tooltip="Evidence-based complementary and alternative medicine : eCAM."/>
              </a:rPr>
              <a:t>Alternat</a:t>
            </a:r>
            <a:r>
              <a:rPr lang="en-US" sz="1200" dirty="0">
                <a:hlinkClick r:id="rId2" tooltip="Evidence-based complementary and alternative medicine : eCAM."/>
              </a:rPr>
              <a:t> Med.</a:t>
            </a:r>
            <a:r>
              <a:rPr lang="en-US" sz="1200" dirty="0"/>
              <a:t> 2018 Oct 1;2018:</a:t>
            </a:r>
            <a:endParaRPr lang="en-US" sz="1200" i="1" dirty="0"/>
          </a:p>
          <a:p>
            <a:endParaRPr lang="tr-TR" sz="1200" i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0008171" y="362170"/>
            <a:ext cx="18726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err="1" smtClean="0"/>
              <a:t>Tai</a:t>
            </a:r>
            <a:r>
              <a:rPr lang="tr-TR" b="1" i="1" dirty="0" smtClean="0"/>
              <a:t> </a:t>
            </a:r>
            <a:r>
              <a:rPr lang="tr-TR" b="1" i="1" dirty="0" err="1" smtClean="0"/>
              <a:t>Chi</a:t>
            </a:r>
            <a:endParaRPr lang="tr-TR" b="1" i="1" dirty="0" smtClean="0"/>
          </a:p>
          <a:p>
            <a:r>
              <a:rPr lang="tr-TR" b="1" i="1" dirty="0" err="1" smtClean="0"/>
              <a:t>Qi</a:t>
            </a:r>
            <a:r>
              <a:rPr lang="tr-TR" b="1" i="1" dirty="0" smtClean="0"/>
              <a:t> </a:t>
            </a:r>
            <a:r>
              <a:rPr lang="tr-TR" b="1" i="1" dirty="0" err="1"/>
              <a:t>g</a:t>
            </a:r>
            <a:r>
              <a:rPr lang="tr-TR" b="1" i="1" dirty="0" err="1" smtClean="0"/>
              <a:t>ong</a:t>
            </a:r>
            <a:endParaRPr lang="tr-TR" b="1" i="1" dirty="0" smtClean="0"/>
          </a:p>
          <a:p>
            <a:r>
              <a:rPr lang="tr-TR" b="1" i="1" dirty="0" err="1" smtClean="0"/>
              <a:t>Diet</a:t>
            </a:r>
            <a:endParaRPr lang="tr-TR" b="1" i="1" dirty="0" smtClean="0"/>
          </a:p>
          <a:p>
            <a:r>
              <a:rPr lang="tr-TR" b="1" i="1" dirty="0" err="1" smtClean="0"/>
              <a:t>Moxibution</a:t>
            </a:r>
            <a:endParaRPr lang="tr-TR" b="1" i="1" dirty="0" smtClean="0"/>
          </a:p>
          <a:p>
            <a:r>
              <a:rPr lang="tr-TR" b="1" i="1" dirty="0" err="1" smtClean="0"/>
              <a:t>Chinese</a:t>
            </a:r>
            <a:r>
              <a:rPr lang="tr-TR" b="1" i="1" dirty="0" smtClean="0"/>
              <a:t> </a:t>
            </a:r>
            <a:r>
              <a:rPr lang="tr-TR" b="1" i="1" dirty="0" err="1" smtClean="0"/>
              <a:t>Medicine</a:t>
            </a:r>
            <a:endParaRPr lang="tr-TR" b="1" i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73777"/>
            <a:ext cx="8010525" cy="4690184"/>
          </a:xfrm>
          <a:prstGeom prst="rect">
            <a:avLst/>
          </a:prstGeom>
        </p:spPr>
      </p:pic>
      <p:sp>
        <p:nvSpPr>
          <p:cNvPr id="7" name="İçerik Yer Tutucus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1507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71" y="365125"/>
            <a:ext cx="7946371" cy="579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342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387" y="2652712"/>
            <a:ext cx="2943225" cy="155257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7825548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0141" y="5389606"/>
            <a:ext cx="2026535" cy="146839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6677" y="5389606"/>
            <a:ext cx="2255323" cy="146839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0141" y="3646531"/>
            <a:ext cx="2619375" cy="17430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5548" y="1490663"/>
            <a:ext cx="2276475" cy="200977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9828" y="22269"/>
            <a:ext cx="2943225" cy="1552575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-201882" y="4892634"/>
            <a:ext cx="1175659" cy="59791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01882" y="798556"/>
            <a:ext cx="1687762" cy="882047"/>
          </a:xfrm>
          <a:prstGeom prst="rect">
            <a:avLst/>
          </a:prstGeom>
        </p:spPr>
      </p:pic>
      <p:sp>
        <p:nvSpPr>
          <p:cNvPr id="13" name="5-Nokta Yıldız 12"/>
          <p:cNvSpPr/>
          <p:nvPr/>
        </p:nvSpPr>
        <p:spPr>
          <a:xfrm>
            <a:off x="-408433" y="1866909"/>
            <a:ext cx="647680" cy="494249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23175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5" y="0"/>
            <a:ext cx="2143125" cy="2143125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6592277" cy="68580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0"/>
            <a:ext cx="2962275" cy="154305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8875" y="2143125"/>
            <a:ext cx="21336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2110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34237"/>
            <a:ext cx="4168809" cy="5359897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337402" y="6160868"/>
            <a:ext cx="69060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/>
              <a:t>The traditional Chinese medicine prescription pattern of endometriosis patients in Taiwan: a population-based study. </a:t>
            </a:r>
            <a:endParaRPr lang="tr-TR" sz="1100" i="1" dirty="0" smtClean="0"/>
          </a:p>
          <a:p>
            <a:r>
              <a:rPr lang="en-US" sz="1100" i="1" dirty="0" err="1" smtClean="0"/>
              <a:t>Evid</a:t>
            </a:r>
            <a:r>
              <a:rPr lang="en-US" sz="1100" i="1" dirty="0" smtClean="0"/>
              <a:t> </a:t>
            </a:r>
            <a:r>
              <a:rPr lang="en-US" sz="1100" i="1" dirty="0"/>
              <a:t>Based Complement </a:t>
            </a:r>
            <a:r>
              <a:rPr lang="en-US" sz="1100" i="1" dirty="0" err="1"/>
              <a:t>Alternat</a:t>
            </a:r>
            <a:r>
              <a:rPr lang="en-US" sz="1100" i="1" dirty="0"/>
              <a:t> Med </a:t>
            </a:r>
            <a:r>
              <a:rPr lang="en-US" sz="1100" i="1" dirty="0" smtClean="0"/>
              <a:t>201</a:t>
            </a:r>
            <a:r>
              <a:rPr lang="tr-TR" sz="1100" i="1" dirty="0" smtClean="0"/>
              <a:t>2,</a:t>
            </a:r>
            <a:endParaRPr lang="tr-TR" i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610" y="1728788"/>
            <a:ext cx="83248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6836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Diyet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i="1" dirty="0" smtClean="0"/>
              <a:t>Ağrı ve </a:t>
            </a:r>
            <a:r>
              <a:rPr lang="tr-TR" b="1" i="1" dirty="0" err="1" smtClean="0"/>
              <a:t>Enflamasyon</a:t>
            </a:r>
            <a:r>
              <a:rPr lang="tr-TR" b="1" i="1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E vitamini, </a:t>
            </a:r>
            <a:r>
              <a:rPr lang="tr-TR" dirty="0" err="1" smtClean="0"/>
              <a:t>Omega</a:t>
            </a:r>
            <a:r>
              <a:rPr lang="tr-TR" dirty="0" smtClean="0"/>
              <a:t> 3 ve Magnezyum</a:t>
            </a:r>
          </a:p>
          <a:p>
            <a:pPr marL="0" indent="0">
              <a:buNone/>
            </a:pPr>
            <a:r>
              <a:rPr lang="tr-TR" b="1" i="1" dirty="0" err="1" smtClean="0"/>
              <a:t>Angiogenez</a:t>
            </a:r>
            <a:r>
              <a:rPr lang="tr-TR" b="1" i="1" dirty="0" smtClean="0"/>
              <a:t>: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EGCG (Yeşil çay),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Kurkuma (</a:t>
            </a:r>
            <a:r>
              <a:rPr lang="tr-TR" dirty="0" err="1" smtClean="0"/>
              <a:t>zerdeçel</a:t>
            </a:r>
            <a:r>
              <a:rPr lang="tr-TR" dirty="0" smtClean="0"/>
              <a:t>),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</a:t>
            </a:r>
            <a:r>
              <a:rPr lang="tr-TR" dirty="0" err="1" smtClean="0"/>
              <a:t>Resveratrol</a:t>
            </a:r>
            <a:r>
              <a:rPr lang="tr-TR" dirty="0" smtClean="0"/>
              <a:t> (Kırmızı üzüm ve şarap)</a:t>
            </a:r>
          </a:p>
          <a:p>
            <a:pPr marL="0" indent="0">
              <a:buNone/>
            </a:pPr>
            <a:r>
              <a:rPr lang="tr-TR" b="1" i="1" dirty="0" smtClean="0"/>
              <a:t>Antioksidan Etkili </a:t>
            </a:r>
            <a:r>
              <a:rPr lang="tr-TR" b="1" i="1" dirty="0" err="1" smtClean="0"/>
              <a:t>Diet</a:t>
            </a:r>
            <a:r>
              <a:rPr lang="tr-TR" b="1" i="1" dirty="0" smtClean="0"/>
              <a:t>: </a:t>
            </a:r>
          </a:p>
          <a:p>
            <a:pPr marL="0" indent="0">
              <a:buNone/>
            </a:pPr>
            <a:r>
              <a:rPr lang="tr-TR" dirty="0" smtClean="0"/>
              <a:t>A , C ve E vitaminlerinden zengin diyet (Sebze ve meyve ağırlıklı )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7802" y="14801"/>
            <a:ext cx="5464198" cy="3642799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5580703" y="6176963"/>
            <a:ext cx="66112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i="1" dirty="0" err="1" smtClean="0"/>
              <a:t>Complementary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and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Alternative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medicine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therapies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for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manegment</a:t>
            </a:r>
            <a:r>
              <a:rPr lang="tr-TR" sz="1200" i="1" dirty="0" smtClean="0"/>
              <a:t> of </a:t>
            </a:r>
            <a:r>
              <a:rPr lang="tr-TR" sz="1200" i="1" dirty="0" err="1" smtClean="0"/>
              <a:t>pain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releated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to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endometriosis</a:t>
            </a:r>
            <a:r>
              <a:rPr lang="tr-TR" sz="1200" i="1" dirty="0" smtClean="0"/>
              <a:t>, </a:t>
            </a:r>
          </a:p>
          <a:p>
            <a:r>
              <a:rPr lang="tr-TR" sz="1200" i="1" dirty="0" smtClean="0"/>
              <a:t>International </a:t>
            </a:r>
            <a:r>
              <a:rPr lang="tr-TR" sz="1200" i="1" dirty="0" err="1" smtClean="0"/>
              <a:t>Research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Journal</a:t>
            </a:r>
            <a:r>
              <a:rPr lang="tr-TR" sz="1200" i="1" dirty="0" smtClean="0"/>
              <a:t> of </a:t>
            </a:r>
            <a:r>
              <a:rPr lang="tr-TR" sz="1200" i="1" dirty="0" err="1" smtClean="0"/>
              <a:t>Pharmacy</a:t>
            </a:r>
            <a:r>
              <a:rPr lang="tr-TR" sz="1200" i="1" dirty="0" smtClean="0"/>
              <a:t> 2012</a:t>
            </a:r>
            <a:endParaRPr lang="tr-TR" sz="1200" i="1" dirty="0"/>
          </a:p>
        </p:txBody>
      </p:sp>
    </p:spTree>
    <p:extLst>
      <p:ext uri="{BB962C8B-B14F-4D97-AF65-F5344CB8AC3E}">
        <p14:creationId xmlns:p14="http://schemas.microsoft.com/office/powerpoint/2010/main" val="322587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Yasaklı besinler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907" y="0"/>
            <a:ext cx="3575093" cy="3630706"/>
          </a:xfrm>
        </p:spPr>
      </p:pic>
      <p:sp>
        <p:nvSpPr>
          <p:cNvPr id="5" name="Metin kutusu 4"/>
          <p:cNvSpPr txBox="1"/>
          <p:nvPr/>
        </p:nvSpPr>
        <p:spPr>
          <a:xfrm>
            <a:off x="650173" y="1375966"/>
            <a:ext cx="72210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Tüketilmesi</a:t>
            </a:r>
            <a:r>
              <a:rPr lang="en-US" b="1" dirty="0"/>
              <a:t> </a:t>
            </a:r>
            <a:r>
              <a:rPr lang="en-US" b="1" dirty="0" err="1"/>
              <a:t>önerilmeyen</a:t>
            </a:r>
            <a:r>
              <a:rPr lang="en-US" b="1" dirty="0"/>
              <a:t> </a:t>
            </a:r>
            <a:r>
              <a:rPr lang="en-US" b="1" dirty="0" err="1"/>
              <a:t>yiyecekler</a:t>
            </a:r>
            <a:r>
              <a:rPr lang="en-US" b="1" dirty="0"/>
              <a:t>: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Buğday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buğday</a:t>
            </a:r>
            <a:r>
              <a:rPr lang="en-US" dirty="0"/>
              <a:t> </a:t>
            </a:r>
            <a:r>
              <a:rPr lang="en-US" dirty="0" err="1"/>
              <a:t>ürünleri</a:t>
            </a:r>
            <a:r>
              <a:rPr lang="en-US" dirty="0"/>
              <a:t> 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Şeker</a:t>
            </a:r>
            <a:r>
              <a:rPr lang="en-US" dirty="0"/>
              <a:t>, </a:t>
            </a:r>
            <a:r>
              <a:rPr lang="en-US" dirty="0" err="1"/>
              <a:t>şekerli</a:t>
            </a:r>
            <a:r>
              <a:rPr lang="en-US" dirty="0"/>
              <a:t> </a:t>
            </a:r>
            <a:r>
              <a:rPr lang="en-US" dirty="0" err="1"/>
              <a:t>ürünler</a:t>
            </a:r>
            <a:r>
              <a:rPr lang="en-US" dirty="0"/>
              <a:t> (</a:t>
            </a:r>
            <a:r>
              <a:rPr lang="en-US" dirty="0" err="1"/>
              <a:t>bal</a:t>
            </a:r>
            <a:r>
              <a:rPr lang="en-US" dirty="0"/>
              <a:t> </a:t>
            </a:r>
            <a:r>
              <a:rPr lang="en-US" dirty="0" err="1"/>
              <a:t>dahil</a:t>
            </a:r>
            <a:r>
              <a:rPr lang="en-US" dirty="0"/>
              <a:t>)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Alkol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Kafein</a:t>
            </a:r>
            <a:r>
              <a:rPr lang="en-US" dirty="0"/>
              <a:t> (</a:t>
            </a:r>
            <a:r>
              <a:rPr lang="en-US" dirty="0" err="1"/>
              <a:t>kahve</a:t>
            </a:r>
            <a:r>
              <a:rPr lang="en-US" dirty="0"/>
              <a:t>, </a:t>
            </a:r>
            <a:r>
              <a:rPr lang="en-US" dirty="0" err="1"/>
              <a:t>siyah</a:t>
            </a:r>
            <a:r>
              <a:rPr lang="en-US" dirty="0"/>
              <a:t> </a:t>
            </a:r>
            <a:r>
              <a:rPr lang="en-US" dirty="0" err="1"/>
              <a:t>çay</a:t>
            </a:r>
            <a:r>
              <a:rPr lang="en-US" dirty="0"/>
              <a:t>, kola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benzeri</a:t>
            </a:r>
            <a:r>
              <a:rPr lang="en-US" dirty="0"/>
              <a:t> </a:t>
            </a:r>
            <a:r>
              <a:rPr lang="en-US" dirty="0" err="1"/>
              <a:t>içecekler</a:t>
            </a:r>
            <a:r>
              <a:rPr lang="en-US" dirty="0"/>
              <a:t>)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Çikolata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b="1" i="1" dirty="0" err="1"/>
              <a:t>Kırmızı</a:t>
            </a:r>
            <a:r>
              <a:rPr lang="en-US" b="1" i="1" dirty="0"/>
              <a:t> </a:t>
            </a:r>
            <a:r>
              <a:rPr lang="en-US" b="1" i="1" dirty="0" smtClean="0"/>
              <a:t>et</a:t>
            </a:r>
            <a:r>
              <a:rPr lang="tr-TR" b="1" i="1" dirty="0" smtClean="0"/>
              <a:t> !!</a:t>
            </a:r>
            <a:endParaRPr lang="tr-TR" b="1" i="1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Kızarmış</a:t>
            </a:r>
            <a:r>
              <a:rPr lang="en-US" dirty="0"/>
              <a:t> </a:t>
            </a:r>
            <a:r>
              <a:rPr lang="en-US" dirty="0" err="1"/>
              <a:t>yiyecekler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Hidrojene</a:t>
            </a:r>
            <a:r>
              <a:rPr lang="en-US" dirty="0"/>
              <a:t> </a:t>
            </a:r>
            <a:r>
              <a:rPr lang="en-US" dirty="0" err="1"/>
              <a:t>yağlar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margarin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Konserve</a:t>
            </a:r>
            <a:r>
              <a:rPr lang="en-US" dirty="0"/>
              <a:t> </a:t>
            </a:r>
            <a:r>
              <a:rPr lang="en-US" dirty="0" err="1"/>
              <a:t>yiyecekler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Donmuş</a:t>
            </a:r>
            <a:r>
              <a:rPr lang="en-US" dirty="0"/>
              <a:t> </a:t>
            </a:r>
            <a:r>
              <a:rPr lang="en-US" dirty="0" err="1"/>
              <a:t>yiyecekler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Katkı</a:t>
            </a:r>
            <a:r>
              <a:rPr lang="en-US" dirty="0"/>
              <a:t> </a:t>
            </a:r>
            <a:r>
              <a:rPr lang="en-US" dirty="0" err="1"/>
              <a:t>maddeli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koruyuculu</a:t>
            </a:r>
            <a:r>
              <a:rPr lang="en-US" dirty="0"/>
              <a:t> </a:t>
            </a:r>
            <a:r>
              <a:rPr lang="en-US" dirty="0" err="1"/>
              <a:t>yiyecekler</a:t>
            </a:r>
            <a:endParaRPr lang="tr-TR" dirty="0"/>
          </a:p>
          <a:p>
            <a:pPr lvl="0">
              <a:lnSpc>
                <a:spcPct val="150000"/>
              </a:lnSpc>
            </a:pPr>
            <a:r>
              <a:rPr lang="en-US" dirty="0"/>
              <a:t>		Soya </a:t>
            </a:r>
            <a:r>
              <a:rPr lang="en-US" dirty="0" err="1"/>
              <a:t>ve</a:t>
            </a:r>
            <a:r>
              <a:rPr lang="en-US" dirty="0"/>
              <a:t> soya </a:t>
            </a:r>
            <a:r>
              <a:rPr lang="en-US" dirty="0" err="1"/>
              <a:t>ürünleri</a:t>
            </a: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949312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790" y="110056"/>
            <a:ext cx="10515600" cy="1325563"/>
          </a:xfrm>
        </p:spPr>
        <p:txBody>
          <a:bodyPr/>
          <a:lstStyle/>
          <a:p>
            <a:r>
              <a:rPr lang="tr-TR" b="1" i="1" dirty="0" err="1" smtClean="0">
                <a:solidFill>
                  <a:srgbClr val="FF0000"/>
                </a:solidFill>
              </a:rPr>
              <a:t>Supplements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80060" y="1394417"/>
            <a:ext cx="10515600" cy="5137012"/>
          </a:xfrm>
        </p:spPr>
        <p:txBody>
          <a:bodyPr>
            <a:normAutofit/>
          </a:bodyPr>
          <a:lstStyle/>
          <a:p>
            <a:r>
              <a:rPr lang="tr-TR" b="1" i="1" dirty="0" smtClean="0"/>
              <a:t>Magnezyum</a:t>
            </a:r>
          </a:p>
          <a:p>
            <a:pPr marL="0" indent="0">
              <a:buNone/>
            </a:pPr>
            <a:r>
              <a:rPr lang="tr-TR" b="1" i="1" dirty="0" smtClean="0"/>
              <a:t>                 </a:t>
            </a:r>
            <a:r>
              <a:rPr lang="tr-TR" sz="1800" dirty="0" smtClean="0"/>
              <a:t>Ağrı ve </a:t>
            </a:r>
            <a:r>
              <a:rPr lang="tr-TR" sz="1800" dirty="0" err="1" smtClean="0"/>
              <a:t>anksiyete</a:t>
            </a:r>
            <a:r>
              <a:rPr lang="tr-TR" sz="1800" dirty="0" smtClean="0"/>
              <a:t> üzerine etki</a:t>
            </a:r>
          </a:p>
          <a:p>
            <a:pPr marL="0" indent="0">
              <a:buNone/>
            </a:pPr>
            <a:r>
              <a:rPr lang="tr-TR" sz="1800" b="1" i="1" dirty="0"/>
              <a:t> </a:t>
            </a:r>
            <a:r>
              <a:rPr lang="tr-TR" sz="1800" b="1" i="1" dirty="0" smtClean="0"/>
              <a:t>                         </a:t>
            </a:r>
            <a:r>
              <a:rPr lang="tr-TR" sz="1800" dirty="0" err="1" smtClean="0"/>
              <a:t>sitrat</a:t>
            </a:r>
            <a:r>
              <a:rPr lang="tr-TR" sz="1800" dirty="0" smtClean="0"/>
              <a:t> – </a:t>
            </a:r>
            <a:r>
              <a:rPr lang="tr-TR" sz="1800" dirty="0" err="1" smtClean="0"/>
              <a:t>malat</a:t>
            </a:r>
            <a:r>
              <a:rPr lang="tr-TR" sz="1800" dirty="0" smtClean="0"/>
              <a:t> – </a:t>
            </a:r>
            <a:r>
              <a:rPr lang="tr-TR" sz="1800" dirty="0" err="1" smtClean="0"/>
              <a:t>glisinat</a:t>
            </a:r>
            <a:r>
              <a:rPr lang="tr-TR" sz="1800" dirty="0" smtClean="0"/>
              <a:t> formu  </a:t>
            </a:r>
            <a:r>
              <a:rPr lang="tr-TR" sz="1800" b="1" i="1" dirty="0" smtClean="0"/>
              <a:t>(B6)!!</a:t>
            </a:r>
          </a:p>
          <a:p>
            <a:pPr marL="0" indent="0">
              <a:buNone/>
            </a:pPr>
            <a:endParaRPr lang="tr-TR" sz="1800" b="1" i="1" dirty="0"/>
          </a:p>
          <a:p>
            <a:pPr marL="0" indent="0">
              <a:buNone/>
            </a:pPr>
            <a:r>
              <a:rPr lang="tr-TR" b="1" i="1" dirty="0" smtClean="0"/>
              <a:t>D vitamini</a:t>
            </a:r>
          </a:p>
          <a:p>
            <a:pPr marL="0" indent="0">
              <a:buNone/>
            </a:pPr>
            <a:r>
              <a:rPr lang="tr-TR" b="1" i="1" dirty="0"/>
              <a:t> </a:t>
            </a:r>
            <a:r>
              <a:rPr lang="tr-TR" b="1" i="1" dirty="0" smtClean="0"/>
              <a:t>               </a:t>
            </a:r>
            <a:r>
              <a:rPr lang="tr-TR" sz="1800" dirty="0" smtClean="0"/>
              <a:t>Karşıt çalışmalar mevcut</a:t>
            </a:r>
          </a:p>
          <a:p>
            <a:pPr marL="0" indent="0">
              <a:buNone/>
            </a:pPr>
            <a:r>
              <a:rPr lang="tr-TR" sz="1800" dirty="0" smtClean="0"/>
              <a:t>                         </a:t>
            </a:r>
            <a:r>
              <a:rPr lang="tr-TR" sz="1800" dirty="0" err="1" smtClean="0"/>
              <a:t>Endometriozis</a:t>
            </a:r>
            <a:r>
              <a:rPr lang="tr-TR" sz="1800" dirty="0" smtClean="0"/>
              <a:t> tiplerine göre farklılık göstermekte</a:t>
            </a:r>
          </a:p>
          <a:p>
            <a:pPr marL="0" indent="0">
              <a:buNone/>
            </a:pPr>
            <a:endParaRPr lang="tr-TR" b="1" i="1" dirty="0"/>
          </a:p>
          <a:p>
            <a:pPr marL="0" indent="0">
              <a:buNone/>
            </a:pPr>
            <a:r>
              <a:rPr lang="tr-TR" b="1" i="1" dirty="0" smtClean="0"/>
              <a:t>C vitamini</a:t>
            </a:r>
          </a:p>
          <a:p>
            <a:pPr marL="0" indent="0">
              <a:buNone/>
            </a:pPr>
            <a:r>
              <a:rPr lang="tr-TR" b="1" i="1" dirty="0"/>
              <a:t> </a:t>
            </a:r>
            <a:r>
              <a:rPr lang="tr-TR" b="1" i="1" dirty="0" smtClean="0"/>
              <a:t>               </a:t>
            </a:r>
            <a:r>
              <a:rPr lang="tr-TR" sz="1800" dirty="0" smtClean="0"/>
              <a:t>Yüksek doz vitamin C</a:t>
            </a:r>
          </a:p>
          <a:p>
            <a:pPr marL="0" indent="0">
              <a:buNone/>
            </a:pPr>
            <a:r>
              <a:rPr lang="tr-TR" sz="1800" dirty="0" smtClean="0"/>
              <a:t>                         Antioksidan etkinlik</a:t>
            </a:r>
          </a:p>
          <a:p>
            <a:pPr marL="0" indent="0">
              <a:buNone/>
            </a:pPr>
            <a:endParaRPr lang="tr-TR" b="1" i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6472556" y="3500438"/>
            <a:ext cx="554626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i="1" dirty="0" smtClean="0"/>
              <a:t>25-Hydroxyvitamin </a:t>
            </a:r>
            <a:r>
              <a:rPr lang="tr-TR" sz="1200" i="1" dirty="0"/>
              <a:t>D Serum </a:t>
            </a:r>
            <a:r>
              <a:rPr lang="tr-TR" sz="1200" i="1" dirty="0" err="1"/>
              <a:t>Levels</a:t>
            </a:r>
            <a:r>
              <a:rPr lang="tr-TR" sz="1200" i="1" dirty="0"/>
              <a:t> </a:t>
            </a:r>
            <a:r>
              <a:rPr lang="tr-TR" sz="1200" i="1" dirty="0" err="1"/>
              <a:t>and</a:t>
            </a:r>
            <a:r>
              <a:rPr lang="tr-TR" sz="1200" i="1" dirty="0"/>
              <a:t> </a:t>
            </a:r>
            <a:r>
              <a:rPr lang="tr-TR" sz="1200" i="1" dirty="0" err="1"/>
              <a:t>Endometriosis</a:t>
            </a:r>
            <a:r>
              <a:rPr lang="tr-TR" sz="1200" i="1" dirty="0"/>
              <a:t>: </a:t>
            </a:r>
            <a:r>
              <a:rPr lang="tr-TR" sz="1200" i="1" dirty="0" err="1"/>
              <a:t>Results</a:t>
            </a:r>
            <a:r>
              <a:rPr lang="tr-TR" sz="1200" i="1" dirty="0"/>
              <a:t> of a Case-Control </a:t>
            </a:r>
            <a:r>
              <a:rPr lang="tr-TR" sz="1200" i="1" dirty="0" err="1"/>
              <a:t>Study</a:t>
            </a:r>
            <a:r>
              <a:rPr lang="tr-TR" sz="1200" i="1" dirty="0" smtClean="0"/>
              <a:t>.</a:t>
            </a:r>
          </a:p>
          <a:p>
            <a:r>
              <a:rPr lang="tr-TR" sz="1200" i="1" u="sng" dirty="0" err="1">
                <a:hlinkClick r:id="rId2" tooltip="Reproductive sciences (Thousand Oaks, Calif.)."/>
              </a:rPr>
              <a:t>Reprod</a:t>
            </a:r>
            <a:r>
              <a:rPr lang="tr-TR" sz="1200" i="1" u="sng" dirty="0">
                <a:hlinkClick r:id="rId2" tooltip="Reproductive sciences (Thousand Oaks, Calif.)."/>
              </a:rPr>
              <a:t> </a:t>
            </a:r>
            <a:r>
              <a:rPr lang="tr-TR" sz="1200" i="1" u="sng" dirty="0" err="1">
                <a:hlinkClick r:id="rId2" tooltip="Reproductive sciences (Thousand Oaks, Calif.)."/>
              </a:rPr>
              <a:t>Sci</a:t>
            </a:r>
            <a:r>
              <a:rPr lang="tr-TR" sz="1200" i="1" u="sng" dirty="0">
                <a:hlinkClick r:id="rId2" tooltip="Reproductive sciences (Thousand Oaks, Calif.)."/>
              </a:rPr>
              <a:t>.</a:t>
            </a:r>
            <a:r>
              <a:rPr lang="tr-TR" sz="1200" i="1" dirty="0"/>
              <a:t> 2019 </a:t>
            </a:r>
            <a:r>
              <a:rPr lang="tr-TR" sz="1200" i="1" dirty="0" err="1"/>
              <a:t>Feb</a:t>
            </a:r>
            <a:r>
              <a:rPr lang="tr-TR" sz="1200" i="1" dirty="0" smtClean="0"/>
              <a:t>;</a:t>
            </a:r>
            <a:endParaRPr lang="tr-TR" sz="1200" i="1" dirty="0"/>
          </a:p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029" y="2354636"/>
            <a:ext cx="188992" cy="371888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5922818" y="217693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1200" i="1" dirty="0" err="1">
                <a:hlinkClick r:id="rId4"/>
              </a:rPr>
              <a:t>Dairy-food</a:t>
            </a:r>
            <a:r>
              <a:rPr lang="tr-TR" sz="1200" i="1" dirty="0">
                <a:hlinkClick r:id="rId4"/>
              </a:rPr>
              <a:t>, </a:t>
            </a:r>
            <a:r>
              <a:rPr lang="tr-TR" sz="1200" i="1" dirty="0" err="1">
                <a:hlinkClick r:id="rId4"/>
              </a:rPr>
              <a:t>calcium</a:t>
            </a:r>
            <a:r>
              <a:rPr lang="tr-TR" sz="1200" i="1" dirty="0">
                <a:hlinkClick r:id="rId4"/>
              </a:rPr>
              <a:t>, </a:t>
            </a:r>
            <a:r>
              <a:rPr lang="tr-TR" sz="1200" b="1" i="1" dirty="0" err="1">
                <a:hlinkClick r:id="rId4"/>
              </a:rPr>
              <a:t>magnesium</a:t>
            </a:r>
            <a:r>
              <a:rPr lang="tr-TR" sz="1200" i="1" dirty="0">
                <a:hlinkClick r:id="rId4"/>
              </a:rPr>
              <a:t>, </a:t>
            </a:r>
            <a:r>
              <a:rPr lang="tr-TR" sz="1200" i="1" dirty="0" err="1">
                <a:hlinkClick r:id="rId4"/>
              </a:rPr>
              <a:t>and</a:t>
            </a:r>
            <a:r>
              <a:rPr lang="tr-TR" sz="1200" i="1" dirty="0">
                <a:hlinkClick r:id="rId4"/>
              </a:rPr>
              <a:t> vitamin D </a:t>
            </a:r>
            <a:r>
              <a:rPr lang="tr-TR" sz="1200" i="1" dirty="0" err="1">
                <a:hlinkClick r:id="rId4"/>
              </a:rPr>
              <a:t>intake</a:t>
            </a:r>
            <a:r>
              <a:rPr lang="tr-TR" sz="1200" i="1" dirty="0">
                <a:hlinkClick r:id="rId4"/>
              </a:rPr>
              <a:t> </a:t>
            </a:r>
            <a:r>
              <a:rPr lang="tr-TR" sz="1200" i="1" dirty="0" err="1">
                <a:hlinkClick r:id="rId4"/>
              </a:rPr>
              <a:t>and</a:t>
            </a:r>
            <a:r>
              <a:rPr lang="tr-TR" sz="1200" i="1" dirty="0">
                <a:hlinkClick r:id="rId4"/>
              </a:rPr>
              <a:t> </a:t>
            </a:r>
            <a:r>
              <a:rPr lang="tr-TR" sz="1200" b="1" i="1" dirty="0" err="1">
                <a:hlinkClick r:id="rId4"/>
              </a:rPr>
              <a:t>endometriosis</a:t>
            </a:r>
            <a:r>
              <a:rPr lang="tr-TR" sz="1200" i="1" dirty="0">
                <a:hlinkClick r:id="rId4"/>
              </a:rPr>
              <a:t>: a </a:t>
            </a:r>
            <a:r>
              <a:rPr lang="tr-TR" sz="1200" i="1" dirty="0" err="1">
                <a:hlinkClick r:id="rId4"/>
              </a:rPr>
              <a:t>prospective</a:t>
            </a:r>
            <a:r>
              <a:rPr lang="tr-TR" sz="1200" i="1" dirty="0">
                <a:hlinkClick r:id="rId4"/>
              </a:rPr>
              <a:t> </a:t>
            </a:r>
            <a:r>
              <a:rPr lang="tr-TR" sz="1200" i="1" dirty="0" err="1">
                <a:hlinkClick r:id="rId4"/>
              </a:rPr>
              <a:t>cohort</a:t>
            </a:r>
            <a:r>
              <a:rPr lang="tr-TR" sz="1200" i="1" dirty="0">
                <a:hlinkClick r:id="rId4"/>
              </a:rPr>
              <a:t> </a:t>
            </a:r>
            <a:r>
              <a:rPr lang="tr-TR" sz="1200" i="1" dirty="0" err="1">
                <a:hlinkClick r:id="rId4"/>
              </a:rPr>
              <a:t>study</a:t>
            </a:r>
            <a:r>
              <a:rPr lang="tr-TR" sz="1200" i="1" dirty="0">
                <a:hlinkClick r:id="rId4"/>
              </a:rPr>
              <a:t>.</a:t>
            </a:r>
            <a:endParaRPr lang="tr-TR" sz="1200" i="1" dirty="0"/>
          </a:p>
          <a:p>
            <a:r>
              <a:rPr lang="tr-TR" sz="1200" i="1" dirty="0" err="1" smtClean="0"/>
              <a:t>Am</a:t>
            </a:r>
            <a:r>
              <a:rPr lang="tr-TR" sz="1200" i="1" dirty="0" smtClean="0"/>
              <a:t> </a:t>
            </a:r>
            <a:r>
              <a:rPr lang="tr-TR" sz="1200" i="1" dirty="0"/>
              <a:t>J </a:t>
            </a:r>
            <a:r>
              <a:rPr lang="tr-TR" sz="1200" i="1" dirty="0" err="1"/>
              <a:t>Epidemiol</a:t>
            </a:r>
            <a:r>
              <a:rPr lang="tr-TR" sz="1200" i="1" dirty="0"/>
              <a:t>. 2013 </a:t>
            </a:r>
            <a:r>
              <a:rPr lang="tr-TR" sz="1200" i="1" dirty="0" smtClean="0"/>
              <a:t>Mar</a:t>
            </a:r>
            <a:endParaRPr lang="tr-TR" sz="1200" b="0" i="1" dirty="0">
              <a:effectLst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132513" y="5887303"/>
            <a:ext cx="5834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>
                <a:hlinkClick r:id="rId5"/>
              </a:rPr>
              <a:t>A </a:t>
            </a:r>
            <a:r>
              <a:rPr lang="tr-TR" sz="1200" dirty="0" err="1">
                <a:hlinkClick r:id="rId5"/>
              </a:rPr>
              <a:t>prospective</a:t>
            </a:r>
            <a:r>
              <a:rPr lang="tr-TR" sz="1200" dirty="0">
                <a:hlinkClick r:id="rId5"/>
              </a:rPr>
              <a:t> </a:t>
            </a:r>
            <a:r>
              <a:rPr lang="tr-TR" sz="1200" dirty="0" err="1">
                <a:hlinkClick r:id="rId5"/>
              </a:rPr>
              <a:t>cohort</a:t>
            </a:r>
            <a:r>
              <a:rPr lang="tr-TR" sz="1200" dirty="0">
                <a:hlinkClick r:id="rId5"/>
              </a:rPr>
              <a:t> </a:t>
            </a:r>
            <a:r>
              <a:rPr lang="tr-TR" sz="1200" dirty="0" err="1">
                <a:hlinkClick r:id="rId5"/>
              </a:rPr>
              <a:t>study</a:t>
            </a:r>
            <a:r>
              <a:rPr lang="tr-TR" sz="1200" dirty="0">
                <a:hlinkClick r:id="rId5"/>
              </a:rPr>
              <a:t> of </a:t>
            </a:r>
            <a:r>
              <a:rPr lang="tr-TR" sz="1200" dirty="0" err="1">
                <a:hlinkClick r:id="rId5"/>
              </a:rPr>
              <a:t>Vitamins</a:t>
            </a:r>
            <a:r>
              <a:rPr lang="tr-TR" sz="1200" dirty="0">
                <a:hlinkClick r:id="rId5"/>
              </a:rPr>
              <a:t> B, </a:t>
            </a:r>
            <a:r>
              <a:rPr lang="tr-TR" sz="1200" b="1" dirty="0">
                <a:hlinkClick r:id="rId5"/>
              </a:rPr>
              <a:t>C</a:t>
            </a:r>
            <a:r>
              <a:rPr lang="tr-TR" sz="1200" dirty="0">
                <a:hlinkClick r:id="rId5"/>
              </a:rPr>
              <a:t>, E, </a:t>
            </a:r>
            <a:r>
              <a:rPr lang="tr-TR" sz="1200" dirty="0" err="1">
                <a:hlinkClick r:id="rId5"/>
              </a:rPr>
              <a:t>and</a:t>
            </a:r>
            <a:r>
              <a:rPr lang="tr-TR" sz="1200" dirty="0">
                <a:hlinkClick r:id="rId5"/>
              </a:rPr>
              <a:t> </a:t>
            </a:r>
            <a:r>
              <a:rPr lang="tr-TR" sz="1200" dirty="0" err="1">
                <a:hlinkClick r:id="rId5"/>
              </a:rPr>
              <a:t>multivitamin</a:t>
            </a:r>
            <a:r>
              <a:rPr lang="tr-TR" sz="1200" dirty="0">
                <a:hlinkClick r:id="rId5"/>
              </a:rPr>
              <a:t> </a:t>
            </a:r>
            <a:r>
              <a:rPr lang="tr-TR" sz="1200" dirty="0" err="1">
                <a:hlinkClick r:id="rId5"/>
              </a:rPr>
              <a:t>intake</a:t>
            </a:r>
            <a:r>
              <a:rPr lang="tr-TR" sz="1200" dirty="0">
                <a:hlinkClick r:id="rId5"/>
              </a:rPr>
              <a:t> </a:t>
            </a:r>
            <a:r>
              <a:rPr lang="tr-TR" sz="1200" dirty="0" err="1">
                <a:hlinkClick r:id="rId5"/>
              </a:rPr>
              <a:t>and</a:t>
            </a:r>
            <a:r>
              <a:rPr lang="tr-TR" sz="1200" dirty="0">
                <a:hlinkClick r:id="rId5"/>
              </a:rPr>
              <a:t> </a:t>
            </a:r>
            <a:r>
              <a:rPr lang="tr-TR" sz="1200" b="1" dirty="0" err="1">
                <a:hlinkClick r:id="rId5"/>
              </a:rPr>
              <a:t>endometriosis</a:t>
            </a:r>
            <a:r>
              <a:rPr lang="tr-TR" sz="1200" dirty="0" smtClean="0">
                <a:hlinkClick r:id="rId5"/>
              </a:rPr>
              <a:t>.</a:t>
            </a:r>
            <a:endParaRPr lang="tr-TR" sz="1200" dirty="0" smtClean="0"/>
          </a:p>
          <a:p>
            <a:r>
              <a:rPr lang="tr-TR" sz="1200" dirty="0" smtClean="0"/>
              <a:t> J </a:t>
            </a:r>
            <a:r>
              <a:rPr lang="tr-TR" sz="1200" dirty="0" err="1"/>
              <a:t>Endometr</a:t>
            </a:r>
            <a:r>
              <a:rPr lang="tr-TR" sz="1200" dirty="0"/>
              <a:t>. (2013)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8384" y="0"/>
            <a:ext cx="2703617" cy="125791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5184" y="-10819"/>
            <a:ext cx="2743200" cy="1268738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72840" y="27218"/>
            <a:ext cx="2857500" cy="123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453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2907" y="68902"/>
            <a:ext cx="1621786" cy="1621786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73132" y="1597880"/>
            <a:ext cx="11080668" cy="5064177"/>
          </a:xfrm>
        </p:spPr>
        <p:txBody>
          <a:bodyPr>
            <a:normAutofit/>
          </a:bodyPr>
          <a:lstStyle/>
          <a:p>
            <a:r>
              <a:rPr lang="tr-TR" b="1" i="1" dirty="0" smtClean="0"/>
              <a:t>Alfa </a:t>
            </a:r>
            <a:r>
              <a:rPr lang="tr-TR" b="1" i="1" dirty="0" err="1" smtClean="0"/>
              <a:t>lipoik</a:t>
            </a:r>
            <a:r>
              <a:rPr lang="tr-TR" b="1" i="1" dirty="0" smtClean="0"/>
              <a:t> asit:</a:t>
            </a:r>
          </a:p>
          <a:p>
            <a:pPr marL="0" indent="0">
              <a:buNone/>
            </a:pPr>
            <a:r>
              <a:rPr lang="tr-TR" b="1" i="1" dirty="0"/>
              <a:t> </a:t>
            </a:r>
            <a:r>
              <a:rPr lang="tr-TR" b="1" i="1" dirty="0" smtClean="0"/>
              <a:t>       </a:t>
            </a:r>
            <a:r>
              <a:rPr lang="tr-TR" sz="1800" dirty="0" smtClean="0"/>
              <a:t>Vücutta çok az miktarda üretilir</a:t>
            </a:r>
          </a:p>
          <a:p>
            <a:pPr marL="0" indent="0">
              <a:buNone/>
            </a:pPr>
            <a:r>
              <a:rPr lang="tr-TR" sz="1800" dirty="0" smtClean="0"/>
              <a:t>             </a:t>
            </a:r>
            <a:r>
              <a:rPr lang="tr-TR" sz="1800" dirty="0" err="1" smtClean="0"/>
              <a:t>Nöropati’de</a:t>
            </a:r>
            <a:r>
              <a:rPr lang="tr-TR" sz="1800" dirty="0" smtClean="0"/>
              <a:t> etkili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sz="1800" dirty="0" smtClean="0"/>
              <a:t>  </a:t>
            </a:r>
            <a:r>
              <a:rPr lang="tr-TR" sz="1800" dirty="0"/>
              <a:t>I</a:t>
            </a:r>
            <a:r>
              <a:rPr lang="tr-TR" sz="1800" dirty="0" smtClean="0"/>
              <a:t>spanak</a:t>
            </a:r>
            <a:r>
              <a:rPr lang="tr-TR" sz="1800" dirty="0"/>
              <a:t>, pazı, brokoli, </a:t>
            </a:r>
            <a:r>
              <a:rPr lang="tr-TR" sz="1800" dirty="0" smtClean="0"/>
              <a:t>karnabahar</a:t>
            </a:r>
          </a:p>
          <a:p>
            <a:pPr marL="0" indent="0">
              <a:buNone/>
            </a:pPr>
            <a:r>
              <a:rPr lang="tr-TR" sz="1800" dirty="0"/>
              <a:t> </a:t>
            </a:r>
            <a:r>
              <a:rPr lang="tr-TR" sz="1800" dirty="0" smtClean="0"/>
              <a:t>           </a:t>
            </a:r>
            <a:r>
              <a:rPr lang="tr-TR" sz="1800" dirty="0" err="1" smtClean="0"/>
              <a:t>Komplex</a:t>
            </a:r>
            <a:r>
              <a:rPr lang="tr-TR" sz="1800" dirty="0" smtClean="0"/>
              <a:t> şekerlerden enerji dönüşümünde görev alır</a:t>
            </a:r>
          </a:p>
          <a:p>
            <a:r>
              <a:rPr lang="tr-TR" b="1" i="1" dirty="0" smtClean="0"/>
              <a:t>N-</a:t>
            </a:r>
            <a:r>
              <a:rPr lang="tr-TR" b="1" i="1" dirty="0" err="1" smtClean="0"/>
              <a:t>Asetil</a:t>
            </a:r>
            <a:r>
              <a:rPr lang="tr-TR" b="1" i="1" dirty="0" smtClean="0"/>
              <a:t> </a:t>
            </a:r>
            <a:r>
              <a:rPr lang="tr-TR" b="1" i="1" dirty="0" err="1" smtClean="0"/>
              <a:t>Sistein</a:t>
            </a:r>
            <a:r>
              <a:rPr lang="tr-TR" b="1" i="1" dirty="0" smtClean="0"/>
              <a:t> (NAC):</a:t>
            </a:r>
          </a:p>
          <a:p>
            <a:pPr marL="0" indent="0">
              <a:buNone/>
            </a:pPr>
            <a:r>
              <a:rPr lang="tr-TR" b="1" i="1" dirty="0"/>
              <a:t> </a:t>
            </a:r>
            <a:r>
              <a:rPr lang="tr-TR" b="1" i="1" dirty="0" smtClean="0"/>
              <a:t>       </a:t>
            </a:r>
            <a:r>
              <a:rPr lang="tr-TR" sz="1800" dirty="0" smtClean="0"/>
              <a:t>En güçlü antioksidan</a:t>
            </a:r>
          </a:p>
          <a:p>
            <a:r>
              <a:rPr lang="tr-TR" b="1" i="1" dirty="0" err="1" smtClean="0"/>
              <a:t>Bromelain</a:t>
            </a:r>
            <a:r>
              <a:rPr lang="tr-TR" b="1" i="1" dirty="0" smtClean="0"/>
              <a:t>:</a:t>
            </a:r>
          </a:p>
          <a:p>
            <a:pPr marL="0" indent="0">
              <a:buNone/>
            </a:pPr>
            <a:r>
              <a:rPr lang="tr-TR" b="1" i="1" dirty="0"/>
              <a:t> </a:t>
            </a:r>
            <a:r>
              <a:rPr lang="tr-TR" b="1" i="1" dirty="0" smtClean="0"/>
              <a:t>       </a:t>
            </a:r>
            <a:r>
              <a:rPr lang="tr-TR" sz="1800" dirty="0" err="1"/>
              <a:t>M</a:t>
            </a:r>
            <a:r>
              <a:rPr lang="tr-TR" sz="1800" dirty="0" err="1" smtClean="0"/>
              <a:t>ineralokortikoid</a:t>
            </a:r>
            <a:r>
              <a:rPr lang="tr-TR" sz="1800" dirty="0" smtClean="0"/>
              <a:t> etki</a:t>
            </a:r>
          </a:p>
          <a:p>
            <a:pPr marL="0" indent="0">
              <a:buNone/>
            </a:pPr>
            <a:r>
              <a:rPr lang="tr-TR" sz="1800" dirty="0" smtClean="0"/>
              <a:t>             Ananas</a:t>
            </a:r>
          </a:p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879" y="0"/>
            <a:ext cx="9360098" cy="1301657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5900928" y="3886435"/>
            <a:ext cx="629537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Antioksidan etkili besin destekleri</a:t>
            </a:r>
          </a:p>
          <a:p>
            <a:endParaRPr lang="tr-TR" dirty="0"/>
          </a:p>
          <a:p>
            <a:r>
              <a:rPr lang="tr-TR" dirty="0" smtClean="0"/>
              <a:t>VAS skoru düşmekte</a:t>
            </a:r>
          </a:p>
          <a:p>
            <a:endParaRPr lang="tr-TR" dirty="0"/>
          </a:p>
          <a:p>
            <a:r>
              <a:rPr lang="tr-TR" dirty="0" smtClean="0"/>
              <a:t>Ağrı kesici ihtiyacı azalmakta</a:t>
            </a:r>
          </a:p>
          <a:p>
            <a:endParaRPr lang="tr-TR" dirty="0"/>
          </a:p>
          <a:p>
            <a:r>
              <a:rPr lang="tr-TR" dirty="0" smtClean="0"/>
              <a:t>Özellikle </a:t>
            </a:r>
            <a:r>
              <a:rPr lang="tr-TR" b="1" i="1" u="sng" dirty="0" smtClean="0"/>
              <a:t>gebelik planlayan </a:t>
            </a:r>
            <a:r>
              <a:rPr lang="tr-TR" dirty="0" err="1" smtClean="0"/>
              <a:t>Endometriozis</a:t>
            </a:r>
            <a:r>
              <a:rPr lang="tr-TR" dirty="0" smtClean="0"/>
              <a:t> hastalarına önerilebilir.</a:t>
            </a:r>
            <a:endParaRPr lang="tr-TR" dirty="0"/>
          </a:p>
        </p:txBody>
      </p:sp>
      <p:sp>
        <p:nvSpPr>
          <p:cNvPr id="8" name="Patlama 2 7"/>
          <p:cNvSpPr/>
          <p:nvPr/>
        </p:nvSpPr>
        <p:spPr>
          <a:xfrm>
            <a:off x="5900928" y="5985229"/>
            <a:ext cx="390144" cy="527812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 flipV="1">
            <a:off x="5771122" y="3694176"/>
            <a:ext cx="6425184" cy="3163824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1565" y="1776343"/>
            <a:ext cx="2073128" cy="1359972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0606" y="1691762"/>
            <a:ext cx="26384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9142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err="1" smtClean="0">
                <a:solidFill>
                  <a:srgbClr val="FF0000"/>
                </a:solidFill>
              </a:rPr>
              <a:t>Homeopati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6136" y="1825625"/>
            <a:ext cx="10515600" cy="4351338"/>
          </a:xfrm>
        </p:spPr>
        <p:txBody>
          <a:bodyPr/>
          <a:lstStyle/>
          <a:p>
            <a:r>
              <a:rPr lang="tr-TR" dirty="0" smtClean="0"/>
              <a:t>Bella </a:t>
            </a:r>
            <a:r>
              <a:rPr lang="tr-TR" dirty="0" err="1" smtClean="0"/>
              <a:t>donna</a:t>
            </a:r>
            <a:r>
              <a:rPr lang="tr-TR" dirty="0" smtClean="0"/>
              <a:t> ve </a:t>
            </a:r>
            <a:r>
              <a:rPr lang="tr-TR" dirty="0" err="1" smtClean="0"/>
              <a:t>sepia</a:t>
            </a:r>
            <a:r>
              <a:rPr lang="tr-TR" dirty="0" smtClean="0"/>
              <a:t>  </a:t>
            </a:r>
          </a:p>
          <a:p>
            <a:r>
              <a:rPr lang="tr-TR" dirty="0" err="1" smtClean="0"/>
              <a:t>Dismenore</a:t>
            </a:r>
            <a:endParaRPr lang="tr-TR" dirty="0" smtClean="0"/>
          </a:p>
          <a:p>
            <a:r>
              <a:rPr lang="tr-TR" dirty="0" smtClean="0"/>
              <a:t>Hindistan ve Almanya’da 1’cil tedavi şekli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096000" y="5715298"/>
            <a:ext cx="8202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The use of home remedies and complementary health approaches in </a:t>
            </a:r>
            <a:r>
              <a:rPr lang="en-US" sz="1200" dirty="0" smtClean="0"/>
              <a:t>endometriosis</a:t>
            </a:r>
            <a:r>
              <a:rPr lang="tr-TR" sz="1200" dirty="0" smtClean="0"/>
              <a:t>; </a:t>
            </a:r>
          </a:p>
          <a:p>
            <a:r>
              <a:rPr lang="tr-TR" sz="1200" dirty="0" err="1" smtClean="0">
                <a:hlinkClick r:id="rId2" tooltip="Reproductive biomedicine online."/>
              </a:rPr>
              <a:t>Reprod</a:t>
            </a:r>
            <a:r>
              <a:rPr lang="tr-TR" sz="1200" dirty="0" smtClean="0">
                <a:hlinkClick r:id="rId2" tooltip="Reproductive biomedicine online."/>
              </a:rPr>
              <a:t> </a:t>
            </a:r>
            <a:r>
              <a:rPr lang="tr-TR" sz="1200" dirty="0" err="1">
                <a:hlinkClick r:id="rId2" tooltip="Reproductive biomedicine online."/>
              </a:rPr>
              <a:t>Biomed</a:t>
            </a:r>
            <a:r>
              <a:rPr lang="tr-TR" sz="1200" dirty="0">
                <a:hlinkClick r:id="rId2" tooltip="Reproductive biomedicine online."/>
              </a:rPr>
              <a:t> Online.</a:t>
            </a:r>
            <a:r>
              <a:rPr lang="tr-TR" sz="1200" dirty="0"/>
              <a:t> 2019 Feb;38(2):260-271</a:t>
            </a:r>
            <a:endParaRPr lang="en-US" sz="12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1651" y="0"/>
            <a:ext cx="5050349" cy="284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0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???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81107"/>
            <a:ext cx="11120718" cy="537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26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err="1" smtClean="0">
                <a:solidFill>
                  <a:srgbClr val="FF0000"/>
                </a:solidFill>
              </a:rPr>
              <a:t>Osteopati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90594" y="0"/>
            <a:ext cx="6601405" cy="435133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130" y="4680325"/>
            <a:ext cx="7752704" cy="46125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4129130" y="6387631"/>
            <a:ext cx="83371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Osteopathy for Endometriosis and Chronic Pelvic Pain – a Pilot </a:t>
            </a:r>
            <a:r>
              <a:rPr lang="en-US" sz="1400" i="1" dirty="0" smtClean="0"/>
              <a:t>Study</a:t>
            </a:r>
            <a:r>
              <a:rPr lang="tr-TR" sz="1400" i="1" dirty="0" smtClean="0"/>
              <a:t>; </a:t>
            </a:r>
            <a:r>
              <a:rPr lang="de-DE" sz="1400" i="1" dirty="0"/>
              <a:t>Geburtshilfe </a:t>
            </a:r>
            <a:r>
              <a:rPr lang="de-DE" sz="1400" i="1" dirty="0" err="1"/>
              <a:t>Frauenheilkd</a:t>
            </a:r>
            <a:r>
              <a:rPr lang="de-DE" sz="1400" i="1" dirty="0"/>
              <a:t>. 2016 Sep; </a:t>
            </a:r>
            <a:endParaRPr lang="en-US" sz="1400" i="1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87357"/>
            <a:ext cx="5590595" cy="306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16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TENS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528922"/>
            <a:ext cx="8124825" cy="129540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2072640" y="5957957"/>
            <a:ext cx="100287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i="1" dirty="0" err="1" smtClean="0"/>
              <a:t>Effectiveness</a:t>
            </a:r>
            <a:r>
              <a:rPr lang="tr-TR" sz="1100" i="1" dirty="0" smtClean="0"/>
              <a:t> </a:t>
            </a:r>
            <a:r>
              <a:rPr lang="tr-TR" sz="1100" i="1" dirty="0"/>
              <a:t>of </a:t>
            </a:r>
            <a:r>
              <a:rPr lang="tr-TR" sz="1100" i="1" dirty="0" err="1"/>
              <a:t>complementary</a:t>
            </a:r>
            <a:r>
              <a:rPr lang="tr-TR" sz="1100" i="1" dirty="0"/>
              <a:t> </a:t>
            </a:r>
            <a:r>
              <a:rPr lang="tr-TR" sz="1100" i="1" dirty="0" err="1"/>
              <a:t>pain</a:t>
            </a:r>
            <a:r>
              <a:rPr lang="tr-TR" sz="1100" i="1" dirty="0"/>
              <a:t> </a:t>
            </a:r>
            <a:r>
              <a:rPr lang="tr-TR" sz="1100" i="1" dirty="0" err="1"/>
              <a:t>treatment</a:t>
            </a:r>
            <a:r>
              <a:rPr lang="tr-TR" sz="1100" i="1" dirty="0"/>
              <a:t> </a:t>
            </a:r>
            <a:r>
              <a:rPr lang="tr-TR" sz="1100" i="1" dirty="0" err="1"/>
              <a:t>for</a:t>
            </a:r>
            <a:r>
              <a:rPr lang="tr-TR" sz="1100" i="1" dirty="0"/>
              <a:t> </a:t>
            </a:r>
            <a:r>
              <a:rPr lang="tr-TR" sz="1100" i="1" dirty="0" err="1"/>
              <a:t>women</a:t>
            </a:r>
            <a:r>
              <a:rPr lang="tr-TR" sz="1100" i="1" dirty="0"/>
              <a:t> </a:t>
            </a:r>
            <a:r>
              <a:rPr lang="tr-TR" sz="1100" i="1" dirty="0" err="1"/>
              <a:t>with</a:t>
            </a:r>
            <a:r>
              <a:rPr lang="tr-TR" sz="1100" i="1" dirty="0"/>
              <a:t> </a:t>
            </a:r>
            <a:r>
              <a:rPr lang="tr-TR" sz="1100" i="1" dirty="0" err="1"/>
              <a:t>deep</a:t>
            </a:r>
            <a:r>
              <a:rPr lang="tr-TR" sz="1100" i="1" dirty="0"/>
              <a:t> </a:t>
            </a:r>
            <a:r>
              <a:rPr lang="tr-TR" sz="1100" i="1" dirty="0" err="1"/>
              <a:t>endometriosis</a:t>
            </a:r>
            <a:r>
              <a:rPr lang="tr-TR" sz="1100" i="1" dirty="0"/>
              <a:t> </a:t>
            </a:r>
            <a:r>
              <a:rPr lang="tr-TR" sz="1100" i="1" dirty="0" err="1"/>
              <a:t>through</a:t>
            </a:r>
            <a:r>
              <a:rPr lang="tr-TR" sz="1100" i="1" dirty="0"/>
              <a:t> </a:t>
            </a:r>
            <a:r>
              <a:rPr lang="tr-TR" sz="1100" i="1" dirty="0" err="1"/>
              <a:t>Transcutaneous</a:t>
            </a:r>
            <a:r>
              <a:rPr lang="tr-TR" sz="1100" i="1" dirty="0"/>
              <a:t> </a:t>
            </a:r>
            <a:r>
              <a:rPr lang="tr-TR" sz="1100" i="1" dirty="0" err="1"/>
              <a:t>Electrical</a:t>
            </a:r>
            <a:r>
              <a:rPr lang="tr-TR" sz="1100" i="1" dirty="0"/>
              <a:t> </a:t>
            </a:r>
            <a:r>
              <a:rPr lang="tr-TR" sz="1100" i="1" dirty="0" err="1"/>
              <a:t>Nerve</a:t>
            </a:r>
            <a:r>
              <a:rPr lang="tr-TR" sz="1100" i="1" dirty="0"/>
              <a:t> </a:t>
            </a:r>
            <a:r>
              <a:rPr lang="tr-TR" sz="1100" i="1" dirty="0" err="1"/>
              <a:t>Stimulation</a:t>
            </a:r>
            <a:r>
              <a:rPr lang="tr-TR" sz="1100" i="1" dirty="0"/>
              <a:t> (TENS): </a:t>
            </a:r>
            <a:r>
              <a:rPr lang="tr-TR" sz="1100" i="1" dirty="0" err="1"/>
              <a:t>randomized</a:t>
            </a:r>
            <a:r>
              <a:rPr lang="tr-TR" sz="1100" i="1" dirty="0"/>
              <a:t> </a:t>
            </a:r>
            <a:r>
              <a:rPr lang="tr-TR" sz="1100" i="1" dirty="0" err="1"/>
              <a:t>controlled</a:t>
            </a:r>
            <a:r>
              <a:rPr lang="tr-TR" sz="1100" i="1" dirty="0"/>
              <a:t> </a:t>
            </a:r>
            <a:r>
              <a:rPr lang="tr-TR" sz="1100" i="1" dirty="0" err="1" smtClean="0"/>
              <a:t>trial</a:t>
            </a:r>
            <a:endParaRPr lang="tr-TR" sz="1100" i="1" dirty="0" smtClean="0"/>
          </a:p>
          <a:p>
            <a:r>
              <a:rPr lang="tr-TR" sz="1100" i="1" u="sng" dirty="0" err="1">
                <a:hlinkClick r:id="rId3" tooltip="European journal of obstetrics, gynecology, and reproductive biology."/>
              </a:rPr>
              <a:t>Eur</a:t>
            </a:r>
            <a:r>
              <a:rPr lang="tr-TR" sz="1100" i="1" u="sng" dirty="0">
                <a:hlinkClick r:id="rId3" tooltip="European journal of obstetrics, gynecology, and reproductive biology."/>
              </a:rPr>
              <a:t> J </a:t>
            </a:r>
            <a:r>
              <a:rPr lang="tr-TR" sz="1100" i="1" u="sng" dirty="0" err="1">
                <a:hlinkClick r:id="rId3" tooltip="European journal of obstetrics, gynecology, and reproductive biology."/>
              </a:rPr>
              <a:t>Obstet</a:t>
            </a:r>
            <a:r>
              <a:rPr lang="tr-TR" sz="1100" i="1" u="sng" dirty="0">
                <a:hlinkClick r:id="rId3" tooltip="European journal of obstetrics, gynecology, and reproductive biology."/>
              </a:rPr>
              <a:t> </a:t>
            </a:r>
            <a:r>
              <a:rPr lang="tr-TR" sz="1100" i="1" u="sng" dirty="0" err="1">
                <a:hlinkClick r:id="rId3" tooltip="European journal of obstetrics, gynecology, and reproductive biology."/>
              </a:rPr>
              <a:t>Gynecol</a:t>
            </a:r>
            <a:r>
              <a:rPr lang="tr-TR" sz="1100" i="1" u="sng" dirty="0">
                <a:hlinkClick r:id="rId3" tooltip="European journal of obstetrics, gynecology, and reproductive biology."/>
              </a:rPr>
              <a:t> </a:t>
            </a:r>
            <a:r>
              <a:rPr lang="tr-TR" sz="1100" i="1" u="sng" dirty="0" err="1">
                <a:hlinkClick r:id="rId3" tooltip="European journal of obstetrics, gynecology, and reproductive biology."/>
              </a:rPr>
              <a:t>Reprod</a:t>
            </a:r>
            <a:r>
              <a:rPr lang="tr-TR" sz="1100" i="1" u="sng" dirty="0">
                <a:hlinkClick r:id="rId3" tooltip="European journal of obstetrics, gynecology, and reproductive biology."/>
              </a:rPr>
              <a:t> </a:t>
            </a:r>
            <a:r>
              <a:rPr lang="tr-TR" sz="1100" i="1" u="sng" dirty="0" err="1">
                <a:hlinkClick r:id="rId3" tooltip="European journal of obstetrics, gynecology, and reproductive biology."/>
              </a:rPr>
              <a:t>Biol</a:t>
            </a:r>
            <a:r>
              <a:rPr lang="tr-TR" sz="1100" i="1" u="sng" dirty="0">
                <a:hlinkClick r:id="rId3" tooltip="European journal of obstetrics, gynecology, and reproductive biology."/>
              </a:rPr>
              <a:t>.</a:t>
            </a:r>
            <a:r>
              <a:rPr lang="tr-TR" sz="1100" i="1" dirty="0"/>
              <a:t> 2015 Nov;194:1-6.</a:t>
            </a:r>
            <a:r>
              <a:rPr lang="tr-TR" sz="1100" i="1" dirty="0" smtClean="0"/>
              <a:t>.</a:t>
            </a:r>
            <a:endParaRPr lang="tr-TR" sz="1100" i="1" dirty="0"/>
          </a:p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29" y="150070"/>
            <a:ext cx="4325185" cy="2378852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023556" y="4477890"/>
            <a:ext cx="3877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Ağrılı semptomlarda etkili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0159696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err="1" smtClean="0">
                <a:solidFill>
                  <a:srgbClr val="FF0000"/>
                </a:solidFill>
              </a:rPr>
              <a:t>Eshre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r>
              <a:rPr lang="tr-TR" b="1" i="1" dirty="0" err="1" smtClean="0">
                <a:solidFill>
                  <a:srgbClr val="FF0000"/>
                </a:solidFill>
              </a:rPr>
              <a:t>Guideline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4050" y="2193152"/>
            <a:ext cx="6867525" cy="42100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9636" y="23813"/>
            <a:ext cx="2632364" cy="368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3161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i="1" dirty="0" smtClean="0">
                <a:solidFill>
                  <a:srgbClr val="FF0000"/>
                </a:solidFill>
              </a:rPr>
              <a:t>SOGC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9572" y="1615846"/>
            <a:ext cx="5968294" cy="144592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43" y="4011937"/>
            <a:ext cx="6895174" cy="96934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576" y="4981285"/>
            <a:ext cx="7840136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76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86" y="365125"/>
            <a:ext cx="8846900" cy="3660755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14634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err="1" smtClean="0">
                <a:solidFill>
                  <a:srgbClr val="FF0000"/>
                </a:solidFill>
              </a:rPr>
              <a:t>Cochrane</a:t>
            </a:r>
            <a:r>
              <a:rPr lang="tr-TR" b="1" i="1" dirty="0" smtClean="0">
                <a:solidFill>
                  <a:srgbClr val="FF0000"/>
                </a:solidFill>
              </a:rPr>
              <a:t> 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Akupunktur: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- Bilgi sınırlı, daha çok çalışmaya ihtiyaç var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. </a:t>
            </a:r>
            <a:r>
              <a:rPr lang="tr-TR" b="1" i="1" dirty="0" smtClean="0"/>
              <a:t>TCM: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-Yan etkiler mevcut, daha çok çalışmaya ihtiyaç var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0894" y="1"/>
            <a:ext cx="2371106" cy="2792334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237506" y="19000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6807092" y="4723370"/>
            <a:ext cx="28568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Chinese herbal medicine for endometriosis.</a:t>
            </a:r>
            <a:endParaRPr lang="tr-TR" sz="1200" i="1" dirty="0"/>
          </a:p>
          <a:p>
            <a:r>
              <a:rPr lang="en-US" sz="1200" i="1" u="sng" dirty="0">
                <a:hlinkClick r:id="rId3" tooltip="The Cochrane database of systematic reviews."/>
              </a:rPr>
              <a:t>Cochrane Database </a:t>
            </a:r>
            <a:r>
              <a:rPr lang="en-US" sz="1200" i="1" u="sng" dirty="0" err="1">
                <a:hlinkClick r:id="rId3" tooltip="The Cochrane database of systematic reviews."/>
              </a:rPr>
              <a:t>Syst</a:t>
            </a:r>
            <a:r>
              <a:rPr lang="en-US" sz="1200" i="1" u="sng" dirty="0">
                <a:hlinkClick r:id="rId3" tooltip="The Cochrane database of systematic reviews."/>
              </a:rPr>
              <a:t> Rev.</a:t>
            </a:r>
            <a:r>
              <a:rPr lang="en-US" sz="1200" i="1" dirty="0"/>
              <a:t> 2012 May 16.</a:t>
            </a:r>
          </a:p>
          <a:p>
            <a:endParaRPr lang="en-US" b="1" dirty="0"/>
          </a:p>
          <a:p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7215250" y="3113891"/>
            <a:ext cx="27622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Acupuncture</a:t>
            </a:r>
            <a:r>
              <a:rPr lang="en-US" sz="1200" i="1" dirty="0"/>
              <a:t> for pain in </a:t>
            </a:r>
            <a:r>
              <a:rPr lang="en-US" sz="1200" i="1" dirty="0" smtClean="0"/>
              <a:t>endometriosis</a:t>
            </a:r>
            <a:endParaRPr lang="tr-TR" sz="1200" i="1" dirty="0" smtClean="0"/>
          </a:p>
          <a:p>
            <a:r>
              <a:rPr lang="en-US" sz="1200" i="1" u="sng" dirty="0">
                <a:hlinkClick r:id="rId4" tooltip="The Cochrane database of systematic reviews."/>
              </a:rPr>
              <a:t>Cochrane Database </a:t>
            </a:r>
            <a:r>
              <a:rPr lang="en-US" sz="1200" i="1" u="sng" dirty="0" err="1">
                <a:hlinkClick r:id="rId4" tooltip="The Cochrane database of systematic reviews."/>
              </a:rPr>
              <a:t>Syst</a:t>
            </a:r>
            <a:r>
              <a:rPr lang="en-US" sz="1200" i="1" u="sng" dirty="0">
                <a:hlinkClick r:id="rId4" tooltip="The Cochrane database of systematic reviews."/>
              </a:rPr>
              <a:t> Rev.</a:t>
            </a:r>
            <a:r>
              <a:rPr lang="en-US" sz="1200" i="1" dirty="0"/>
              <a:t> 2011 Sep 7;.</a:t>
            </a:r>
          </a:p>
          <a:p>
            <a:endParaRPr lang="en-US" b="1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394753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8759" y="167246"/>
            <a:ext cx="9071270" cy="6009717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963" y="6351988"/>
            <a:ext cx="6431837" cy="5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2018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1930" y="0"/>
            <a:ext cx="10515600" cy="1325563"/>
          </a:xfrm>
        </p:spPr>
        <p:txBody>
          <a:bodyPr>
            <a:norm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</a:rPr>
              <a:t>Avustralya </a:t>
            </a:r>
            <a:r>
              <a:rPr lang="tr-TR" sz="3600" b="1" i="1" dirty="0" err="1" smtClean="0">
                <a:solidFill>
                  <a:srgbClr val="FF0000"/>
                </a:solidFill>
              </a:rPr>
              <a:t>Kohortu</a:t>
            </a:r>
            <a:endParaRPr lang="tr-TR" sz="3600" b="1" i="1" dirty="0">
              <a:solidFill>
                <a:srgbClr val="FF0000"/>
              </a:solidFill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898" y="1083029"/>
            <a:ext cx="9689634" cy="473588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3326515" y="6237273"/>
            <a:ext cx="86773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/>
              <a:t>The use of complementary and alternative medicine by 7427 Australian women with cyclic </a:t>
            </a:r>
            <a:r>
              <a:rPr lang="en-US" sz="1100" i="1" dirty="0" err="1"/>
              <a:t>perimenstrual</a:t>
            </a:r>
            <a:r>
              <a:rPr lang="en-US" sz="1100" i="1" dirty="0"/>
              <a:t> pain and discomfort: a cross-sectional </a:t>
            </a:r>
            <a:r>
              <a:rPr lang="en-US" sz="1100" i="1" dirty="0" smtClean="0"/>
              <a:t>study</a:t>
            </a:r>
            <a:endParaRPr lang="tr-TR" sz="1100" i="1" dirty="0" smtClean="0"/>
          </a:p>
          <a:p>
            <a:r>
              <a:rPr lang="en-US" sz="1100" i="1" dirty="0"/>
              <a:t>BMC Complementary and Alternative Medicine (2016) 16:129</a:t>
            </a:r>
            <a:endParaRPr lang="tr-TR" sz="1100" i="1" dirty="0"/>
          </a:p>
        </p:txBody>
      </p:sp>
    </p:spTree>
    <p:extLst>
      <p:ext uri="{BB962C8B-B14F-4D97-AF65-F5344CB8AC3E}">
        <p14:creationId xmlns:p14="http://schemas.microsoft.com/office/powerpoint/2010/main" val="27149374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0015" y="365125"/>
            <a:ext cx="10521538" cy="5260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534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Sonuç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18269" y="1690688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tr-TR" dirty="0" smtClean="0"/>
              <a:t>Tamamlayıcı tedaviler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Özellikle ağrı üzerine etkili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Daha fazla çalışmaya ihtiyaç var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Hayat kalitesi arttırmakta</a:t>
            </a:r>
          </a:p>
          <a:p>
            <a:pPr>
              <a:lnSpc>
                <a:spcPct val="200000"/>
              </a:lnSpc>
            </a:pPr>
            <a:r>
              <a:rPr lang="tr-TR" dirty="0" smtClean="0"/>
              <a:t>Hekim ve hasta grubu bilgilendirilmeli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5655735" y="6186311"/>
            <a:ext cx="6366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Systematic review and meta -analysis of complementary treatments for women with symptomatic </a:t>
            </a:r>
            <a:r>
              <a:rPr lang="en-US" sz="1200" i="1" dirty="0" smtClean="0"/>
              <a:t>endometriosis</a:t>
            </a:r>
            <a:r>
              <a:rPr lang="tr-TR" sz="1200" i="1" dirty="0" smtClean="0"/>
              <a:t>; International </a:t>
            </a:r>
            <a:r>
              <a:rPr lang="tr-TR" sz="1200" i="1" dirty="0" err="1" smtClean="0"/>
              <a:t>Journal</a:t>
            </a:r>
            <a:r>
              <a:rPr lang="tr-TR" sz="1200" i="1" dirty="0" smtClean="0"/>
              <a:t> of </a:t>
            </a:r>
            <a:r>
              <a:rPr lang="tr-TR" sz="1200" i="1" dirty="0" err="1" smtClean="0"/>
              <a:t>Gynecology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and</a:t>
            </a:r>
            <a:r>
              <a:rPr lang="tr-TR" sz="1200" i="1" dirty="0" smtClean="0"/>
              <a:t> </a:t>
            </a:r>
            <a:r>
              <a:rPr lang="tr-TR" sz="1200" i="1" dirty="0" err="1" smtClean="0"/>
              <a:t>Obstetrics</a:t>
            </a:r>
            <a:r>
              <a:rPr lang="tr-TR" sz="1200" i="1" dirty="0" smtClean="0"/>
              <a:t>  2018</a:t>
            </a:r>
            <a:endParaRPr lang="tr-TR" sz="1200" i="1" dirty="0"/>
          </a:p>
        </p:txBody>
      </p:sp>
    </p:spTree>
    <p:extLst>
      <p:ext uri="{BB962C8B-B14F-4D97-AF65-F5344CB8AC3E}">
        <p14:creationId xmlns:p14="http://schemas.microsoft.com/office/powerpoint/2010/main" val="1989577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80" y="-40375"/>
            <a:ext cx="7912608" cy="6898375"/>
          </a:xfrm>
        </p:spPr>
      </p:pic>
    </p:spTree>
    <p:extLst>
      <p:ext uri="{BB962C8B-B14F-4D97-AF65-F5344CB8AC3E}">
        <p14:creationId xmlns:p14="http://schemas.microsoft.com/office/powerpoint/2010/main" val="310834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>
                <a:solidFill>
                  <a:srgbClr val="FF0000"/>
                </a:solidFill>
              </a:rPr>
              <a:t>T</a:t>
            </a:r>
            <a:r>
              <a:rPr lang="tr-TR" b="1" i="1" dirty="0" smtClean="0">
                <a:solidFill>
                  <a:srgbClr val="FF0000"/>
                </a:solidFill>
              </a:rPr>
              <a:t>eşekkürler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37280" y="1286698"/>
            <a:ext cx="4016520" cy="5571302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74" y="2380816"/>
            <a:ext cx="54959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839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36395" y="174853"/>
            <a:ext cx="10515600" cy="1325563"/>
          </a:xfrm>
        </p:spPr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Dünya’da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1152" y="2497406"/>
            <a:ext cx="3486150" cy="42672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42" y="1500416"/>
            <a:ext cx="3019425" cy="51625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727" y="182831"/>
            <a:ext cx="57150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23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-7"/>
            <a:ext cx="10515600" cy="1325563"/>
          </a:xfrm>
        </p:spPr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Ülkemizde </a:t>
            </a:r>
            <a:endParaRPr lang="tr-TR" b="1" i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59638"/>
            <a:ext cx="8267700" cy="24860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8277225" cy="211177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" y="5405455"/>
            <a:ext cx="8267700" cy="208597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7225" y="1059638"/>
            <a:ext cx="1876425" cy="203835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7700" y="3292878"/>
            <a:ext cx="1866900" cy="201930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6750" y="5405455"/>
            <a:ext cx="1866900" cy="208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6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3810000"/>
          </a:xfr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1" y="3367875"/>
            <a:ext cx="5334000" cy="349012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8680862" y="658574"/>
            <a:ext cx="1501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/>
              <a:t>Anadolu Tıbbı</a:t>
            </a:r>
            <a:endParaRPr lang="tr-TR" b="1" i="1" dirty="0"/>
          </a:p>
        </p:txBody>
      </p:sp>
    </p:spTree>
    <p:extLst>
      <p:ext uri="{BB962C8B-B14F-4D97-AF65-F5344CB8AC3E}">
        <p14:creationId xmlns:p14="http://schemas.microsoft.com/office/powerpoint/2010/main" val="1248668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39" y="505274"/>
            <a:ext cx="8634384" cy="5778567"/>
          </a:xfrm>
        </p:spPr>
      </p:pic>
      <p:sp>
        <p:nvSpPr>
          <p:cNvPr id="3" name="Metin kutusu 2"/>
          <p:cNvSpPr txBox="1"/>
          <p:nvPr/>
        </p:nvSpPr>
        <p:spPr>
          <a:xfrm>
            <a:off x="7044267" y="6423990"/>
            <a:ext cx="51477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err="1"/>
              <a:t>Prakriti</a:t>
            </a:r>
            <a:r>
              <a:rPr lang="en-US" sz="1200" i="1" dirty="0"/>
              <a:t>-based medicine: A step towards personalized </a:t>
            </a:r>
            <a:r>
              <a:rPr lang="en-US" sz="1200" i="1" dirty="0" smtClean="0"/>
              <a:t>medicine</a:t>
            </a:r>
            <a:r>
              <a:rPr lang="tr-TR" sz="1200" i="1" dirty="0" smtClean="0"/>
              <a:t>; </a:t>
            </a:r>
            <a:r>
              <a:rPr lang="tr-TR" sz="1200" i="1" dirty="0" err="1" smtClean="0"/>
              <a:t>Ayu</a:t>
            </a:r>
            <a:r>
              <a:rPr lang="tr-TR" sz="1200" i="1" dirty="0" smtClean="0"/>
              <a:t> 2017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316675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85" y="1690688"/>
            <a:ext cx="4985166" cy="4351338"/>
          </a:xfr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4578" y="589030"/>
            <a:ext cx="4846740" cy="605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8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3617</TotalTime>
  <Words>678</Words>
  <Application>Microsoft Office PowerPoint</Application>
  <PresentationFormat>Geniş ekran</PresentationFormat>
  <Paragraphs>151</Paragraphs>
  <Slides>40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4" baseType="lpstr">
      <vt:lpstr>Arial</vt:lpstr>
      <vt:lpstr>Calibri</vt:lpstr>
      <vt:lpstr>Calibri Light</vt:lpstr>
      <vt:lpstr>Office Teması</vt:lpstr>
      <vt:lpstr>‘’Endometriozis’’te  tamamlayıcı tıp</vt:lpstr>
      <vt:lpstr>PowerPoint Sunusu</vt:lpstr>
      <vt:lpstr>???</vt:lpstr>
      <vt:lpstr>PowerPoint Sunusu</vt:lpstr>
      <vt:lpstr>Dünya’da</vt:lpstr>
      <vt:lpstr>Ülkemizde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Ağrı</vt:lpstr>
      <vt:lpstr>Akupunktur</vt:lpstr>
      <vt:lpstr>Meridyenler</vt:lpstr>
      <vt:lpstr>PowerPoint Sunusu</vt:lpstr>
      <vt:lpstr>PowerPoint Sunusu</vt:lpstr>
      <vt:lpstr>PowerPoint Sunusu</vt:lpstr>
      <vt:lpstr>TCM</vt:lpstr>
      <vt:lpstr>PowerPoint Sunusu</vt:lpstr>
      <vt:lpstr>PowerPoint Sunusu</vt:lpstr>
      <vt:lpstr>PowerPoint Sunusu</vt:lpstr>
      <vt:lpstr>PowerPoint Sunusu</vt:lpstr>
      <vt:lpstr>Diyet</vt:lpstr>
      <vt:lpstr>Yasaklı besinler</vt:lpstr>
      <vt:lpstr>Supplements</vt:lpstr>
      <vt:lpstr>PowerPoint Sunusu</vt:lpstr>
      <vt:lpstr>Homeopati</vt:lpstr>
      <vt:lpstr>Osteopati</vt:lpstr>
      <vt:lpstr>TENS</vt:lpstr>
      <vt:lpstr>Eshre Guideline</vt:lpstr>
      <vt:lpstr>SOGC</vt:lpstr>
      <vt:lpstr>PowerPoint Sunusu</vt:lpstr>
      <vt:lpstr>Cochrane </vt:lpstr>
      <vt:lpstr>PowerPoint Sunusu</vt:lpstr>
      <vt:lpstr>Avustralya Kohortu</vt:lpstr>
      <vt:lpstr>PowerPoint Sunusu</vt:lpstr>
      <vt:lpstr>Sonuç</vt:lpstr>
      <vt:lpstr>Teşekkürler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Endometriozis te tamamlayıcı tıp</dc:title>
  <dc:creator>pinar yalcin</dc:creator>
  <cp:lastModifiedBy>pinar yalcin</cp:lastModifiedBy>
  <cp:revision>95</cp:revision>
  <dcterms:created xsi:type="dcterms:W3CDTF">2019-06-02T07:59:52Z</dcterms:created>
  <dcterms:modified xsi:type="dcterms:W3CDTF">2019-06-15T22:07:58Z</dcterms:modified>
</cp:coreProperties>
</file>