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1.xml" ContentType="application/vnd.openxmlformats-officedocument.drawingml.chart+xml"/>
  <Override PartName="/ppt/notesSlides/notesSlide13.xml" ContentType="application/vnd.openxmlformats-officedocument.presentationml.notesSlide+xml"/>
  <Override PartName="/ppt/charts/chart2.xml" ContentType="application/vnd.openxmlformats-officedocument.drawingml.chart+xml"/>
  <Override PartName="/ppt/notesSlides/notesSlide14.xml" ContentType="application/vnd.openxmlformats-officedocument.presentationml.notesSlide+xml"/>
  <Override PartName="/ppt/charts/chart3.xml" ContentType="application/vnd.openxmlformats-officedocument.drawingml.chart+xml"/>
  <Override PartName="/ppt/theme/themeOverride1.xml" ContentType="application/vnd.openxmlformats-officedocument.themeOverride+xml"/>
  <Override PartName="/ppt/notesSlides/notesSlide15.xml" ContentType="application/vnd.openxmlformats-officedocument.presentationml.notesSlide+xml"/>
  <Override PartName="/ppt/charts/chart4.xml" ContentType="application/vnd.openxmlformats-officedocument.drawingml.chart+xml"/>
  <Override PartName="/ppt/theme/themeOverride2.xml" ContentType="application/vnd.openxmlformats-officedocument.themeOverride+xml"/>
  <Override PartName="/ppt/notesSlides/notesSlide16.xml" ContentType="application/vnd.openxmlformats-officedocument.presentationml.notesSlide+xml"/>
  <Override PartName="/ppt/charts/chart5.xml" ContentType="application/vnd.openxmlformats-officedocument.drawingml.chart+xml"/>
  <Override PartName="/ppt/charts/chart6.xml" ContentType="application/vnd.openxmlformats-officedocument.drawingml.chart+xml"/>
  <Override PartName="/ppt/notesSlides/notesSlide17.xml" ContentType="application/vnd.openxmlformats-officedocument.presentationml.notesSlide+xml"/>
  <Override PartName="/ppt/charts/chart7.xml" ContentType="application/vnd.openxmlformats-officedocument.drawingml.chart+xml"/>
  <Override PartName="/ppt/charts/chart8.xml" ContentType="application/vnd.openxmlformats-officedocument.drawingml.chart+xml"/>
  <Override PartName="/ppt/notesSlides/notesSlide18.xml" ContentType="application/vnd.openxmlformats-officedocument.presentationml.notesSlide+xml"/>
  <Override PartName="/ppt/charts/chart9.xml" ContentType="application/vnd.openxmlformats-officedocument.drawingml.chart+xml"/>
  <Override PartName="/ppt/charts/chart10.xml" ContentType="application/vnd.openxmlformats-officedocument.drawingml.chart+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11.xml" ContentType="application/vnd.openxmlformats-officedocument.drawingml.chart+xml"/>
  <Override PartName="/ppt/notesSlides/notesSlide22.xml" ContentType="application/vnd.openxmlformats-officedocument.presentationml.notesSlide+xml"/>
  <Override PartName="/ppt/charts/chart12.xml" ContentType="application/vnd.openxmlformats-officedocument.drawingml.chart+xml"/>
  <Override PartName="/ppt/theme/themeOverride3.xml" ContentType="application/vnd.openxmlformats-officedocument.themeOverride+xml"/>
  <Override PartName="/ppt/notesSlides/notesSlide23.xml" ContentType="application/vnd.openxmlformats-officedocument.presentationml.notesSlide+xml"/>
  <Override PartName="/ppt/charts/chart13.xml" ContentType="application/vnd.openxmlformats-officedocument.drawingml.chart+xml"/>
  <Override PartName="/ppt/theme/themeOverride4.xml" ContentType="application/vnd.openxmlformats-officedocument.themeOverr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harts/chart14.xml" ContentType="application/vnd.openxmlformats-officedocument.drawingml.chart+xml"/>
  <Override PartName="/ppt/theme/themeOverride5.xml" ContentType="application/vnd.openxmlformats-officedocument.themeOverride+xml"/>
  <Override PartName="/ppt/drawings/drawing1.xml" ContentType="application/vnd.openxmlformats-officedocument.drawingml.chartshapes+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charts/chart15.xml" ContentType="application/vnd.openxmlformats-officedocument.drawingml.chart+xml"/>
  <Override PartName="/ppt/drawings/drawing2.xml" ContentType="application/vnd.openxmlformats-officedocument.drawingml.chartshapes+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charts/chart16.xml" ContentType="application/vnd.openxmlformats-officedocument.drawingml.chart+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charts/chart17.xml" ContentType="application/vnd.openxmlformats-officedocument.drawingml.chart+xml"/>
  <Override PartName="/ppt/theme/themeOverride6.xml" ContentType="application/vnd.openxmlformats-officedocument.themeOverr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charts/chart18.xml" ContentType="application/vnd.openxmlformats-officedocument.drawingml.chart+xml"/>
  <Override PartName="/ppt/notesSlides/notesSlide57.xml" ContentType="application/vnd.openxmlformats-officedocument.presentationml.notesSlide+xml"/>
  <Override PartName="/ppt/charts/chart19.xml" ContentType="application/vnd.openxmlformats-officedocument.drawingml.chart+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charts/chart20.xml" ContentType="application/vnd.openxmlformats-officedocument.drawingml.chart+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charts/chart21.xml" ContentType="application/vnd.openxmlformats-officedocument.drawingml.chart+xml"/>
  <Override PartName="/ppt/charts/chart22.xml" ContentType="application/vnd.openxmlformats-officedocument.drawingml.chart+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charts/chart23.xml" ContentType="application/vnd.openxmlformats-officedocument.drawingml.chart+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charts/chart24.xml" ContentType="application/vnd.openxmlformats-officedocument.drawingml.chart+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8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84.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7"/>
  </p:notesMasterIdLst>
  <p:sldIdLst>
    <p:sldId id="1260" r:id="rId2"/>
    <p:sldId id="3009" r:id="rId3"/>
    <p:sldId id="3010" r:id="rId4"/>
    <p:sldId id="3035" r:id="rId5"/>
    <p:sldId id="3101" r:id="rId6"/>
    <p:sldId id="3011" r:id="rId7"/>
    <p:sldId id="3012" r:id="rId8"/>
    <p:sldId id="3102" r:id="rId9"/>
    <p:sldId id="3103" r:id="rId10"/>
    <p:sldId id="3113" r:id="rId11"/>
    <p:sldId id="3156" r:id="rId12"/>
    <p:sldId id="3154" r:id="rId13"/>
    <p:sldId id="3171" r:id="rId14"/>
    <p:sldId id="3094" r:id="rId15"/>
    <p:sldId id="3013" r:id="rId16"/>
    <p:sldId id="3014" r:id="rId17"/>
    <p:sldId id="3015" r:id="rId18"/>
    <p:sldId id="3019" r:id="rId19"/>
    <p:sldId id="3018" r:id="rId20"/>
    <p:sldId id="3016" r:id="rId21"/>
    <p:sldId id="3017" r:id="rId22"/>
    <p:sldId id="3020" r:id="rId23"/>
    <p:sldId id="3021" r:id="rId24"/>
    <p:sldId id="3022" r:id="rId25"/>
    <p:sldId id="3095" r:id="rId26"/>
    <p:sldId id="3114" r:id="rId27"/>
    <p:sldId id="3023" r:id="rId28"/>
    <p:sldId id="3024" r:id="rId29"/>
    <p:sldId id="3025" r:id="rId30"/>
    <p:sldId id="3168" r:id="rId31"/>
    <p:sldId id="3096" r:id="rId32"/>
    <p:sldId id="3026" r:id="rId33"/>
    <p:sldId id="3027" r:id="rId34"/>
    <p:sldId id="3028" r:id="rId35"/>
    <p:sldId id="3032" r:id="rId36"/>
    <p:sldId id="3033" r:id="rId37"/>
    <p:sldId id="3164" r:id="rId38"/>
    <p:sldId id="3166" r:id="rId39"/>
    <p:sldId id="3170" r:id="rId40"/>
    <p:sldId id="3038" r:id="rId41"/>
    <p:sldId id="3039" r:id="rId42"/>
    <p:sldId id="3112" r:id="rId43"/>
    <p:sldId id="3151" r:id="rId44"/>
    <p:sldId id="3105" r:id="rId45"/>
    <p:sldId id="3041" r:id="rId46"/>
    <p:sldId id="3157" r:id="rId47"/>
    <p:sldId id="3158" r:id="rId48"/>
    <p:sldId id="3042" r:id="rId49"/>
    <p:sldId id="3044" r:id="rId50"/>
    <p:sldId id="3045" r:id="rId51"/>
    <p:sldId id="3048" r:id="rId52"/>
    <p:sldId id="3051" r:id="rId53"/>
    <p:sldId id="3052" r:id="rId54"/>
    <p:sldId id="3053" r:id="rId55"/>
    <p:sldId id="3054" r:id="rId56"/>
    <p:sldId id="3162" r:id="rId57"/>
    <p:sldId id="3057" r:id="rId58"/>
    <p:sldId id="3058" r:id="rId59"/>
    <p:sldId id="3060" r:id="rId60"/>
    <p:sldId id="3159" r:id="rId61"/>
    <p:sldId id="3069" r:id="rId62"/>
    <p:sldId id="3098" r:id="rId63"/>
    <p:sldId id="3163" r:id="rId64"/>
    <p:sldId id="3063" r:id="rId65"/>
    <p:sldId id="3169" r:id="rId66"/>
    <p:sldId id="3167" r:id="rId67"/>
    <p:sldId id="3075" r:id="rId68"/>
    <p:sldId id="3087" r:id="rId69"/>
    <p:sldId id="3077" r:id="rId70"/>
    <p:sldId id="3078" r:id="rId71"/>
    <p:sldId id="3079" r:id="rId72"/>
    <p:sldId id="3080" r:id="rId73"/>
    <p:sldId id="3081" r:id="rId74"/>
    <p:sldId id="3082" r:id="rId75"/>
    <p:sldId id="3165" r:id="rId76"/>
    <p:sldId id="3084" r:id="rId77"/>
    <p:sldId id="3083" r:id="rId78"/>
    <p:sldId id="3086" r:id="rId79"/>
    <p:sldId id="3088" r:id="rId80"/>
    <p:sldId id="3008" r:id="rId81"/>
    <p:sldId id="3121" r:id="rId82"/>
    <p:sldId id="3140" r:id="rId83"/>
    <p:sldId id="3120" r:id="rId84"/>
    <p:sldId id="3133" r:id="rId85"/>
    <p:sldId id="3134" r:id="rId86"/>
    <p:sldId id="3139" r:id="rId87"/>
    <p:sldId id="3188" r:id="rId88"/>
    <p:sldId id="3189" r:id="rId89"/>
    <p:sldId id="3190" r:id="rId90"/>
    <p:sldId id="3191" r:id="rId91"/>
    <p:sldId id="3192" r:id="rId92"/>
    <p:sldId id="3193" r:id="rId93"/>
    <p:sldId id="3194" r:id="rId94"/>
    <p:sldId id="3195" r:id="rId95"/>
    <p:sldId id="3196" r:id="rId96"/>
    <p:sldId id="3197" r:id="rId97"/>
    <p:sldId id="3198" r:id="rId98"/>
    <p:sldId id="3199" r:id="rId99"/>
    <p:sldId id="3200" r:id="rId100"/>
    <p:sldId id="3201" r:id="rId101"/>
    <p:sldId id="3202" r:id="rId102"/>
    <p:sldId id="3203" r:id="rId103"/>
    <p:sldId id="3204" r:id="rId104"/>
    <p:sldId id="3205" r:id="rId105"/>
    <p:sldId id="3206" r:id="rId106"/>
    <p:sldId id="3207" r:id="rId107"/>
    <p:sldId id="3208" r:id="rId108"/>
    <p:sldId id="3209" r:id="rId109"/>
    <p:sldId id="3210" r:id="rId110"/>
    <p:sldId id="3211" r:id="rId111"/>
    <p:sldId id="3212" r:id="rId112"/>
    <p:sldId id="3213" r:id="rId113"/>
    <p:sldId id="3214" r:id="rId114"/>
    <p:sldId id="3215" r:id="rId115"/>
    <p:sldId id="3216" r:id="rId116"/>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97" autoAdjust="0"/>
    <p:restoredTop sz="89481" autoAdjust="0"/>
  </p:normalViewPr>
  <p:slideViewPr>
    <p:cSldViewPr>
      <p:cViewPr>
        <p:scale>
          <a:sx n="76" d="100"/>
          <a:sy n="76" d="100"/>
        </p:scale>
        <p:origin x="-1758" y="-186"/>
      </p:cViewPr>
      <p:guideLst>
        <p:guide orient="horz" pos="2160"/>
        <p:guide pos="2880"/>
      </p:guideLst>
    </p:cSldViewPr>
  </p:slideViewPr>
  <p:notesTextViewPr>
    <p:cViewPr>
      <p:scale>
        <a:sx n="100" d="100"/>
        <a:sy n="100" d="100"/>
      </p:scale>
      <p:origin x="0" y="0"/>
    </p:cViewPr>
  </p:notesTextViewPr>
  <p:sorterViewPr>
    <p:cViewPr>
      <p:scale>
        <a:sx n="125" d="100"/>
        <a:sy n="125" d="100"/>
      </p:scale>
      <p:origin x="0" y="0"/>
    </p:cViewPr>
  </p:sorterViewPr>
  <p:notesViewPr>
    <p:cSldViewPr>
      <p:cViewPr varScale="1">
        <p:scale>
          <a:sx n="70" d="100"/>
          <a:sy n="70" d="100"/>
        </p:scale>
        <p:origin x="-3282"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notesMaster" Target="notesMasters/notesMaster1.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presProps" Target="presProps.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viewProps" Target="viewProps.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tableStyles" Target="tableStyles.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_rels/chart12.xml.rels><?xml version="1.0" encoding="UTF-8" standalone="yes"?>
<Relationships xmlns="http://schemas.openxmlformats.org/package/2006/relationships"><Relationship Id="rId2" Type="http://schemas.openxmlformats.org/officeDocument/2006/relationships/oleObject" Target="file:///C:\Users\Jeannette%20Alt\Arbeit\Abbott\Menstrual%20disorders\Presentations\Draft%20presentation\Data%20for%20presentation.xlsx" TargetMode="External"/><Relationship Id="rId1" Type="http://schemas.openxmlformats.org/officeDocument/2006/relationships/themeOverride" Target="../theme/themeOverride3.xml"/></Relationships>
</file>

<file path=ppt/charts/_rels/chart13.xml.rels><?xml version="1.0" encoding="UTF-8" standalone="yes"?>
<Relationships xmlns="http://schemas.openxmlformats.org/package/2006/relationships"><Relationship Id="rId2" Type="http://schemas.openxmlformats.org/officeDocument/2006/relationships/oleObject" Target="file:///C:\Users\Jeannette%20Alt\Arbeit\Abbott\Menstrual%20disorders\Presentations\Draft%20presentation\Data%20for%20presentation.xlsx" TargetMode="External"/><Relationship Id="rId1" Type="http://schemas.openxmlformats.org/officeDocument/2006/relationships/themeOverride" Target="../theme/themeOverride4.xml"/></Relationships>
</file>

<file path=ppt/charts/_rels/chart14.xml.rels><?xml version="1.0" encoding="UTF-8" standalone="yes"?>
<Relationships xmlns="http://schemas.openxmlformats.org/package/2006/relationships"><Relationship Id="rId3" Type="http://schemas.openxmlformats.org/officeDocument/2006/relationships/chartUserShapes" Target="../drawings/drawing1.xml"/><Relationship Id="rId2" Type="http://schemas.openxmlformats.org/officeDocument/2006/relationships/oleObject" Target="file:///C:\Users\Jeannette%20Alt\Arbeit\Abbott\Menstrual%20disorders\Presentations\Draft%20presentation\AUB%20and%20irregular%20cycles%20treatment.xlsx" TargetMode="External"/><Relationship Id="rId1" Type="http://schemas.openxmlformats.org/officeDocument/2006/relationships/themeOverride" Target="../theme/themeOverride5.xml"/></Relationships>
</file>

<file path=ppt/charts/_rels/chart15.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Microsoft_Excel_Worksheet10.xlsx"/></Relationships>
</file>

<file path=ppt/charts/_rels/chart16.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7.xml.rels><?xml version="1.0" encoding="UTF-8" standalone="yes"?>
<Relationships xmlns="http://schemas.openxmlformats.org/package/2006/relationships"><Relationship Id="rId2" Type="http://schemas.openxmlformats.org/officeDocument/2006/relationships/oleObject" Target="file:///\\CHFS8\Data_OPEN$\SUCCINCT\Clients\Abbott%20Women's%20Health\PROJECTS\AWHG1403%20-%20Endometriosis%20slide%20set\Graphs%20and%20images\Spreadsheet%20containing%20editable%20versions%20of%20some%20graphs%20from%20slideset%20LP.xlsx" TargetMode="External"/><Relationship Id="rId1" Type="http://schemas.openxmlformats.org/officeDocument/2006/relationships/themeOverride" Target="../theme/themeOverride6.xml"/></Relationships>
</file>

<file path=ppt/charts/_rels/chart18.xml.rels><?xml version="1.0" encoding="UTF-8" standalone="yes"?>
<Relationships xmlns="http://schemas.openxmlformats.org/package/2006/relationships"><Relationship Id="rId1" Type="http://schemas.openxmlformats.org/officeDocument/2006/relationships/oleObject" Target="file:///C:\Users\Jeannette%20Alt\Arbeit\Abbott\Endometriosis\Draft%20presentation\Data%20for%20presentation%20on%20endometriosis.xlsx" TargetMode="External"/></Relationships>
</file>

<file path=ppt/charts/_rels/chart19.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20.xml.rels><?xml version="1.0" encoding="UTF-8" standalone="yes"?>
<Relationships xmlns="http://schemas.openxmlformats.org/package/2006/relationships"><Relationship Id="rId1" Type="http://schemas.openxmlformats.org/officeDocument/2006/relationships/oleObject" Target="file:///C:\Users\Jeannette%20Alt\Arbeit\Abbott\Endometriosis\Draft%20presentation\Data%20for%20presentation%20on%20endometriosis.xlsx" TargetMode="External"/></Relationships>
</file>

<file path=ppt/charts/_rels/chart3.xml.rels><?xml version="1.0" encoding="UTF-8" standalone="yes"?>
<Relationships xmlns="http://schemas.openxmlformats.org/package/2006/relationships"><Relationship Id="rId2" Type="http://schemas.openxmlformats.org/officeDocument/2006/relationships/oleObject" Target="file:///C:\Users\Jeannette%20Alt\Arbeit\Abbott\Menstrual%20disorders\Presentations\Draft%20presentation\AUB%20and%20irregular%20cycles%20treatment.xlsx" TargetMode="External"/><Relationship Id="rId1" Type="http://schemas.openxmlformats.org/officeDocument/2006/relationships/themeOverride" Target="../theme/themeOverride1.xml"/></Relationships>
</file>

<file path=ppt/charts/_rels/chart4.xml.rels><?xml version="1.0" encoding="UTF-8" standalone="yes"?>
<Relationships xmlns="http://schemas.openxmlformats.org/package/2006/relationships"><Relationship Id="rId2" Type="http://schemas.openxmlformats.org/officeDocument/2006/relationships/oleObject" Target="file:///C:\Users\Jeannette%20Alt\Arbeit\Abbott\Menstrual%20disorders\Presentations\Draft%20presentation\AUB%20and%20irregular%20cycles%20treatment.xlsx" TargetMode="External"/><Relationship Id="rId1" Type="http://schemas.openxmlformats.org/officeDocument/2006/relationships/themeOverride" Target="../theme/themeOverride2.xml"/></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tr-T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9.619044466976974E-2"/>
          <c:y val="0.12572782908618022"/>
          <c:w val="0.62833718960521601"/>
          <c:h val="0.70373039125923209"/>
        </c:manualLayout>
      </c:layout>
      <c:lineChart>
        <c:grouping val="standard"/>
        <c:varyColors val="0"/>
        <c:ser>
          <c:idx val="0"/>
          <c:order val="0"/>
          <c:tx>
            <c:strRef>
              <c:f>Sheet1!$B$1</c:f>
              <c:strCache>
                <c:ptCount val="1"/>
                <c:pt idx="0">
                  <c:v>Polymenorrhea (N=128)</c:v>
                </c:pt>
              </c:strCache>
            </c:strRef>
          </c:tx>
          <c:spPr>
            <a:ln>
              <a:solidFill>
                <a:srgbClr val="D8027F"/>
              </a:solidFill>
            </a:ln>
          </c:spPr>
          <c:marker>
            <c:symbol val="circle"/>
            <c:size val="8"/>
            <c:spPr>
              <a:solidFill>
                <a:schemeClr val="accent2"/>
              </a:solidFill>
              <a:ln>
                <a:solidFill>
                  <a:schemeClr val="accent2"/>
                </a:solidFill>
              </a:ln>
            </c:spPr>
          </c:marker>
          <c:dLbls>
            <c:dLbl>
              <c:idx val="0"/>
              <c:layout>
                <c:manualLayout>
                  <c:x val="-2.7512418800152847E-2"/>
                  <c:y val="4.3650793650793648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7-8384-4453-B73F-5372008E34D2}"/>
                </c:ext>
              </c:extLst>
            </c:dLbl>
            <c:dLbl>
              <c:idx val="1"/>
              <c:layout>
                <c:manualLayout>
                  <c:x val="-2.7512418800152875E-2"/>
                  <c:y val="4.3650793650793579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8-8384-4453-B73F-5372008E34D2}"/>
                </c:ext>
              </c:extLst>
            </c:dLbl>
            <c:dLbl>
              <c:idx val="2"/>
              <c:layout>
                <c:manualLayout>
                  <c:x val="-2.7512418800152847E-2"/>
                  <c:y val="3.5714285714285712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9-8384-4453-B73F-5372008E34D2}"/>
                </c:ext>
              </c:extLst>
            </c:dLbl>
            <c:dLbl>
              <c:idx val="3"/>
              <c:layout>
                <c:manualLayout>
                  <c:x val="-2.4455483377913641E-2"/>
                  <c:y val="3.5714285714285789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A-8384-4453-B73F-5372008E34D2}"/>
                </c:ext>
              </c:extLst>
            </c:dLbl>
            <c:dLbl>
              <c:idx val="4"/>
              <c:layout>
                <c:manualLayout>
                  <c:x val="-2.7512418800152847E-2"/>
                  <c:y val="4.7619047619047547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B-8384-4453-B73F-5372008E34D2}"/>
                </c:ext>
              </c:extLst>
            </c:dLbl>
            <c:dLbl>
              <c:idx val="5"/>
              <c:layout>
                <c:manualLayout>
                  <c:x val="-2.904088651127245E-2"/>
                  <c:y val="3.9682539682539611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C-8384-4453-B73F-5372008E34D2}"/>
                </c:ext>
              </c:extLst>
            </c:dLbl>
            <c:dLbl>
              <c:idx val="6"/>
              <c:layout>
                <c:manualLayout>
                  <c:x val="-3.2097821933511655E-2"/>
                  <c:y val="-3.9682539682539757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D-8384-4453-B73F-5372008E34D2}"/>
                </c:ext>
              </c:extLst>
            </c:dLbl>
            <c:spPr>
              <a:noFill/>
              <a:ln>
                <a:noFill/>
              </a:ln>
              <a:effectLst/>
            </c:spPr>
            <c:txPr>
              <a:bodyPr wrap="square" lIns="38100" tIns="19050" rIns="38100" bIns="19050" anchor="ctr">
                <a:spAutoFit/>
              </a:bodyPr>
              <a:lstStyle/>
              <a:p>
                <a:pPr>
                  <a:defRPr sz="1200">
                    <a:solidFill>
                      <a:schemeClr val="accent2"/>
                    </a:solidFill>
                  </a:defRPr>
                </a:pPr>
                <a:endParaRPr lang="tr-TR"/>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ext>
            </c:extLst>
          </c:dLbls>
          <c:cat>
            <c:strRef>
              <c:f>Sheet1!$A$2:$A$8</c:f>
              <c:strCache>
                <c:ptCount val="7"/>
                <c:pt idx="0">
                  <c:v>Baseline</c:v>
                </c:pt>
                <c:pt idx="1">
                  <c:v>Cycle 1</c:v>
                </c:pt>
                <c:pt idx="2">
                  <c:v>Cycle 2</c:v>
                </c:pt>
                <c:pt idx="3">
                  <c:v>Cycle 3</c:v>
                </c:pt>
                <c:pt idx="4">
                  <c:v>Cycle 1</c:v>
                </c:pt>
                <c:pt idx="5">
                  <c:v>Cycle 2</c:v>
                </c:pt>
                <c:pt idx="6">
                  <c:v>Cycle 3</c:v>
                </c:pt>
              </c:strCache>
            </c:strRef>
          </c:cat>
          <c:val>
            <c:numRef>
              <c:f>Sheet1!$B$2:$B$8</c:f>
              <c:numCache>
                <c:formatCode>0.0</c:formatCode>
                <c:ptCount val="7"/>
                <c:pt idx="0">
                  <c:v>21.7</c:v>
                </c:pt>
                <c:pt idx="1">
                  <c:v>23.5</c:v>
                </c:pt>
                <c:pt idx="2">
                  <c:v>23.9</c:v>
                </c:pt>
                <c:pt idx="3">
                  <c:v>27.3</c:v>
                </c:pt>
                <c:pt idx="4">
                  <c:v>28.2</c:v>
                </c:pt>
                <c:pt idx="5">
                  <c:v>28</c:v>
                </c:pt>
                <c:pt idx="6">
                  <c:v>28</c:v>
                </c:pt>
              </c:numCache>
            </c:numRef>
          </c:val>
          <c:smooth val="0"/>
          <c:extLst xmlns:c16r2="http://schemas.microsoft.com/office/drawing/2015/06/chart">
            <c:ext xmlns:c16="http://schemas.microsoft.com/office/drawing/2014/chart" uri="{C3380CC4-5D6E-409C-BE32-E72D297353CC}">
              <c16:uniqueId val="{00000000-583F-401A-B793-CD436705EDAE}"/>
            </c:ext>
          </c:extLst>
        </c:ser>
        <c:ser>
          <c:idx val="1"/>
          <c:order val="1"/>
          <c:tx>
            <c:strRef>
              <c:f>Sheet1!$C$1</c:f>
              <c:strCache>
                <c:ptCount val="1"/>
                <c:pt idx="0">
                  <c:v>Oligomenorrhea (N=69)</c:v>
                </c:pt>
              </c:strCache>
            </c:strRef>
          </c:tx>
          <c:spPr>
            <a:ln>
              <a:solidFill>
                <a:srgbClr val="60B4DA"/>
              </a:solidFill>
            </a:ln>
          </c:spPr>
          <c:marker>
            <c:symbol val="square"/>
            <c:size val="8"/>
            <c:spPr>
              <a:solidFill>
                <a:schemeClr val="accent5"/>
              </a:solidFill>
              <a:ln>
                <a:solidFill>
                  <a:schemeClr val="accent5"/>
                </a:solidFill>
              </a:ln>
            </c:spPr>
          </c:marker>
          <c:dLbls>
            <c:dLbl>
              <c:idx val="0"/>
              <c:layout>
                <c:manualLayout>
                  <c:x val="-3.3626289644631255E-2"/>
                  <c:y val="-4.7619047619047616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0-8384-4453-B73F-5372008E34D2}"/>
                </c:ext>
              </c:extLst>
            </c:dLbl>
            <c:dLbl>
              <c:idx val="1"/>
              <c:layout>
                <c:manualLayout>
                  <c:x val="-2.9040886511272478E-2"/>
                  <c:y val="-4.3650793650793648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1-8384-4453-B73F-5372008E34D2}"/>
                </c:ext>
              </c:extLst>
            </c:dLbl>
            <c:dLbl>
              <c:idx val="2"/>
              <c:layout>
                <c:manualLayout>
                  <c:x val="-3.0569354222392108E-2"/>
                  <c:y val="-4.7619047619047616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2-8384-4453-B73F-5372008E34D2}"/>
                </c:ext>
              </c:extLst>
            </c:dLbl>
            <c:dLbl>
              <c:idx val="3"/>
              <c:layout>
                <c:manualLayout>
                  <c:x val="-2.4455483377913641E-2"/>
                  <c:y val="-4.7619047619047693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3-8384-4453-B73F-5372008E34D2}"/>
                </c:ext>
              </c:extLst>
            </c:dLbl>
            <c:dLbl>
              <c:idx val="4"/>
              <c:layout>
                <c:manualLayout>
                  <c:x val="-2.9040886511272505E-2"/>
                  <c:y val="-3.968253968253968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4-8384-4453-B73F-5372008E34D2}"/>
                </c:ext>
              </c:extLst>
            </c:dLbl>
            <c:dLbl>
              <c:idx val="5"/>
              <c:layout>
                <c:manualLayout>
                  <c:x val="-2.7512418800152847E-2"/>
                  <c:y val="-3.9682539682539757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5-8384-4453-B73F-5372008E34D2}"/>
                </c:ext>
              </c:extLst>
            </c:dLbl>
            <c:dLbl>
              <c:idx val="6"/>
              <c:layout>
                <c:manualLayout>
                  <c:x val="-2.7512418800152847E-2"/>
                  <c:y val="4.7619047619047693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6-8384-4453-B73F-5372008E34D2}"/>
                </c:ext>
              </c:extLst>
            </c:dLbl>
            <c:spPr>
              <a:noFill/>
              <a:ln>
                <a:noFill/>
              </a:ln>
              <a:effectLst/>
            </c:spPr>
            <c:txPr>
              <a:bodyPr wrap="square" lIns="38100" tIns="19050" rIns="38100" bIns="19050" anchor="ctr">
                <a:spAutoFit/>
              </a:bodyPr>
              <a:lstStyle/>
              <a:p>
                <a:pPr>
                  <a:defRPr sz="1200">
                    <a:solidFill>
                      <a:schemeClr val="accent5"/>
                    </a:solidFill>
                  </a:defRPr>
                </a:pPr>
                <a:endParaRPr lang="tr-TR"/>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ext>
            </c:extLst>
          </c:dLbls>
          <c:cat>
            <c:strRef>
              <c:f>Sheet1!$A$2:$A$8</c:f>
              <c:strCache>
                <c:ptCount val="7"/>
                <c:pt idx="0">
                  <c:v>Baseline</c:v>
                </c:pt>
                <c:pt idx="1">
                  <c:v>Cycle 1</c:v>
                </c:pt>
                <c:pt idx="2">
                  <c:v>Cycle 2</c:v>
                </c:pt>
                <c:pt idx="3">
                  <c:v>Cycle 3</c:v>
                </c:pt>
                <c:pt idx="4">
                  <c:v>Cycle 1</c:v>
                </c:pt>
                <c:pt idx="5">
                  <c:v>Cycle 2</c:v>
                </c:pt>
                <c:pt idx="6">
                  <c:v>Cycle 3</c:v>
                </c:pt>
              </c:strCache>
            </c:strRef>
          </c:cat>
          <c:val>
            <c:numRef>
              <c:f>Sheet1!$C$2:$C$8</c:f>
              <c:numCache>
                <c:formatCode>0.0</c:formatCode>
                <c:ptCount val="7"/>
                <c:pt idx="0">
                  <c:v>50.9</c:v>
                </c:pt>
                <c:pt idx="1">
                  <c:v>36.1</c:v>
                </c:pt>
                <c:pt idx="2">
                  <c:v>33.4</c:v>
                </c:pt>
                <c:pt idx="3">
                  <c:v>30.7</c:v>
                </c:pt>
                <c:pt idx="4">
                  <c:v>29.3</c:v>
                </c:pt>
                <c:pt idx="5">
                  <c:v>28.5</c:v>
                </c:pt>
                <c:pt idx="6">
                  <c:v>26.5</c:v>
                </c:pt>
              </c:numCache>
            </c:numRef>
          </c:val>
          <c:smooth val="0"/>
          <c:extLst xmlns:c16r2="http://schemas.microsoft.com/office/drawing/2015/06/chart">
            <c:ext xmlns:c16="http://schemas.microsoft.com/office/drawing/2014/chart" uri="{C3380CC4-5D6E-409C-BE32-E72D297353CC}">
              <c16:uniqueId val="{00000001-583F-401A-B793-CD436705EDAE}"/>
            </c:ext>
          </c:extLst>
        </c:ser>
        <c:dLbls>
          <c:showLegendKey val="0"/>
          <c:showVal val="0"/>
          <c:showCatName val="0"/>
          <c:showSerName val="0"/>
          <c:showPercent val="0"/>
          <c:showBubbleSize val="0"/>
        </c:dLbls>
        <c:marker val="1"/>
        <c:smooth val="0"/>
        <c:axId val="186234368"/>
        <c:axId val="199912832"/>
      </c:lineChart>
      <c:catAx>
        <c:axId val="186234368"/>
        <c:scaling>
          <c:orientation val="minMax"/>
        </c:scaling>
        <c:delete val="0"/>
        <c:axPos val="b"/>
        <c:numFmt formatCode="General" sourceLinked="1"/>
        <c:majorTickMark val="out"/>
        <c:minorTickMark val="none"/>
        <c:tickLblPos val="nextTo"/>
        <c:txPr>
          <a:bodyPr/>
          <a:lstStyle/>
          <a:p>
            <a:pPr>
              <a:defRPr sz="1197" b="0"/>
            </a:pPr>
            <a:endParaRPr lang="tr-TR"/>
          </a:p>
        </c:txPr>
        <c:crossAx val="199912832"/>
        <c:crosses val="autoZero"/>
        <c:auto val="1"/>
        <c:lblAlgn val="ctr"/>
        <c:lblOffset val="100"/>
        <c:noMultiLvlLbl val="0"/>
      </c:catAx>
      <c:valAx>
        <c:axId val="199912832"/>
        <c:scaling>
          <c:orientation val="minMax"/>
          <c:max val="80"/>
        </c:scaling>
        <c:delete val="0"/>
        <c:axPos val="l"/>
        <c:title>
          <c:tx>
            <c:rich>
              <a:bodyPr/>
              <a:lstStyle/>
              <a:p>
                <a:pPr>
                  <a:defRPr sz="1200" b="0" i="0" u="none" strike="noStrike" baseline="0">
                    <a:solidFill>
                      <a:srgbClr val="000000"/>
                    </a:solidFill>
                    <a:latin typeface="+mn-lt"/>
                    <a:ea typeface="Calibri"/>
                    <a:cs typeface="Calibri"/>
                  </a:defRPr>
                </a:pPr>
                <a:r>
                  <a:rPr lang="en-GB" sz="1200" b="1" i="0" u="none" strike="noStrike" baseline="0" dirty="0">
                    <a:solidFill>
                      <a:srgbClr val="000000"/>
                    </a:solidFill>
                    <a:latin typeface="+mn-lt"/>
                    <a:cs typeface="Arial"/>
                  </a:rPr>
                  <a:t>Average cycle length (days)</a:t>
                </a:r>
              </a:p>
            </c:rich>
          </c:tx>
          <c:layout>
            <c:manualLayout>
              <c:xMode val="edge"/>
              <c:yMode val="edge"/>
              <c:x val="2.2927015666794039E-2"/>
              <c:y val="0.12467754030746157"/>
            </c:manualLayout>
          </c:layout>
          <c:overlay val="0"/>
        </c:title>
        <c:numFmt formatCode="#,##0" sourceLinked="0"/>
        <c:majorTickMark val="out"/>
        <c:minorTickMark val="none"/>
        <c:tickLblPos val="nextTo"/>
        <c:txPr>
          <a:bodyPr/>
          <a:lstStyle/>
          <a:p>
            <a:pPr>
              <a:defRPr sz="1197" b="0"/>
            </a:pPr>
            <a:endParaRPr lang="tr-TR"/>
          </a:p>
        </c:txPr>
        <c:crossAx val="186234368"/>
        <c:crosses val="autoZero"/>
        <c:crossBetween val="between"/>
        <c:majorUnit val="20"/>
      </c:valAx>
      <c:spPr>
        <a:noFill/>
        <a:ln w="25382">
          <a:noFill/>
        </a:ln>
      </c:spPr>
    </c:plotArea>
    <c:plotVisOnly val="1"/>
    <c:dispBlanksAs val="gap"/>
    <c:showDLblsOverMax val="0"/>
  </c:chart>
  <c:txPr>
    <a:bodyPr/>
    <a:lstStyle/>
    <a:p>
      <a:pPr>
        <a:defRPr sz="1797"/>
      </a:pPr>
      <a:endParaRPr lang="tr-TR"/>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tr-T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1"/>
        <c:ser>
          <c:idx val="0"/>
          <c:order val="0"/>
          <c:tx>
            <c:strRef>
              <c:f>Sheet1!$A$2</c:f>
              <c:strCache>
                <c:ptCount val="1"/>
                <c:pt idx="0">
                  <c:v>Baseline </c:v>
                </c:pt>
              </c:strCache>
            </c:strRef>
          </c:tx>
          <c:spPr>
            <a:solidFill>
              <a:schemeClr val="bg1">
                <a:lumMod val="65000"/>
              </a:schemeClr>
            </a:solidFill>
          </c:spPr>
          <c:invertIfNegative val="0"/>
          <c:dPt>
            <c:idx val="0"/>
            <c:invertIfNegative val="0"/>
            <c:bubble3D val="0"/>
            <c:extLst xmlns:c16r2="http://schemas.microsoft.com/office/drawing/2015/06/chart">
              <c:ext xmlns:c16="http://schemas.microsoft.com/office/drawing/2014/chart" uri="{C3380CC4-5D6E-409C-BE32-E72D297353CC}">
                <c16:uniqueId val="{00000000-CFC7-49A8-B973-14FB40E88105}"/>
              </c:ext>
            </c:extLst>
          </c:dPt>
          <c:dPt>
            <c:idx val="1"/>
            <c:invertIfNegative val="0"/>
            <c:bubble3D val="0"/>
            <c:extLst xmlns:c16r2="http://schemas.microsoft.com/office/drawing/2015/06/chart">
              <c:ext xmlns:c16="http://schemas.microsoft.com/office/drawing/2014/chart" uri="{C3380CC4-5D6E-409C-BE32-E72D297353CC}">
                <c16:uniqueId val="{00000001-CFC7-49A8-B973-14FB40E88105}"/>
              </c:ext>
            </c:extLst>
          </c:dPt>
          <c:dPt>
            <c:idx val="2"/>
            <c:invertIfNegative val="0"/>
            <c:bubble3D val="0"/>
            <c:extLst xmlns:c16r2="http://schemas.microsoft.com/office/drawing/2015/06/chart">
              <c:ext xmlns:c16="http://schemas.microsoft.com/office/drawing/2014/chart" uri="{C3380CC4-5D6E-409C-BE32-E72D297353CC}">
                <c16:uniqueId val="{00000002-CFC7-49A8-B973-14FB40E88105}"/>
              </c:ext>
            </c:extLst>
          </c:dPt>
          <c:dPt>
            <c:idx val="3"/>
            <c:invertIfNegative val="0"/>
            <c:bubble3D val="0"/>
            <c:extLst xmlns:c16r2="http://schemas.microsoft.com/office/drawing/2015/06/chart">
              <c:ext xmlns:c16="http://schemas.microsoft.com/office/drawing/2014/chart" uri="{C3380CC4-5D6E-409C-BE32-E72D297353CC}">
                <c16:uniqueId val="{00000003-CFC7-49A8-B973-14FB40E88105}"/>
              </c:ext>
            </c:extLst>
          </c:dPt>
          <c:dPt>
            <c:idx val="4"/>
            <c:invertIfNegative val="0"/>
            <c:bubble3D val="0"/>
            <c:extLst xmlns:c16r2="http://schemas.microsoft.com/office/drawing/2015/06/chart">
              <c:ext xmlns:c16="http://schemas.microsoft.com/office/drawing/2014/chart" uri="{C3380CC4-5D6E-409C-BE32-E72D297353CC}">
                <c16:uniqueId val="{00000004-CFC7-49A8-B973-14FB40E88105}"/>
              </c:ext>
            </c:extLst>
          </c:dPt>
          <c:dPt>
            <c:idx val="5"/>
            <c:invertIfNegative val="0"/>
            <c:bubble3D val="0"/>
            <c:extLst xmlns:c16r2="http://schemas.microsoft.com/office/drawing/2015/06/chart">
              <c:ext xmlns:c16="http://schemas.microsoft.com/office/drawing/2014/chart" uri="{C3380CC4-5D6E-409C-BE32-E72D297353CC}">
                <c16:uniqueId val="{00000005-CFC7-49A8-B973-14FB40E88105}"/>
              </c:ext>
            </c:extLst>
          </c:dPt>
          <c:dPt>
            <c:idx val="6"/>
            <c:invertIfNegative val="0"/>
            <c:bubble3D val="0"/>
            <c:extLst xmlns:c16r2="http://schemas.microsoft.com/office/drawing/2015/06/chart">
              <c:ext xmlns:c16="http://schemas.microsoft.com/office/drawing/2014/chart" uri="{C3380CC4-5D6E-409C-BE32-E72D297353CC}">
                <c16:uniqueId val="{00000006-CFC7-49A8-B973-14FB40E88105}"/>
              </c:ext>
            </c:extLst>
          </c:dPt>
          <c:dLbls>
            <c:dLbl>
              <c:idx val="0"/>
              <c:layout/>
              <c:tx>
                <c:rich>
                  <a:bodyPr/>
                  <a:lstStyle/>
                  <a:p>
                    <a:r>
                      <a:rPr lang="en-US" dirty="0"/>
                      <a:t>44.7</a:t>
                    </a:r>
                  </a:p>
                </c:rich>
              </c:tx>
              <c:dLblPos val="outEnd"/>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0-CFC7-49A8-B973-14FB40E88105}"/>
                </c:ext>
              </c:extLst>
            </c:dLbl>
            <c:spPr>
              <a:noFill/>
              <a:ln>
                <a:noFill/>
              </a:ln>
              <a:effectLst/>
            </c:spPr>
            <c:txPr>
              <a:bodyPr/>
              <a:lstStyle/>
              <a:p>
                <a:pPr>
                  <a:defRPr sz="1000"/>
                </a:pPr>
                <a:endParaRPr lang="tr-TR"/>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Sheet1!$B$1:$D$1</c:f>
              <c:strCache>
                <c:ptCount val="3"/>
                <c:pt idx="0">
                  <c:v>All patients 
(N=910)</c:v>
                </c:pt>
                <c:pt idx="1">
                  <c:v>Patients with polymenorrhea
(N=188)</c:v>
                </c:pt>
                <c:pt idx="2">
                  <c:v>Patients with oligomenorrhea 
(N=609)</c:v>
                </c:pt>
              </c:strCache>
            </c:strRef>
          </c:cat>
          <c:val>
            <c:numRef>
              <c:f>Sheet1!$B$2:$D$2</c:f>
              <c:numCache>
                <c:formatCode>General</c:formatCode>
                <c:ptCount val="3"/>
                <c:pt idx="0">
                  <c:v>44.73</c:v>
                </c:pt>
                <c:pt idx="1">
                  <c:v>12.6</c:v>
                </c:pt>
                <c:pt idx="2">
                  <c:v>57.9</c:v>
                </c:pt>
              </c:numCache>
            </c:numRef>
          </c:val>
          <c:extLst xmlns:c16r2="http://schemas.microsoft.com/office/drawing/2015/06/chart">
            <c:ext xmlns:c16="http://schemas.microsoft.com/office/drawing/2014/chart" uri="{C3380CC4-5D6E-409C-BE32-E72D297353CC}">
              <c16:uniqueId val="{00000007-CFC7-49A8-B973-14FB40E88105}"/>
            </c:ext>
          </c:extLst>
        </c:ser>
        <c:ser>
          <c:idx val="1"/>
          <c:order val="1"/>
          <c:tx>
            <c:strRef>
              <c:f>Sheet1!$A$3</c:f>
              <c:strCache>
                <c:ptCount val="1"/>
                <c:pt idx="0">
                  <c:v>End of treatment</c:v>
                </c:pt>
              </c:strCache>
            </c:strRef>
          </c:tx>
          <c:spPr>
            <a:solidFill>
              <a:srgbClr val="840281"/>
            </a:solidFill>
            <a:ln>
              <a:solidFill>
                <a:srgbClr val="840281"/>
              </a:solidFill>
            </a:ln>
          </c:spPr>
          <c:invertIfNegative val="0"/>
          <c:dLbls>
            <c:dLbl>
              <c:idx val="0"/>
              <c:layout/>
              <c:tx>
                <c:rich>
                  <a:bodyPr/>
                  <a:lstStyle/>
                  <a:p>
                    <a:r>
                      <a:rPr lang="en-US" dirty="0"/>
                      <a:t>28.6*</a:t>
                    </a:r>
                  </a:p>
                </c:rich>
              </c:tx>
              <c:dLblPos val="outEnd"/>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8-CFC7-49A8-B973-14FB40E88105}"/>
                </c:ext>
              </c:extLst>
            </c:dLbl>
            <c:dLbl>
              <c:idx val="1"/>
              <c:layout/>
              <c:tx>
                <c:rich>
                  <a:bodyPr/>
                  <a:lstStyle/>
                  <a:p>
                    <a:r>
                      <a:rPr lang="en-US" dirty="0"/>
                      <a:t>22.4*</a:t>
                    </a:r>
                  </a:p>
                </c:rich>
              </c:tx>
              <c:dLblPos val="outEnd"/>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9-CFC7-49A8-B973-14FB40E88105}"/>
                </c:ext>
              </c:extLst>
            </c:dLbl>
            <c:dLbl>
              <c:idx val="2"/>
              <c:layout/>
              <c:tx>
                <c:rich>
                  <a:bodyPr/>
                  <a:lstStyle/>
                  <a:p>
                    <a:r>
                      <a:rPr lang="en-US" dirty="0"/>
                      <a:t>30.3*</a:t>
                    </a:r>
                  </a:p>
                </c:rich>
              </c:tx>
              <c:dLblPos val="outEnd"/>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A-CFC7-49A8-B973-14FB40E88105}"/>
                </c:ext>
              </c:extLst>
            </c:dLbl>
            <c:spPr>
              <a:noFill/>
              <a:ln>
                <a:noFill/>
              </a:ln>
              <a:effectLst/>
            </c:spPr>
            <c:txPr>
              <a:bodyPr/>
              <a:lstStyle/>
              <a:p>
                <a:pPr>
                  <a:defRPr sz="1000"/>
                </a:pPr>
                <a:endParaRPr lang="tr-TR"/>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Sheet1!$B$1:$D$1</c:f>
              <c:strCache>
                <c:ptCount val="3"/>
                <c:pt idx="0">
                  <c:v>All patients 
(N=910)</c:v>
                </c:pt>
                <c:pt idx="1">
                  <c:v>Patients with polymenorrhea
(N=188)</c:v>
                </c:pt>
                <c:pt idx="2">
                  <c:v>Patients with oligomenorrhea 
(N=609)</c:v>
                </c:pt>
              </c:strCache>
            </c:strRef>
          </c:cat>
          <c:val>
            <c:numRef>
              <c:f>Sheet1!$B$3:$D$3</c:f>
              <c:numCache>
                <c:formatCode>General</c:formatCode>
                <c:ptCount val="3"/>
                <c:pt idx="0">
                  <c:v>28.59</c:v>
                </c:pt>
                <c:pt idx="1">
                  <c:v>22.4</c:v>
                </c:pt>
                <c:pt idx="2">
                  <c:v>30.32</c:v>
                </c:pt>
              </c:numCache>
            </c:numRef>
          </c:val>
          <c:extLst xmlns:c16r2="http://schemas.microsoft.com/office/drawing/2015/06/chart">
            <c:ext xmlns:c16="http://schemas.microsoft.com/office/drawing/2014/chart" uri="{C3380CC4-5D6E-409C-BE32-E72D297353CC}">
              <c16:uniqueId val="{0000000B-CFC7-49A8-B973-14FB40E88105}"/>
            </c:ext>
          </c:extLst>
        </c:ser>
        <c:dLbls>
          <c:showLegendKey val="0"/>
          <c:showVal val="0"/>
          <c:showCatName val="0"/>
          <c:showSerName val="0"/>
          <c:showPercent val="0"/>
          <c:showBubbleSize val="0"/>
        </c:dLbls>
        <c:gapWidth val="150"/>
        <c:axId val="207033344"/>
        <c:axId val="206979072"/>
      </c:barChart>
      <c:catAx>
        <c:axId val="207033344"/>
        <c:scaling>
          <c:orientation val="minMax"/>
        </c:scaling>
        <c:delete val="0"/>
        <c:axPos val="b"/>
        <c:numFmt formatCode="General" sourceLinked="0"/>
        <c:majorTickMark val="out"/>
        <c:minorTickMark val="none"/>
        <c:tickLblPos val="nextTo"/>
        <c:txPr>
          <a:bodyPr/>
          <a:lstStyle/>
          <a:p>
            <a:pPr>
              <a:defRPr sz="1000"/>
            </a:pPr>
            <a:endParaRPr lang="tr-TR"/>
          </a:p>
        </c:txPr>
        <c:crossAx val="206979072"/>
        <c:crosses val="autoZero"/>
        <c:auto val="1"/>
        <c:lblAlgn val="ctr"/>
        <c:lblOffset val="100"/>
        <c:noMultiLvlLbl val="0"/>
      </c:catAx>
      <c:valAx>
        <c:axId val="206979072"/>
        <c:scaling>
          <c:orientation val="minMax"/>
          <c:max val="60"/>
          <c:min val="0"/>
        </c:scaling>
        <c:delete val="0"/>
        <c:axPos val="l"/>
        <c:majorGridlines>
          <c:spPr>
            <a:ln>
              <a:noFill/>
            </a:ln>
          </c:spPr>
        </c:majorGridlines>
        <c:numFmt formatCode="General" sourceLinked="1"/>
        <c:majorTickMark val="out"/>
        <c:minorTickMark val="none"/>
        <c:tickLblPos val="nextTo"/>
        <c:txPr>
          <a:bodyPr/>
          <a:lstStyle/>
          <a:p>
            <a:pPr>
              <a:defRPr sz="1000"/>
            </a:pPr>
            <a:endParaRPr lang="tr-TR"/>
          </a:p>
        </c:txPr>
        <c:crossAx val="207033344"/>
        <c:crosses val="autoZero"/>
        <c:crossBetween val="between"/>
        <c:majorUnit val="20"/>
      </c:valAx>
    </c:plotArea>
    <c:plotVisOnly val="1"/>
    <c:dispBlanksAs val="gap"/>
    <c:showDLblsOverMax val="0"/>
  </c:chart>
  <c:txPr>
    <a:bodyPr/>
    <a:lstStyle/>
    <a:p>
      <a:pPr>
        <a:defRPr sz="1800"/>
      </a:pPr>
      <a:endParaRPr lang="tr-TR"/>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tr-T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994795457156138"/>
          <c:y val="7.646216459532712E-2"/>
          <c:w val="0.82424742812663543"/>
          <c:h val="0.76112470320448145"/>
        </c:manualLayout>
      </c:layout>
      <c:lineChart>
        <c:grouping val="standard"/>
        <c:varyColors val="0"/>
        <c:ser>
          <c:idx val="0"/>
          <c:order val="0"/>
          <c:tx>
            <c:strRef>
              <c:f>Sheet1!$B$1</c:f>
              <c:strCache>
                <c:ptCount val="1"/>
                <c:pt idx="0">
                  <c:v>Column1</c:v>
                </c:pt>
              </c:strCache>
            </c:strRef>
          </c:tx>
          <c:spPr>
            <a:ln>
              <a:solidFill>
                <a:srgbClr val="D8027F"/>
              </a:solidFill>
            </a:ln>
          </c:spPr>
          <c:marker>
            <c:symbol val="diamond"/>
            <c:size val="11"/>
            <c:spPr>
              <a:solidFill>
                <a:srgbClr val="D8027F"/>
              </a:solidFill>
              <a:ln>
                <a:solidFill>
                  <a:srgbClr val="D8027F"/>
                </a:solidFill>
              </a:ln>
            </c:spPr>
          </c:marker>
          <c:dPt>
            <c:idx val="0"/>
            <c:bubble3D val="0"/>
            <c:extLst xmlns:c16r2="http://schemas.microsoft.com/office/drawing/2015/06/chart">
              <c:ext xmlns:c16="http://schemas.microsoft.com/office/drawing/2014/chart" uri="{C3380CC4-5D6E-409C-BE32-E72D297353CC}">
                <c16:uniqueId val="{00000001-4B9A-4A29-9FD4-BAB2F1142AA9}"/>
              </c:ext>
            </c:extLst>
          </c:dPt>
          <c:dLbls>
            <c:dLbl>
              <c:idx val="0"/>
              <c:layout>
                <c:manualLayout>
                  <c:x val="-1.5978695073235686E-2"/>
                  <c:y val="-3.8176033934252347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1-4B9A-4A29-9FD4-BAB2F1142AA9}"/>
                </c:ext>
              </c:extLst>
            </c:dLbl>
            <c:dLbl>
              <c:idx val="1"/>
              <c:layout>
                <c:manualLayout>
                  <c:x val="-1.3315579227696404E-2"/>
                  <c:y val="-8.483563096500531E-3"/>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1-513F-49BB-9944-01F64929CEA6}"/>
                </c:ext>
              </c:extLst>
            </c:dLbl>
            <c:spPr>
              <a:noFill/>
              <a:ln>
                <a:noFill/>
              </a:ln>
              <a:effectLst/>
            </c:spPr>
            <c:txPr>
              <a:bodyPr wrap="square" lIns="38100" tIns="19050" rIns="38100" bIns="19050" anchor="ctr">
                <a:spAutoFit/>
              </a:bodyPr>
              <a:lstStyle/>
              <a:p>
                <a:pPr>
                  <a:defRPr sz="1200"/>
                </a:pPr>
                <a:endParaRPr lang="tr-TR"/>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ext>
            </c:extLst>
          </c:dLbls>
          <c:errBars>
            <c:errDir val="y"/>
            <c:errBarType val="both"/>
            <c:errValType val="cust"/>
            <c:noEndCap val="0"/>
            <c:plus>
              <c:numRef>
                <c:f>Sheet1!$D$2:$D$3</c:f>
                <c:numCache>
                  <c:formatCode>General</c:formatCode>
                  <c:ptCount val="2"/>
                  <c:pt idx="0">
                    <c:v>26.9</c:v>
                  </c:pt>
                  <c:pt idx="1">
                    <c:v>3.1</c:v>
                  </c:pt>
                </c:numCache>
              </c:numRef>
            </c:plus>
            <c:minus>
              <c:numRef>
                <c:f>Sheet1!$D$2:$D$3</c:f>
                <c:numCache>
                  <c:formatCode>General</c:formatCode>
                  <c:ptCount val="2"/>
                  <c:pt idx="0">
                    <c:v>26.9</c:v>
                  </c:pt>
                  <c:pt idx="1">
                    <c:v>3.1</c:v>
                  </c:pt>
                </c:numCache>
              </c:numRef>
            </c:minus>
          </c:errBars>
          <c:cat>
            <c:strRef>
              <c:f>Sheet1!$A$2:$A$3</c:f>
              <c:strCache>
                <c:ptCount val="2"/>
                <c:pt idx="0">
                  <c:v>No treatmentª</c:v>
                </c:pt>
                <c:pt idx="1">
                  <c:v>Dydrogesterone treatment</c:v>
                </c:pt>
              </c:strCache>
            </c:strRef>
          </c:cat>
          <c:val>
            <c:numRef>
              <c:f>Sheet1!$B$2:$B$3</c:f>
              <c:numCache>
                <c:formatCode>General</c:formatCode>
                <c:ptCount val="2"/>
                <c:pt idx="0">
                  <c:v>46.1</c:v>
                </c:pt>
                <c:pt idx="1">
                  <c:v>11.8</c:v>
                </c:pt>
              </c:numCache>
            </c:numRef>
          </c:val>
          <c:smooth val="0"/>
          <c:extLst xmlns:c16r2="http://schemas.microsoft.com/office/drawing/2015/06/chart">
            <c:ext xmlns:c16="http://schemas.microsoft.com/office/drawing/2014/chart" uri="{C3380CC4-5D6E-409C-BE32-E72D297353CC}">
              <c16:uniqueId val="{00000002-4B9A-4A29-9FD4-BAB2F1142AA9}"/>
            </c:ext>
          </c:extLst>
        </c:ser>
        <c:dLbls>
          <c:showLegendKey val="0"/>
          <c:showVal val="0"/>
          <c:showCatName val="0"/>
          <c:showSerName val="0"/>
          <c:showPercent val="0"/>
          <c:showBubbleSize val="0"/>
        </c:dLbls>
        <c:marker val="1"/>
        <c:smooth val="0"/>
        <c:axId val="207461376"/>
        <c:axId val="206983104"/>
      </c:lineChart>
      <c:catAx>
        <c:axId val="207461376"/>
        <c:scaling>
          <c:orientation val="minMax"/>
        </c:scaling>
        <c:delete val="0"/>
        <c:axPos val="b"/>
        <c:numFmt formatCode="General" sourceLinked="1"/>
        <c:majorTickMark val="out"/>
        <c:minorTickMark val="none"/>
        <c:tickLblPos val="nextTo"/>
        <c:txPr>
          <a:bodyPr/>
          <a:lstStyle/>
          <a:p>
            <a:pPr>
              <a:defRPr sz="1197" b="0"/>
            </a:pPr>
            <a:endParaRPr lang="tr-TR"/>
          </a:p>
        </c:txPr>
        <c:crossAx val="206983104"/>
        <c:crosses val="autoZero"/>
        <c:auto val="1"/>
        <c:lblAlgn val="ctr"/>
        <c:lblOffset val="100"/>
        <c:noMultiLvlLbl val="0"/>
      </c:catAx>
      <c:valAx>
        <c:axId val="206983104"/>
        <c:scaling>
          <c:orientation val="minMax"/>
          <c:max val="80"/>
        </c:scaling>
        <c:delete val="0"/>
        <c:axPos val="l"/>
        <c:title>
          <c:tx>
            <c:rich>
              <a:bodyPr/>
              <a:lstStyle/>
              <a:p>
                <a:pPr>
                  <a:defRPr sz="1200" b="0" i="0" u="none" strike="noStrike" baseline="0">
                    <a:solidFill>
                      <a:srgbClr val="000000"/>
                    </a:solidFill>
                    <a:latin typeface="+mn-lt"/>
                    <a:ea typeface="Calibri"/>
                    <a:cs typeface="Calibri"/>
                  </a:defRPr>
                </a:pPr>
                <a:r>
                  <a:rPr lang="en-GB" sz="1200" b="1" i="0" u="none" strike="noStrike" baseline="0" dirty="0">
                    <a:solidFill>
                      <a:srgbClr val="000000"/>
                    </a:solidFill>
                    <a:latin typeface="+mn-lt"/>
                    <a:cs typeface="Arial"/>
                  </a:rPr>
                  <a:t> PGF</a:t>
                </a:r>
                <a:r>
                  <a:rPr lang="en-GB" sz="1200" b="1" i="0" u="none" strike="noStrike" baseline="-25000" dirty="0">
                    <a:solidFill>
                      <a:srgbClr val="000000"/>
                    </a:solidFill>
                    <a:latin typeface="+mn-lt"/>
                    <a:cs typeface="Arial"/>
                  </a:rPr>
                  <a:t>2α </a:t>
                </a:r>
                <a:r>
                  <a:rPr lang="en-GB" sz="1200" b="1" i="0" u="none" strike="noStrike" baseline="0" dirty="0">
                    <a:solidFill>
                      <a:srgbClr val="000000"/>
                    </a:solidFill>
                    <a:latin typeface="+mn-lt"/>
                    <a:cs typeface="Arial"/>
                  </a:rPr>
                  <a:t>levels (µg)</a:t>
                </a:r>
                <a:endParaRPr lang="en-GB" sz="1200" b="1" i="0" u="none" strike="noStrike" baseline="0" dirty="0">
                  <a:solidFill>
                    <a:srgbClr val="000000"/>
                  </a:solidFill>
                  <a:latin typeface="+mn-lt"/>
                </a:endParaRPr>
              </a:p>
            </c:rich>
          </c:tx>
          <c:layout>
            <c:manualLayout>
              <c:xMode val="edge"/>
              <c:yMode val="edge"/>
              <c:x val="3.309120647535569E-2"/>
              <c:y val="0.18681173336895984"/>
            </c:manualLayout>
          </c:layout>
          <c:overlay val="0"/>
        </c:title>
        <c:numFmt formatCode="General" sourceLinked="0"/>
        <c:majorTickMark val="out"/>
        <c:minorTickMark val="none"/>
        <c:tickLblPos val="nextTo"/>
        <c:txPr>
          <a:bodyPr/>
          <a:lstStyle/>
          <a:p>
            <a:pPr>
              <a:defRPr sz="1197" b="0"/>
            </a:pPr>
            <a:endParaRPr lang="tr-TR"/>
          </a:p>
        </c:txPr>
        <c:crossAx val="207461376"/>
        <c:crosses val="autoZero"/>
        <c:crossBetween val="between"/>
        <c:majorUnit val="20"/>
      </c:valAx>
      <c:spPr>
        <a:noFill/>
        <a:ln w="25388">
          <a:noFill/>
        </a:ln>
      </c:spPr>
    </c:plotArea>
    <c:plotVisOnly val="1"/>
    <c:dispBlanksAs val="gap"/>
    <c:showDLblsOverMax val="0"/>
  </c:chart>
  <c:txPr>
    <a:bodyPr/>
    <a:lstStyle/>
    <a:p>
      <a:pPr>
        <a:defRPr sz="1793"/>
      </a:pPr>
      <a:endParaRPr lang="tr-TR"/>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tr-TR"/>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11441831317113851"/>
          <c:y val="0.13805655349155316"/>
          <c:w val="0.70186020444857222"/>
          <c:h val="0.71674200319164827"/>
        </c:manualLayout>
      </c:layout>
      <c:barChart>
        <c:barDir val="col"/>
        <c:grouping val="clustered"/>
        <c:varyColors val="0"/>
        <c:ser>
          <c:idx val="0"/>
          <c:order val="0"/>
          <c:tx>
            <c:strRef>
              <c:f>Tabelle1!$E$121</c:f>
              <c:strCache>
                <c:ptCount val="1"/>
                <c:pt idx="0">
                  <c:v>Dydro </c:v>
                </c:pt>
              </c:strCache>
            </c:strRef>
          </c:tx>
          <c:spPr>
            <a:solidFill>
              <a:srgbClr val="D8027F"/>
            </a:solidFill>
          </c:spPr>
          <c:invertIfNegative val="0"/>
          <c:dLbls>
            <c:dLbl>
              <c:idx val="0"/>
              <c:layout/>
              <c:tx>
                <c:rich>
                  <a:bodyPr/>
                  <a:lstStyle/>
                  <a:p>
                    <a:fld id="{C75EC669-EBBA-4122-89A6-310A5FBFC140}" type="VALUE">
                      <a:rPr lang="en-US">
                        <a:latin typeface="Georgia" panose="02040502050405020303" pitchFamily="18" charset="0"/>
                      </a:rPr>
                      <a:pPr/>
                      <a:t>[VALUE]</a:t>
                    </a:fld>
                    <a:endParaRPr lang="tr-TR"/>
                  </a:p>
                </c:rich>
              </c:tx>
              <c:showLegendKey val="0"/>
              <c:showVal val="1"/>
              <c:showCatName val="0"/>
              <c:showSerName val="0"/>
              <c:showPercent val="0"/>
              <c:showBubbleSize val="0"/>
              <c:extLst xmlns:c16r2="http://schemas.microsoft.com/office/drawing/2015/06/chart">
                <c:ext xmlns:c15="http://schemas.microsoft.com/office/drawing/2012/chart" uri="{CE6537A1-D6FC-4f65-9D91-7224C49458BB}">
                  <c15:dlblFieldTable/>
                  <c15:showDataLabelsRange val="0"/>
                </c:ext>
                <c:ext xmlns:c16="http://schemas.microsoft.com/office/drawing/2014/chart" uri="{C3380CC4-5D6E-409C-BE32-E72D297353CC}">
                  <c16:uniqueId val="{00000000-07AE-439E-B5A1-38F1288B22E7}"/>
                </c:ext>
              </c:extLst>
            </c:dLbl>
            <c:dLbl>
              <c:idx val="1"/>
              <c:layout/>
              <c:tx>
                <c:rich>
                  <a:bodyPr/>
                  <a:lstStyle/>
                  <a:p>
                    <a:fld id="{DAD95F8F-DF4B-4890-BC5C-630A6E75C173}" type="VALUE">
                      <a:rPr lang="en-US">
                        <a:latin typeface="Georgia" panose="02040502050405020303" pitchFamily="18" charset="0"/>
                      </a:rPr>
                      <a:pPr/>
                      <a:t>[VALUE]</a:t>
                    </a:fld>
                    <a:endParaRPr lang="tr-TR"/>
                  </a:p>
                </c:rich>
              </c:tx>
              <c:showLegendKey val="0"/>
              <c:showVal val="1"/>
              <c:showCatName val="0"/>
              <c:showSerName val="0"/>
              <c:showPercent val="0"/>
              <c:showBubbleSize val="0"/>
              <c:extLst xmlns:c16r2="http://schemas.microsoft.com/office/drawing/2015/06/chart">
                <c:ext xmlns:c15="http://schemas.microsoft.com/office/drawing/2012/chart" uri="{CE6537A1-D6FC-4f65-9D91-7224C49458BB}">
                  <c15:dlblFieldTable/>
                  <c15:showDataLabelsRange val="0"/>
                </c:ext>
                <c:ext xmlns:c16="http://schemas.microsoft.com/office/drawing/2014/chart" uri="{C3380CC4-5D6E-409C-BE32-E72D297353CC}">
                  <c16:uniqueId val="{00000001-07AE-439E-B5A1-38F1288B22E7}"/>
                </c:ext>
              </c:extLst>
            </c:dLbl>
            <c:dLbl>
              <c:idx val="2"/>
              <c:layout/>
              <c:tx>
                <c:rich>
                  <a:bodyPr wrap="square" lIns="38100" tIns="19050" rIns="38100" bIns="19050" anchor="ctr">
                    <a:spAutoFit/>
                  </a:bodyPr>
                  <a:lstStyle/>
                  <a:p>
                    <a:pPr>
                      <a:defRPr sz="1200" b="0">
                        <a:latin typeface="+mn-lt"/>
                        <a:cs typeface="Arial" panose="020B0604020202020204" pitchFamily="34" charset="0"/>
                      </a:defRPr>
                    </a:pPr>
                    <a:fld id="{10FF9629-FCFF-4260-AE68-0DE6983AFCFC}" type="VALUE">
                      <a:rPr lang="en-US">
                        <a:latin typeface="Georgia" panose="02040502050405020303" pitchFamily="18" charset="0"/>
                      </a:rPr>
                      <a:pPr>
                        <a:defRPr sz="1200" b="0">
                          <a:latin typeface="+mn-lt"/>
                          <a:cs typeface="Arial" panose="020B0604020202020204" pitchFamily="34" charset="0"/>
                        </a:defRPr>
                      </a:pPr>
                      <a:t>[VALUE]</a:t>
                    </a:fld>
                    <a:endParaRPr lang="tr-TR"/>
                  </a:p>
                </c:rich>
              </c:tx>
              <c:spPr>
                <a:noFill/>
                <a:ln>
                  <a:noFill/>
                </a:ln>
                <a:effectLst/>
              </c:spPr>
              <c:showLegendKey val="0"/>
              <c:showVal val="1"/>
              <c:showCatName val="0"/>
              <c:showSerName val="0"/>
              <c:showPercent val="0"/>
              <c:showBubbleSize val="0"/>
              <c:extLst xmlns:c16r2="http://schemas.microsoft.com/office/drawing/2015/06/chart">
                <c:ext xmlns:c15="http://schemas.microsoft.com/office/drawing/2012/chart" uri="{CE6537A1-D6FC-4f65-9D91-7224C49458BB}">
                  <c15:dlblFieldTable/>
                  <c15:showDataLabelsRange val="0"/>
                </c:ext>
                <c:ext xmlns:c16="http://schemas.microsoft.com/office/drawing/2014/chart" uri="{C3380CC4-5D6E-409C-BE32-E72D297353CC}">
                  <c16:uniqueId val="{00000002-07AE-439E-B5A1-38F1288B22E7}"/>
                </c:ext>
              </c:extLst>
            </c:dLbl>
            <c:spPr>
              <a:noFill/>
              <a:ln>
                <a:noFill/>
              </a:ln>
              <a:effectLst/>
            </c:spPr>
            <c:txPr>
              <a:bodyPr wrap="square" lIns="38100" tIns="19050" rIns="38100" bIns="19050" anchor="ctr">
                <a:spAutoFit/>
              </a:bodyPr>
              <a:lstStyle/>
              <a:p>
                <a:pPr>
                  <a:defRPr sz="1200" b="0">
                    <a:latin typeface="Arial" panose="020B0604020202020204" pitchFamily="34" charset="0"/>
                    <a:cs typeface="Arial" panose="020B0604020202020204" pitchFamily="34" charset="0"/>
                  </a:defRPr>
                </a:pPr>
                <a:endParaRPr lang="tr-TR"/>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ext>
            </c:extLst>
          </c:dLbls>
          <c:cat>
            <c:strRef>
              <c:f>(Tabelle1!$B$122,Tabelle1!$B$124,Tabelle1!$B$128)</c:f>
              <c:strCache>
                <c:ptCount val="3"/>
                <c:pt idx="0">
                  <c:v>Complete relief</c:v>
                </c:pt>
                <c:pt idx="1">
                  <c:v>Complete or some relief</c:v>
                </c:pt>
                <c:pt idx="2">
                  <c:v>No analgesics taken</c:v>
                </c:pt>
              </c:strCache>
            </c:strRef>
          </c:cat>
          <c:val>
            <c:numRef>
              <c:f>(Tabelle1!$E$122,Tabelle1!$E$124,Tabelle1!$E$128)</c:f>
              <c:numCache>
                <c:formatCode>0</c:formatCode>
                <c:ptCount val="3"/>
                <c:pt idx="0">
                  <c:v>57.432432432432435</c:v>
                </c:pt>
                <c:pt idx="1">
                  <c:v>99.324324324324309</c:v>
                </c:pt>
                <c:pt idx="2">
                  <c:v>97.97297297297294</c:v>
                </c:pt>
              </c:numCache>
            </c:numRef>
          </c:val>
          <c:extLst xmlns:c16r2="http://schemas.microsoft.com/office/drawing/2015/06/chart">
            <c:ext xmlns:c16="http://schemas.microsoft.com/office/drawing/2014/chart" uri="{C3380CC4-5D6E-409C-BE32-E72D297353CC}">
              <c16:uniqueId val="{00000000-1E05-4C4D-AC47-32690C5A2713}"/>
            </c:ext>
          </c:extLst>
        </c:ser>
        <c:ser>
          <c:idx val="2"/>
          <c:order val="1"/>
          <c:tx>
            <c:strRef>
              <c:f>Tabelle1!$F$121</c:f>
              <c:strCache>
                <c:ptCount val="1"/>
                <c:pt idx="0">
                  <c:v>Placebo</c:v>
                </c:pt>
              </c:strCache>
            </c:strRef>
          </c:tx>
          <c:spPr>
            <a:solidFill>
              <a:srgbClr val="60B4DA"/>
            </a:solidFill>
          </c:spPr>
          <c:invertIfNegative val="0"/>
          <c:dLbls>
            <c:dLbl>
              <c:idx val="1"/>
              <c:layout/>
              <c:tx>
                <c:rich>
                  <a:bodyPr/>
                  <a:lstStyle/>
                  <a:p>
                    <a:fld id="{199AEC74-FFF6-40B2-97DD-C68E795E1684}" type="VALUE">
                      <a:rPr lang="en-US">
                        <a:latin typeface="Georgia" panose="02040502050405020303" pitchFamily="18" charset="0"/>
                      </a:rPr>
                      <a:pPr/>
                      <a:t>[VALUE]</a:t>
                    </a:fld>
                    <a:endParaRPr lang="tr-TR"/>
                  </a:p>
                </c:rich>
              </c:tx>
              <c:showLegendKey val="0"/>
              <c:showVal val="1"/>
              <c:showCatName val="0"/>
              <c:showSerName val="0"/>
              <c:showPercent val="0"/>
              <c:showBubbleSize val="0"/>
              <c:extLst xmlns:c16r2="http://schemas.microsoft.com/office/drawing/2015/06/chart">
                <c:ext xmlns:c15="http://schemas.microsoft.com/office/drawing/2012/chart" uri="{CE6537A1-D6FC-4f65-9D91-7224C49458BB}">
                  <c15:dlblFieldTable/>
                  <c15:showDataLabelsRange val="0"/>
                </c:ext>
                <c:ext xmlns:c16="http://schemas.microsoft.com/office/drawing/2014/chart" uri="{C3380CC4-5D6E-409C-BE32-E72D297353CC}">
                  <c16:uniqueId val="{00000003-07AE-439E-B5A1-38F1288B22E7}"/>
                </c:ext>
              </c:extLst>
            </c:dLbl>
            <c:dLbl>
              <c:idx val="2"/>
              <c:layout/>
              <c:tx>
                <c:rich>
                  <a:bodyPr/>
                  <a:lstStyle/>
                  <a:p>
                    <a:fld id="{6D0FE8EF-475E-489F-B760-0971B60695A9}" type="VALUE">
                      <a:rPr lang="en-US">
                        <a:latin typeface="Georgia" panose="02040502050405020303" pitchFamily="18" charset="0"/>
                      </a:rPr>
                      <a:pPr/>
                      <a:t>[VALUE]</a:t>
                    </a:fld>
                    <a:endParaRPr lang="tr-TR"/>
                  </a:p>
                </c:rich>
              </c:tx>
              <c:showLegendKey val="0"/>
              <c:showVal val="1"/>
              <c:showCatName val="0"/>
              <c:showSerName val="0"/>
              <c:showPercent val="0"/>
              <c:showBubbleSize val="0"/>
              <c:extLst xmlns:c16r2="http://schemas.microsoft.com/office/drawing/2015/06/chart">
                <c:ext xmlns:c15="http://schemas.microsoft.com/office/drawing/2012/chart" uri="{CE6537A1-D6FC-4f65-9D91-7224C49458BB}">
                  <c15:dlblFieldTable/>
                  <c15:showDataLabelsRange val="0"/>
                </c:ext>
                <c:ext xmlns:c16="http://schemas.microsoft.com/office/drawing/2014/chart" uri="{C3380CC4-5D6E-409C-BE32-E72D297353CC}">
                  <c16:uniqueId val="{00000004-07AE-439E-B5A1-38F1288B22E7}"/>
                </c:ext>
              </c:extLst>
            </c:dLbl>
            <c:spPr>
              <a:noFill/>
              <a:ln>
                <a:noFill/>
              </a:ln>
              <a:effectLst/>
            </c:spPr>
            <c:txPr>
              <a:bodyPr wrap="square" lIns="38100" tIns="19050" rIns="38100" bIns="19050" anchor="ctr">
                <a:spAutoFit/>
              </a:bodyPr>
              <a:lstStyle/>
              <a:p>
                <a:pPr>
                  <a:defRPr sz="1200" b="0"/>
                </a:pPr>
                <a:endParaRPr lang="tr-TR"/>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ext>
            </c:extLst>
          </c:dLbls>
          <c:cat>
            <c:strRef>
              <c:f>(Tabelle1!$B$122,Tabelle1!$B$124,Tabelle1!$B$128)</c:f>
              <c:strCache>
                <c:ptCount val="3"/>
                <c:pt idx="0">
                  <c:v>Complete relief</c:v>
                </c:pt>
                <c:pt idx="1">
                  <c:v>Complete or some relief</c:v>
                </c:pt>
                <c:pt idx="2">
                  <c:v>No analgesics taken</c:v>
                </c:pt>
              </c:strCache>
            </c:strRef>
          </c:cat>
          <c:val>
            <c:numRef>
              <c:f>(Tabelle1!$F$122,Tabelle1!$F$124,Tabelle1!$F$128)</c:f>
              <c:numCache>
                <c:formatCode>0</c:formatCode>
                <c:ptCount val="3"/>
                <c:pt idx="0">
                  <c:v>6.666666666666667</c:v>
                </c:pt>
                <c:pt idx="1">
                  <c:v>27.333333333333318</c:v>
                </c:pt>
                <c:pt idx="2">
                  <c:v>18.666666666666668</c:v>
                </c:pt>
              </c:numCache>
            </c:numRef>
          </c:val>
          <c:extLst xmlns:c16r2="http://schemas.microsoft.com/office/drawing/2015/06/chart">
            <c:ext xmlns:c16="http://schemas.microsoft.com/office/drawing/2014/chart" uri="{C3380CC4-5D6E-409C-BE32-E72D297353CC}">
              <c16:uniqueId val="{00000001-1E05-4C4D-AC47-32690C5A2713}"/>
            </c:ext>
          </c:extLst>
        </c:ser>
        <c:dLbls>
          <c:showLegendKey val="0"/>
          <c:showVal val="0"/>
          <c:showCatName val="0"/>
          <c:showSerName val="0"/>
          <c:showPercent val="0"/>
          <c:showBubbleSize val="0"/>
        </c:dLbls>
        <c:gapWidth val="150"/>
        <c:axId val="207460864"/>
        <c:axId val="206985984"/>
      </c:barChart>
      <c:catAx>
        <c:axId val="207460864"/>
        <c:scaling>
          <c:orientation val="minMax"/>
        </c:scaling>
        <c:delete val="0"/>
        <c:axPos val="b"/>
        <c:numFmt formatCode="General" sourceLinked="0"/>
        <c:majorTickMark val="out"/>
        <c:minorTickMark val="none"/>
        <c:tickLblPos val="nextTo"/>
        <c:txPr>
          <a:bodyPr/>
          <a:lstStyle/>
          <a:p>
            <a:pPr>
              <a:defRPr sz="1200" b="0" baseline="0">
                <a:latin typeface="Georgia" panose="02040502050405020303" pitchFamily="18" charset="0"/>
              </a:defRPr>
            </a:pPr>
            <a:endParaRPr lang="tr-TR"/>
          </a:p>
        </c:txPr>
        <c:crossAx val="206985984"/>
        <c:crosses val="autoZero"/>
        <c:auto val="1"/>
        <c:lblAlgn val="ctr"/>
        <c:lblOffset val="100"/>
        <c:noMultiLvlLbl val="0"/>
      </c:catAx>
      <c:valAx>
        <c:axId val="206985984"/>
        <c:scaling>
          <c:orientation val="minMax"/>
          <c:max val="100"/>
        </c:scaling>
        <c:delete val="0"/>
        <c:axPos val="l"/>
        <c:numFmt formatCode="0" sourceLinked="1"/>
        <c:majorTickMark val="out"/>
        <c:minorTickMark val="none"/>
        <c:tickLblPos val="nextTo"/>
        <c:txPr>
          <a:bodyPr/>
          <a:lstStyle/>
          <a:p>
            <a:pPr>
              <a:defRPr sz="1200" b="0" baseline="0">
                <a:latin typeface="Georgia" panose="02040502050405020303" pitchFamily="18" charset="0"/>
                <a:cs typeface="Arial" panose="020B0604020202020204" pitchFamily="34" charset="0"/>
              </a:defRPr>
            </a:pPr>
            <a:endParaRPr lang="tr-TR"/>
          </a:p>
        </c:txPr>
        <c:crossAx val="207460864"/>
        <c:crosses val="autoZero"/>
        <c:crossBetween val="between"/>
        <c:majorUnit val="25"/>
      </c:valAx>
    </c:plotArea>
    <c:legend>
      <c:legendPos val="r"/>
      <c:layout>
        <c:manualLayout>
          <c:xMode val="edge"/>
          <c:yMode val="edge"/>
          <c:x val="0.71322252386847862"/>
          <c:y val="0.33117139780043553"/>
          <c:w val="0.13120301194225822"/>
          <c:h val="0.28174801701164243"/>
        </c:manualLayout>
      </c:layout>
      <c:overlay val="0"/>
      <c:txPr>
        <a:bodyPr/>
        <a:lstStyle/>
        <a:p>
          <a:pPr>
            <a:defRPr sz="1200">
              <a:latin typeface="+mn-lt"/>
            </a:defRPr>
          </a:pPr>
          <a:endParaRPr lang="tr-TR"/>
        </a:p>
      </c:txPr>
    </c:legend>
    <c:plotVisOnly val="1"/>
    <c:dispBlanksAs val="gap"/>
    <c:showDLblsOverMax val="0"/>
  </c:chart>
  <c:txPr>
    <a:bodyPr/>
    <a:lstStyle/>
    <a:p>
      <a:pPr>
        <a:defRPr sz="1400" b="1" i="0" baseline="0"/>
      </a:pPr>
      <a:endParaRPr lang="tr-TR"/>
    </a:p>
  </c:txPr>
  <c:externalData r:id="rId2">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tr-TR"/>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barChart>
        <c:barDir val="col"/>
        <c:grouping val="clustered"/>
        <c:varyColors val="0"/>
        <c:ser>
          <c:idx val="0"/>
          <c:order val="0"/>
          <c:tx>
            <c:strRef>
              <c:f>Tabelle1!$E$106</c:f>
              <c:strCache>
                <c:ptCount val="1"/>
                <c:pt idx="0">
                  <c:v>Dydro</c:v>
                </c:pt>
              </c:strCache>
            </c:strRef>
          </c:tx>
          <c:spPr>
            <a:solidFill>
              <a:srgbClr val="D8027F"/>
            </a:solidFill>
          </c:spPr>
          <c:invertIfNegative val="0"/>
          <c:dLbls>
            <c:dLbl>
              <c:idx val="0"/>
              <c:layout/>
              <c:tx>
                <c:rich>
                  <a:bodyPr/>
                  <a:lstStyle/>
                  <a:p>
                    <a:fld id="{DB18FE00-CF24-4DF7-8842-8859913A719C}" type="VALUE">
                      <a:rPr lang="en-US">
                        <a:latin typeface="Georgia" panose="02040502050405020303" pitchFamily="18" charset="0"/>
                      </a:rPr>
                      <a:pPr/>
                      <a:t>[VALUE]</a:t>
                    </a:fld>
                    <a:endParaRPr lang="tr-TR"/>
                  </a:p>
                </c:rich>
              </c:tx>
              <c:showLegendKey val="0"/>
              <c:showVal val="1"/>
              <c:showCatName val="0"/>
              <c:showSerName val="0"/>
              <c:showPercent val="0"/>
              <c:showBubbleSize val="0"/>
              <c:extLst xmlns:c16r2="http://schemas.microsoft.com/office/drawing/2015/06/chart">
                <c:ext xmlns:c15="http://schemas.microsoft.com/office/drawing/2012/chart" uri="{CE6537A1-D6FC-4f65-9D91-7224C49458BB}">
                  <c15:dlblFieldTable/>
                  <c15:showDataLabelsRange val="0"/>
                </c:ext>
                <c:ext xmlns:c16="http://schemas.microsoft.com/office/drawing/2014/chart" uri="{C3380CC4-5D6E-409C-BE32-E72D297353CC}">
                  <c16:uniqueId val="{00000000-A712-4BAA-A91E-070AEFC2D1E6}"/>
                </c:ext>
              </c:extLst>
            </c:dLbl>
            <c:dLbl>
              <c:idx val="1"/>
              <c:layout/>
              <c:tx>
                <c:rich>
                  <a:bodyPr/>
                  <a:lstStyle/>
                  <a:p>
                    <a:fld id="{7718AB17-0BFE-4F69-8367-A169B78C5C7C}" type="VALUE">
                      <a:rPr lang="en-US">
                        <a:latin typeface="Georgia" panose="02040502050405020303" pitchFamily="18" charset="0"/>
                      </a:rPr>
                      <a:pPr/>
                      <a:t>[VALUE]</a:t>
                    </a:fld>
                    <a:endParaRPr lang="tr-TR"/>
                  </a:p>
                </c:rich>
              </c:tx>
              <c:showLegendKey val="0"/>
              <c:showVal val="1"/>
              <c:showCatName val="0"/>
              <c:showSerName val="0"/>
              <c:showPercent val="0"/>
              <c:showBubbleSize val="0"/>
              <c:extLst xmlns:c16r2="http://schemas.microsoft.com/office/drawing/2015/06/chart">
                <c:ext xmlns:c15="http://schemas.microsoft.com/office/drawing/2012/chart" uri="{CE6537A1-D6FC-4f65-9D91-7224C49458BB}">
                  <c15:dlblFieldTable/>
                  <c15:showDataLabelsRange val="0"/>
                </c:ext>
                <c:ext xmlns:c16="http://schemas.microsoft.com/office/drawing/2014/chart" uri="{C3380CC4-5D6E-409C-BE32-E72D297353CC}">
                  <c16:uniqueId val="{00000002-A712-4BAA-A91E-070AEFC2D1E6}"/>
                </c:ext>
              </c:extLst>
            </c:dLbl>
            <c:dLbl>
              <c:idx val="2"/>
              <c:layout/>
              <c:tx>
                <c:rich>
                  <a:bodyPr/>
                  <a:lstStyle/>
                  <a:p>
                    <a:fld id="{B0540CAD-7A1C-4B06-BBB3-FB2842E5A802}" type="VALUE">
                      <a:rPr lang="en-US">
                        <a:latin typeface="Georgia" panose="02040502050405020303" pitchFamily="18" charset="0"/>
                      </a:rPr>
                      <a:pPr/>
                      <a:t>[VALUE]</a:t>
                    </a:fld>
                    <a:endParaRPr lang="tr-TR"/>
                  </a:p>
                </c:rich>
              </c:tx>
              <c:showLegendKey val="0"/>
              <c:showVal val="1"/>
              <c:showCatName val="0"/>
              <c:showSerName val="0"/>
              <c:showPercent val="0"/>
              <c:showBubbleSize val="0"/>
              <c:extLst xmlns:c16r2="http://schemas.microsoft.com/office/drawing/2015/06/chart">
                <c:ext xmlns:c15="http://schemas.microsoft.com/office/drawing/2012/chart" uri="{CE6537A1-D6FC-4f65-9D91-7224C49458BB}">
                  <c15:dlblFieldTable/>
                  <c15:showDataLabelsRange val="0"/>
                </c:ext>
                <c:ext xmlns:c16="http://schemas.microsoft.com/office/drawing/2014/chart" uri="{C3380CC4-5D6E-409C-BE32-E72D297353CC}">
                  <c16:uniqueId val="{00000004-A712-4BAA-A91E-070AEFC2D1E6}"/>
                </c:ext>
              </c:extLst>
            </c:dLbl>
            <c:dLbl>
              <c:idx val="3"/>
              <c:layout/>
              <c:tx>
                <c:rich>
                  <a:bodyPr/>
                  <a:lstStyle/>
                  <a:p>
                    <a:fld id="{067F8E83-E7AA-4AC0-8BA9-4F2083BB4544}" type="VALUE">
                      <a:rPr lang="en-US">
                        <a:latin typeface="Georgia" panose="02040502050405020303" pitchFamily="18" charset="0"/>
                      </a:rPr>
                      <a:pPr/>
                      <a:t>[VALUE]</a:t>
                    </a:fld>
                    <a:endParaRPr lang="tr-TR"/>
                  </a:p>
                </c:rich>
              </c:tx>
              <c:showLegendKey val="0"/>
              <c:showVal val="1"/>
              <c:showCatName val="0"/>
              <c:showSerName val="0"/>
              <c:showPercent val="0"/>
              <c:showBubbleSize val="0"/>
              <c:extLst xmlns:c16r2="http://schemas.microsoft.com/office/drawing/2015/06/chart">
                <c:ext xmlns:c15="http://schemas.microsoft.com/office/drawing/2012/chart" uri="{CE6537A1-D6FC-4f65-9D91-7224C49458BB}">
                  <c15:dlblFieldTable/>
                  <c15:showDataLabelsRange val="0"/>
                </c:ext>
                <c:ext xmlns:c16="http://schemas.microsoft.com/office/drawing/2014/chart" uri="{C3380CC4-5D6E-409C-BE32-E72D297353CC}">
                  <c16:uniqueId val="{00000006-A712-4BAA-A91E-070AEFC2D1E6}"/>
                </c:ext>
              </c:extLst>
            </c:dLbl>
            <c:spPr>
              <a:noFill/>
              <a:ln>
                <a:noFill/>
              </a:ln>
              <a:effectLst/>
            </c:spPr>
            <c:txPr>
              <a:bodyPr wrap="square" lIns="38100" tIns="19050" rIns="38100" bIns="19050" anchor="ctr">
                <a:spAutoFit/>
              </a:bodyPr>
              <a:lstStyle/>
              <a:p>
                <a:pPr>
                  <a:defRPr sz="1200" b="0"/>
                </a:pPr>
                <a:endParaRPr lang="tr-TR"/>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ext>
            </c:extLst>
          </c:dLbls>
          <c:cat>
            <c:strRef>
              <c:f>(Tabelle1!$B$107:$B$108,Tabelle1!$B$110,Tabelle1!$B$112)</c:f>
              <c:strCache>
                <c:ptCount val="4"/>
                <c:pt idx="0">
                  <c:v>Pain</c:v>
                </c:pt>
                <c:pt idx="1">
                  <c:v>Vomiting</c:v>
                </c:pt>
                <c:pt idx="2">
                  <c:v>Headache</c:v>
                </c:pt>
                <c:pt idx="3">
                  <c:v>Patient not satisfied</c:v>
                </c:pt>
              </c:strCache>
            </c:strRef>
          </c:cat>
          <c:val>
            <c:numRef>
              <c:f>(Tabelle1!$E$107:$E$108,Tabelle1!$E$110,Tabelle1!$E$112)</c:f>
              <c:numCache>
                <c:formatCode>General</c:formatCode>
                <c:ptCount val="4"/>
                <c:pt idx="0">
                  <c:v>53</c:v>
                </c:pt>
                <c:pt idx="1">
                  <c:v>6</c:v>
                </c:pt>
                <c:pt idx="2">
                  <c:v>27</c:v>
                </c:pt>
                <c:pt idx="3">
                  <c:v>36</c:v>
                </c:pt>
              </c:numCache>
            </c:numRef>
          </c:val>
          <c:extLst xmlns:c16r2="http://schemas.microsoft.com/office/drawing/2015/06/chart">
            <c:ext xmlns:c16="http://schemas.microsoft.com/office/drawing/2014/chart" uri="{C3380CC4-5D6E-409C-BE32-E72D297353CC}">
              <c16:uniqueId val="{00000000-ADD7-42BF-85D7-1215C7C17FDD}"/>
            </c:ext>
          </c:extLst>
        </c:ser>
        <c:ser>
          <c:idx val="1"/>
          <c:order val="1"/>
          <c:tx>
            <c:strRef>
              <c:f>Tabelle1!$F$106</c:f>
              <c:strCache>
                <c:ptCount val="1"/>
                <c:pt idx="0">
                  <c:v>Placebo</c:v>
                </c:pt>
              </c:strCache>
            </c:strRef>
          </c:tx>
          <c:spPr>
            <a:solidFill>
              <a:srgbClr val="60B4DA"/>
            </a:solidFill>
          </c:spPr>
          <c:invertIfNegative val="0"/>
          <c:dLbls>
            <c:dLbl>
              <c:idx val="0"/>
              <c:layout/>
              <c:tx>
                <c:rich>
                  <a:bodyPr/>
                  <a:lstStyle/>
                  <a:p>
                    <a:fld id="{DB4C00AD-1D98-4D41-91F1-785E80122574}" type="VALUE">
                      <a:rPr lang="en-US">
                        <a:latin typeface="Georgia" panose="02040502050405020303" pitchFamily="18" charset="0"/>
                      </a:rPr>
                      <a:pPr/>
                      <a:t>[VALUE]</a:t>
                    </a:fld>
                    <a:endParaRPr lang="tr-TR"/>
                  </a:p>
                </c:rich>
              </c:tx>
              <c:showLegendKey val="0"/>
              <c:showVal val="1"/>
              <c:showCatName val="0"/>
              <c:showSerName val="0"/>
              <c:showPercent val="0"/>
              <c:showBubbleSize val="0"/>
              <c:extLst xmlns:c16r2="http://schemas.microsoft.com/office/drawing/2015/06/chart">
                <c:ext xmlns:c15="http://schemas.microsoft.com/office/drawing/2012/chart" uri="{CE6537A1-D6FC-4f65-9D91-7224C49458BB}">
                  <c15:dlblFieldTable/>
                  <c15:showDataLabelsRange val="0"/>
                </c:ext>
                <c:ext xmlns:c16="http://schemas.microsoft.com/office/drawing/2014/chart" uri="{C3380CC4-5D6E-409C-BE32-E72D297353CC}">
                  <c16:uniqueId val="{00000001-A712-4BAA-A91E-070AEFC2D1E6}"/>
                </c:ext>
              </c:extLst>
            </c:dLbl>
            <c:dLbl>
              <c:idx val="1"/>
              <c:layout/>
              <c:tx>
                <c:rich>
                  <a:bodyPr/>
                  <a:lstStyle/>
                  <a:p>
                    <a:fld id="{965DF998-1EA2-40C4-97E7-7BCB2917E6EE}" type="VALUE">
                      <a:rPr lang="en-US">
                        <a:latin typeface="Georgia" panose="02040502050405020303" pitchFamily="18" charset="0"/>
                      </a:rPr>
                      <a:pPr/>
                      <a:t>[VALUE]</a:t>
                    </a:fld>
                    <a:endParaRPr lang="tr-TR"/>
                  </a:p>
                </c:rich>
              </c:tx>
              <c:showLegendKey val="0"/>
              <c:showVal val="1"/>
              <c:showCatName val="0"/>
              <c:showSerName val="0"/>
              <c:showPercent val="0"/>
              <c:showBubbleSize val="0"/>
              <c:extLst xmlns:c16r2="http://schemas.microsoft.com/office/drawing/2015/06/chart">
                <c:ext xmlns:c15="http://schemas.microsoft.com/office/drawing/2012/chart" uri="{CE6537A1-D6FC-4f65-9D91-7224C49458BB}">
                  <c15:dlblFieldTable/>
                  <c15:showDataLabelsRange val="0"/>
                </c:ext>
                <c:ext xmlns:c16="http://schemas.microsoft.com/office/drawing/2014/chart" uri="{C3380CC4-5D6E-409C-BE32-E72D297353CC}">
                  <c16:uniqueId val="{00000003-A712-4BAA-A91E-070AEFC2D1E6}"/>
                </c:ext>
              </c:extLst>
            </c:dLbl>
            <c:dLbl>
              <c:idx val="2"/>
              <c:layout/>
              <c:tx>
                <c:rich>
                  <a:bodyPr/>
                  <a:lstStyle/>
                  <a:p>
                    <a:fld id="{DE175862-3C21-4B94-86C8-9D0305BA206A}" type="VALUE">
                      <a:rPr lang="en-US">
                        <a:latin typeface="Georgia" panose="02040502050405020303" pitchFamily="18" charset="0"/>
                      </a:rPr>
                      <a:pPr/>
                      <a:t>[VALUE]</a:t>
                    </a:fld>
                    <a:endParaRPr lang="tr-TR"/>
                  </a:p>
                </c:rich>
              </c:tx>
              <c:showLegendKey val="0"/>
              <c:showVal val="1"/>
              <c:showCatName val="0"/>
              <c:showSerName val="0"/>
              <c:showPercent val="0"/>
              <c:showBubbleSize val="0"/>
              <c:extLst xmlns:c16r2="http://schemas.microsoft.com/office/drawing/2015/06/chart">
                <c:ext xmlns:c15="http://schemas.microsoft.com/office/drawing/2012/chart" uri="{CE6537A1-D6FC-4f65-9D91-7224C49458BB}">
                  <c15:dlblFieldTable/>
                  <c15:showDataLabelsRange val="0"/>
                </c:ext>
                <c:ext xmlns:c16="http://schemas.microsoft.com/office/drawing/2014/chart" uri="{C3380CC4-5D6E-409C-BE32-E72D297353CC}">
                  <c16:uniqueId val="{00000005-A712-4BAA-A91E-070AEFC2D1E6}"/>
                </c:ext>
              </c:extLst>
            </c:dLbl>
            <c:dLbl>
              <c:idx val="3"/>
              <c:layout/>
              <c:tx>
                <c:rich>
                  <a:bodyPr/>
                  <a:lstStyle/>
                  <a:p>
                    <a:fld id="{AB5D7340-2601-4A27-93B1-BA24DD5A0AB5}" type="VALUE">
                      <a:rPr lang="en-US">
                        <a:latin typeface="Georgia" panose="02040502050405020303" pitchFamily="18" charset="0"/>
                      </a:rPr>
                      <a:pPr/>
                      <a:t>[VALUE]</a:t>
                    </a:fld>
                    <a:endParaRPr lang="tr-TR"/>
                  </a:p>
                </c:rich>
              </c:tx>
              <c:showLegendKey val="0"/>
              <c:showVal val="1"/>
              <c:showCatName val="0"/>
              <c:showSerName val="0"/>
              <c:showPercent val="0"/>
              <c:showBubbleSize val="0"/>
              <c:extLst xmlns:c16r2="http://schemas.microsoft.com/office/drawing/2015/06/chart">
                <c:ext xmlns:c15="http://schemas.microsoft.com/office/drawing/2012/chart" uri="{CE6537A1-D6FC-4f65-9D91-7224C49458BB}">
                  <c15:dlblFieldTable/>
                  <c15:showDataLabelsRange val="0"/>
                </c:ext>
                <c:ext xmlns:c16="http://schemas.microsoft.com/office/drawing/2014/chart" uri="{C3380CC4-5D6E-409C-BE32-E72D297353CC}">
                  <c16:uniqueId val="{00000007-A712-4BAA-A91E-070AEFC2D1E6}"/>
                </c:ext>
              </c:extLst>
            </c:dLbl>
            <c:spPr>
              <a:noFill/>
              <a:ln>
                <a:noFill/>
              </a:ln>
              <a:effectLst/>
            </c:spPr>
            <c:txPr>
              <a:bodyPr wrap="square" lIns="38100" tIns="19050" rIns="38100" bIns="19050" anchor="ctr">
                <a:spAutoFit/>
              </a:bodyPr>
              <a:lstStyle/>
              <a:p>
                <a:pPr>
                  <a:defRPr sz="1200" b="0"/>
                </a:pPr>
                <a:endParaRPr lang="tr-TR"/>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ext>
            </c:extLst>
          </c:dLbls>
          <c:cat>
            <c:strRef>
              <c:f>(Tabelle1!$B$107:$B$108,Tabelle1!$B$110,Tabelle1!$B$112)</c:f>
              <c:strCache>
                <c:ptCount val="4"/>
                <c:pt idx="0">
                  <c:v>Pain</c:v>
                </c:pt>
                <c:pt idx="1">
                  <c:v>Vomiting</c:v>
                </c:pt>
                <c:pt idx="2">
                  <c:v>Headache</c:v>
                </c:pt>
                <c:pt idx="3">
                  <c:v>Patient not satisfied</c:v>
                </c:pt>
              </c:strCache>
            </c:strRef>
          </c:cat>
          <c:val>
            <c:numRef>
              <c:f>(Tabelle1!$F$107:$F$108,Tabelle1!$F$110,Tabelle1!$F$112)</c:f>
              <c:numCache>
                <c:formatCode>General</c:formatCode>
                <c:ptCount val="4"/>
                <c:pt idx="0">
                  <c:v>89</c:v>
                </c:pt>
                <c:pt idx="1">
                  <c:v>14</c:v>
                </c:pt>
                <c:pt idx="2">
                  <c:v>33</c:v>
                </c:pt>
                <c:pt idx="3">
                  <c:v>78</c:v>
                </c:pt>
              </c:numCache>
            </c:numRef>
          </c:val>
          <c:extLst xmlns:c16r2="http://schemas.microsoft.com/office/drawing/2015/06/chart">
            <c:ext xmlns:c16="http://schemas.microsoft.com/office/drawing/2014/chart" uri="{C3380CC4-5D6E-409C-BE32-E72D297353CC}">
              <c16:uniqueId val="{00000001-ADD7-42BF-85D7-1215C7C17FDD}"/>
            </c:ext>
          </c:extLst>
        </c:ser>
        <c:dLbls>
          <c:showLegendKey val="0"/>
          <c:showVal val="0"/>
          <c:showCatName val="0"/>
          <c:showSerName val="0"/>
          <c:showPercent val="0"/>
          <c:showBubbleSize val="0"/>
        </c:dLbls>
        <c:gapWidth val="150"/>
        <c:axId val="207973888"/>
        <c:axId val="206983680"/>
      </c:barChart>
      <c:catAx>
        <c:axId val="207973888"/>
        <c:scaling>
          <c:orientation val="minMax"/>
        </c:scaling>
        <c:delete val="0"/>
        <c:axPos val="b"/>
        <c:numFmt formatCode="General" sourceLinked="0"/>
        <c:majorTickMark val="out"/>
        <c:minorTickMark val="none"/>
        <c:tickLblPos val="nextTo"/>
        <c:txPr>
          <a:bodyPr/>
          <a:lstStyle/>
          <a:p>
            <a:pPr>
              <a:defRPr sz="1200" b="0" baseline="0">
                <a:latin typeface="Georgia" panose="02040502050405020303" pitchFamily="18" charset="0"/>
              </a:defRPr>
            </a:pPr>
            <a:endParaRPr lang="tr-TR"/>
          </a:p>
        </c:txPr>
        <c:crossAx val="206983680"/>
        <c:crosses val="autoZero"/>
        <c:auto val="1"/>
        <c:lblAlgn val="ctr"/>
        <c:lblOffset val="100"/>
        <c:noMultiLvlLbl val="0"/>
      </c:catAx>
      <c:valAx>
        <c:axId val="206983680"/>
        <c:scaling>
          <c:orientation val="minMax"/>
        </c:scaling>
        <c:delete val="0"/>
        <c:axPos val="l"/>
        <c:numFmt formatCode="General" sourceLinked="1"/>
        <c:majorTickMark val="out"/>
        <c:minorTickMark val="none"/>
        <c:tickLblPos val="nextTo"/>
        <c:txPr>
          <a:bodyPr/>
          <a:lstStyle/>
          <a:p>
            <a:pPr>
              <a:defRPr sz="1200" b="0" baseline="0">
                <a:latin typeface="Georgia" panose="02040502050405020303" pitchFamily="18" charset="0"/>
              </a:defRPr>
            </a:pPr>
            <a:endParaRPr lang="tr-TR"/>
          </a:p>
        </c:txPr>
        <c:crossAx val="207973888"/>
        <c:crosses val="autoZero"/>
        <c:crossBetween val="between"/>
        <c:majorUnit val="25"/>
      </c:valAx>
    </c:plotArea>
    <c:legend>
      <c:legendPos val="r"/>
      <c:layout>
        <c:manualLayout>
          <c:xMode val="edge"/>
          <c:yMode val="edge"/>
          <c:x val="0.82992404176276746"/>
          <c:y val="0.42790204262427572"/>
          <c:w val="0.13118706845298772"/>
          <c:h val="0.14419591475144872"/>
        </c:manualLayout>
      </c:layout>
      <c:overlay val="0"/>
      <c:txPr>
        <a:bodyPr/>
        <a:lstStyle/>
        <a:p>
          <a:pPr>
            <a:defRPr sz="1200"/>
          </a:pPr>
          <a:endParaRPr lang="tr-TR"/>
        </a:p>
      </c:txPr>
    </c:legend>
    <c:plotVisOnly val="1"/>
    <c:dispBlanksAs val="gap"/>
    <c:showDLblsOverMax val="0"/>
  </c:chart>
  <c:txPr>
    <a:bodyPr/>
    <a:lstStyle/>
    <a:p>
      <a:pPr>
        <a:defRPr sz="1400" b="1" i="0" baseline="0"/>
      </a:pPr>
      <a:endParaRPr lang="tr-TR"/>
    </a:p>
  </c:txPr>
  <c:externalData r:id="rId2">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tr-TR"/>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10850510555437681"/>
          <c:y val="0.16792954516552827"/>
          <c:w val="0.66548512685914263"/>
          <c:h val="0.67984179060950811"/>
        </c:manualLayout>
      </c:layout>
      <c:barChart>
        <c:barDir val="col"/>
        <c:grouping val="clustered"/>
        <c:varyColors val="0"/>
        <c:ser>
          <c:idx val="1"/>
          <c:order val="0"/>
          <c:tx>
            <c:strRef>
              <c:f>Tabelle1!$C$323</c:f>
              <c:strCache>
                <c:ptCount val="1"/>
                <c:pt idx="0">
                  <c:v>Dydrogesterone</c:v>
                </c:pt>
              </c:strCache>
            </c:strRef>
          </c:tx>
          <c:spPr>
            <a:solidFill>
              <a:srgbClr val="D8027F"/>
            </a:solidFill>
          </c:spPr>
          <c:invertIfNegative val="0"/>
          <c:dLbls>
            <c:dLbl>
              <c:idx val="0"/>
              <c:layout/>
              <c:tx>
                <c:rich>
                  <a:bodyPr/>
                  <a:lstStyle/>
                  <a:p>
                    <a:fld id="{F8744204-EE23-4A0A-9E46-E7526A1790DF}" type="VALUE">
                      <a:rPr lang="en-US">
                        <a:latin typeface="Georgia" panose="02040502050405020303" pitchFamily="18" charset="0"/>
                      </a:rPr>
                      <a:pPr/>
                      <a:t>[VALUE]</a:t>
                    </a:fld>
                    <a:endParaRPr lang="tr-TR"/>
                  </a:p>
                </c:rich>
              </c:tx>
              <c:showLegendKey val="0"/>
              <c:showVal val="1"/>
              <c:showCatName val="0"/>
              <c:showSerName val="0"/>
              <c:showPercent val="0"/>
              <c:showBubbleSize val="0"/>
              <c:extLst xmlns:c16r2="http://schemas.microsoft.com/office/drawing/2015/06/chart">
                <c:ext xmlns:c15="http://schemas.microsoft.com/office/drawing/2012/chart" uri="{CE6537A1-D6FC-4f65-9D91-7224C49458BB}">
                  <c15:dlblFieldTable/>
                  <c15:showDataLabelsRange val="0"/>
                </c:ext>
                <c:ext xmlns:c16="http://schemas.microsoft.com/office/drawing/2014/chart" uri="{C3380CC4-5D6E-409C-BE32-E72D297353CC}">
                  <c16:uniqueId val="{00000000-E622-4356-90D0-ABD7F2E028EC}"/>
                </c:ext>
              </c:extLst>
            </c:dLbl>
            <c:dLbl>
              <c:idx val="1"/>
              <c:layout/>
              <c:tx>
                <c:rich>
                  <a:bodyPr/>
                  <a:lstStyle/>
                  <a:p>
                    <a:fld id="{9768B6FC-0566-4E7B-91A9-606E76C04BA3}" type="VALUE">
                      <a:rPr lang="en-US">
                        <a:latin typeface="Georgia" panose="02040502050405020303" pitchFamily="18" charset="0"/>
                      </a:rPr>
                      <a:pPr/>
                      <a:t>[VALUE]</a:t>
                    </a:fld>
                    <a:endParaRPr lang="tr-TR"/>
                  </a:p>
                </c:rich>
              </c:tx>
              <c:showLegendKey val="0"/>
              <c:showVal val="1"/>
              <c:showCatName val="0"/>
              <c:showSerName val="0"/>
              <c:showPercent val="0"/>
              <c:showBubbleSize val="0"/>
              <c:extLst xmlns:c16r2="http://schemas.microsoft.com/office/drawing/2015/06/chart">
                <c:ext xmlns:c15="http://schemas.microsoft.com/office/drawing/2012/chart" uri="{CE6537A1-D6FC-4f65-9D91-7224C49458BB}">
                  <c15:dlblFieldTable/>
                  <c15:showDataLabelsRange val="0"/>
                </c:ext>
                <c:ext xmlns:c16="http://schemas.microsoft.com/office/drawing/2014/chart" uri="{C3380CC4-5D6E-409C-BE32-E72D297353CC}">
                  <c16:uniqueId val="{00000001-E622-4356-90D0-ABD7F2E028EC}"/>
                </c:ext>
              </c:extLst>
            </c:dLbl>
            <c:dLbl>
              <c:idx val="2"/>
              <c:layout/>
              <c:tx>
                <c:rich>
                  <a:bodyPr/>
                  <a:lstStyle/>
                  <a:p>
                    <a:fld id="{1B5E5C64-DAC4-4D5E-BB4A-F1DEBB6FEBA6}" type="VALUE">
                      <a:rPr lang="en-US">
                        <a:latin typeface="Georgia" panose="02040502050405020303" pitchFamily="18" charset="0"/>
                      </a:rPr>
                      <a:pPr/>
                      <a:t>[VALUE]</a:t>
                    </a:fld>
                    <a:endParaRPr lang="tr-TR"/>
                  </a:p>
                </c:rich>
              </c:tx>
              <c:showLegendKey val="0"/>
              <c:showVal val="1"/>
              <c:showCatName val="0"/>
              <c:showSerName val="0"/>
              <c:showPercent val="0"/>
              <c:showBubbleSize val="0"/>
              <c:extLst xmlns:c16r2="http://schemas.microsoft.com/office/drawing/2015/06/chart">
                <c:ext xmlns:c15="http://schemas.microsoft.com/office/drawing/2012/chart" uri="{CE6537A1-D6FC-4f65-9D91-7224C49458BB}">
                  <c15:dlblFieldTable/>
                  <c15:showDataLabelsRange val="0"/>
                </c:ext>
                <c:ext xmlns:c16="http://schemas.microsoft.com/office/drawing/2014/chart" uri="{C3380CC4-5D6E-409C-BE32-E72D297353CC}">
                  <c16:uniqueId val="{00000002-E622-4356-90D0-ABD7F2E028EC}"/>
                </c:ext>
              </c:extLst>
            </c:dLbl>
            <c:dLbl>
              <c:idx val="3"/>
              <c:layout/>
              <c:tx>
                <c:rich>
                  <a:bodyPr/>
                  <a:lstStyle/>
                  <a:p>
                    <a:fld id="{8C8A96BF-55C1-4582-93CD-1475B37882DA}" type="VALUE">
                      <a:rPr lang="en-US">
                        <a:latin typeface="Georgia" panose="02040502050405020303" pitchFamily="18" charset="0"/>
                      </a:rPr>
                      <a:pPr/>
                      <a:t>[VALUE]</a:t>
                    </a:fld>
                    <a:endParaRPr lang="tr-TR"/>
                  </a:p>
                </c:rich>
              </c:tx>
              <c:showLegendKey val="0"/>
              <c:showVal val="1"/>
              <c:showCatName val="0"/>
              <c:showSerName val="0"/>
              <c:showPercent val="0"/>
              <c:showBubbleSize val="0"/>
              <c:extLst xmlns:c16r2="http://schemas.microsoft.com/office/drawing/2015/06/chart">
                <c:ext xmlns:c15="http://schemas.microsoft.com/office/drawing/2012/chart" uri="{CE6537A1-D6FC-4f65-9D91-7224C49458BB}">
                  <c15:dlblFieldTable/>
                  <c15:showDataLabelsRange val="0"/>
                </c:ext>
                <c:ext xmlns:c16="http://schemas.microsoft.com/office/drawing/2014/chart" uri="{C3380CC4-5D6E-409C-BE32-E72D297353CC}">
                  <c16:uniqueId val="{00000003-E622-4356-90D0-ABD7F2E028EC}"/>
                </c:ext>
              </c:extLst>
            </c:dLbl>
            <c:dLbl>
              <c:idx val="4"/>
              <c:layout/>
              <c:tx>
                <c:rich>
                  <a:bodyPr/>
                  <a:lstStyle/>
                  <a:p>
                    <a:fld id="{2CD3628B-C3EC-4D09-AC39-870334887105}" type="VALUE">
                      <a:rPr lang="en-US">
                        <a:latin typeface="Georgia" panose="02040502050405020303" pitchFamily="18" charset="0"/>
                      </a:rPr>
                      <a:pPr/>
                      <a:t>[VALUE]</a:t>
                    </a:fld>
                    <a:endParaRPr lang="tr-TR"/>
                  </a:p>
                </c:rich>
              </c:tx>
              <c:showLegendKey val="0"/>
              <c:showVal val="1"/>
              <c:showCatName val="0"/>
              <c:showSerName val="0"/>
              <c:showPercent val="0"/>
              <c:showBubbleSize val="0"/>
              <c:extLst xmlns:c16r2="http://schemas.microsoft.com/office/drawing/2015/06/chart">
                <c:ext xmlns:c15="http://schemas.microsoft.com/office/drawing/2012/chart" uri="{CE6537A1-D6FC-4f65-9D91-7224C49458BB}">
                  <c15:dlblFieldTable/>
                  <c15:showDataLabelsRange val="0"/>
                </c:ext>
                <c:ext xmlns:c16="http://schemas.microsoft.com/office/drawing/2014/chart" uri="{C3380CC4-5D6E-409C-BE32-E72D297353CC}">
                  <c16:uniqueId val="{00000004-E622-4356-90D0-ABD7F2E028EC}"/>
                </c:ext>
              </c:extLst>
            </c:dLbl>
            <c:dLbl>
              <c:idx val="5"/>
              <c:layout/>
              <c:tx>
                <c:rich>
                  <a:bodyPr/>
                  <a:lstStyle/>
                  <a:p>
                    <a:fld id="{F3390A4E-A9D7-49DD-885B-4621983418A5}" type="VALUE">
                      <a:rPr lang="en-US">
                        <a:latin typeface="Georgia" panose="02040502050405020303" pitchFamily="18" charset="0"/>
                      </a:rPr>
                      <a:pPr/>
                      <a:t>[VALUE]</a:t>
                    </a:fld>
                    <a:endParaRPr lang="tr-TR"/>
                  </a:p>
                </c:rich>
              </c:tx>
              <c:showLegendKey val="0"/>
              <c:showVal val="1"/>
              <c:showCatName val="0"/>
              <c:showSerName val="0"/>
              <c:showPercent val="0"/>
              <c:showBubbleSize val="0"/>
              <c:extLst xmlns:c16r2="http://schemas.microsoft.com/office/drawing/2015/06/chart">
                <c:ext xmlns:c15="http://schemas.microsoft.com/office/drawing/2012/chart" uri="{CE6537A1-D6FC-4f65-9D91-7224C49458BB}">
                  <c15:dlblFieldTable/>
                  <c15:showDataLabelsRange val="0"/>
                </c:ext>
                <c:ext xmlns:c16="http://schemas.microsoft.com/office/drawing/2014/chart" uri="{C3380CC4-5D6E-409C-BE32-E72D297353CC}">
                  <c16:uniqueId val="{00000005-E622-4356-90D0-ABD7F2E028EC}"/>
                </c:ext>
              </c:extLst>
            </c:dLbl>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ext>
            </c:extLst>
          </c:dLbls>
          <c:val>
            <c:numRef>
              <c:f>Tabelle1!$C$324:$C$329</c:f>
              <c:numCache>
                <c:formatCode>General</c:formatCode>
                <c:ptCount val="6"/>
                <c:pt idx="0">
                  <c:v>5.9</c:v>
                </c:pt>
                <c:pt idx="1">
                  <c:v>4.8</c:v>
                </c:pt>
                <c:pt idx="2">
                  <c:v>4.4000000000000004</c:v>
                </c:pt>
                <c:pt idx="3">
                  <c:v>4.7</c:v>
                </c:pt>
                <c:pt idx="4">
                  <c:v>4.5999999999999996</c:v>
                </c:pt>
                <c:pt idx="5">
                  <c:v>3.9</c:v>
                </c:pt>
              </c:numCache>
            </c:numRef>
          </c:val>
          <c:extLst xmlns:c16r2="http://schemas.microsoft.com/office/drawing/2015/06/chart">
            <c:ext xmlns:c16="http://schemas.microsoft.com/office/drawing/2014/chart" uri="{C3380CC4-5D6E-409C-BE32-E72D297353CC}">
              <c16:uniqueId val="{00000000-F98D-4A9B-B91A-6E0F5B0EAE95}"/>
            </c:ext>
          </c:extLst>
        </c:ser>
        <c:ser>
          <c:idx val="2"/>
          <c:order val="1"/>
          <c:tx>
            <c:strRef>
              <c:f>Tabelle1!$D$323</c:f>
              <c:strCache>
                <c:ptCount val="1"/>
                <c:pt idx="0">
                  <c:v>Placebo</c:v>
                </c:pt>
              </c:strCache>
            </c:strRef>
          </c:tx>
          <c:spPr>
            <a:solidFill>
              <a:srgbClr val="60B4DA"/>
            </a:solidFill>
          </c:spPr>
          <c:invertIfNegative val="0"/>
          <c:dLbls>
            <c:dLbl>
              <c:idx val="0"/>
              <c:layout/>
              <c:tx>
                <c:rich>
                  <a:bodyPr/>
                  <a:lstStyle/>
                  <a:p>
                    <a:fld id="{F3EE903E-8D54-499E-B311-7852E614DFB1}" type="VALUE">
                      <a:rPr lang="en-US">
                        <a:latin typeface="Georgia" panose="02040502050405020303" pitchFamily="18" charset="0"/>
                      </a:rPr>
                      <a:pPr/>
                      <a:t>[VALUE]</a:t>
                    </a:fld>
                    <a:endParaRPr lang="tr-TR"/>
                  </a:p>
                </c:rich>
              </c:tx>
              <c:showLegendKey val="0"/>
              <c:showVal val="1"/>
              <c:showCatName val="0"/>
              <c:showSerName val="0"/>
              <c:showPercent val="0"/>
              <c:showBubbleSize val="0"/>
              <c:extLst xmlns:c16r2="http://schemas.microsoft.com/office/drawing/2015/06/chart">
                <c:ext xmlns:c15="http://schemas.microsoft.com/office/drawing/2012/chart" uri="{CE6537A1-D6FC-4f65-9D91-7224C49458BB}">
                  <c15:dlblFieldTable/>
                  <c15:showDataLabelsRange val="0"/>
                </c:ext>
                <c:ext xmlns:c16="http://schemas.microsoft.com/office/drawing/2014/chart" uri="{C3380CC4-5D6E-409C-BE32-E72D297353CC}">
                  <c16:uniqueId val="{00000006-E622-4356-90D0-ABD7F2E028EC}"/>
                </c:ext>
              </c:extLst>
            </c:dLbl>
            <c:dLbl>
              <c:idx val="1"/>
              <c:layout/>
              <c:tx>
                <c:rich>
                  <a:bodyPr/>
                  <a:lstStyle/>
                  <a:p>
                    <a:fld id="{7F48E9B0-116A-4E2E-8998-433A03B2B1EA}" type="VALUE">
                      <a:rPr lang="en-US">
                        <a:latin typeface="Georgia" panose="02040502050405020303" pitchFamily="18" charset="0"/>
                      </a:rPr>
                      <a:pPr/>
                      <a:t>[VALUE]</a:t>
                    </a:fld>
                    <a:endParaRPr lang="tr-TR"/>
                  </a:p>
                </c:rich>
              </c:tx>
              <c:showLegendKey val="0"/>
              <c:showVal val="1"/>
              <c:showCatName val="0"/>
              <c:showSerName val="0"/>
              <c:showPercent val="0"/>
              <c:showBubbleSize val="0"/>
              <c:extLst xmlns:c16r2="http://schemas.microsoft.com/office/drawing/2015/06/chart">
                <c:ext xmlns:c15="http://schemas.microsoft.com/office/drawing/2012/chart" uri="{CE6537A1-D6FC-4f65-9D91-7224C49458BB}">
                  <c15:dlblFieldTable/>
                  <c15:showDataLabelsRange val="0"/>
                </c:ext>
                <c:ext xmlns:c16="http://schemas.microsoft.com/office/drawing/2014/chart" uri="{C3380CC4-5D6E-409C-BE32-E72D297353CC}">
                  <c16:uniqueId val="{00000007-E622-4356-90D0-ABD7F2E028EC}"/>
                </c:ext>
              </c:extLst>
            </c:dLbl>
            <c:dLbl>
              <c:idx val="2"/>
              <c:layout/>
              <c:tx>
                <c:rich>
                  <a:bodyPr/>
                  <a:lstStyle/>
                  <a:p>
                    <a:fld id="{5DB11390-71DA-4EB2-BB13-54074DA1C2A7}" type="VALUE">
                      <a:rPr lang="en-US">
                        <a:latin typeface="Georgia" panose="02040502050405020303" pitchFamily="18" charset="0"/>
                      </a:rPr>
                      <a:pPr/>
                      <a:t>[VALUE]</a:t>
                    </a:fld>
                    <a:endParaRPr lang="tr-TR"/>
                  </a:p>
                </c:rich>
              </c:tx>
              <c:showLegendKey val="0"/>
              <c:showVal val="1"/>
              <c:showCatName val="0"/>
              <c:showSerName val="0"/>
              <c:showPercent val="0"/>
              <c:showBubbleSize val="0"/>
              <c:extLst xmlns:c16r2="http://schemas.microsoft.com/office/drawing/2015/06/chart">
                <c:ext xmlns:c15="http://schemas.microsoft.com/office/drawing/2012/chart" uri="{CE6537A1-D6FC-4f65-9D91-7224C49458BB}">
                  <c15:dlblFieldTable/>
                  <c15:showDataLabelsRange val="0"/>
                </c:ext>
                <c:ext xmlns:c16="http://schemas.microsoft.com/office/drawing/2014/chart" uri="{C3380CC4-5D6E-409C-BE32-E72D297353CC}">
                  <c16:uniqueId val="{00000008-E622-4356-90D0-ABD7F2E028EC}"/>
                </c:ext>
              </c:extLst>
            </c:dLbl>
            <c:dLbl>
              <c:idx val="3"/>
              <c:layout/>
              <c:tx>
                <c:rich>
                  <a:bodyPr/>
                  <a:lstStyle/>
                  <a:p>
                    <a:fld id="{C7E09822-1D33-42A8-90A8-27BE01A6B024}" type="VALUE">
                      <a:rPr lang="en-US">
                        <a:latin typeface="Georgia" panose="02040502050405020303" pitchFamily="18" charset="0"/>
                      </a:rPr>
                      <a:pPr/>
                      <a:t>[VALUE]</a:t>
                    </a:fld>
                    <a:endParaRPr lang="tr-TR"/>
                  </a:p>
                </c:rich>
              </c:tx>
              <c:showLegendKey val="0"/>
              <c:showVal val="1"/>
              <c:showCatName val="0"/>
              <c:showSerName val="0"/>
              <c:showPercent val="0"/>
              <c:showBubbleSize val="0"/>
              <c:extLst xmlns:c16r2="http://schemas.microsoft.com/office/drawing/2015/06/chart">
                <c:ext xmlns:c15="http://schemas.microsoft.com/office/drawing/2012/chart" uri="{CE6537A1-D6FC-4f65-9D91-7224C49458BB}">
                  <c15:dlblFieldTable/>
                  <c15:showDataLabelsRange val="0"/>
                </c:ext>
                <c:ext xmlns:c16="http://schemas.microsoft.com/office/drawing/2014/chart" uri="{C3380CC4-5D6E-409C-BE32-E72D297353CC}">
                  <c16:uniqueId val="{00000009-E622-4356-90D0-ABD7F2E028EC}"/>
                </c:ext>
              </c:extLst>
            </c:dLbl>
            <c:dLbl>
              <c:idx val="4"/>
              <c:layout/>
              <c:tx>
                <c:rich>
                  <a:bodyPr/>
                  <a:lstStyle/>
                  <a:p>
                    <a:fld id="{F2C98E9D-9113-4997-A73E-1AAFCA14861A}" type="VALUE">
                      <a:rPr lang="en-US">
                        <a:latin typeface="Georgia" panose="02040502050405020303" pitchFamily="18" charset="0"/>
                      </a:rPr>
                      <a:pPr/>
                      <a:t>[VALUE]</a:t>
                    </a:fld>
                    <a:endParaRPr lang="tr-TR"/>
                  </a:p>
                </c:rich>
              </c:tx>
              <c:showLegendKey val="0"/>
              <c:showVal val="1"/>
              <c:showCatName val="0"/>
              <c:showSerName val="0"/>
              <c:showPercent val="0"/>
              <c:showBubbleSize val="0"/>
              <c:extLst xmlns:c16r2="http://schemas.microsoft.com/office/drawing/2015/06/chart">
                <c:ext xmlns:c15="http://schemas.microsoft.com/office/drawing/2012/chart" uri="{CE6537A1-D6FC-4f65-9D91-7224C49458BB}">
                  <c15:dlblFieldTable/>
                  <c15:showDataLabelsRange val="0"/>
                </c:ext>
                <c:ext xmlns:c16="http://schemas.microsoft.com/office/drawing/2014/chart" uri="{C3380CC4-5D6E-409C-BE32-E72D297353CC}">
                  <c16:uniqueId val="{0000000A-E622-4356-90D0-ABD7F2E028EC}"/>
                </c:ext>
              </c:extLst>
            </c:dLbl>
            <c:dLbl>
              <c:idx val="5"/>
              <c:layout/>
              <c:tx>
                <c:rich>
                  <a:bodyPr/>
                  <a:lstStyle/>
                  <a:p>
                    <a:fld id="{FFE4ADC5-E541-422A-8908-AF627DE2F908}" type="VALUE">
                      <a:rPr lang="en-US">
                        <a:latin typeface="Georgia" panose="02040502050405020303" pitchFamily="18" charset="0"/>
                      </a:rPr>
                      <a:pPr/>
                      <a:t>[VALUE]</a:t>
                    </a:fld>
                    <a:endParaRPr lang="tr-TR"/>
                  </a:p>
                </c:rich>
              </c:tx>
              <c:showLegendKey val="0"/>
              <c:showVal val="1"/>
              <c:showCatName val="0"/>
              <c:showSerName val="0"/>
              <c:showPercent val="0"/>
              <c:showBubbleSize val="0"/>
              <c:extLst xmlns:c16r2="http://schemas.microsoft.com/office/drawing/2015/06/chart">
                <c:ext xmlns:c15="http://schemas.microsoft.com/office/drawing/2012/chart" uri="{CE6537A1-D6FC-4f65-9D91-7224C49458BB}">
                  <c15:dlblFieldTable/>
                  <c15:showDataLabelsRange val="0"/>
                </c:ext>
                <c:ext xmlns:c16="http://schemas.microsoft.com/office/drawing/2014/chart" uri="{C3380CC4-5D6E-409C-BE32-E72D297353CC}">
                  <c16:uniqueId val="{0000000B-E622-4356-90D0-ABD7F2E028EC}"/>
                </c:ext>
              </c:extLst>
            </c:dLbl>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ext>
            </c:extLst>
          </c:dLbls>
          <c:val>
            <c:numRef>
              <c:f>Tabelle1!$D$324:$D$329</c:f>
              <c:numCache>
                <c:formatCode>General</c:formatCode>
                <c:ptCount val="6"/>
                <c:pt idx="0">
                  <c:v>4.0999999999999996</c:v>
                </c:pt>
                <c:pt idx="1">
                  <c:v>3.4</c:v>
                </c:pt>
                <c:pt idx="2">
                  <c:v>2.4</c:v>
                </c:pt>
                <c:pt idx="3">
                  <c:v>2.5</c:v>
                </c:pt>
                <c:pt idx="4">
                  <c:v>2.4</c:v>
                </c:pt>
                <c:pt idx="5">
                  <c:v>1.9000000000000001</c:v>
                </c:pt>
              </c:numCache>
            </c:numRef>
          </c:val>
          <c:extLst xmlns:c16r2="http://schemas.microsoft.com/office/drawing/2015/06/chart">
            <c:ext xmlns:c16="http://schemas.microsoft.com/office/drawing/2014/chart" uri="{C3380CC4-5D6E-409C-BE32-E72D297353CC}">
              <c16:uniqueId val="{00000001-F98D-4A9B-B91A-6E0F5B0EAE95}"/>
            </c:ext>
          </c:extLst>
        </c:ser>
        <c:dLbls>
          <c:showLegendKey val="0"/>
          <c:showVal val="0"/>
          <c:showCatName val="0"/>
          <c:showSerName val="0"/>
          <c:showPercent val="0"/>
          <c:showBubbleSize val="0"/>
        </c:dLbls>
        <c:gapWidth val="150"/>
        <c:axId val="208268288"/>
        <c:axId val="207854912"/>
      </c:barChart>
      <c:catAx>
        <c:axId val="208268288"/>
        <c:scaling>
          <c:orientation val="minMax"/>
        </c:scaling>
        <c:delete val="0"/>
        <c:axPos val="b"/>
        <c:majorTickMark val="out"/>
        <c:minorTickMark val="none"/>
        <c:tickLblPos val="nextTo"/>
        <c:txPr>
          <a:bodyPr/>
          <a:lstStyle/>
          <a:p>
            <a:pPr>
              <a:defRPr sz="1200" b="0" i="0" baseline="0">
                <a:latin typeface="Georgia" panose="02040502050405020303" pitchFamily="18" charset="0"/>
              </a:defRPr>
            </a:pPr>
            <a:endParaRPr lang="tr-TR"/>
          </a:p>
        </c:txPr>
        <c:crossAx val="207854912"/>
        <c:crosses val="autoZero"/>
        <c:auto val="0"/>
        <c:lblAlgn val="ctr"/>
        <c:lblOffset val="100"/>
        <c:noMultiLvlLbl val="0"/>
      </c:catAx>
      <c:valAx>
        <c:axId val="207854912"/>
        <c:scaling>
          <c:orientation val="minMax"/>
        </c:scaling>
        <c:delete val="0"/>
        <c:axPos val="l"/>
        <c:numFmt formatCode="General" sourceLinked="1"/>
        <c:majorTickMark val="out"/>
        <c:minorTickMark val="none"/>
        <c:tickLblPos val="nextTo"/>
        <c:txPr>
          <a:bodyPr/>
          <a:lstStyle/>
          <a:p>
            <a:pPr>
              <a:defRPr sz="1200" b="0" i="0" baseline="0">
                <a:latin typeface="Georgia" panose="02040502050405020303" pitchFamily="18" charset="0"/>
              </a:defRPr>
            </a:pPr>
            <a:endParaRPr lang="tr-TR"/>
          </a:p>
        </c:txPr>
        <c:crossAx val="208268288"/>
        <c:crosses val="autoZero"/>
        <c:crossBetween val="between"/>
      </c:valAx>
    </c:plotArea>
    <c:legend>
      <c:legendPos val="r"/>
      <c:layout>
        <c:manualLayout>
          <c:xMode val="edge"/>
          <c:yMode val="edge"/>
          <c:x val="0.763311263936994"/>
          <c:y val="0.581054617685555"/>
          <c:w val="0.23668878952430836"/>
          <c:h val="0.11612201760346394"/>
        </c:manualLayout>
      </c:layout>
      <c:overlay val="0"/>
      <c:txPr>
        <a:bodyPr/>
        <a:lstStyle/>
        <a:p>
          <a:pPr>
            <a:defRPr sz="1200" b="1" i="0" baseline="0"/>
          </a:pPr>
          <a:endParaRPr lang="tr-TR"/>
        </a:p>
      </c:txPr>
    </c:legend>
    <c:plotVisOnly val="1"/>
    <c:dispBlanksAs val="gap"/>
    <c:showDLblsOverMax val="0"/>
  </c:chart>
  <c:externalData r:id="rId2">
    <c:autoUpdate val="0"/>
  </c:externalData>
  <c:userShapes r:id="rId3"/>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tr-TR"/>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GB"/>
              <a:t>TEAEs reported by subjects receiving oral DYD or MVP (N=1029)</a:t>
            </a:r>
          </a:p>
        </c:rich>
      </c:tx>
      <c:layout>
        <c:manualLayout>
          <c:xMode val="edge"/>
          <c:yMode val="edge"/>
          <c:x val="9.3458282385038741E-2"/>
          <c:y val="0.10705419175544234"/>
        </c:manualLayout>
      </c:layout>
      <c:overlay val="1"/>
    </c:title>
    <c:autoTitleDeleted val="0"/>
    <c:plotArea>
      <c:layout>
        <c:manualLayout>
          <c:layoutTarget val="inner"/>
          <c:xMode val="edge"/>
          <c:yMode val="edge"/>
          <c:x val="8.0453594046819996E-2"/>
          <c:y val="9.0407407407407395E-2"/>
          <c:w val="0.91349577999911447"/>
          <c:h val="0.674890174551671"/>
        </c:manualLayout>
      </c:layout>
      <c:barChart>
        <c:barDir val="col"/>
        <c:grouping val="clustered"/>
        <c:varyColors val="0"/>
        <c:ser>
          <c:idx val="0"/>
          <c:order val="0"/>
          <c:tx>
            <c:strRef>
              <c:f>Sheet1!$B$1</c:f>
              <c:strCache>
                <c:ptCount val="1"/>
                <c:pt idx="0">
                  <c:v>Oral DYD (n=518)</c:v>
                </c:pt>
              </c:strCache>
            </c:strRef>
          </c:tx>
          <c:spPr>
            <a:solidFill>
              <a:schemeClr val="accent5"/>
            </a:solidFill>
          </c:spPr>
          <c:invertIfNegative val="0"/>
          <c:dLbls>
            <c:spPr>
              <a:noFill/>
              <a:ln>
                <a:noFill/>
              </a:ln>
              <a:effectLst/>
            </c:sp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Sheet1!$A$2:$A$4</c:f>
              <c:strCache>
                <c:ptCount val="3"/>
                <c:pt idx="0">
                  <c:v>All TEAEs per woman</c:v>
                </c:pt>
                <c:pt idx="1">
                  <c:v>At least one 
serious TEAE </c:v>
                </c:pt>
                <c:pt idx="2">
                  <c:v>TEAEs leading to study discontinuation</c:v>
                </c:pt>
              </c:strCache>
            </c:strRef>
          </c:cat>
          <c:val>
            <c:numRef>
              <c:f>Sheet1!$B$2:$B$4</c:f>
              <c:numCache>
                <c:formatCode>General</c:formatCode>
                <c:ptCount val="3"/>
                <c:pt idx="0" formatCode="0.0">
                  <c:v>56</c:v>
                </c:pt>
                <c:pt idx="1">
                  <c:v>10.8</c:v>
                </c:pt>
                <c:pt idx="2">
                  <c:v>12.4</c:v>
                </c:pt>
              </c:numCache>
            </c:numRef>
          </c:val>
          <c:extLst xmlns:c16r2="http://schemas.microsoft.com/office/drawing/2015/06/chart">
            <c:ext xmlns:c16="http://schemas.microsoft.com/office/drawing/2014/chart" uri="{C3380CC4-5D6E-409C-BE32-E72D297353CC}">
              <c16:uniqueId val="{00000000-BEF4-469D-9DB1-1BF949EB1314}"/>
            </c:ext>
          </c:extLst>
        </c:ser>
        <c:ser>
          <c:idx val="1"/>
          <c:order val="1"/>
          <c:tx>
            <c:strRef>
              <c:f>Sheet1!$C$1</c:f>
              <c:strCache>
                <c:ptCount val="1"/>
                <c:pt idx="0">
                  <c:v>MVP (n=511)</c:v>
                </c:pt>
              </c:strCache>
            </c:strRef>
          </c:tx>
          <c:spPr>
            <a:solidFill>
              <a:schemeClr val="bg1">
                <a:lumMod val="50000"/>
              </a:schemeClr>
            </a:solidFill>
          </c:spPr>
          <c:invertIfNegative val="0"/>
          <c:dLbls>
            <c:spPr>
              <a:noFill/>
              <a:ln>
                <a:noFill/>
              </a:ln>
              <a:effectLst/>
            </c:sp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Sheet1!$A$2:$A$4</c:f>
              <c:strCache>
                <c:ptCount val="3"/>
                <c:pt idx="0">
                  <c:v>All TEAEs per woman</c:v>
                </c:pt>
                <c:pt idx="1">
                  <c:v>At least one 
serious TEAE </c:v>
                </c:pt>
                <c:pt idx="2">
                  <c:v>TEAEs leading to study discontinuation</c:v>
                </c:pt>
              </c:strCache>
            </c:strRef>
          </c:cat>
          <c:val>
            <c:numRef>
              <c:f>Sheet1!$C$2:$C$4</c:f>
              <c:numCache>
                <c:formatCode>General</c:formatCode>
                <c:ptCount val="3"/>
                <c:pt idx="0" formatCode="0.0">
                  <c:v>54</c:v>
                </c:pt>
                <c:pt idx="1">
                  <c:v>13.3</c:v>
                </c:pt>
                <c:pt idx="2" formatCode="0.0">
                  <c:v>16</c:v>
                </c:pt>
              </c:numCache>
            </c:numRef>
          </c:val>
          <c:extLst xmlns:c16r2="http://schemas.microsoft.com/office/drawing/2015/06/chart">
            <c:ext xmlns:c16="http://schemas.microsoft.com/office/drawing/2014/chart" uri="{C3380CC4-5D6E-409C-BE32-E72D297353CC}">
              <c16:uniqueId val="{00000001-BEF4-469D-9DB1-1BF949EB1314}"/>
            </c:ext>
          </c:extLst>
        </c:ser>
        <c:dLbls>
          <c:dLblPos val="outEnd"/>
          <c:showLegendKey val="0"/>
          <c:showVal val="1"/>
          <c:showCatName val="0"/>
          <c:showSerName val="0"/>
          <c:showPercent val="0"/>
          <c:showBubbleSize val="0"/>
        </c:dLbls>
        <c:gapWidth val="50"/>
        <c:axId val="209033216"/>
        <c:axId val="186108160"/>
      </c:barChart>
      <c:catAx>
        <c:axId val="209033216"/>
        <c:scaling>
          <c:orientation val="minMax"/>
        </c:scaling>
        <c:delete val="0"/>
        <c:axPos val="b"/>
        <c:numFmt formatCode="General" sourceLinked="0"/>
        <c:majorTickMark val="out"/>
        <c:minorTickMark val="none"/>
        <c:tickLblPos val="nextTo"/>
        <c:crossAx val="186108160"/>
        <c:crosses val="autoZero"/>
        <c:auto val="1"/>
        <c:lblAlgn val="ctr"/>
        <c:lblOffset val="100"/>
        <c:noMultiLvlLbl val="0"/>
      </c:catAx>
      <c:valAx>
        <c:axId val="186108160"/>
        <c:scaling>
          <c:orientation val="minMax"/>
          <c:max val="100"/>
        </c:scaling>
        <c:delete val="0"/>
        <c:axPos val="l"/>
        <c:title>
          <c:tx>
            <c:rich>
              <a:bodyPr rot="-5400000" vert="horz"/>
              <a:lstStyle/>
              <a:p>
                <a:pPr>
                  <a:defRPr/>
                </a:pPr>
                <a:r>
                  <a:rPr lang="en-GB"/>
                  <a:t>Subjects, %</a:t>
                </a:r>
              </a:p>
            </c:rich>
          </c:tx>
          <c:layout>
            <c:manualLayout>
              <c:xMode val="edge"/>
              <c:yMode val="edge"/>
              <c:x val="7.6438528311868099E-3"/>
              <c:y val="0.33386053012373701"/>
            </c:manualLayout>
          </c:layout>
          <c:overlay val="0"/>
        </c:title>
        <c:numFmt formatCode="0" sourceLinked="0"/>
        <c:majorTickMark val="out"/>
        <c:minorTickMark val="none"/>
        <c:tickLblPos val="nextTo"/>
        <c:crossAx val="209033216"/>
        <c:crosses val="autoZero"/>
        <c:crossBetween val="between"/>
        <c:majorUnit val="20"/>
      </c:valAx>
    </c:plotArea>
    <c:legend>
      <c:legendPos val="b"/>
      <c:layout>
        <c:manualLayout>
          <c:xMode val="edge"/>
          <c:yMode val="edge"/>
          <c:x val="0.326869976130088"/>
          <c:y val="0.925283539451356"/>
          <c:w val="0.36200868364300298"/>
          <c:h val="7.4716666666666695E-2"/>
        </c:manualLayout>
      </c:layout>
      <c:overlay val="0"/>
    </c:legend>
    <c:plotVisOnly val="1"/>
    <c:dispBlanksAs val="gap"/>
    <c:showDLblsOverMax val="0"/>
  </c:chart>
  <c:txPr>
    <a:bodyPr/>
    <a:lstStyle/>
    <a:p>
      <a:pPr>
        <a:defRPr sz="1200">
          <a:latin typeface="+mn-lt"/>
          <a:cs typeface="Arial" panose="020B0604020202020204" pitchFamily="34" charset="0"/>
        </a:defRPr>
      </a:pPr>
      <a:endParaRPr lang="tr-TR"/>
    </a:p>
  </c:txPr>
  <c:externalData r:id="rId1">
    <c:autoUpdate val="0"/>
  </c:externalData>
  <c:userShapes r:id="rId2"/>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tr-T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ndard"/>
        <c:varyColors val="0"/>
        <c:ser>
          <c:idx val="0"/>
          <c:order val="0"/>
          <c:tx>
            <c:strRef>
              <c:f>Sheet1!$B$1</c:f>
              <c:strCache>
                <c:ptCount val="1"/>
                <c:pt idx="0">
                  <c:v>Series 1</c:v>
                </c:pt>
              </c:strCache>
            </c:strRef>
          </c:tx>
          <c:spPr>
            <a:ln w="44450"/>
          </c:spPr>
          <c:marker>
            <c:symbol val="none"/>
          </c:marker>
          <c:cat>
            <c:strRef>
              <c:f>Sheet1!$A$2:$A$3</c:f>
              <c:strCache>
                <c:ptCount val="2"/>
                <c:pt idx="0">
                  <c:v>Baseline</c:v>
                </c:pt>
                <c:pt idx="1">
                  <c:v>Month 6 of treatment</c:v>
                </c:pt>
              </c:strCache>
            </c:strRef>
          </c:cat>
          <c:val>
            <c:numRef>
              <c:f>Sheet1!$B$2:$B$3</c:f>
              <c:numCache>
                <c:formatCode>General</c:formatCode>
                <c:ptCount val="2"/>
                <c:pt idx="0">
                  <c:v>5.41</c:v>
                </c:pt>
                <c:pt idx="1">
                  <c:v>0</c:v>
                </c:pt>
              </c:numCache>
            </c:numRef>
          </c:val>
          <c:smooth val="0"/>
          <c:extLst xmlns:c16r2="http://schemas.microsoft.com/office/drawing/2015/06/chart">
            <c:ext xmlns:c16="http://schemas.microsoft.com/office/drawing/2014/chart" uri="{C3380CC4-5D6E-409C-BE32-E72D297353CC}">
              <c16:uniqueId val="{00000000-CB28-4FAE-8C92-1358CC18F0DE}"/>
            </c:ext>
          </c:extLst>
        </c:ser>
        <c:ser>
          <c:idx val="1"/>
          <c:order val="1"/>
          <c:tx>
            <c:strRef>
              <c:f>Sheet1!$C$1</c:f>
              <c:strCache>
                <c:ptCount val="1"/>
                <c:pt idx="0">
                  <c:v>Series 2</c:v>
                </c:pt>
              </c:strCache>
            </c:strRef>
          </c:tx>
          <c:spPr>
            <a:ln w="44450"/>
          </c:spPr>
          <c:marker>
            <c:symbol val="none"/>
          </c:marker>
          <c:cat>
            <c:strRef>
              <c:f>Sheet1!$A$2:$A$3</c:f>
              <c:strCache>
                <c:ptCount val="2"/>
                <c:pt idx="0">
                  <c:v>Baseline</c:v>
                </c:pt>
                <c:pt idx="1">
                  <c:v>Month 6 of treatment</c:v>
                </c:pt>
              </c:strCache>
            </c:strRef>
          </c:cat>
          <c:val>
            <c:numRef>
              <c:f>Sheet1!$C$2:$C$3</c:f>
              <c:numCache>
                <c:formatCode>General</c:formatCode>
                <c:ptCount val="2"/>
                <c:pt idx="0">
                  <c:v>10.84</c:v>
                </c:pt>
                <c:pt idx="1">
                  <c:v>0</c:v>
                </c:pt>
              </c:numCache>
            </c:numRef>
          </c:val>
          <c:smooth val="0"/>
          <c:extLst xmlns:c16r2="http://schemas.microsoft.com/office/drawing/2015/06/chart">
            <c:ext xmlns:c16="http://schemas.microsoft.com/office/drawing/2014/chart" uri="{C3380CC4-5D6E-409C-BE32-E72D297353CC}">
              <c16:uniqueId val="{00000001-CB28-4FAE-8C92-1358CC18F0DE}"/>
            </c:ext>
          </c:extLst>
        </c:ser>
        <c:ser>
          <c:idx val="2"/>
          <c:order val="2"/>
          <c:tx>
            <c:strRef>
              <c:f>Sheet1!$D$1</c:f>
              <c:strCache>
                <c:ptCount val="1"/>
                <c:pt idx="0">
                  <c:v>Series 3</c:v>
                </c:pt>
              </c:strCache>
            </c:strRef>
          </c:tx>
          <c:spPr>
            <a:ln w="44450"/>
          </c:spPr>
          <c:marker>
            <c:symbol val="none"/>
          </c:marker>
          <c:cat>
            <c:strRef>
              <c:f>Sheet1!$A$2:$A$3</c:f>
              <c:strCache>
                <c:ptCount val="2"/>
                <c:pt idx="0">
                  <c:v>Baseline</c:v>
                </c:pt>
                <c:pt idx="1">
                  <c:v>Month 6 of treatment</c:v>
                </c:pt>
              </c:strCache>
            </c:strRef>
          </c:cat>
          <c:val>
            <c:numRef>
              <c:f>Sheet1!$D$2:$D$3</c:f>
              <c:numCache>
                <c:formatCode>General</c:formatCode>
                <c:ptCount val="2"/>
                <c:pt idx="0">
                  <c:v>2.15</c:v>
                </c:pt>
                <c:pt idx="1">
                  <c:v>8.17</c:v>
                </c:pt>
              </c:numCache>
            </c:numRef>
          </c:val>
          <c:smooth val="0"/>
          <c:extLst xmlns:c16r2="http://schemas.microsoft.com/office/drawing/2015/06/chart">
            <c:ext xmlns:c16="http://schemas.microsoft.com/office/drawing/2014/chart" uri="{C3380CC4-5D6E-409C-BE32-E72D297353CC}">
              <c16:uniqueId val="{00000002-CB28-4FAE-8C92-1358CC18F0DE}"/>
            </c:ext>
          </c:extLst>
        </c:ser>
        <c:ser>
          <c:idx val="3"/>
          <c:order val="3"/>
          <c:tx>
            <c:strRef>
              <c:f>Sheet1!$E$1</c:f>
              <c:strCache>
                <c:ptCount val="1"/>
                <c:pt idx="0">
                  <c:v>Series 4</c:v>
                </c:pt>
              </c:strCache>
            </c:strRef>
          </c:tx>
          <c:spPr>
            <a:ln w="44450"/>
          </c:spPr>
          <c:marker>
            <c:symbol val="none"/>
          </c:marker>
          <c:cat>
            <c:strRef>
              <c:f>Sheet1!$A$2:$A$3</c:f>
              <c:strCache>
                <c:ptCount val="2"/>
                <c:pt idx="0">
                  <c:v>Baseline</c:v>
                </c:pt>
                <c:pt idx="1">
                  <c:v>Month 6 of treatment</c:v>
                </c:pt>
              </c:strCache>
            </c:strRef>
          </c:cat>
          <c:val>
            <c:numRef>
              <c:f>Sheet1!$E$2:$E$3</c:f>
              <c:numCache>
                <c:formatCode>General</c:formatCode>
                <c:ptCount val="2"/>
                <c:pt idx="0">
                  <c:v>18.670000000000002</c:v>
                </c:pt>
                <c:pt idx="1">
                  <c:v>0</c:v>
                </c:pt>
              </c:numCache>
            </c:numRef>
          </c:val>
          <c:smooth val="0"/>
          <c:extLst xmlns:c16r2="http://schemas.microsoft.com/office/drawing/2015/06/chart">
            <c:ext xmlns:c16="http://schemas.microsoft.com/office/drawing/2014/chart" uri="{C3380CC4-5D6E-409C-BE32-E72D297353CC}">
              <c16:uniqueId val="{00000003-CB28-4FAE-8C92-1358CC18F0DE}"/>
            </c:ext>
          </c:extLst>
        </c:ser>
        <c:ser>
          <c:idx val="4"/>
          <c:order val="4"/>
          <c:tx>
            <c:strRef>
              <c:f>Sheet1!$F$1</c:f>
              <c:strCache>
                <c:ptCount val="1"/>
                <c:pt idx="0">
                  <c:v>Series 5</c:v>
                </c:pt>
              </c:strCache>
            </c:strRef>
          </c:tx>
          <c:spPr>
            <a:ln w="44450"/>
          </c:spPr>
          <c:marker>
            <c:symbol val="none"/>
          </c:marker>
          <c:cat>
            <c:strRef>
              <c:f>Sheet1!$A$2:$A$3</c:f>
              <c:strCache>
                <c:ptCount val="2"/>
                <c:pt idx="0">
                  <c:v>Baseline</c:v>
                </c:pt>
                <c:pt idx="1">
                  <c:v>Month 6 of treatment</c:v>
                </c:pt>
              </c:strCache>
            </c:strRef>
          </c:cat>
          <c:val>
            <c:numRef>
              <c:f>Sheet1!$F$2:$F$3</c:f>
              <c:numCache>
                <c:formatCode>General</c:formatCode>
                <c:ptCount val="2"/>
                <c:pt idx="0">
                  <c:v>12.13</c:v>
                </c:pt>
                <c:pt idx="1">
                  <c:v>19.600000000000001</c:v>
                </c:pt>
              </c:numCache>
            </c:numRef>
          </c:val>
          <c:smooth val="0"/>
          <c:extLst xmlns:c16r2="http://schemas.microsoft.com/office/drawing/2015/06/chart">
            <c:ext xmlns:c16="http://schemas.microsoft.com/office/drawing/2014/chart" uri="{C3380CC4-5D6E-409C-BE32-E72D297353CC}">
              <c16:uniqueId val="{00000004-CB28-4FAE-8C92-1358CC18F0DE}"/>
            </c:ext>
          </c:extLst>
        </c:ser>
        <c:ser>
          <c:idx val="5"/>
          <c:order val="5"/>
          <c:tx>
            <c:strRef>
              <c:f>Sheet1!$G$1</c:f>
              <c:strCache>
                <c:ptCount val="1"/>
                <c:pt idx="0">
                  <c:v>Series 6</c:v>
                </c:pt>
              </c:strCache>
            </c:strRef>
          </c:tx>
          <c:spPr>
            <a:ln w="44450"/>
          </c:spPr>
          <c:marker>
            <c:symbol val="none"/>
          </c:marker>
          <c:cat>
            <c:strRef>
              <c:f>Sheet1!$A$2:$A$3</c:f>
              <c:strCache>
                <c:ptCount val="2"/>
                <c:pt idx="0">
                  <c:v>Baseline</c:v>
                </c:pt>
                <c:pt idx="1">
                  <c:v>Month 6 of treatment</c:v>
                </c:pt>
              </c:strCache>
            </c:strRef>
          </c:cat>
          <c:val>
            <c:numRef>
              <c:f>Sheet1!$G$2:$G$3</c:f>
              <c:numCache>
                <c:formatCode>General</c:formatCode>
                <c:ptCount val="2"/>
                <c:pt idx="0">
                  <c:v>7</c:v>
                </c:pt>
                <c:pt idx="1">
                  <c:v>2.8</c:v>
                </c:pt>
              </c:numCache>
            </c:numRef>
          </c:val>
          <c:smooth val="0"/>
          <c:extLst xmlns:c16r2="http://schemas.microsoft.com/office/drawing/2015/06/chart">
            <c:ext xmlns:c16="http://schemas.microsoft.com/office/drawing/2014/chart" uri="{C3380CC4-5D6E-409C-BE32-E72D297353CC}">
              <c16:uniqueId val="{00000005-CB28-4FAE-8C92-1358CC18F0DE}"/>
            </c:ext>
          </c:extLst>
        </c:ser>
        <c:ser>
          <c:idx val="6"/>
          <c:order val="6"/>
          <c:tx>
            <c:strRef>
              <c:f>Sheet1!$H$1</c:f>
              <c:strCache>
                <c:ptCount val="1"/>
                <c:pt idx="0">
                  <c:v>Series 7</c:v>
                </c:pt>
              </c:strCache>
            </c:strRef>
          </c:tx>
          <c:spPr>
            <a:ln w="44450"/>
          </c:spPr>
          <c:marker>
            <c:symbol val="none"/>
          </c:marker>
          <c:cat>
            <c:strRef>
              <c:f>Sheet1!$A$2:$A$3</c:f>
              <c:strCache>
                <c:ptCount val="2"/>
                <c:pt idx="0">
                  <c:v>Baseline</c:v>
                </c:pt>
                <c:pt idx="1">
                  <c:v>Month 6 of treatment</c:v>
                </c:pt>
              </c:strCache>
            </c:strRef>
          </c:cat>
          <c:val>
            <c:numRef>
              <c:f>Sheet1!$H$2:$H$3</c:f>
              <c:numCache>
                <c:formatCode>General</c:formatCode>
                <c:ptCount val="2"/>
                <c:pt idx="0">
                  <c:v>14</c:v>
                </c:pt>
                <c:pt idx="1">
                  <c:v>5.79</c:v>
                </c:pt>
              </c:numCache>
            </c:numRef>
          </c:val>
          <c:smooth val="0"/>
          <c:extLst xmlns:c16r2="http://schemas.microsoft.com/office/drawing/2015/06/chart">
            <c:ext xmlns:c16="http://schemas.microsoft.com/office/drawing/2014/chart" uri="{C3380CC4-5D6E-409C-BE32-E72D297353CC}">
              <c16:uniqueId val="{00000006-CB28-4FAE-8C92-1358CC18F0DE}"/>
            </c:ext>
          </c:extLst>
        </c:ser>
        <c:ser>
          <c:idx val="7"/>
          <c:order val="7"/>
          <c:tx>
            <c:strRef>
              <c:f>Sheet1!$I$1</c:f>
              <c:strCache>
                <c:ptCount val="1"/>
                <c:pt idx="0">
                  <c:v>Series 8</c:v>
                </c:pt>
              </c:strCache>
            </c:strRef>
          </c:tx>
          <c:spPr>
            <a:ln w="44450"/>
          </c:spPr>
          <c:marker>
            <c:symbol val="none"/>
          </c:marker>
          <c:cat>
            <c:strRef>
              <c:f>Sheet1!$A$2:$A$3</c:f>
              <c:strCache>
                <c:ptCount val="2"/>
                <c:pt idx="0">
                  <c:v>Baseline</c:v>
                </c:pt>
                <c:pt idx="1">
                  <c:v>Month 6 of treatment</c:v>
                </c:pt>
              </c:strCache>
            </c:strRef>
          </c:cat>
          <c:val>
            <c:numRef>
              <c:f>Sheet1!$I$2:$I$3</c:f>
              <c:numCache>
                <c:formatCode>General</c:formatCode>
                <c:ptCount val="2"/>
                <c:pt idx="0">
                  <c:v>11.59</c:v>
                </c:pt>
                <c:pt idx="1">
                  <c:v>18.670000000000002</c:v>
                </c:pt>
              </c:numCache>
            </c:numRef>
          </c:val>
          <c:smooth val="0"/>
          <c:extLst xmlns:c16r2="http://schemas.microsoft.com/office/drawing/2015/06/chart">
            <c:ext xmlns:c16="http://schemas.microsoft.com/office/drawing/2014/chart" uri="{C3380CC4-5D6E-409C-BE32-E72D297353CC}">
              <c16:uniqueId val="{00000007-CB28-4FAE-8C92-1358CC18F0DE}"/>
            </c:ext>
          </c:extLst>
        </c:ser>
        <c:ser>
          <c:idx val="8"/>
          <c:order val="8"/>
          <c:tx>
            <c:strRef>
              <c:f>Sheet1!$J$1</c:f>
              <c:strCache>
                <c:ptCount val="1"/>
                <c:pt idx="0">
                  <c:v>Series 9</c:v>
                </c:pt>
              </c:strCache>
            </c:strRef>
          </c:tx>
          <c:spPr>
            <a:ln w="44450"/>
          </c:spPr>
          <c:marker>
            <c:symbol val="none"/>
          </c:marker>
          <c:cat>
            <c:strRef>
              <c:f>Sheet1!$A$2:$A$3</c:f>
              <c:strCache>
                <c:ptCount val="2"/>
                <c:pt idx="0">
                  <c:v>Baseline</c:v>
                </c:pt>
                <c:pt idx="1">
                  <c:v>Month 6 of treatment</c:v>
                </c:pt>
              </c:strCache>
            </c:strRef>
          </c:cat>
          <c:val>
            <c:numRef>
              <c:f>Sheet1!$J$2:$J$3</c:f>
              <c:numCache>
                <c:formatCode>General</c:formatCode>
                <c:ptCount val="2"/>
                <c:pt idx="0">
                  <c:v>18.97</c:v>
                </c:pt>
                <c:pt idx="1">
                  <c:v>3</c:v>
                </c:pt>
              </c:numCache>
            </c:numRef>
          </c:val>
          <c:smooth val="0"/>
          <c:extLst xmlns:c16r2="http://schemas.microsoft.com/office/drawing/2015/06/chart">
            <c:ext xmlns:c16="http://schemas.microsoft.com/office/drawing/2014/chart" uri="{C3380CC4-5D6E-409C-BE32-E72D297353CC}">
              <c16:uniqueId val="{00000008-CB28-4FAE-8C92-1358CC18F0DE}"/>
            </c:ext>
          </c:extLst>
        </c:ser>
        <c:ser>
          <c:idx val="9"/>
          <c:order val="9"/>
          <c:tx>
            <c:strRef>
              <c:f>Sheet1!$K$1</c:f>
              <c:strCache>
                <c:ptCount val="1"/>
                <c:pt idx="0">
                  <c:v>Series 10</c:v>
                </c:pt>
              </c:strCache>
            </c:strRef>
          </c:tx>
          <c:spPr>
            <a:ln w="44450">
              <a:solidFill>
                <a:schemeClr val="accent6"/>
              </a:solidFill>
            </a:ln>
          </c:spPr>
          <c:marker>
            <c:symbol val="none"/>
          </c:marker>
          <c:cat>
            <c:strRef>
              <c:f>Sheet1!$A$2:$A$3</c:f>
              <c:strCache>
                <c:ptCount val="2"/>
                <c:pt idx="0">
                  <c:v>Baseline</c:v>
                </c:pt>
                <c:pt idx="1">
                  <c:v>Month 6 of treatment</c:v>
                </c:pt>
              </c:strCache>
            </c:strRef>
          </c:cat>
          <c:val>
            <c:numRef>
              <c:f>Sheet1!$K$2:$K$3</c:f>
              <c:numCache>
                <c:formatCode>General</c:formatCode>
                <c:ptCount val="2"/>
                <c:pt idx="0">
                  <c:v>3.11</c:v>
                </c:pt>
                <c:pt idx="1">
                  <c:v>0</c:v>
                </c:pt>
              </c:numCache>
            </c:numRef>
          </c:val>
          <c:smooth val="0"/>
          <c:extLst xmlns:c16r2="http://schemas.microsoft.com/office/drawing/2015/06/chart">
            <c:ext xmlns:c16="http://schemas.microsoft.com/office/drawing/2014/chart" uri="{C3380CC4-5D6E-409C-BE32-E72D297353CC}">
              <c16:uniqueId val="{00000009-CB28-4FAE-8C92-1358CC18F0DE}"/>
            </c:ext>
          </c:extLst>
        </c:ser>
        <c:dLbls>
          <c:showLegendKey val="0"/>
          <c:showVal val="0"/>
          <c:showCatName val="0"/>
          <c:showSerName val="0"/>
          <c:showPercent val="0"/>
          <c:showBubbleSize val="0"/>
        </c:dLbls>
        <c:marker val="1"/>
        <c:smooth val="0"/>
        <c:axId val="211252224"/>
        <c:axId val="200290240"/>
      </c:lineChart>
      <c:catAx>
        <c:axId val="211252224"/>
        <c:scaling>
          <c:orientation val="minMax"/>
        </c:scaling>
        <c:delete val="0"/>
        <c:axPos val="b"/>
        <c:numFmt formatCode="General" sourceLinked="0"/>
        <c:majorTickMark val="out"/>
        <c:minorTickMark val="none"/>
        <c:tickLblPos val="nextTo"/>
        <c:txPr>
          <a:bodyPr/>
          <a:lstStyle/>
          <a:p>
            <a:pPr>
              <a:defRPr sz="1600"/>
            </a:pPr>
            <a:endParaRPr lang="tr-TR"/>
          </a:p>
        </c:txPr>
        <c:crossAx val="200290240"/>
        <c:crosses val="autoZero"/>
        <c:auto val="1"/>
        <c:lblAlgn val="ctr"/>
        <c:lblOffset val="100"/>
        <c:noMultiLvlLbl val="0"/>
      </c:catAx>
      <c:valAx>
        <c:axId val="200290240"/>
        <c:scaling>
          <c:orientation val="minMax"/>
        </c:scaling>
        <c:delete val="0"/>
        <c:axPos val="l"/>
        <c:majorGridlines/>
        <c:title>
          <c:tx>
            <c:rich>
              <a:bodyPr rot="-5400000" vert="horz"/>
              <a:lstStyle/>
              <a:p>
                <a:pPr>
                  <a:defRPr sz="1600" b="0"/>
                </a:pPr>
                <a:r>
                  <a:rPr lang="en-GB" sz="1600" b="0" dirty="0"/>
                  <a:t>Pelvic pain score</a:t>
                </a:r>
              </a:p>
            </c:rich>
          </c:tx>
          <c:layout/>
          <c:overlay val="0"/>
        </c:title>
        <c:numFmt formatCode="General" sourceLinked="1"/>
        <c:majorTickMark val="out"/>
        <c:minorTickMark val="none"/>
        <c:tickLblPos val="nextTo"/>
        <c:txPr>
          <a:bodyPr/>
          <a:lstStyle/>
          <a:p>
            <a:pPr>
              <a:defRPr sz="1600"/>
            </a:pPr>
            <a:endParaRPr lang="tr-TR"/>
          </a:p>
        </c:txPr>
        <c:crossAx val="211252224"/>
        <c:crosses val="autoZero"/>
        <c:crossBetween val="between"/>
      </c:valAx>
    </c:plotArea>
    <c:plotVisOnly val="1"/>
    <c:dispBlanksAs val="gap"/>
    <c:showDLblsOverMax val="0"/>
  </c:chart>
  <c:txPr>
    <a:bodyPr/>
    <a:lstStyle/>
    <a:p>
      <a:pPr>
        <a:defRPr sz="1800"/>
      </a:pPr>
      <a:endParaRPr lang="tr-TR"/>
    </a:p>
  </c:tx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tr-TR"/>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layout/>
      <c:overlay val="0"/>
    </c:title>
    <c:autoTitleDeleted val="0"/>
    <c:plotArea>
      <c:layout>
        <c:manualLayout>
          <c:layoutTarget val="inner"/>
          <c:xMode val="edge"/>
          <c:yMode val="edge"/>
          <c:x val="0.18573162729658793"/>
          <c:y val="7.4305555555555555E-2"/>
          <c:w val="0.78371281714785657"/>
          <c:h val="0.77533974919801696"/>
        </c:manualLayout>
      </c:layout>
      <c:barChart>
        <c:barDir val="col"/>
        <c:grouping val="clustered"/>
        <c:varyColors val="0"/>
        <c:ser>
          <c:idx val="0"/>
          <c:order val="0"/>
          <c:tx>
            <c:strRef>
              <c:f>Tabelle1!$B$388</c:f>
              <c:strCache>
                <c:ptCount val="1"/>
              </c:strCache>
            </c:strRef>
          </c:tx>
          <c:invertIfNegative val="0"/>
          <c:dPt>
            <c:idx val="0"/>
            <c:invertIfNegative val="0"/>
            <c:bubble3D val="0"/>
            <c:spPr>
              <a:solidFill>
                <a:srgbClr val="AA0061"/>
              </a:solidFill>
            </c:spPr>
            <c:extLst xmlns:c16r2="http://schemas.microsoft.com/office/drawing/2015/06/chart">
              <c:ext xmlns:c16="http://schemas.microsoft.com/office/drawing/2014/chart" uri="{C3380CC4-5D6E-409C-BE32-E72D297353CC}">
                <c16:uniqueId val="{00000001-FF29-44E9-AE43-C901A76E5B73}"/>
              </c:ext>
            </c:extLst>
          </c:dPt>
          <c:dPt>
            <c:idx val="1"/>
            <c:invertIfNegative val="0"/>
            <c:bubble3D val="0"/>
            <c:spPr>
              <a:solidFill>
                <a:srgbClr val="C5EEFF"/>
              </a:solidFill>
              <a:ln>
                <a:solidFill>
                  <a:srgbClr val="C5EEFF"/>
                </a:solidFill>
              </a:ln>
            </c:spPr>
            <c:extLst xmlns:c16r2="http://schemas.microsoft.com/office/drawing/2015/06/chart">
              <c:ext xmlns:c16="http://schemas.microsoft.com/office/drawing/2014/chart" uri="{C3380CC4-5D6E-409C-BE32-E72D297353CC}">
                <c16:uniqueId val="{00000003-FF29-44E9-AE43-C901A76E5B73}"/>
              </c:ext>
            </c:extLst>
          </c:dPt>
          <c:dPt>
            <c:idx val="2"/>
            <c:invertIfNegative val="0"/>
            <c:bubble3D val="0"/>
            <c:spPr>
              <a:solidFill>
                <a:srgbClr val="FFDDF0"/>
              </a:solidFill>
            </c:spPr>
            <c:extLst xmlns:c16r2="http://schemas.microsoft.com/office/drawing/2015/06/chart">
              <c:ext xmlns:c16="http://schemas.microsoft.com/office/drawing/2014/chart" uri="{C3380CC4-5D6E-409C-BE32-E72D297353CC}">
                <c16:uniqueId val="{00000005-FF29-44E9-AE43-C901A76E5B73}"/>
              </c:ext>
            </c:extLst>
          </c:dPt>
          <c:cat>
            <c:strRef>
              <c:f>Tabelle1!$B$389:$B$391</c:f>
              <c:strCache>
                <c:ptCount val="3"/>
                <c:pt idx="0">
                  <c:v>Pelvic pain</c:v>
                </c:pt>
                <c:pt idx="1">
                  <c:v>Dyspareunia</c:v>
                </c:pt>
                <c:pt idx="2">
                  <c:v>Dysmenorrhea</c:v>
                </c:pt>
              </c:strCache>
            </c:strRef>
          </c:cat>
          <c:val>
            <c:numRef>
              <c:f>Tabelle1!$G$389:$G$391</c:f>
              <c:numCache>
                <c:formatCode>General</c:formatCode>
                <c:ptCount val="3"/>
                <c:pt idx="0">
                  <c:v>95</c:v>
                </c:pt>
                <c:pt idx="1">
                  <c:v>80</c:v>
                </c:pt>
                <c:pt idx="2">
                  <c:v>58.82352941176471</c:v>
                </c:pt>
              </c:numCache>
            </c:numRef>
          </c:val>
          <c:extLst xmlns:c16r2="http://schemas.microsoft.com/office/drawing/2015/06/chart">
            <c:ext xmlns:c16="http://schemas.microsoft.com/office/drawing/2014/chart" uri="{C3380CC4-5D6E-409C-BE32-E72D297353CC}">
              <c16:uniqueId val="{00000006-FF29-44E9-AE43-C901A76E5B73}"/>
            </c:ext>
          </c:extLst>
        </c:ser>
        <c:dLbls>
          <c:showLegendKey val="0"/>
          <c:showVal val="0"/>
          <c:showCatName val="0"/>
          <c:showSerName val="0"/>
          <c:showPercent val="0"/>
          <c:showBubbleSize val="0"/>
        </c:dLbls>
        <c:gapWidth val="150"/>
        <c:axId val="206538752"/>
        <c:axId val="186171392"/>
      </c:barChart>
      <c:catAx>
        <c:axId val="206538752"/>
        <c:scaling>
          <c:orientation val="minMax"/>
        </c:scaling>
        <c:delete val="0"/>
        <c:axPos val="b"/>
        <c:numFmt formatCode="General" sourceLinked="0"/>
        <c:majorTickMark val="out"/>
        <c:minorTickMark val="none"/>
        <c:tickLblPos val="none"/>
        <c:txPr>
          <a:bodyPr/>
          <a:lstStyle/>
          <a:p>
            <a:pPr>
              <a:defRPr sz="1200"/>
            </a:pPr>
            <a:endParaRPr lang="tr-TR"/>
          </a:p>
        </c:txPr>
        <c:crossAx val="186171392"/>
        <c:crosses val="autoZero"/>
        <c:auto val="1"/>
        <c:lblAlgn val="ctr"/>
        <c:lblOffset val="100"/>
        <c:noMultiLvlLbl val="0"/>
      </c:catAx>
      <c:valAx>
        <c:axId val="186171392"/>
        <c:scaling>
          <c:orientation val="minMax"/>
        </c:scaling>
        <c:delete val="0"/>
        <c:axPos val="l"/>
        <c:majorGridlines/>
        <c:title>
          <c:tx>
            <c:rich>
              <a:bodyPr rot="-5400000" vert="horz"/>
              <a:lstStyle/>
              <a:p>
                <a:pPr>
                  <a:defRPr sz="1200" b="1"/>
                </a:pPr>
                <a:r>
                  <a:rPr lang="en-US" sz="1200" b="1" dirty="0">
                    <a:latin typeface="Georgia" panose="02040502050405020303" pitchFamily="18" charset="0"/>
                  </a:rPr>
                  <a:t>Percentage of patients</a:t>
                </a:r>
                <a:r>
                  <a:rPr lang="en-US" sz="1200" b="1" baseline="30000" dirty="0">
                    <a:latin typeface="Georgia" panose="02040502050405020303" pitchFamily="18" charset="0"/>
                  </a:rPr>
                  <a:t>a</a:t>
                </a:r>
              </a:p>
            </c:rich>
          </c:tx>
          <c:layout/>
          <c:overlay val="0"/>
        </c:title>
        <c:numFmt formatCode="General" sourceLinked="1"/>
        <c:majorTickMark val="out"/>
        <c:minorTickMark val="none"/>
        <c:tickLblPos val="nextTo"/>
        <c:txPr>
          <a:bodyPr/>
          <a:lstStyle/>
          <a:p>
            <a:pPr>
              <a:defRPr sz="1200"/>
            </a:pPr>
            <a:endParaRPr lang="tr-TR"/>
          </a:p>
        </c:txPr>
        <c:crossAx val="206538752"/>
        <c:crosses val="autoZero"/>
        <c:crossBetween val="between"/>
      </c:valAx>
      <c:spPr>
        <a:ln>
          <a:solidFill>
            <a:srgbClr val="000000">
              <a:lumMod val="50000"/>
              <a:lumOff val="50000"/>
            </a:srgbClr>
          </a:solidFill>
        </a:ln>
      </c:spPr>
    </c:plotArea>
    <c:plotVisOnly val="1"/>
    <c:dispBlanksAs val="gap"/>
    <c:showDLblsOverMax val="0"/>
  </c:chart>
  <c:txPr>
    <a:bodyPr/>
    <a:lstStyle/>
    <a:p>
      <a:pPr>
        <a:defRPr sz="1600" b="0"/>
      </a:pPr>
      <a:endParaRPr lang="tr-TR"/>
    </a:p>
  </c:txPr>
  <c:externalData r:id="rId2">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tr-T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695916471621187"/>
          <c:y val="4.6985231269056293E-2"/>
          <c:w val="0.49114346107367091"/>
          <c:h val="0.84122260541449323"/>
        </c:manualLayout>
      </c:layout>
      <c:lineChart>
        <c:grouping val="standard"/>
        <c:varyColors val="0"/>
        <c:ser>
          <c:idx val="0"/>
          <c:order val="0"/>
          <c:tx>
            <c:strRef>
              <c:f>Tabelle1!$J$326</c:f>
              <c:strCache>
                <c:ptCount val="1"/>
                <c:pt idx="0">
                  <c:v>Pelvic pain score</c:v>
                </c:pt>
              </c:strCache>
            </c:strRef>
          </c:tx>
          <c:spPr>
            <a:ln w="44450">
              <a:solidFill>
                <a:srgbClr val="AA0061"/>
              </a:solidFill>
            </a:ln>
          </c:spPr>
          <c:marker>
            <c:symbol val="diamond"/>
            <c:size val="12"/>
            <c:spPr>
              <a:solidFill>
                <a:srgbClr val="AA0061"/>
              </a:solidFill>
              <a:ln w="15875">
                <a:solidFill>
                  <a:srgbClr val="AA0061"/>
                </a:solidFill>
              </a:ln>
            </c:spPr>
          </c:marker>
          <c:cat>
            <c:strRef>
              <c:f>Tabelle1!$H$327:$H$333</c:f>
              <c:strCache>
                <c:ptCount val="7"/>
                <c:pt idx="0">
                  <c:v>0</c:v>
                </c:pt>
                <c:pt idx="1">
                  <c:v>1</c:v>
                </c:pt>
                <c:pt idx="2">
                  <c:v>2</c:v>
                </c:pt>
                <c:pt idx="3">
                  <c:v>3</c:v>
                </c:pt>
                <c:pt idx="4">
                  <c:v>4</c:v>
                </c:pt>
                <c:pt idx="5">
                  <c:v>5</c:v>
                </c:pt>
                <c:pt idx="6">
                  <c:v>6</c:v>
                </c:pt>
              </c:strCache>
            </c:strRef>
          </c:cat>
          <c:val>
            <c:numRef>
              <c:f>Tabelle1!$J$327:$J$333</c:f>
              <c:numCache>
                <c:formatCode>General</c:formatCode>
                <c:ptCount val="7"/>
                <c:pt idx="0">
                  <c:v>1.24</c:v>
                </c:pt>
                <c:pt idx="1">
                  <c:v>0.87000000000000033</c:v>
                </c:pt>
                <c:pt idx="2">
                  <c:v>0.51</c:v>
                </c:pt>
                <c:pt idx="3">
                  <c:v>0.4</c:v>
                </c:pt>
                <c:pt idx="4">
                  <c:v>0.36000000000000015</c:v>
                </c:pt>
                <c:pt idx="5">
                  <c:v>0.22</c:v>
                </c:pt>
                <c:pt idx="6">
                  <c:v>6.0000000000000026E-2</c:v>
                </c:pt>
              </c:numCache>
            </c:numRef>
          </c:val>
          <c:smooth val="0"/>
          <c:extLst xmlns:c16r2="http://schemas.microsoft.com/office/drawing/2015/06/chart">
            <c:ext xmlns:c16="http://schemas.microsoft.com/office/drawing/2014/chart" uri="{C3380CC4-5D6E-409C-BE32-E72D297353CC}">
              <c16:uniqueId val="{00000000-24A8-4A7B-A506-EFFC1ED541BE}"/>
            </c:ext>
          </c:extLst>
        </c:ser>
        <c:ser>
          <c:idx val="1"/>
          <c:order val="1"/>
          <c:tx>
            <c:strRef>
              <c:f>Tabelle1!$K$326</c:f>
              <c:strCache>
                <c:ptCount val="1"/>
                <c:pt idx="0">
                  <c:v>Dysmenorrhoea score</c:v>
                </c:pt>
              </c:strCache>
            </c:strRef>
          </c:tx>
          <c:spPr>
            <a:ln w="44450">
              <a:solidFill>
                <a:srgbClr val="FFDDF0"/>
              </a:solidFill>
            </a:ln>
          </c:spPr>
          <c:marker>
            <c:spPr>
              <a:solidFill>
                <a:srgbClr val="FFDDF0"/>
              </a:solidFill>
              <a:ln>
                <a:solidFill>
                  <a:srgbClr val="FFDDF0"/>
                </a:solidFill>
              </a:ln>
            </c:spPr>
          </c:marker>
          <c:cat>
            <c:strRef>
              <c:f>Tabelle1!$H$327:$H$333</c:f>
              <c:strCache>
                <c:ptCount val="7"/>
                <c:pt idx="0">
                  <c:v>0</c:v>
                </c:pt>
                <c:pt idx="1">
                  <c:v>1</c:v>
                </c:pt>
                <c:pt idx="2">
                  <c:v>2</c:v>
                </c:pt>
                <c:pt idx="3">
                  <c:v>3</c:v>
                </c:pt>
                <c:pt idx="4">
                  <c:v>4</c:v>
                </c:pt>
                <c:pt idx="5">
                  <c:v>5</c:v>
                </c:pt>
                <c:pt idx="6">
                  <c:v>6</c:v>
                </c:pt>
              </c:strCache>
            </c:strRef>
          </c:cat>
          <c:val>
            <c:numRef>
              <c:f>Tabelle1!$K$327:$K$333</c:f>
              <c:numCache>
                <c:formatCode>General</c:formatCode>
                <c:ptCount val="7"/>
                <c:pt idx="0">
                  <c:v>1.48</c:v>
                </c:pt>
                <c:pt idx="1">
                  <c:v>1.01</c:v>
                </c:pt>
                <c:pt idx="2">
                  <c:v>0.61000000000000032</c:v>
                </c:pt>
                <c:pt idx="3">
                  <c:v>0.48000000000000015</c:v>
                </c:pt>
                <c:pt idx="4">
                  <c:v>0.4</c:v>
                </c:pt>
                <c:pt idx="5">
                  <c:v>0.38000000000000017</c:v>
                </c:pt>
                <c:pt idx="6">
                  <c:v>0.2</c:v>
                </c:pt>
              </c:numCache>
            </c:numRef>
          </c:val>
          <c:smooth val="0"/>
          <c:extLst xmlns:c16r2="http://schemas.microsoft.com/office/drawing/2015/06/chart">
            <c:ext xmlns:c16="http://schemas.microsoft.com/office/drawing/2014/chart" uri="{C3380CC4-5D6E-409C-BE32-E72D297353CC}">
              <c16:uniqueId val="{00000001-24A8-4A7B-A506-EFFC1ED541BE}"/>
            </c:ext>
          </c:extLst>
        </c:ser>
        <c:ser>
          <c:idx val="2"/>
          <c:order val="2"/>
          <c:tx>
            <c:strRef>
              <c:f>Tabelle1!$L$326</c:f>
              <c:strCache>
                <c:ptCount val="1"/>
                <c:pt idx="0">
                  <c:v>Dyspareunia score</c:v>
                </c:pt>
              </c:strCache>
            </c:strRef>
          </c:tx>
          <c:spPr>
            <a:ln w="44450">
              <a:solidFill>
                <a:srgbClr val="C5EEFF"/>
              </a:solidFill>
            </a:ln>
          </c:spPr>
          <c:marker>
            <c:symbol val="triangle"/>
            <c:size val="10"/>
            <c:spPr>
              <a:solidFill>
                <a:srgbClr val="C5EEFF"/>
              </a:solidFill>
              <a:ln w="12700">
                <a:solidFill>
                  <a:srgbClr val="C5EEFF"/>
                </a:solidFill>
              </a:ln>
            </c:spPr>
          </c:marker>
          <c:cat>
            <c:strRef>
              <c:f>Tabelle1!$H$327:$H$333</c:f>
              <c:strCache>
                <c:ptCount val="7"/>
                <c:pt idx="0">
                  <c:v>0</c:v>
                </c:pt>
                <c:pt idx="1">
                  <c:v>1</c:v>
                </c:pt>
                <c:pt idx="2">
                  <c:v>2</c:v>
                </c:pt>
                <c:pt idx="3">
                  <c:v>3</c:v>
                </c:pt>
                <c:pt idx="4">
                  <c:v>4</c:v>
                </c:pt>
                <c:pt idx="5">
                  <c:v>5</c:v>
                </c:pt>
                <c:pt idx="6">
                  <c:v>6</c:v>
                </c:pt>
              </c:strCache>
            </c:strRef>
          </c:cat>
          <c:val>
            <c:numRef>
              <c:f>Tabelle1!$L$327:$L$333</c:f>
              <c:numCache>
                <c:formatCode>General</c:formatCode>
                <c:ptCount val="7"/>
                <c:pt idx="0">
                  <c:v>0.61000000000000032</c:v>
                </c:pt>
                <c:pt idx="1">
                  <c:v>0.38000000000000017</c:v>
                </c:pt>
                <c:pt idx="2">
                  <c:v>0.22</c:v>
                </c:pt>
                <c:pt idx="3">
                  <c:v>0.2</c:v>
                </c:pt>
                <c:pt idx="4">
                  <c:v>0.19</c:v>
                </c:pt>
                <c:pt idx="5">
                  <c:v>0.16</c:v>
                </c:pt>
                <c:pt idx="6">
                  <c:v>9.0000000000000024E-2</c:v>
                </c:pt>
              </c:numCache>
            </c:numRef>
          </c:val>
          <c:smooth val="0"/>
          <c:extLst xmlns:c16r2="http://schemas.microsoft.com/office/drawing/2015/06/chart">
            <c:ext xmlns:c16="http://schemas.microsoft.com/office/drawing/2014/chart" uri="{C3380CC4-5D6E-409C-BE32-E72D297353CC}">
              <c16:uniqueId val="{00000002-24A8-4A7B-A506-EFFC1ED541BE}"/>
            </c:ext>
          </c:extLst>
        </c:ser>
        <c:dLbls>
          <c:showLegendKey val="0"/>
          <c:showVal val="0"/>
          <c:showCatName val="0"/>
          <c:showSerName val="0"/>
          <c:showPercent val="0"/>
          <c:showBubbleSize val="0"/>
        </c:dLbls>
        <c:marker val="1"/>
        <c:smooth val="0"/>
        <c:axId val="211537920"/>
        <c:axId val="186173696"/>
      </c:lineChart>
      <c:catAx>
        <c:axId val="211537920"/>
        <c:scaling>
          <c:orientation val="minMax"/>
        </c:scaling>
        <c:delete val="0"/>
        <c:axPos val="b"/>
        <c:numFmt formatCode="General" sourceLinked="0"/>
        <c:majorTickMark val="out"/>
        <c:minorTickMark val="none"/>
        <c:tickLblPos val="nextTo"/>
        <c:txPr>
          <a:bodyPr/>
          <a:lstStyle/>
          <a:p>
            <a:pPr>
              <a:defRPr sz="1200"/>
            </a:pPr>
            <a:endParaRPr lang="tr-TR"/>
          </a:p>
        </c:txPr>
        <c:crossAx val="186173696"/>
        <c:crossesAt val="0"/>
        <c:auto val="1"/>
        <c:lblAlgn val="ctr"/>
        <c:lblOffset val="100"/>
        <c:noMultiLvlLbl val="0"/>
      </c:catAx>
      <c:valAx>
        <c:axId val="186173696"/>
        <c:scaling>
          <c:orientation val="minMax"/>
        </c:scaling>
        <c:delete val="0"/>
        <c:axPos val="l"/>
        <c:majorGridlines/>
        <c:numFmt formatCode="General" sourceLinked="1"/>
        <c:majorTickMark val="out"/>
        <c:minorTickMark val="none"/>
        <c:tickLblPos val="nextTo"/>
        <c:txPr>
          <a:bodyPr/>
          <a:lstStyle/>
          <a:p>
            <a:pPr>
              <a:defRPr sz="1200"/>
            </a:pPr>
            <a:endParaRPr lang="tr-TR"/>
          </a:p>
        </c:txPr>
        <c:crossAx val="211537920"/>
        <c:crosses val="autoZero"/>
        <c:crossBetween val="between"/>
        <c:majorUnit val="0.5"/>
      </c:valAx>
      <c:spPr>
        <a:ln>
          <a:solidFill>
            <a:schemeClr val="tx1"/>
          </a:solidFill>
        </a:ln>
      </c:spPr>
    </c:plotArea>
    <c:legend>
      <c:legendPos val="r"/>
      <c:layout>
        <c:manualLayout>
          <c:xMode val="edge"/>
          <c:yMode val="edge"/>
          <c:x val="0.65573655921692375"/>
          <c:y val="0.54959382091832909"/>
          <c:w val="0.29919894424730337"/>
          <c:h val="0.40126779469777185"/>
        </c:manualLayout>
      </c:layout>
      <c:overlay val="0"/>
      <c:spPr>
        <a:solidFill>
          <a:schemeClr val="bg1"/>
        </a:solidFill>
        <a:ln>
          <a:noFill/>
        </a:ln>
      </c:spPr>
      <c:txPr>
        <a:bodyPr/>
        <a:lstStyle/>
        <a:p>
          <a:pPr>
            <a:defRPr sz="1200" b="0"/>
          </a:pPr>
          <a:endParaRPr lang="tr-TR"/>
        </a:p>
      </c:txPr>
    </c:legend>
    <c:plotVisOnly val="1"/>
    <c:dispBlanksAs val="gap"/>
    <c:showDLblsOverMax val="0"/>
  </c:chart>
  <c:spPr>
    <a:ln>
      <a:noFill/>
    </a:ln>
  </c:spPr>
  <c:txPr>
    <a:bodyPr/>
    <a:lstStyle/>
    <a:p>
      <a:pPr>
        <a:defRPr sz="1400" b="1"/>
      </a:pPr>
      <a:endParaRPr lang="tr-TR"/>
    </a:p>
  </c:txPr>
  <c:externalData r:id="rId1">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c:date1904 val="0"/>
  <c:lang val="tr-T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3480216535433071"/>
          <c:y val="5.2358016971293914E-2"/>
          <c:w val="0.62413713910761159"/>
          <c:h val="0.80226771874050273"/>
        </c:manualLayout>
      </c:layout>
      <c:barChart>
        <c:barDir val="col"/>
        <c:grouping val="clustered"/>
        <c:varyColors val="0"/>
        <c:ser>
          <c:idx val="0"/>
          <c:order val="0"/>
          <c:tx>
            <c:strRef>
              <c:f>Sheet1!$B$1</c:f>
              <c:strCache>
                <c:ptCount val="1"/>
                <c:pt idx="0">
                  <c:v>By patient</c:v>
                </c:pt>
              </c:strCache>
            </c:strRef>
          </c:tx>
          <c:spPr>
            <a:solidFill>
              <a:srgbClr val="C5EEFF"/>
            </a:solidFill>
          </c:spPr>
          <c:invertIfNegative val="0"/>
          <c:cat>
            <c:strRef>
              <c:f>Sheet1!$A$2:$A$5</c:f>
              <c:strCache>
                <c:ptCount val="4"/>
                <c:pt idx="0">
                  <c:v>Excellent</c:v>
                </c:pt>
                <c:pt idx="1">
                  <c:v>Good</c:v>
                </c:pt>
                <c:pt idx="2">
                  <c:v>Fair</c:v>
                </c:pt>
                <c:pt idx="3">
                  <c:v>Poor</c:v>
                </c:pt>
              </c:strCache>
            </c:strRef>
          </c:cat>
          <c:val>
            <c:numRef>
              <c:f>Sheet1!$B$2:$B$5</c:f>
              <c:numCache>
                <c:formatCode>General</c:formatCode>
                <c:ptCount val="4"/>
                <c:pt idx="0">
                  <c:v>22.2</c:v>
                </c:pt>
                <c:pt idx="1">
                  <c:v>52.2</c:v>
                </c:pt>
                <c:pt idx="2">
                  <c:v>20</c:v>
                </c:pt>
                <c:pt idx="3">
                  <c:v>5.6</c:v>
                </c:pt>
              </c:numCache>
            </c:numRef>
          </c:val>
          <c:extLst xmlns:c16r2="http://schemas.microsoft.com/office/drawing/2015/06/chart">
            <c:ext xmlns:c16="http://schemas.microsoft.com/office/drawing/2014/chart" uri="{C3380CC4-5D6E-409C-BE32-E72D297353CC}">
              <c16:uniqueId val="{00000000-FCFB-42C7-8552-50C6A277EE8D}"/>
            </c:ext>
          </c:extLst>
        </c:ser>
        <c:ser>
          <c:idx val="1"/>
          <c:order val="1"/>
          <c:tx>
            <c:strRef>
              <c:f>Sheet1!$C$1</c:f>
              <c:strCache>
                <c:ptCount val="1"/>
                <c:pt idx="0">
                  <c:v>By physician</c:v>
                </c:pt>
              </c:strCache>
            </c:strRef>
          </c:tx>
          <c:invertIfNegative val="0"/>
          <c:cat>
            <c:strRef>
              <c:f>Sheet1!$A$2:$A$5</c:f>
              <c:strCache>
                <c:ptCount val="4"/>
                <c:pt idx="0">
                  <c:v>Excellent</c:v>
                </c:pt>
                <c:pt idx="1">
                  <c:v>Good</c:v>
                </c:pt>
                <c:pt idx="2">
                  <c:v>Fair</c:v>
                </c:pt>
                <c:pt idx="3">
                  <c:v>Poor</c:v>
                </c:pt>
              </c:strCache>
            </c:strRef>
          </c:cat>
          <c:val>
            <c:numRef>
              <c:f>Sheet1!$C$2:$C$5</c:f>
              <c:numCache>
                <c:formatCode>General</c:formatCode>
                <c:ptCount val="4"/>
                <c:pt idx="0">
                  <c:v>13.3</c:v>
                </c:pt>
                <c:pt idx="1">
                  <c:v>56.7</c:v>
                </c:pt>
                <c:pt idx="2">
                  <c:v>25.6</c:v>
                </c:pt>
                <c:pt idx="3">
                  <c:v>4.4000000000000004</c:v>
                </c:pt>
              </c:numCache>
            </c:numRef>
          </c:val>
          <c:extLst xmlns:c16r2="http://schemas.microsoft.com/office/drawing/2015/06/chart">
            <c:ext xmlns:c16="http://schemas.microsoft.com/office/drawing/2014/chart" uri="{C3380CC4-5D6E-409C-BE32-E72D297353CC}">
              <c16:uniqueId val="{00000001-FCFB-42C7-8552-50C6A277EE8D}"/>
            </c:ext>
          </c:extLst>
        </c:ser>
        <c:dLbls>
          <c:showLegendKey val="0"/>
          <c:showVal val="0"/>
          <c:showCatName val="0"/>
          <c:showSerName val="0"/>
          <c:showPercent val="0"/>
          <c:showBubbleSize val="0"/>
        </c:dLbls>
        <c:gapWidth val="150"/>
        <c:axId val="212050944"/>
        <c:axId val="186171968"/>
      </c:barChart>
      <c:catAx>
        <c:axId val="212050944"/>
        <c:scaling>
          <c:orientation val="minMax"/>
        </c:scaling>
        <c:delete val="0"/>
        <c:axPos val="b"/>
        <c:numFmt formatCode="General" sourceLinked="0"/>
        <c:majorTickMark val="out"/>
        <c:minorTickMark val="none"/>
        <c:tickLblPos val="nextTo"/>
        <c:txPr>
          <a:bodyPr/>
          <a:lstStyle/>
          <a:p>
            <a:pPr>
              <a:defRPr sz="1400"/>
            </a:pPr>
            <a:endParaRPr lang="tr-TR"/>
          </a:p>
        </c:txPr>
        <c:crossAx val="186171968"/>
        <c:crosses val="autoZero"/>
        <c:auto val="1"/>
        <c:lblAlgn val="ctr"/>
        <c:lblOffset val="100"/>
        <c:noMultiLvlLbl val="0"/>
      </c:catAx>
      <c:valAx>
        <c:axId val="186171968"/>
        <c:scaling>
          <c:orientation val="minMax"/>
        </c:scaling>
        <c:delete val="0"/>
        <c:axPos val="l"/>
        <c:majorGridlines/>
        <c:title>
          <c:tx>
            <c:rich>
              <a:bodyPr rot="-5400000" vert="horz"/>
              <a:lstStyle/>
              <a:p>
                <a:pPr>
                  <a:defRPr sz="1400" b="0"/>
                </a:pPr>
                <a:r>
                  <a:rPr lang="en-GB" sz="1400" b="0" dirty="0"/>
                  <a:t>Percentage</a:t>
                </a:r>
                <a:r>
                  <a:rPr lang="en-GB" sz="1400" b="0" baseline="0" dirty="0"/>
                  <a:t> of patients</a:t>
                </a:r>
                <a:endParaRPr lang="en-GB" sz="1400" b="0" dirty="0"/>
              </a:p>
            </c:rich>
          </c:tx>
          <c:layout>
            <c:manualLayout>
              <c:xMode val="edge"/>
              <c:yMode val="edge"/>
              <c:x val="4.1504652467452073E-2"/>
              <c:y val="0.16857303336817969"/>
            </c:manualLayout>
          </c:layout>
          <c:overlay val="0"/>
        </c:title>
        <c:numFmt formatCode="General" sourceLinked="1"/>
        <c:majorTickMark val="out"/>
        <c:minorTickMark val="none"/>
        <c:tickLblPos val="nextTo"/>
        <c:txPr>
          <a:bodyPr/>
          <a:lstStyle/>
          <a:p>
            <a:pPr>
              <a:defRPr sz="1400"/>
            </a:pPr>
            <a:endParaRPr lang="tr-TR"/>
          </a:p>
        </c:txPr>
        <c:crossAx val="212050944"/>
        <c:crosses val="autoZero"/>
        <c:crossBetween val="between"/>
      </c:valAx>
    </c:plotArea>
    <c:legend>
      <c:legendPos val="r"/>
      <c:layout>
        <c:manualLayout>
          <c:xMode val="edge"/>
          <c:yMode val="edge"/>
          <c:x val="0.79343624862167028"/>
          <c:y val="0.3393450474403833"/>
          <c:w val="0.17322129826917709"/>
          <c:h val="0.1758140763405906"/>
        </c:manualLayout>
      </c:layout>
      <c:overlay val="0"/>
      <c:txPr>
        <a:bodyPr/>
        <a:lstStyle/>
        <a:p>
          <a:pPr>
            <a:defRPr sz="1400"/>
          </a:pPr>
          <a:endParaRPr lang="tr-TR"/>
        </a:p>
      </c:txPr>
    </c:legend>
    <c:plotVisOnly val="1"/>
    <c:dispBlanksAs val="gap"/>
    <c:showDLblsOverMax val="0"/>
  </c:chart>
  <c:txPr>
    <a:bodyPr/>
    <a:lstStyle/>
    <a:p>
      <a:pPr>
        <a:defRPr sz="1800"/>
      </a:pPr>
      <a:endParaRPr lang="tr-T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tr-T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9869251407226772E-2"/>
          <c:y val="9.3997685136760836E-2"/>
          <c:w val="0.89520751703446833"/>
          <c:h val="0.66900302843203296"/>
        </c:manualLayout>
      </c:layout>
      <c:barChart>
        <c:barDir val="col"/>
        <c:grouping val="clustered"/>
        <c:varyColors val="0"/>
        <c:ser>
          <c:idx val="0"/>
          <c:order val="0"/>
          <c:tx>
            <c:strRef>
              <c:f>Sheet1!$B$1</c:f>
              <c:strCache>
                <c:ptCount val="1"/>
                <c:pt idx="0">
                  <c:v>Series 1</c:v>
                </c:pt>
              </c:strCache>
            </c:strRef>
          </c:tx>
          <c:spPr>
            <a:solidFill>
              <a:srgbClr val="D8027F"/>
            </a:solidFill>
          </c:spPr>
          <c:invertIfNegative val="0"/>
          <c:dLbls>
            <c:dLbl>
              <c:idx val="0"/>
              <c:layout/>
              <c:tx>
                <c:rich>
                  <a:bodyPr/>
                  <a:lstStyle/>
                  <a:p>
                    <a:r>
                      <a:rPr lang="en-US" dirty="0"/>
                      <a:t>81</a:t>
                    </a:r>
                  </a:p>
                </c:rich>
              </c:tx>
              <c:dLblPos val="outEnd"/>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0-8267-43F1-8F71-AABAA644F9E7}"/>
                </c:ext>
              </c:extLst>
            </c:dLbl>
            <c:dLbl>
              <c:idx val="1"/>
              <c:layout/>
              <c:tx>
                <c:rich>
                  <a:bodyPr/>
                  <a:lstStyle/>
                  <a:p>
                    <a:r>
                      <a:rPr lang="en-US" dirty="0"/>
                      <a:t>100</a:t>
                    </a:r>
                  </a:p>
                </c:rich>
              </c:tx>
              <c:dLblPos val="outEnd"/>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1-8267-43F1-8F71-AABAA644F9E7}"/>
                </c:ext>
              </c:extLst>
            </c:dLbl>
            <c:dLbl>
              <c:idx val="2"/>
              <c:layout/>
              <c:tx>
                <c:rich>
                  <a:bodyPr/>
                  <a:lstStyle/>
                  <a:p>
                    <a:r>
                      <a:rPr lang="en-US" dirty="0"/>
                      <a:t>80</a:t>
                    </a:r>
                  </a:p>
                </c:rich>
              </c:tx>
              <c:dLblPos val="outEnd"/>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2-8267-43F1-8F71-AABAA644F9E7}"/>
                </c:ext>
              </c:extLst>
            </c:dLbl>
            <c:dLbl>
              <c:idx val="3"/>
              <c:layout/>
              <c:tx>
                <c:rich>
                  <a:bodyPr/>
                  <a:lstStyle/>
                  <a:p>
                    <a:r>
                      <a:rPr lang="en-US" dirty="0"/>
                      <a:t>67</a:t>
                    </a:r>
                  </a:p>
                </c:rich>
              </c:tx>
              <c:dLblPos val="outEnd"/>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3-8267-43F1-8F71-AABAA644F9E7}"/>
                </c:ext>
              </c:extLst>
            </c:dLbl>
            <c:dLbl>
              <c:idx val="4"/>
              <c:layout/>
              <c:tx>
                <c:rich>
                  <a:bodyPr/>
                  <a:lstStyle/>
                  <a:p>
                    <a:r>
                      <a:rPr lang="en-US" dirty="0"/>
                      <a:t>89</a:t>
                    </a:r>
                  </a:p>
                </c:rich>
              </c:tx>
              <c:dLblPos val="outEnd"/>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4-8267-43F1-8F71-AABAA644F9E7}"/>
                </c:ext>
              </c:extLst>
            </c:dLbl>
            <c:spPr>
              <a:noFill/>
              <a:ln>
                <a:noFill/>
              </a:ln>
              <a:effectLst/>
            </c:spPr>
            <c:txPr>
              <a:bodyPr/>
              <a:lstStyle/>
              <a:p>
                <a:pPr>
                  <a:defRPr sz="1200" b="0"/>
                </a:pPr>
                <a:endParaRPr lang="tr-TR"/>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Sheet1!$A$2:$A$6</c:f>
              <c:strCache>
                <c:ptCount val="5"/>
                <c:pt idx="0">
                  <c:v>Menorrhagia or 
dysmenorrhea
(n=32)</c:v>
                </c:pt>
                <c:pt idx="1">
                  <c:v>Polymenorrhea 
(n=16)</c:v>
                </c:pt>
                <c:pt idx="2">
                  <c:v>Metrorrhagia (n=10)</c:v>
                </c:pt>
                <c:pt idx="3">
                  <c:v>Menometrorrhagia 
(n=12)</c:v>
                </c:pt>
                <c:pt idx="4">
                  <c:v>Polymenorrhea 
plus menorrhagia
(n=38)</c:v>
                </c:pt>
              </c:strCache>
            </c:strRef>
          </c:cat>
          <c:val>
            <c:numRef>
              <c:f>Sheet1!$B$2:$B$6</c:f>
              <c:numCache>
                <c:formatCode>0</c:formatCode>
                <c:ptCount val="5"/>
                <c:pt idx="0">
                  <c:v>81</c:v>
                </c:pt>
                <c:pt idx="1">
                  <c:v>100</c:v>
                </c:pt>
                <c:pt idx="2">
                  <c:v>80</c:v>
                </c:pt>
                <c:pt idx="3">
                  <c:v>67</c:v>
                </c:pt>
                <c:pt idx="4">
                  <c:v>89</c:v>
                </c:pt>
              </c:numCache>
            </c:numRef>
          </c:val>
          <c:extLst xmlns:c16r2="http://schemas.microsoft.com/office/drawing/2015/06/chart">
            <c:ext xmlns:c16="http://schemas.microsoft.com/office/drawing/2014/chart" uri="{C3380CC4-5D6E-409C-BE32-E72D297353CC}">
              <c16:uniqueId val="{00000005-8267-43F1-8F71-AABAA644F9E7}"/>
            </c:ext>
          </c:extLst>
        </c:ser>
        <c:dLbls>
          <c:showLegendKey val="0"/>
          <c:showVal val="0"/>
          <c:showCatName val="0"/>
          <c:showSerName val="0"/>
          <c:showPercent val="0"/>
          <c:showBubbleSize val="0"/>
        </c:dLbls>
        <c:gapWidth val="150"/>
        <c:axId val="203721728"/>
        <c:axId val="199915136"/>
      </c:barChart>
      <c:catAx>
        <c:axId val="203721728"/>
        <c:scaling>
          <c:orientation val="minMax"/>
        </c:scaling>
        <c:delete val="0"/>
        <c:axPos val="b"/>
        <c:numFmt formatCode="General" sourceLinked="1"/>
        <c:majorTickMark val="out"/>
        <c:minorTickMark val="none"/>
        <c:tickLblPos val="nextTo"/>
        <c:txPr>
          <a:bodyPr rot="0"/>
          <a:lstStyle/>
          <a:p>
            <a:pPr>
              <a:defRPr sz="1200" b="0"/>
            </a:pPr>
            <a:endParaRPr lang="tr-TR"/>
          </a:p>
        </c:txPr>
        <c:crossAx val="199915136"/>
        <c:crosses val="autoZero"/>
        <c:auto val="1"/>
        <c:lblAlgn val="ctr"/>
        <c:lblOffset val="100"/>
        <c:noMultiLvlLbl val="0"/>
      </c:catAx>
      <c:valAx>
        <c:axId val="199915136"/>
        <c:scaling>
          <c:orientation val="minMax"/>
          <c:max val="100"/>
        </c:scaling>
        <c:delete val="0"/>
        <c:axPos val="l"/>
        <c:title>
          <c:tx>
            <c:rich>
              <a:bodyPr rot="-5400000" vert="horz"/>
              <a:lstStyle/>
              <a:p>
                <a:pPr>
                  <a:defRPr sz="1100" b="0" i="0" u="none" strike="noStrike" baseline="0">
                    <a:solidFill>
                      <a:srgbClr val="000000"/>
                    </a:solidFill>
                    <a:latin typeface="+mn-lt"/>
                    <a:ea typeface="Calibri"/>
                    <a:cs typeface="Calibri"/>
                  </a:defRPr>
                </a:pPr>
                <a:r>
                  <a:rPr lang="en-GB" sz="1200" b="1" i="0" u="none" strike="noStrike" baseline="0" dirty="0">
                    <a:solidFill>
                      <a:srgbClr val="000000"/>
                    </a:solidFill>
                    <a:latin typeface="+mn-lt"/>
                    <a:cs typeface="Arial"/>
                  </a:rPr>
                  <a:t>Patients (%)</a:t>
                </a:r>
              </a:p>
            </c:rich>
          </c:tx>
          <c:layout>
            <c:manualLayout>
              <c:xMode val="edge"/>
              <c:yMode val="edge"/>
              <c:x val="7.0311517397666171E-3"/>
              <c:y val="0.30578231579328713"/>
            </c:manualLayout>
          </c:layout>
          <c:overlay val="0"/>
        </c:title>
        <c:numFmt formatCode="#,##0" sourceLinked="0"/>
        <c:majorTickMark val="out"/>
        <c:minorTickMark val="none"/>
        <c:tickLblPos val="nextTo"/>
        <c:txPr>
          <a:bodyPr/>
          <a:lstStyle/>
          <a:p>
            <a:pPr>
              <a:defRPr sz="1200" b="0"/>
            </a:pPr>
            <a:endParaRPr lang="tr-TR"/>
          </a:p>
        </c:txPr>
        <c:crossAx val="203721728"/>
        <c:crosses val="autoZero"/>
        <c:crossBetween val="between"/>
        <c:majorUnit val="25"/>
      </c:valAx>
      <c:spPr>
        <a:noFill/>
        <a:ln w="25394">
          <a:noFill/>
        </a:ln>
      </c:spPr>
    </c:plotArea>
    <c:plotVisOnly val="1"/>
    <c:dispBlanksAs val="gap"/>
    <c:showDLblsOverMax val="0"/>
  </c:chart>
  <c:txPr>
    <a:bodyPr/>
    <a:lstStyle/>
    <a:p>
      <a:pPr>
        <a:defRPr sz="1800"/>
      </a:pPr>
      <a:endParaRPr lang="tr-TR"/>
    </a:p>
  </c:txPr>
  <c:externalData r:id="rId1">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c:date1904 val="0"/>
  <c:lang val="tr-TR"/>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55951333858303076"/>
          <c:y val="0.91912642974938064"/>
        </c:manualLayout>
      </c:layout>
      <c:overlay val="0"/>
      <c:txPr>
        <a:bodyPr/>
        <a:lstStyle/>
        <a:p>
          <a:pPr>
            <a:defRPr sz="1600" b="0"/>
          </a:pPr>
          <a:endParaRPr lang="tr-TR"/>
        </a:p>
      </c:txPr>
    </c:title>
    <c:autoTitleDeleted val="0"/>
    <c:plotArea>
      <c:layout>
        <c:manualLayout>
          <c:layoutTarget val="inner"/>
          <c:xMode val="edge"/>
          <c:yMode val="edge"/>
          <c:x val="0.40444034584062971"/>
          <c:y val="8.3141053528674139E-2"/>
          <c:w val="0.53779230304024472"/>
          <c:h val="0.75212628632064837"/>
        </c:manualLayout>
      </c:layout>
      <c:barChart>
        <c:barDir val="bar"/>
        <c:grouping val="clustered"/>
        <c:varyColors val="0"/>
        <c:ser>
          <c:idx val="0"/>
          <c:order val="0"/>
          <c:tx>
            <c:strRef>
              <c:f>Tabelle1!$E$298</c:f>
              <c:strCache>
                <c:ptCount val="1"/>
                <c:pt idx="0">
                  <c:v>Pregnancies</c:v>
                </c:pt>
              </c:strCache>
            </c:strRef>
          </c:tx>
          <c:spPr>
            <a:solidFill>
              <a:srgbClr val="AA0061"/>
            </a:solidFill>
            <a:ln>
              <a:solidFill>
                <a:srgbClr val="AA0061"/>
              </a:solidFill>
            </a:ln>
          </c:spPr>
          <c:invertIfNegative val="0"/>
          <c:cat>
            <c:strRef>
              <c:f>Tabelle1!$A$299:$A$303</c:f>
              <c:strCache>
                <c:ptCount val="5"/>
                <c:pt idx="0">
                  <c:v>No medical treatment</c:v>
                </c:pt>
                <c:pt idx="1">
                  <c:v>Danazol</c:v>
                </c:pt>
                <c:pt idx="2">
                  <c:v>Norethisterone</c:v>
                </c:pt>
                <c:pt idx="3">
                  <c:v>Dydrogesterone</c:v>
                </c:pt>
                <c:pt idx="4">
                  <c:v>Depot-MPA</c:v>
                </c:pt>
              </c:strCache>
            </c:strRef>
          </c:cat>
          <c:val>
            <c:numRef>
              <c:f>Tabelle1!$E$299:$E$303</c:f>
              <c:numCache>
                <c:formatCode>0%</c:formatCode>
                <c:ptCount val="5"/>
                <c:pt idx="0">
                  <c:v>0.30000000000000004</c:v>
                </c:pt>
                <c:pt idx="1">
                  <c:v>0.63333333333333341</c:v>
                </c:pt>
                <c:pt idx="2">
                  <c:v>0.45555555555555555</c:v>
                </c:pt>
                <c:pt idx="3">
                  <c:v>0.5</c:v>
                </c:pt>
                <c:pt idx="4">
                  <c:v>0.35000000000000003</c:v>
                </c:pt>
              </c:numCache>
            </c:numRef>
          </c:val>
          <c:extLst xmlns:c16r2="http://schemas.microsoft.com/office/drawing/2015/06/chart">
            <c:ext xmlns:c16="http://schemas.microsoft.com/office/drawing/2014/chart" uri="{C3380CC4-5D6E-409C-BE32-E72D297353CC}">
              <c16:uniqueId val="{00000000-00D6-4D33-A4BE-821C4E34BB33}"/>
            </c:ext>
          </c:extLst>
        </c:ser>
        <c:dLbls>
          <c:showLegendKey val="0"/>
          <c:showVal val="0"/>
          <c:showCatName val="0"/>
          <c:showSerName val="0"/>
          <c:showPercent val="0"/>
          <c:showBubbleSize val="0"/>
        </c:dLbls>
        <c:gapWidth val="62"/>
        <c:axId val="211879424"/>
        <c:axId val="187590912"/>
      </c:barChart>
      <c:catAx>
        <c:axId val="211879424"/>
        <c:scaling>
          <c:orientation val="minMax"/>
        </c:scaling>
        <c:delete val="0"/>
        <c:axPos val="l"/>
        <c:numFmt formatCode="General" sourceLinked="0"/>
        <c:majorTickMark val="out"/>
        <c:minorTickMark val="none"/>
        <c:tickLblPos val="nextTo"/>
        <c:txPr>
          <a:bodyPr/>
          <a:lstStyle/>
          <a:p>
            <a:pPr>
              <a:defRPr sz="1600"/>
            </a:pPr>
            <a:endParaRPr lang="tr-TR"/>
          </a:p>
        </c:txPr>
        <c:crossAx val="187590912"/>
        <c:crosses val="autoZero"/>
        <c:auto val="1"/>
        <c:lblAlgn val="ctr"/>
        <c:lblOffset val="100"/>
        <c:noMultiLvlLbl val="0"/>
      </c:catAx>
      <c:valAx>
        <c:axId val="187590912"/>
        <c:scaling>
          <c:orientation val="minMax"/>
        </c:scaling>
        <c:delete val="0"/>
        <c:axPos val="b"/>
        <c:majorGridlines/>
        <c:numFmt formatCode="0%" sourceLinked="1"/>
        <c:majorTickMark val="out"/>
        <c:minorTickMark val="none"/>
        <c:tickLblPos val="nextTo"/>
        <c:crossAx val="211879424"/>
        <c:crosses val="autoZero"/>
        <c:crossBetween val="between"/>
        <c:majorUnit val="0.25"/>
      </c:valAx>
      <c:spPr>
        <a:ln>
          <a:solidFill>
            <a:sysClr val="windowText" lastClr="000000"/>
          </a:solidFill>
        </a:ln>
      </c:spPr>
    </c:plotArea>
    <c:plotVisOnly val="1"/>
    <c:dispBlanksAs val="gap"/>
    <c:showDLblsOverMax val="0"/>
  </c:chart>
  <c:txPr>
    <a:bodyPr/>
    <a:lstStyle/>
    <a:p>
      <a:pPr>
        <a:defRPr sz="1400"/>
      </a:pPr>
      <a:endParaRPr lang="tr-TR"/>
    </a:p>
  </c:txPr>
  <c:externalData r:id="rId1">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c:date1904 val="0"/>
  <c:lang val="tr-T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877331104025705"/>
          <c:y val="2.3363925302177655E-2"/>
          <c:w val="0.8412266290885928"/>
          <c:h val="0.71641157338364825"/>
        </c:manualLayout>
      </c:layout>
      <c:barChart>
        <c:barDir val="col"/>
        <c:grouping val="clustered"/>
        <c:varyColors val="0"/>
        <c:ser>
          <c:idx val="0"/>
          <c:order val="0"/>
          <c:tx>
            <c:strRef>
              <c:f>Sheet1!$B$1</c:f>
              <c:strCache>
                <c:ptCount val="1"/>
                <c:pt idx="0">
                  <c:v>Sütun1</c:v>
                </c:pt>
              </c:strCache>
            </c:strRef>
          </c:tx>
          <c:spPr>
            <a:solidFill>
              <a:schemeClr val="tx2"/>
            </a:solidFill>
          </c:spPr>
          <c:invertIfNegative val="0"/>
          <c:dPt>
            <c:idx val="0"/>
            <c:invertIfNegative val="0"/>
            <c:bubble3D val="0"/>
            <c:spPr>
              <a:solidFill>
                <a:schemeClr val="accent5"/>
              </a:solidFill>
            </c:spPr>
            <c:extLst xmlns:c16r2="http://schemas.microsoft.com/office/drawing/2015/06/chart">
              <c:ext xmlns:c16="http://schemas.microsoft.com/office/drawing/2014/chart" uri="{C3380CC4-5D6E-409C-BE32-E72D297353CC}">
                <c16:uniqueId val="{00000001-C398-45FC-8A5A-4F1DD55A4364}"/>
              </c:ext>
            </c:extLst>
          </c:dPt>
          <c:dPt>
            <c:idx val="1"/>
            <c:invertIfNegative val="0"/>
            <c:bubble3D val="0"/>
            <c:spPr>
              <a:solidFill>
                <a:schemeClr val="accent2"/>
              </a:solidFill>
            </c:spPr>
            <c:extLst xmlns:c16r2="http://schemas.microsoft.com/office/drawing/2015/06/chart">
              <c:ext xmlns:c16="http://schemas.microsoft.com/office/drawing/2014/chart" uri="{C3380CC4-5D6E-409C-BE32-E72D297353CC}">
                <c16:uniqueId val="{00000003-C398-45FC-8A5A-4F1DD55A4364}"/>
              </c:ext>
            </c:extLst>
          </c:dPt>
          <c:dLbls>
            <c:dLbl>
              <c:idx val="0"/>
              <c:layout>
                <c:manualLayout>
                  <c:x val="-8.5848533894060212E-3"/>
                  <c:y val="0"/>
                </c:manualLayout>
              </c:layout>
              <c:tx>
                <c:rich>
                  <a:bodyPr/>
                  <a:lstStyle/>
                  <a:p>
                    <a:r>
                      <a:rPr lang="en-US" sz="1100"/>
                      <a:t>%15.7</a:t>
                    </a:r>
                  </a:p>
                </c:rich>
              </c:tx>
              <c:dLblPos val="outEnd"/>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1-C398-45FC-8A5A-4F1DD55A4364}"/>
                </c:ext>
              </c:extLst>
            </c:dLbl>
            <c:dLbl>
              <c:idx val="1"/>
              <c:layout/>
              <c:tx>
                <c:rich>
                  <a:bodyPr/>
                  <a:lstStyle/>
                  <a:p>
                    <a:r>
                      <a:rPr lang="en-US" sz="1100"/>
                      <a:t>%8</a:t>
                    </a:r>
                  </a:p>
                </c:rich>
              </c:tx>
              <c:dLblPos val="outEnd"/>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3-C398-45FC-8A5A-4F1DD55A4364}"/>
                </c:ext>
              </c:extLst>
            </c:dLbl>
            <c:spPr>
              <a:noFill/>
              <a:ln>
                <a:noFill/>
              </a:ln>
              <a:effectLst/>
            </c:spPr>
            <c:txPr>
              <a:bodyPr/>
              <a:lstStyle/>
              <a:p>
                <a:pPr>
                  <a:defRPr sz="1100"/>
                </a:pPr>
                <a:endParaRPr lang="tr-TR"/>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Sheet1!$A$2:$A$3</c:f>
              <c:strCache>
                <c:ptCount val="2"/>
                <c:pt idx="0">
                  <c:v>Vajinal mikronize progesteron (100 mg TID; N=51)</c:v>
                </c:pt>
                <c:pt idx="1">
                  <c:v>Oral didrogesteron (10 mg BID; N=50)</c:v>
                </c:pt>
              </c:strCache>
            </c:strRef>
          </c:cat>
          <c:val>
            <c:numRef>
              <c:f>Sheet1!$B$2:$B$3</c:f>
              <c:numCache>
                <c:formatCode>General</c:formatCode>
                <c:ptCount val="2"/>
                <c:pt idx="0">
                  <c:v>15.7</c:v>
                </c:pt>
                <c:pt idx="1">
                  <c:v>8</c:v>
                </c:pt>
              </c:numCache>
            </c:numRef>
          </c:val>
          <c:extLst xmlns:c16r2="http://schemas.microsoft.com/office/drawing/2015/06/chart">
            <c:ext xmlns:c16="http://schemas.microsoft.com/office/drawing/2014/chart" uri="{C3380CC4-5D6E-409C-BE32-E72D297353CC}">
              <c16:uniqueId val="{00000004-C398-45FC-8A5A-4F1DD55A4364}"/>
            </c:ext>
          </c:extLst>
        </c:ser>
        <c:dLbls>
          <c:dLblPos val="outEnd"/>
          <c:showLegendKey val="0"/>
          <c:showVal val="1"/>
          <c:showCatName val="0"/>
          <c:showSerName val="0"/>
          <c:showPercent val="0"/>
          <c:showBubbleSize val="0"/>
        </c:dLbls>
        <c:gapWidth val="150"/>
        <c:overlap val="-73"/>
        <c:axId val="214449152"/>
        <c:axId val="213217216"/>
      </c:barChart>
      <c:catAx>
        <c:axId val="214449152"/>
        <c:scaling>
          <c:orientation val="minMax"/>
        </c:scaling>
        <c:delete val="0"/>
        <c:axPos val="b"/>
        <c:numFmt formatCode="General" sourceLinked="1"/>
        <c:majorTickMark val="out"/>
        <c:minorTickMark val="none"/>
        <c:tickLblPos val="nextTo"/>
        <c:txPr>
          <a:bodyPr/>
          <a:lstStyle/>
          <a:p>
            <a:pPr>
              <a:defRPr sz="1000"/>
            </a:pPr>
            <a:endParaRPr lang="tr-TR"/>
          </a:p>
        </c:txPr>
        <c:crossAx val="213217216"/>
        <c:crosses val="autoZero"/>
        <c:auto val="1"/>
        <c:lblAlgn val="ctr"/>
        <c:lblOffset val="100"/>
        <c:noMultiLvlLbl val="0"/>
      </c:catAx>
      <c:valAx>
        <c:axId val="213217216"/>
        <c:scaling>
          <c:orientation val="minMax"/>
        </c:scaling>
        <c:delete val="0"/>
        <c:axPos val="l"/>
        <c:numFmt formatCode="General" sourceLinked="1"/>
        <c:majorTickMark val="out"/>
        <c:minorTickMark val="none"/>
        <c:tickLblPos val="nextTo"/>
        <c:txPr>
          <a:bodyPr/>
          <a:lstStyle/>
          <a:p>
            <a:pPr>
              <a:defRPr sz="1100" baseline="0"/>
            </a:pPr>
            <a:endParaRPr lang="tr-TR"/>
          </a:p>
        </c:txPr>
        <c:crossAx val="214449152"/>
        <c:crosses val="autoZero"/>
        <c:crossBetween val="between"/>
      </c:valAx>
    </c:plotArea>
    <c:plotVisOnly val="1"/>
    <c:dispBlanksAs val="gap"/>
    <c:showDLblsOverMax val="0"/>
  </c:chart>
  <c:spPr>
    <a:noFill/>
  </c:spPr>
  <c:txPr>
    <a:bodyPr/>
    <a:lstStyle/>
    <a:p>
      <a:pPr>
        <a:defRPr sz="1800"/>
      </a:pPr>
      <a:endParaRPr lang="tr-TR"/>
    </a:p>
  </c:txPr>
</c:chartSpace>
</file>

<file path=ppt/charts/chart22.xml><?xml version="1.0" encoding="utf-8"?>
<c:chartSpace xmlns:c="http://schemas.openxmlformats.org/drawingml/2006/chart" xmlns:a="http://schemas.openxmlformats.org/drawingml/2006/main" xmlns:r="http://schemas.openxmlformats.org/officeDocument/2006/relationships">
  <c:date1904 val="0"/>
  <c:lang val="tr-T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945859476016481"/>
          <c:y val="2.3363925302177655E-2"/>
          <c:w val="0.80541402455173972"/>
          <c:h val="0.71641157338364825"/>
        </c:manualLayout>
      </c:layout>
      <c:barChart>
        <c:barDir val="col"/>
        <c:grouping val="clustered"/>
        <c:varyColors val="0"/>
        <c:ser>
          <c:idx val="0"/>
          <c:order val="0"/>
          <c:tx>
            <c:strRef>
              <c:f>Sheet1!$B$1</c:f>
              <c:strCache>
                <c:ptCount val="1"/>
                <c:pt idx="0">
                  <c:v>başlangıç</c:v>
                </c:pt>
              </c:strCache>
            </c:strRef>
          </c:tx>
          <c:spPr>
            <a:pattFill prst="ltHorz">
              <a:fgClr>
                <a:schemeClr val="accent2"/>
              </a:fgClr>
              <a:bgClr>
                <a:schemeClr val="bg1"/>
              </a:bgClr>
            </a:pattFill>
          </c:spPr>
          <c:invertIfNegative val="0"/>
          <c:dPt>
            <c:idx val="0"/>
            <c:invertIfNegative val="0"/>
            <c:bubble3D val="0"/>
            <c:spPr>
              <a:pattFill prst="ltHorz">
                <a:fgClr>
                  <a:schemeClr val="accent5"/>
                </a:fgClr>
                <a:bgClr>
                  <a:schemeClr val="bg1"/>
                </a:bgClr>
              </a:pattFill>
            </c:spPr>
            <c:extLst xmlns:c16r2="http://schemas.microsoft.com/office/drawing/2015/06/chart">
              <c:ext xmlns:c16="http://schemas.microsoft.com/office/drawing/2014/chart" uri="{C3380CC4-5D6E-409C-BE32-E72D297353CC}">
                <c16:uniqueId val="{00000001-B056-4E43-B620-64BA2604B2F9}"/>
              </c:ext>
            </c:extLst>
          </c:dPt>
          <c:dPt>
            <c:idx val="1"/>
            <c:invertIfNegative val="0"/>
            <c:bubble3D val="0"/>
            <c:extLst xmlns:c16r2="http://schemas.microsoft.com/office/drawing/2015/06/chart">
              <c:ext xmlns:c16="http://schemas.microsoft.com/office/drawing/2014/chart" uri="{C3380CC4-5D6E-409C-BE32-E72D297353CC}">
                <c16:uniqueId val="{00000002-B056-4E43-B620-64BA2604B2F9}"/>
              </c:ext>
            </c:extLst>
          </c:dPt>
          <c:errBars>
            <c:errBarType val="both"/>
            <c:errValType val="cust"/>
            <c:noEndCap val="0"/>
            <c:plus>
              <c:numRef>
                <c:f>Sheet1!$B$5:$B$6</c:f>
                <c:numCache>
                  <c:formatCode>General</c:formatCode>
                  <c:ptCount val="2"/>
                  <c:pt idx="0">
                    <c:v>8.91</c:v>
                  </c:pt>
                  <c:pt idx="1">
                    <c:v>8.06</c:v>
                  </c:pt>
                </c:numCache>
              </c:numRef>
            </c:plus>
            <c:minus>
              <c:numRef>
                <c:f>Sheet1!$B$5:$B$6</c:f>
                <c:numCache>
                  <c:formatCode>General</c:formatCode>
                  <c:ptCount val="2"/>
                  <c:pt idx="0">
                    <c:v>8.91</c:v>
                  </c:pt>
                  <c:pt idx="1">
                    <c:v>8.06</c:v>
                  </c:pt>
                </c:numCache>
              </c:numRef>
            </c:minus>
          </c:errBars>
          <c:cat>
            <c:strRef>
              <c:f>Sheet1!$A$2:$A$3</c:f>
              <c:strCache>
                <c:ptCount val="2"/>
                <c:pt idx="0">
                  <c:v>Vajinal mikronize progesteron (100 mg TID; N=51)</c:v>
                </c:pt>
                <c:pt idx="1">
                  <c:v>Oral didrogesteron (10 mg BID; N=50)</c:v>
                </c:pt>
              </c:strCache>
            </c:strRef>
          </c:cat>
          <c:val>
            <c:numRef>
              <c:f>Sheet1!$B$2:$B$3</c:f>
              <c:numCache>
                <c:formatCode>General</c:formatCode>
                <c:ptCount val="2"/>
                <c:pt idx="0">
                  <c:v>32.9</c:v>
                </c:pt>
                <c:pt idx="1">
                  <c:v>32.436</c:v>
                </c:pt>
              </c:numCache>
            </c:numRef>
          </c:val>
          <c:extLst xmlns:c16r2="http://schemas.microsoft.com/office/drawing/2015/06/chart">
            <c:ext xmlns:c16="http://schemas.microsoft.com/office/drawing/2014/chart" uri="{C3380CC4-5D6E-409C-BE32-E72D297353CC}">
              <c16:uniqueId val="{00000003-B056-4E43-B620-64BA2604B2F9}"/>
            </c:ext>
          </c:extLst>
        </c:ser>
        <c:ser>
          <c:idx val="1"/>
          <c:order val="1"/>
          <c:tx>
            <c:strRef>
              <c:f>Sheet1!$C$1</c:f>
              <c:strCache>
                <c:ptCount val="1"/>
                <c:pt idx="0">
                  <c:v>4 hafta sonrasında</c:v>
                </c:pt>
              </c:strCache>
            </c:strRef>
          </c:tx>
          <c:invertIfNegative val="0"/>
          <c:dPt>
            <c:idx val="0"/>
            <c:invertIfNegative val="0"/>
            <c:bubble3D val="0"/>
            <c:spPr>
              <a:solidFill>
                <a:schemeClr val="accent5"/>
              </a:solidFill>
            </c:spPr>
            <c:extLst xmlns:c16r2="http://schemas.microsoft.com/office/drawing/2015/06/chart">
              <c:ext xmlns:c16="http://schemas.microsoft.com/office/drawing/2014/chart" uri="{C3380CC4-5D6E-409C-BE32-E72D297353CC}">
                <c16:uniqueId val="{00000005-B056-4E43-B620-64BA2604B2F9}"/>
              </c:ext>
            </c:extLst>
          </c:dPt>
          <c:dPt>
            <c:idx val="1"/>
            <c:invertIfNegative val="0"/>
            <c:bubble3D val="0"/>
            <c:spPr>
              <a:solidFill>
                <a:schemeClr val="accent2"/>
              </a:solidFill>
            </c:spPr>
            <c:extLst xmlns:c16r2="http://schemas.microsoft.com/office/drawing/2015/06/chart">
              <c:ext xmlns:c16="http://schemas.microsoft.com/office/drawing/2014/chart" uri="{C3380CC4-5D6E-409C-BE32-E72D297353CC}">
                <c16:uniqueId val="{00000007-B056-4E43-B620-64BA2604B2F9}"/>
              </c:ext>
            </c:extLst>
          </c:dPt>
          <c:errBars>
            <c:errBarType val="both"/>
            <c:errValType val="cust"/>
            <c:noEndCap val="0"/>
            <c:plus>
              <c:numRef>
                <c:f>Sheet1!$C$5:$C$6</c:f>
                <c:numCache>
                  <c:formatCode>General</c:formatCode>
                  <c:ptCount val="2"/>
                  <c:pt idx="0">
                    <c:v>7.75</c:v>
                  </c:pt>
                  <c:pt idx="1">
                    <c:v>12.26</c:v>
                  </c:pt>
                </c:numCache>
              </c:numRef>
            </c:plus>
            <c:minus>
              <c:numRef>
                <c:f>Sheet1!$C$5:$C$6</c:f>
                <c:numCache>
                  <c:formatCode>General</c:formatCode>
                  <c:ptCount val="2"/>
                  <c:pt idx="0">
                    <c:v>7.75</c:v>
                  </c:pt>
                  <c:pt idx="1">
                    <c:v>12.26</c:v>
                  </c:pt>
                </c:numCache>
              </c:numRef>
            </c:minus>
          </c:errBars>
          <c:cat>
            <c:strRef>
              <c:f>Sheet1!$A$2:$A$3</c:f>
              <c:strCache>
                <c:ptCount val="2"/>
                <c:pt idx="0">
                  <c:v>Vajinal mikronize progesteron (100 mg TID; N=51)</c:v>
                </c:pt>
                <c:pt idx="1">
                  <c:v>Oral didrogesteron (10 mg BID; N=50)</c:v>
                </c:pt>
              </c:strCache>
            </c:strRef>
          </c:cat>
          <c:val>
            <c:numRef>
              <c:f>Sheet1!$C$2:$C$3</c:f>
              <c:numCache>
                <c:formatCode>General</c:formatCode>
                <c:ptCount val="2"/>
                <c:pt idx="0">
                  <c:v>35.393000000000001</c:v>
                </c:pt>
                <c:pt idx="1">
                  <c:v>38.405999999999999</c:v>
                </c:pt>
              </c:numCache>
            </c:numRef>
          </c:val>
          <c:extLst xmlns:c16r2="http://schemas.microsoft.com/office/drawing/2015/06/chart">
            <c:ext xmlns:c16="http://schemas.microsoft.com/office/drawing/2014/chart" uri="{C3380CC4-5D6E-409C-BE32-E72D297353CC}">
              <c16:uniqueId val="{00000008-B056-4E43-B620-64BA2604B2F9}"/>
            </c:ext>
          </c:extLst>
        </c:ser>
        <c:dLbls>
          <c:showLegendKey val="0"/>
          <c:showVal val="0"/>
          <c:showCatName val="0"/>
          <c:showSerName val="0"/>
          <c:showPercent val="0"/>
          <c:showBubbleSize val="0"/>
        </c:dLbls>
        <c:gapWidth val="150"/>
        <c:overlap val="-73"/>
        <c:axId val="214449664"/>
        <c:axId val="213238336"/>
      </c:barChart>
      <c:catAx>
        <c:axId val="214449664"/>
        <c:scaling>
          <c:orientation val="minMax"/>
        </c:scaling>
        <c:delete val="0"/>
        <c:axPos val="b"/>
        <c:numFmt formatCode="General" sourceLinked="1"/>
        <c:majorTickMark val="out"/>
        <c:minorTickMark val="none"/>
        <c:tickLblPos val="nextTo"/>
        <c:txPr>
          <a:bodyPr/>
          <a:lstStyle/>
          <a:p>
            <a:pPr>
              <a:defRPr sz="1000"/>
            </a:pPr>
            <a:endParaRPr lang="tr-TR"/>
          </a:p>
        </c:txPr>
        <c:crossAx val="213238336"/>
        <c:crosses val="autoZero"/>
        <c:auto val="1"/>
        <c:lblAlgn val="ctr"/>
        <c:lblOffset val="100"/>
        <c:noMultiLvlLbl val="0"/>
      </c:catAx>
      <c:valAx>
        <c:axId val="213238336"/>
        <c:scaling>
          <c:orientation val="minMax"/>
        </c:scaling>
        <c:delete val="0"/>
        <c:axPos val="l"/>
        <c:numFmt formatCode="General" sourceLinked="1"/>
        <c:majorTickMark val="out"/>
        <c:minorTickMark val="none"/>
        <c:tickLblPos val="nextTo"/>
        <c:txPr>
          <a:bodyPr/>
          <a:lstStyle/>
          <a:p>
            <a:pPr>
              <a:defRPr sz="1100" baseline="0"/>
            </a:pPr>
            <a:endParaRPr lang="tr-TR"/>
          </a:p>
        </c:txPr>
        <c:crossAx val="214449664"/>
        <c:crosses val="autoZero"/>
        <c:crossBetween val="between"/>
      </c:valAx>
    </c:plotArea>
    <c:plotVisOnly val="1"/>
    <c:dispBlanksAs val="gap"/>
    <c:showDLblsOverMax val="0"/>
  </c:chart>
  <c:spPr>
    <a:noFill/>
  </c:spPr>
  <c:txPr>
    <a:bodyPr/>
    <a:lstStyle/>
    <a:p>
      <a:pPr>
        <a:defRPr sz="1800"/>
      </a:pPr>
      <a:endParaRPr lang="tr-TR"/>
    </a:p>
  </c:txPr>
</c:chartSpace>
</file>

<file path=ppt/charts/chart23.xml><?xml version="1.0" encoding="utf-8"?>
<c:chartSpace xmlns:c="http://schemas.openxmlformats.org/drawingml/2006/chart" xmlns:a="http://schemas.openxmlformats.org/drawingml/2006/main" xmlns:r="http://schemas.openxmlformats.org/officeDocument/2006/relationships">
  <c:date1904 val="0"/>
  <c:lang val="tr-T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4749571143637584E-2"/>
          <c:y val="2.3363925302177655E-2"/>
          <c:w val="0.85549221016746457"/>
          <c:h val="0.77337818785665102"/>
        </c:manualLayout>
      </c:layout>
      <c:barChart>
        <c:barDir val="col"/>
        <c:grouping val="clustered"/>
        <c:varyColors val="0"/>
        <c:ser>
          <c:idx val="0"/>
          <c:order val="0"/>
          <c:tx>
            <c:strRef>
              <c:f>Sheet1!$B$1</c:f>
              <c:strCache>
                <c:ptCount val="1"/>
                <c:pt idx="0">
                  <c:v>Sütun1</c:v>
                </c:pt>
              </c:strCache>
            </c:strRef>
          </c:tx>
          <c:spPr>
            <a:solidFill>
              <a:schemeClr val="accent2"/>
            </a:solidFill>
          </c:spPr>
          <c:invertIfNegative val="0"/>
          <c:dPt>
            <c:idx val="0"/>
            <c:invertIfNegative val="0"/>
            <c:bubble3D val="0"/>
            <c:spPr>
              <a:solidFill>
                <a:schemeClr val="accent6"/>
              </a:solidFill>
            </c:spPr>
            <c:extLst xmlns:c16r2="http://schemas.microsoft.com/office/drawing/2015/06/chart">
              <c:ext xmlns:c16="http://schemas.microsoft.com/office/drawing/2014/chart" uri="{C3380CC4-5D6E-409C-BE32-E72D297353CC}">
                <c16:uniqueId val="{00000001-953E-4CDD-8E80-9ED9E1A0491A}"/>
              </c:ext>
            </c:extLst>
          </c:dPt>
          <c:dPt>
            <c:idx val="1"/>
            <c:invertIfNegative val="0"/>
            <c:bubble3D val="0"/>
            <c:spPr>
              <a:solidFill>
                <a:schemeClr val="bg2"/>
              </a:solidFill>
            </c:spPr>
            <c:extLst xmlns:c16r2="http://schemas.microsoft.com/office/drawing/2015/06/chart">
              <c:ext xmlns:c16="http://schemas.microsoft.com/office/drawing/2014/chart" uri="{C3380CC4-5D6E-409C-BE32-E72D297353CC}">
                <c16:uniqueId val="{00000003-953E-4CDD-8E80-9ED9E1A0491A}"/>
              </c:ext>
            </c:extLst>
          </c:dPt>
          <c:dPt>
            <c:idx val="2"/>
            <c:invertIfNegative val="0"/>
            <c:bubble3D val="0"/>
            <c:extLst xmlns:c16r2="http://schemas.microsoft.com/office/drawing/2015/06/chart">
              <c:ext xmlns:c16="http://schemas.microsoft.com/office/drawing/2014/chart" uri="{C3380CC4-5D6E-409C-BE32-E72D297353CC}">
                <c16:uniqueId val="{00000004-953E-4CDD-8E80-9ED9E1A0491A}"/>
              </c:ext>
            </c:extLst>
          </c:dPt>
          <c:dLbls>
            <c:dLbl>
              <c:idx val="0"/>
              <c:layout/>
              <c:tx>
                <c:rich>
                  <a:bodyPr/>
                  <a:lstStyle/>
                  <a:p>
                    <a:r>
                      <a:rPr lang="en-US" sz="1200"/>
                      <a:t>%3,5</a:t>
                    </a:r>
                  </a:p>
                </c:rich>
              </c:tx>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1-953E-4CDD-8E80-9ED9E1A0491A}"/>
                </c:ext>
              </c:extLst>
            </c:dLbl>
            <c:dLbl>
              <c:idx val="1"/>
              <c:layout/>
              <c:tx>
                <c:rich>
                  <a:bodyPr/>
                  <a:lstStyle/>
                  <a:p>
                    <a:r>
                      <a:rPr lang="en-US" sz="1200"/>
                      <a:t>%16,8</a:t>
                    </a:r>
                  </a:p>
                </c:rich>
              </c:tx>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3-953E-4CDD-8E80-9ED9E1A0491A}"/>
                </c:ext>
              </c:extLst>
            </c:dLbl>
            <c:dLbl>
              <c:idx val="2"/>
              <c:layout/>
              <c:tx>
                <c:rich>
                  <a:bodyPr/>
                  <a:lstStyle/>
                  <a:p>
                    <a:r>
                      <a:rPr lang="en-US" sz="1200"/>
                      <a:t>%6,9</a:t>
                    </a:r>
                  </a:p>
                </c:rich>
              </c:tx>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4-953E-4CDD-8E80-9ED9E1A0491A}"/>
                </c:ext>
              </c:extLst>
            </c:dLbl>
            <c:spPr>
              <a:noFill/>
              <a:ln>
                <a:noFill/>
              </a:ln>
              <a:effectLst/>
            </c:spPr>
            <c:txPr>
              <a:bodyPr/>
              <a:lstStyle/>
              <a:p>
                <a:pPr>
                  <a:defRPr sz="1200" baseline="0"/>
                </a:pPr>
                <a:endParaRPr lang="tr-TR"/>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Sheet1!$A$2:$A$4</c:f>
              <c:strCache>
                <c:ptCount val="3"/>
                <c:pt idx="0">
                  <c:v>Sağlıklı kontroller, RM geçirmemiş (N=174)</c:v>
                </c:pt>
                <c:pt idx="1">
                  <c:v>Plasebo (N=173)</c:v>
                </c:pt>
                <c:pt idx="2">
                  <c:v>Didrogesteron (N=175)</c:v>
                </c:pt>
              </c:strCache>
            </c:strRef>
          </c:cat>
          <c:val>
            <c:numRef>
              <c:f>Sheet1!$B$2:$B$4</c:f>
              <c:numCache>
                <c:formatCode>General</c:formatCode>
                <c:ptCount val="3"/>
                <c:pt idx="0">
                  <c:v>3.5</c:v>
                </c:pt>
                <c:pt idx="1">
                  <c:v>16.8</c:v>
                </c:pt>
                <c:pt idx="2">
                  <c:v>6.9</c:v>
                </c:pt>
              </c:numCache>
            </c:numRef>
          </c:val>
          <c:extLst xmlns:c16r2="http://schemas.microsoft.com/office/drawing/2015/06/chart">
            <c:ext xmlns:c16="http://schemas.microsoft.com/office/drawing/2014/chart" uri="{C3380CC4-5D6E-409C-BE32-E72D297353CC}">
              <c16:uniqueId val="{00000005-953E-4CDD-8E80-9ED9E1A0491A}"/>
            </c:ext>
          </c:extLst>
        </c:ser>
        <c:dLbls>
          <c:showLegendKey val="0"/>
          <c:showVal val="0"/>
          <c:showCatName val="0"/>
          <c:showSerName val="0"/>
          <c:showPercent val="0"/>
          <c:showBubbleSize val="0"/>
        </c:dLbls>
        <c:gapWidth val="150"/>
        <c:overlap val="-73"/>
        <c:axId val="216530944"/>
        <c:axId val="213873152"/>
      </c:barChart>
      <c:catAx>
        <c:axId val="216530944"/>
        <c:scaling>
          <c:orientation val="minMax"/>
        </c:scaling>
        <c:delete val="0"/>
        <c:axPos val="b"/>
        <c:numFmt formatCode="General" sourceLinked="1"/>
        <c:majorTickMark val="out"/>
        <c:minorTickMark val="none"/>
        <c:tickLblPos val="nextTo"/>
        <c:txPr>
          <a:bodyPr/>
          <a:lstStyle/>
          <a:p>
            <a:pPr>
              <a:defRPr sz="1200"/>
            </a:pPr>
            <a:endParaRPr lang="tr-TR"/>
          </a:p>
        </c:txPr>
        <c:crossAx val="213873152"/>
        <c:crosses val="autoZero"/>
        <c:auto val="1"/>
        <c:lblAlgn val="ctr"/>
        <c:lblOffset val="100"/>
        <c:noMultiLvlLbl val="0"/>
      </c:catAx>
      <c:valAx>
        <c:axId val="213873152"/>
        <c:scaling>
          <c:orientation val="minMax"/>
        </c:scaling>
        <c:delete val="0"/>
        <c:axPos val="l"/>
        <c:numFmt formatCode="General" sourceLinked="1"/>
        <c:majorTickMark val="out"/>
        <c:minorTickMark val="none"/>
        <c:tickLblPos val="nextTo"/>
        <c:txPr>
          <a:bodyPr/>
          <a:lstStyle/>
          <a:p>
            <a:pPr>
              <a:defRPr sz="1200" baseline="0"/>
            </a:pPr>
            <a:endParaRPr lang="tr-TR"/>
          </a:p>
        </c:txPr>
        <c:crossAx val="216530944"/>
        <c:crosses val="autoZero"/>
        <c:crossBetween val="between"/>
      </c:valAx>
    </c:plotArea>
    <c:plotVisOnly val="1"/>
    <c:dispBlanksAs val="gap"/>
    <c:showDLblsOverMax val="0"/>
  </c:chart>
  <c:spPr>
    <a:noFill/>
  </c:spPr>
  <c:txPr>
    <a:bodyPr/>
    <a:lstStyle/>
    <a:p>
      <a:pPr>
        <a:defRPr sz="1800"/>
      </a:pPr>
      <a:endParaRPr lang="tr-TR"/>
    </a:p>
  </c:txPr>
</c:chartSpace>
</file>

<file path=ppt/charts/chart24.xml><?xml version="1.0" encoding="utf-8"?>
<c:chartSpace xmlns:c="http://schemas.openxmlformats.org/drawingml/2006/chart" xmlns:a="http://schemas.openxmlformats.org/drawingml/2006/main" xmlns:r="http://schemas.openxmlformats.org/officeDocument/2006/relationships">
  <c:date1904 val="0"/>
  <c:lang val="tr-T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lineMarker"/>
        <c:varyColors val="0"/>
        <c:ser>
          <c:idx val="1"/>
          <c:order val="0"/>
          <c:tx>
            <c:strRef>
              <c:f>Sheet1!$A$3</c:f>
              <c:strCache>
                <c:ptCount val="1"/>
                <c:pt idx="0">
                  <c:v>28 haftalık gestasyondan önce canlı doğum</c:v>
                </c:pt>
              </c:strCache>
            </c:strRef>
          </c:tx>
          <c:spPr>
            <a:ln>
              <a:solidFill>
                <a:schemeClr val="accent5"/>
              </a:solidFill>
            </a:ln>
          </c:spPr>
          <c:marker>
            <c:spPr>
              <a:solidFill>
                <a:schemeClr val="accent5"/>
              </a:solidFill>
              <a:ln>
                <a:solidFill>
                  <a:schemeClr val="accent5"/>
                </a:solidFill>
              </a:ln>
            </c:spPr>
          </c:marker>
          <c:dPt>
            <c:idx val="1"/>
            <c:marker>
              <c:symbol val="none"/>
            </c:marker>
            <c:bubble3D val="0"/>
            <c:extLst xmlns:c16r2="http://schemas.microsoft.com/office/drawing/2015/06/chart">
              <c:ext xmlns:c16="http://schemas.microsoft.com/office/drawing/2014/chart" uri="{C3380CC4-5D6E-409C-BE32-E72D297353CC}">
                <c16:uniqueId val="{00000000-308F-43E2-A694-95A9046105EF}"/>
              </c:ext>
            </c:extLst>
          </c:dPt>
          <c:dPt>
            <c:idx val="2"/>
            <c:marker>
              <c:symbol val="none"/>
            </c:marker>
            <c:bubble3D val="0"/>
            <c:extLst xmlns:c16r2="http://schemas.microsoft.com/office/drawing/2015/06/chart">
              <c:ext xmlns:c16="http://schemas.microsoft.com/office/drawing/2014/chart" uri="{C3380CC4-5D6E-409C-BE32-E72D297353CC}">
                <c16:uniqueId val="{00000001-308F-43E2-A694-95A9046105EF}"/>
              </c:ext>
            </c:extLst>
          </c:dPt>
          <c:xVal>
            <c:numRef>
              <c:f>Sheet1!$C$3:$C$5</c:f>
              <c:numCache>
                <c:formatCode>General</c:formatCode>
                <c:ptCount val="3"/>
                <c:pt idx="0">
                  <c:v>1.03</c:v>
                </c:pt>
                <c:pt idx="1">
                  <c:v>0.06</c:v>
                </c:pt>
                <c:pt idx="2">
                  <c:v>16.489999999999998</c:v>
                </c:pt>
              </c:numCache>
            </c:numRef>
          </c:xVal>
          <c:yVal>
            <c:numRef>
              <c:f>Sheet1!$D$3:$D$5</c:f>
              <c:numCache>
                <c:formatCode>General</c:formatCode>
                <c:ptCount val="3"/>
                <c:pt idx="0">
                  <c:v>3</c:v>
                </c:pt>
                <c:pt idx="1">
                  <c:v>3</c:v>
                </c:pt>
                <c:pt idx="2">
                  <c:v>3</c:v>
                </c:pt>
              </c:numCache>
            </c:numRef>
          </c:yVal>
          <c:smooth val="0"/>
          <c:extLst xmlns:c16r2="http://schemas.microsoft.com/office/drawing/2015/06/chart">
            <c:ext xmlns:c16="http://schemas.microsoft.com/office/drawing/2014/chart" uri="{C3380CC4-5D6E-409C-BE32-E72D297353CC}">
              <c16:uniqueId val="{00000002-308F-43E2-A694-95A9046105EF}"/>
            </c:ext>
          </c:extLst>
        </c:ser>
        <c:ser>
          <c:idx val="0"/>
          <c:order val="1"/>
          <c:tx>
            <c:strRef>
              <c:f>Sheet1!$A$6</c:f>
              <c:strCache>
                <c:ptCount val="1"/>
                <c:pt idx="0">
                  <c:v>34 haftalık gestasyondan önce canlı doğum</c:v>
                </c:pt>
              </c:strCache>
            </c:strRef>
          </c:tx>
          <c:spPr>
            <a:ln>
              <a:solidFill>
                <a:schemeClr val="accent5"/>
              </a:solidFill>
            </a:ln>
          </c:spPr>
          <c:marker>
            <c:spPr>
              <a:solidFill>
                <a:schemeClr val="accent5"/>
              </a:solidFill>
              <a:ln>
                <a:solidFill>
                  <a:schemeClr val="accent5"/>
                </a:solidFill>
              </a:ln>
            </c:spPr>
          </c:marker>
          <c:dPt>
            <c:idx val="0"/>
            <c:marker>
              <c:symbol val="square"/>
              <c:size val="7"/>
            </c:marker>
            <c:bubble3D val="0"/>
            <c:extLst xmlns:c16r2="http://schemas.microsoft.com/office/drawing/2015/06/chart">
              <c:ext xmlns:c16="http://schemas.microsoft.com/office/drawing/2014/chart" uri="{C3380CC4-5D6E-409C-BE32-E72D297353CC}">
                <c16:uniqueId val="{00000003-308F-43E2-A694-95A9046105EF}"/>
              </c:ext>
            </c:extLst>
          </c:dPt>
          <c:dPt>
            <c:idx val="1"/>
            <c:marker>
              <c:symbol val="none"/>
            </c:marker>
            <c:bubble3D val="0"/>
            <c:extLst xmlns:c16r2="http://schemas.microsoft.com/office/drawing/2015/06/chart">
              <c:ext xmlns:c16="http://schemas.microsoft.com/office/drawing/2014/chart" uri="{C3380CC4-5D6E-409C-BE32-E72D297353CC}">
                <c16:uniqueId val="{00000004-308F-43E2-A694-95A9046105EF}"/>
              </c:ext>
            </c:extLst>
          </c:dPt>
          <c:dPt>
            <c:idx val="2"/>
            <c:marker>
              <c:symbol val="none"/>
            </c:marker>
            <c:bubble3D val="0"/>
            <c:extLst xmlns:c16r2="http://schemas.microsoft.com/office/drawing/2015/06/chart">
              <c:ext xmlns:c16="http://schemas.microsoft.com/office/drawing/2014/chart" uri="{C3380CC4-5D6E-409C-BE32-E72D297353CC}">
                <c16:uniqueId val="{00000005-308F-43E2-A694-95A9046105EF}"/>
              </c:ext>
            </c:extLst>
          </c:dPt>
          <c:xVal>
            <c:numRef>
              <c:f>Sheet1!$C$6:$C$8</c:f>
              <c:numCache>
                <c:formatCode>General</c:formatCode>
                <c:ptCount val="3"/>
                <c:pt idx="0">
                  <c:v>1.03</c:v>
                </c:pt>
                <c:pt idx="1">
                  <c:v>0.44</c:v>
                </c:pt>
                <c:pt idx="2">
                  <c:v>2.4500000000000002</c:v>
                </c:pt>
              </c:numCache>
            </c:numRef>
          </c:xVal>
          <c:yVal>
            <c:numRef>
              <c:f>Sheet1!$D$6:$D$8</c:f>
              <c:numCache>
                <c:formatCode>General</c:formatCode>
                <c:ptCount val="3"/>
                <c:pt idx="0">
                  <c:v>2</c:v>
                </c:pt>
                <c:pt idx="1">
                  <c:v>2</c:v>
                </c:pt>
                <c:pt idx="2">
                  <c:v>2</c:v>
                </c:pt>
              </c:numCache>
            </c:numRef>
          </c:yVal>
          <c:smooth val="0"/>
          <c:extLst xmlns:c16r2="http://schemas.microsoft.com/office/drawing/2015/06/chart">
            <c:ext xmlns:c16="http://schemas.microsoft.com/office/drawing/2014/chart" uri="{C3380CC4-5D6E-409C-BE32-E72D297353CC}">
              <c16:uniqueId val="{00000006-308F-43E2-A694-95A9046105EF}"/>
            </c:ext>
          </c:extLst>
        </c:ser>
        <c:ser>
          <c:idx val="2"/>
          <c:order val="2"/>
          <c:tx>
            <c:strRef>
              <c:f>Sheet1!$A$9</c:f>
              <c:strCache>
                <c:ptCount val="1"/>
                <c:pt idx="0">
                  <c:v>37 haftalık gestasyondan önce canlı doğum</c:v>
                </c:pt>
              </c:strCache>
            </c:strRef>
          </c:tx>
          <c:spPr>
            <a:ln>
              <a:solidFill>
                <a:schemeClr val="accent5"/>
              </a:solidFill>
            </a:ln>
          </c:spPr>
          <c:marker>
            <c:spPr>
              <a:solidFill>
                <a:schemeClr val="accent5"/>
              </a:solidFill>
              <a:ln>
                <a:solidFill>
                  <a:schemeClr val="accent5"/>
                </a:solidFill>
              </a:ln>
            </c:spPr>
          </c:marker>
          <c:dPt>
            <c:idx val="0"/>
            <c:marker>
              <c:symbol val="square"/>
              <c:size val="7"/>
            </c:marker>
            <c:bubble3D val="0"/>
            <c:extLst xmlns:c16r2="http://schemas.microsoft.com/office/drawing/2015/06/chart">
              <c:ext xmlns:c16="http://schemas.microsoft.com/office/drawing/2014/chart" uri="{C3380CC4-5D6E-409C-BE32-E72D297353CC}">
                <c16:uniqueId val="{00000007-308F-43E2-A694-95A9046105EF}"/>
              </c:ext>
            </c:extLst>
          </c:dPt>
          <c:dPt>
            <c:idx val="1"/>
            <c:marker>
              <c:symbol val="none"/>
            </c:marker>
            <c:bubble3D val="0"/>
            <c:extLst xmlns:c16r2="http://schemas.microsoft.com/office/drawing/2015/06/chart">
              <c:ext xmlns:c16="http://schemas.microsoft.com/office/drawing/2014/chart" uri="{C3380CC4-5D6E-409C-BE32-E72D297353CC}">
                <c16:uniqueId val="{00000008-308F-43E2-A694-95A9046105EF}"/>
              </c:ext>
            </c:extLst>
          </c:dPt>
          <c:dPt>
            <c:idx val="2"/>
            <c:marker>
              <c:symbol val="none"/>
            </c:marker>
            <c:bubble3D val="0"/>
            <c:extLst xmlns:c16r2="http://schemas.microsoft.com/office/drawing/2015/06/chart">
              <c:ext xmlns:c16="http://schemas.microsoft.com/office/drawing/2014/chart" uri="{C3380CC4-5D6E-409C-BE32-E72D297353CC}">
                <c16:uniqueId val="{00000009-308F-43E2-A694-95A9046105EF}"/>
              </c:ext>
            </c:extLst>
          </c:dPt>
          <c:xVal>
            <c:numRef>
              <c:f>Sheet1!$C$9:$C$11</c:f>
              <c:numCache>
                <c:formatCode>General</c:formatCode>
                <c:ptCount val="3"/>
                <c:pt idx="0">
                  <c:v>1.1200000000000001</c:v>
                </c:pt>
                <c:pt idx="1">
                  <c:v>0.67</c:v>
                </c:pt>
                <c:pt idx="2">
                  <c:v>1.87</c:v>
                </c:pt>
              </c:numCache>
            </c:numRef>
          </c:xVal>
          <c:yVal>
            <c:numRef>
              <c:f>Sheet1!$D$9:$D$11</c:f>
              <c:numCache>
                <c:formatCode>General</c:formatCode>
                <c:ptCount val="3"/>
                <c:pt idx="0">
                  <c:v>1</c:v>
                </c:pt>
                <c:pt idx="1">
                  <c:v>1</c:v>
                </c:pt>
                <c:pt idx="2">
                  <c:v>1</c:v>
                </c:pt>
              </c:numCache>
            </c:numRef>
          </c:yVal>
          <c:smooth val="0"/>
          <c:extLst xmlns:c16r2="http://schemas.microsoft.com/office/drawing/2015/06/chart">
            <c:ext xmlns:c16="http://schemas.microsoft.com/office/drawing/2014/chart" uri="{C3380CC4-5D6E-409C-BE32-E72D297353CC}">
              <c16:uniqueId val="{0000000A-308F-43E2-A694-95A9046105EF}"/>
            </c:ext>
          </c:extLst>
        </c:ser>
        <c:dLbls>
          <c:showLegendKey val="0"/>
          <c:showVal val="0"/>
          <c:showCatName val="0"/>
          <c:showSerName val="0"/>
          <c:showPercent val="0"/>
          <c:showBubbleSize val="0"/>
        </c:dLbls>
        <c:axId val="215472320"/>
        <c:axId val="215472896"/>
      </c:scatterChart>
      <c:valAx>
        <c:axId val="215472320"/>
        <c:scaling>
          <c:logBase val="10"/>
          <c:orientation val="minMax"/>
        </c:scaling>
        <c:delete val="0"/>
        <c:axPos val="b"/>
        <c:numFmt formatCode="General" sourceLinked="1"/>
        <c:majorTickMark val="out"/>
        <c:minorTickMark val="none"/>
        <c:tickLblPos val="nextTo"/>
        <c:txPr>
          <a:bodyPr/>
          <a:lstStyle/>
          <a:p>
            <a:pPr>
              <a:defRPr sz="1200"/>
            </a:pPr>
            <a:endParaRPr lang="tr-TR"/>
          </a:p>
        </c:txPr>
        <c:crossAx val="215472896"/>
        <c:crosses val="autoZero"/>
        <c:crossBetween val="midCat"/>
      </c:valAx>
      <c:valAx>
        <c:axId val="215472896"/>
        <c:scaling>
          <c:orientation val="minMax"/>
          <c:max val="3.5"/>
        </c:scaling>
        <c:delete val="0"/>
        <c:axPos val="l"/>
        <c:numFmt formatCode="General" sourceLinked="1"/>
        <c:majorTickMark val="none"/>
        <c:minorTickMark val="none"/>
        <c:tickLblPos val="none"/>
        <c:txPr>
          <a:bodyPr/>
          <a:lstStyle/>
          <a:p>
            <a:pPr>
              <a:defRPr sz="1000"/>
            </a:pPr>
            <a:endParaRPr lang="tr-TR"/>
          </a:p>
        </c:txPr>
        <c:crossAx val="215472320"/>
        <c:crosses val="autoZero"/>
        <c:crossBetween val="midCat"/>
      </c:valAx>
    </c:plotArea>
    <c:plotVisOnly val="1"/>
    <c:dispBlanksAs val="gap"/>
    <c:showDLblsOverMax val="0"/>
  </c:chart>
  <c:txPr>
    <a:bodyPr/>
    <a:lstStyle/>
    <a:p>
      <a:pPr>
        <a:defRPr sz="1800"/>
      </a:pPr>
      <a:endParaRPr lang="tr-TR"/>
    </a:p>
  </c:txPr>
</c:chartSpace>
</file>

<file path=ppt/charts/chart3.xml><?xml version="1.0" encoding="utf-8"?>
<c:chartSpace xmlns:c="http://schemas.openxmlformats.org/drawingml/2006/chart" xmlns:a="http://schemas.openxmlformats.org/drawingml/2006/main" xmlns:r="http://schemas.openxmlformats.org/officeDocument/2006/relationships">
  <c:date1904 val="0"/>
  <c:lang val="tr-TR"/>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7.1105490687606895E-2"/>
          <c:y val="5.2194543297746143E-2"/>
          <c:w val="0.62765768435731473"/>
          <c:h val="0.81745322759921912"/>
        </c:manualLayout>
      </c:layout>
      <c:barChart>
        <c:barDir val="col"/>
        <c:grouping val="clustered"/>
        <c:varyColors val="0"/>
        <c:ser>
          <c:idx val="0"/>
          <c:order val="0"/>
          <c:tx>
            <c:strRef>
              <c:f>Tabelle1!$C$112</c:f>
              <c:strCache>
                <c:ptCount val="1"/>
                <c:pt idx="0">
                  <c:v>Progesterone</c:v>
                </c:pt>
              </c:strCache>
            </c:strRef>
          </c:tx>
          <c:spPr>
            <a:solidFill>
              <a:srgbClr val="60B4DA"/>
            </a:solidFill>
          </c:spPr>
          <c:invertIfNegative val="0"/>
          <c:dLbls>
            <c:dLbl>
              <c:idx val="0"/>
              <c:layout/>
              <c:tx>
                <c:rich>
                  <a:bodyPr/>
                  <a:lstStyle/>
                  <a:p>
                    <a:r>
                      <a:rPr lang="en-US" dirty="0"/>
                      <a:t>93</a:t>
                    </a:r>
                  </a:p>
                </c:rich>
              </c:tx>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0-43C9-4A5C-A6A0-08AC1BBC3D57}"/>
                </c:ext>
              </c:extLst>
            </c:dLbl>
            <c:dLbl>
              <c:idx val="1"/>
              <c:layout/>
              <c:tx>
                <c:rich>
                  <a:bodyPr/>
                  <a:lstStyle/>
                  <a:p>
                    <a:r>
                      <a:rPr lang="en-US" dirty="0"/>
                      <a:t>89</a:t>
                    </a:r>
                  </a:p>
                </c:rich>
              </c:tx>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1-43C9-4A5C-A6A0-08AC1BBC3D57}"/>
                </c:ext>
              </c:extLst>
            </c:dLbl>
            <c:dLbl>
              <c:idx val="2"/>
              <c:layout/>
              <c:tx>
                <c:rich>
                  <a:bodyPr/>
                  <a:lstStyle/>
                  <a:p>
                    <a:r>
                      <a:rPr lang="en-US" dirty="0"/>
                      <a:t>93</a:t>
                    </a:r>
                  </a:p>
                </c:rich>
              </c:tx>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2-43C9-4A5C-A6A0-08AC1BBC3D57}"/>
                </c:ext>
              </c:extLst>
            </c:dLbl>
            <c:spPr>
              <a:noFill/>
              <a:ln>
                <a:noFill/>
              </a:ln>
              <a:effectLst/>
            </c:spPr>
            <c:txPr>
              <a:bodyPr wrap="square" lIns="38100" tIns="19050" rIns="38100" bIns="19050" anchor="ctr">
                <a:spAutoFit/>
              </a:bodyPr>
              <a:lstStyle/>
              <a:p>
                <a:pPr>
                  <a:defRPr b="0" baseline="0">
                    <a:latin typeface="Georgia" panose="02040502050405020303" pitchFamily="18" charset="0"/>
                  </a:defRPr>
                </a:pPr>
                <a:endParaRPr lang="tr-TR"/>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ext>
            </c:extLst>
          </c:dLbls>
          <c:cat>
            <c:strRef>
              <c:f>Tabelle1!$B$113:$B$115</c:f>
              <c:strCache>
                <c:ptCount val="3"/>
                <c:pt idx="0">
                  <c:v>First cycle</c:v>
                </c:pt>
                <c:pt idx="1">
                  <c:v>Month 2</c:v>
                </c:pt>
                <c:pt idx="2">
                  <c:v>Month 3</c:v>
                </c:pt>
              </c:strCache>
            </c:strRef>
          </c:cat>
          <c:val>
            <c:numRef>
              <c:f>Tabelle1!$C$113:$C$115</c:f>
              <c:numCache>
                <c:formatCode>0%</c:formatCode>
                <c:ptCount val="3"/>
                <c:pt idx="0">
                  <c:v>0.93</c:v>
                </c:pt>
                <c:pt idx="1">
                  <c:v>0.89</c:v>
                </c:pt>
                <c:pt idx="2">
                  <c:v>0.93</c:v>
                </c:pt>
              </c:numCache>
            </c:numRef>
          </c:val>
          <c:extLst xmlns:c16r2="http://schemas.microsoft.com/office/drawing/2015/06/chart">
            <c:ext xmlns:c16="http://schemas.microsoft.com/office/drawing/2014/chart" uri="{C3380CC4-5D6E-409C-BE32-E72D297353CC}">
              <c16:uniqueId val="{00000000-5D2C-43AA-B5D1-5F0620F56A31}"/>
            </c:ext>
          </c:extLst>
        </c:ser>
        <c:ser>
          <c:idx val="1"/>
          <c:order val="1"/>
          <c:tx>
            <c:strRef>
              <c:f>Tabelle1!$D$112</c:f>
              <c:strCache>
                <c:ptCount val="1"/>
                <c:pt idx="0">
                  <c:v>Dydrogesterone</c:v>
                </c:pt>
              </c:strCache>
            </c:strRef>
          </c:tx>
          <c:spPr>
            <a:solidFill>
              <a:srgbClr val="D8027F"/>
            </a:solidFill>
          </c:spPr>
          <c:invertIfNegative val="0"/>
          <c:dLbls>
            <c:dLbl>
              <c:idx val="0"/>
              <c:layout/>
              <c:tx>
                <c:rich>
                  <a:bodyPr/>
                  <a:lstStyle/>
                  <a:p>
                    <a:r>
                      <a:rPr lang="en-US" dirty="0"/>
                      <a:t>82</a:t>
                    </a:r>
                  </a:p>
                </c:rich>
              </c:tx>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3-43C9-4A5C-A6A0-08AC1BBC3D57}"/>
                </c:ext>
              </c:extLst>
            </c:dLbl>
            <c:dLbl>
              <c:idx val="1"/>
              <c:layout/>
              <c:tx>
                <c:rich>
                  <a:bodyPr/>
                  <a:lstStyle/>
                  <a:p>
                    <a:r>
                      <a:rPr lang="en-US" dirty="0"/>
                      <a:t>89</a:t>
                    </a:r>
                  </a:p>
                </c:rich>
              </c:tx>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4-43C9-4A5C-A6A0-08AC1BBC3D57}"/>
                </c:ext>
              </c:extLst>
            </c:dLbl>
            <c:dLbl>
              <c:idx val="2"/>
              <c:layout/>
              <c:tx>
                <c:rich>
                  <a:bodyPr/>
                  <a:lstStyle/>
                  <a:p>
                    <a:r>
                      <a:rPr lang="en-US" dirty="0"/>
                      <a:t>85</a:t>
                    </a:r>
                  </a:p>
                </c:rich>
              </c:tx>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5-43C9-4A5C-A6A0-08AC1BBC3D57}"/>
                </c:ext>
              </c:extLst>
            </c:dLbl>
            <c:spPr>
              <a:noFill/>
              <a:ln>
                <a:noFill/>
              </a:ln>
              <a:effectLst/>
            </c:spPr>
            <c:txPr>
              <a:bodyPr wrap="square" lIns="38100" tIns="19050" rIns="38100" bIns="19050" anchor="ctr">
                <a:spAutoFit/>
              </a:bodyPr>
              <a:lstStyle/>
              <a:p>
                <a:pPr>
                  <a:defRPr b="0" baseline="0">
                    <a:latin typeface="Georgia" panose="02040502050405020303" pitchFamily="18" charset="0"/>
                  </a:defRPr>
                </a:pPr>
                <a:endParaRPr lang="tr-TR"/>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ext>
            </c:extLst>
          </c:dLbls>
          <c:cat>
            <c:strRef>
              <c:f>Tabelle1!$B$113:$B$115</c:f>
              <c:strCache>
                <c:ptCount val="3"/>
                <c:pt idx="0">
                  <c:v>First cycle</c:v>
                </c:pt>
                <c:pt idx="1">
                  <c:v>Month 2</c:v>
                </c:pt>
                <c:pt idx="2">
                  <c:v>Month 3</c:v>
                </c:pt>
              </c:strCache>
            </c:strRef>
          </c:cat>
          <c:val>
            <c:numRef>
              <c:f>Tabelle1!$D$113:$D$115</c:f>
              <c:numCache>
                <c:formatCode>0%</c:formatCode>
                <c:ptCount val="3"/>
                <c:pt idx="0">
                  <c:v>0.82000000000000062</c:v>
                </c:pt>
                <c:pt idx="1">
                  <c:v>0.89</c:v>
                </c:pt>
                <c:pt idx="2">
                  <c:v>0.85000000000000064</c:v>
                </c:pt>
              </c:numCache>
            </c:numRef>
          </c:val>
          <c:extLst xmlns:c16r2="http://schemas.microsoft.com/office/drawing/2015/06/chart">
            <c:ext xmlns:c16="http://schemas.microsoft.com/office/drawing/2014/chart" uri="{C3380CC4-5D6E-409C-BE32-E72D297353CC}">
              <c16:uniqueId val="{00000001-5D2C-43AA-B5D1-5F0620F56A31}"/>
            </c:ext>
          </c:extLst>
        </c:ser>
        <c:dLbls>
          <c:showLegendKey val="0"/>
          <c:showVal val="0"/>
          <c:showCatName val="0"/>
          <c:showSerName val="0"/>
          <c:showPercent val="0"/>
          <c:showBubbleSize val="0"/>
        </c:dLbls>
        <c:gapWidth val="150"/>
        <c:axId val="203573760"/>
        <c:axId val="202736192"/>
      </c:barChart>
      <c:catAx>
        <c:axId val="203573760"/>
        <c:scaling>
          <c:orientation val="minMax"/>
        </c:scaling>
        <c:delete val="0"/>
        <c:axPos val="b"/>
        <c:numFmt formatCode="General" sourceLinked="0"/>
        <c:majorTickMark val="out"/>
        <c:minorTickMark val="none"/>
        <c:tickLblPos val="nextTo"/>
        <c:txPr>
          <a:bodyPr/>
          <a:lstStyle/>
          <a:p>
            <a:pPr>
              <a:defRPr b="0" baseline="0">
                <a:latin typeface="Georgia" panose="02040502050405020303" pitchFamily="18" charset="0"/>
              </a:defRPr>
            </a:pPr>
            <a:endParaRPr lang="tr-TR"/>
          </a:p>
        </c:txPr>
        <c:crossAx val="202736192"/>
        <c:crosses val="autoZero"/>
        <c:auto val="1"/>
        <c:lblAlgn val="ctr"/>
        <c:lblOffset val="100"/>
        <c:noMultiLvlLbl val="0"/>
      </c:catAx>
      <c:valAx>
        <c:axId val="202736192"/>
        <c:scaling>
          <c:orientation val="minMax"/>
          <c:min val="0"/>
        </c:scaling>
        <c:delete val="0"/>
        <c:axPos val="l"/>
        <c:numFmt formatCode="0.0" sourceLinked="0"/>
        <c:majorTickMark val="out"/>
        <c:minorTickMark val="none"/>
        <c:tickLblPos val="none"/>
        <c:txPr>
          <a:bodyPr/>
          <a:lstStyle/>
          <a:p>
            <a:pPr>
              <a:defRPr b="0"/>
            </a:pPr>
            <a:endParaRPr lang="tr-TR"/>
          </a:p>
        </c:txPr>
        <c:crossAx val="203573760"/>
        <c:crosses val="autoZero"/>
        <c:crossBetween val="between"/>
        <c:majorUnit val="0.25"/>
      </c:valAx>
    </c:plotArea>
    <c:legend>
      <c:legendPos val="r"/>
      <c:layout>
        <c:manualLayout>
          <c:xMode val="edge"/>
          <c:yMode val="edge"/>
          <c:x val="0.69402280899908109"/>
          <c:y val="0.40853644184156696"/>
          <c:w val="0.26094371356543461"/>
          <c:h val="0.18292674269808801"/>
        </c:manualLayout>
      </c:layout>
      <c:overlay val="0"/>
    </c:legend>
    <c:plotVisOnly val="1"/>
    <c:dispBlanksAs val="gap"/>
    <c:showDLblsOverMax val="0"/>
  </c:chart>
  <c:txPr>
    <a:bodyPr/>
    <a:lstStyle/>
    <a:p>
      <a:pPr>
        <a:defRPr sz="1200" b="1" i="0" baseline="0"/>
      </a:pPr>
      <a:endParaRPr lang="tr-TR"/>
    </a:p>
  </c:tx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tr-TR"/>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7.5866188769414575E-2"/>
          <c:y val="5.5043341213553983E-2"/>
          <c:w val="0.622816233572282"/>
          <c:h val="0.8090827423167849"/>
        </c:manualLayout>
      </c:layout>
      <c:barChart>
        <c:barDir val="col"/>
        <c:grouping val="clustered"/>
        <c:varyColors val="0"/>
        <c:ser>
          <c:idx val="0"/>
          <c:order val="0"/>
          <c:tx>
            <c:strRef>
              <c:f>Tabelle1!$C$117</c:f>
              <c:strCache>
                <c:ptCount val="1"/>
                <c:pt idx="0">
                  <c:v>Progesterone</c:v>
                </c:pt>
              </c:strCache>
            </c:strRef>
          </c:tx>
          <c:spPr>
            <a:solidFill>
              <a:srgbClr val="60B4DA"/>
            </a:solidFill>
          </c:spPr>
          <c:invertIfNegative val="0"/>
          <c:dLbls>
            <c:dLbl>
              <c:idx val="0"/>
              <c:layout/>
              <c:tx>
                <c:rich>
                  <a:bodyPr/>
                  <a:lstStyle/>
                  <a:p>
                    <a:r>
                      <a:rPr lang="en-US" dirty="0"/>
                      <a:t>30</a:t>
                    </a:r>
                  </a:p>
                </c:rich>
              </c:tx>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0-58B4-4269-9C68-4B7A9CA56B46}"/>
                </c:ext>
              </c:extLst>
            </c:dLbl>
            <c:dLbl>
              <c:idx val="1"/>
              <c:layout/>
              <c:tx>
                <c:rich>
                  <a:bodyPr/>
                  <a:lstStyle/>
                  <a:p>
                    <a:r>
                      <a:rPr lang="en-US" dirty="0"/>
                      <a:t>89</a:t>
                    </a:r>
                  </a:p>
                </c:rich>
              </c:tx>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1-58B4-4269-9C68-4B7A9CA56B46}"/>
                </c:ext>
              </c:extLst>
            </c:dLbl>
            <c:spPr>
              <a:noFill/>
              <a:ln>
                <a:noFill/>
              </a:ln>
              <a:effectLst/>
            </c:spPr>
            <c:txPr>
              <a:bodyPr wrap="square" lIns="38100" tIns="19050" rIns="38100" bIns="19050" anchor="ctr">
                <a:spAutoFit/>
              </a:bodyPr>
              <a:lstStyle/>
              <a:p>
                <a:pPr>
                  <a:defRPr b="0"/>
                </a:pPr>
                <a:endParaRPr lang="tr-TR"/>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ext>
            </c:extLst>
          </c:dLbls>
          <c:cat>
            <c:strRef>
              <c:f>Tabelle1!$B$118:$B$119</c:f>
              <c:strCache>
                <c:ptCount val="2"/>
                <c:pt idx="0">
                  <c:v>Baseline</c:v>
                </c:pt>
                <c:pt idx="1">
                  <c:v>Month 3</c:v>
                </c:pt>
              </c:strCache>
            </c:strRef>
          </c:cat>
          <c:val>
            <c:numRef>
              <c:f>Tabelle1!$C$118:$C$119</c:f>
              <c:numCache>
                <c:formatCode>0%</c:formatCode>
                <c:ptCount val="2"/>
                <c:pt idx="0">
                  <c:v>0.30000000000000032</c:v>
                </c:pt>
                <c:pt idx="1">
                  <c:v>0.89</c:v>
                </c:pt>
              </c:numCache>
            </c:numRef>
          </c:val>
          <c:extLst xmlns:c16r2="http://schemas.microsoft.com/office/drawing/2015/06/chart">
            <c:ext xmlns:c16="http://schemas.microsoft.com/office/drawing/2014/chart" uri="{C3380CC4-5D6E-409C-BE32-E72D297353CC}">
              <c16:uniqueId val="{00000000-564A-4706-A701-10BEE766AD75}"/>
            </c:ext>
          </c:extLst>
        </c:ser>
        <c:ser>
          <c:idx val="1"/>
          <c:order val="1"/>
          <c:tx>
            <c:strRef>
              <c:f>Tabelle1!$D$117</c:f>
              <c:strCache>
                <c:ptCount val="1"/>
                <c:pt idx="0">
                  <c:v>Dydrogesterone</c:v>
                </c:pt>
              </c:strCache>
            </c:strRef>
          </c:tx>
          <c:spPr>
            <a:solidFill>
              <a:srgbClr val="D8027F"/>
            </a:solidFill>
          </c:spPr>
          <c:invertIfNegative val="0"/>
          <c:dLbls>
            <c:dLbl>
              <c:idx val="0"/>
              <c:layout/>
              <c:tx>
                <c:rich>
                  <a:bodyPr/>
                  <a:lstStyle/>
                  <a:p>
                    <a:r>
                      <a:rPr lang="en-US" dirty="0"/>
                      <a:t>22</a:t>
                    </a:r>
                  </a:p>
                </c:rich>
              </c:tx>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2-58B4-4269-9C68-4B7A9CA56B46}"/>
                </c:ext>
              </c:extLst>
            </c:dLbl>
            <c:dLbl>
              <c:idx val="1"/>
              <c:layout/>
              <c:tx>
                <c:rich>
                  <a:bodyPr/>
                  <a:lstStyle/>
                  <a:p>
                    <a:r>
                      <a:rPr lang="en-US" dirty="0"/>
                      <a:t>82</a:t>
                    </a:r>
                  </a:p>
                </c:rich>
              </c:tx>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3-58B4-4269-9C68-4B7A9CA56B46}"/>
                </c:ext>
              </c:extLst>
            </c:dLbl>
            <c:spPr>
              <a:noFill/>
              <a:ln>
                <a:noFill/>
              </a:ln>
              <a:effectLst/>
            </c:spPr>
            <c:txPr>
              <a:bodyPr wrap="square" lIns="38100" tIns="19050" rIns="38100" bIns="19050" anchor="ctr">
                <a:spAutoFit/>
              </a:bodyPr>
              <a:lstStyle/>
              <a:p>
                <a:pPr>
                  <a:defRPr b="0"/>
                </a:pPr>
                <a:endParaRPr lang="tr-TR"/>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ext>
            </c:extLst>
          </c:dLbls>
          <c:cat>
            <c:strRef>
              <c:f>Tabelle1!$B$118:$B$119</c:f>
              <c:strCache>
                <c:ptCount val="2"/>
                <c:pt idx="0">
                  <c:v>Baseline</c:v>
                </c:pt>
                <c:pt idx="1">
                  <c:v>Month 3</c:v>
                </c:pt>
              </c:strCache>
            </c:strRef>
          </c:cat>
          <c:val>
            <c:numRef>
              <c:f>Tabelle1!$D$118:$D$119</c:f>
              <c:numCache>
                <c:formatCode>0%</c:formatCode>
                <c:ptCount val="2"/>
                <c:pt idx="0">
                  <c:v>0.22</c:v>
                </c:pt>
                <c:pt idx="1">
                  <c:v>0.82000000000000062</c:v>
                </c:pt>
              </c:numCache>
            </c:numRef>
          </c:val>
          <c:extLst xmlns:c16r2="http://schemas.microsoft.com/office/drawing/2015/06/chart">
            <c:ext xmlns:c16="http://schemas.microsoft.com/office/drawing/2014/chart" uri="{C3380CC4-5D6E-409C-BE32-E72D297353CC}">
              <c16:uniqueId val="{00000001-564A-4706-A701-10BEE766AD75}"/>
            </c:ext>
          </c:extLst>
        </c:ser>
        <c:dLbls>
          <c:showLegendKey val="0"/>
          <c:showVal val="0"/>
          <c:showCatName val="0"/>
          <c:showSerName val="0"/>
          <c:showPercent val="0"/>
          <c:showBubbleSize val="0"/>
        </c:dLbls>
        <c:gapWidth val="150"/>
        <c:axId val="206416384"/>
        <c:axId val="202737920"/>
      </c:barChart>
      <c:catAx>
        <c:axId val="206416384"/>
        <c:scaling>
          <c:orientation val="minMax"/>
        </c:scaling>
        <c:delete val="0"/>
        <c:axPos val="b"/>
        <c:numFmt formatCode="General" sourceLinked="0"/>
        <c:majorTickMark val="out"/>
        <c:minorTickMark val="none"/>
        <c:tickLblPos val="nextTo"/>
        <c:txPr>
          <a:bodyPr/>
          <a:lstStyle/>
          <a:p>
            <a:pPr>
              <a:defRPr b="0" baseline="0">
                <a:latin typeface="Georgia" panose="02040502050405020303" pitchFamily="18" charset="0"/>
              </a:defRPr>
            </a:pPr>
            <a:endParaRPr lang="tr-TR"/>
          </a:p>
        </c:txPr>
        <c:crossAx val="202737920"/>
        <c:crosses val="autoZero"/>
        <c:auto val="1"/>
        <c:lblAlgn val="ctr"/>
        <c:lblOffset val="100"/>
        <c:noMultiLvlLbl val="0"/>
      </c:catAx>
      <c:valAx>
        <c:axId val="202737920"/>
        <c:scaling>
          <c:orientation val="minMax"/>
        </c:scaling>
        <c:delete val="0"/>
        <c:axPos val="l"/>
        <c:numFmt formatCode="0%" sourceLinked="0"/>
        <c:majorTickMark val="out"/>
        <c:minorTickMark val="none"/>
        <c:tickLblPos val="none"/>
        <c:txPr>
          <a:bodyPr/>
          <a:lstStyle/>
          <a:p>
            <a:pPr>
              <a:defRPr b="0"/>
            </a:pPr>
            <a:endParaRPr lang="tr-TR"/>
          </a:p>
        </c:txPr>
        <c:crossAx val="206416384"/>
        <c:crosses val="autoZero"/>
        <c:crossBetween val="between"/>
        <c:majorUnit val="0.25"/>
      </c:valAx>
    </c:plotArea>
    <c:legend>
      <c:legendPos val="r"/>
      <c:layout>
        <c:manualLayout>
          <c:xMode val="edge"/>
          <c:yMode val="edge"/>
          <c:x val="0.69156996714456398"/>
          <c:y val="0.40354452324665085"/>
          <c:w val="0.26101366487455196"/>
          <c:h val="0.19291095350669818"/>
        </c:manualLayout>
      </c:layout>
      <c:overlay val="0"/>
    </c:legend>
    <c:plotVisOnly val="1"/>
    <c:dispBlanksAs val="gap"/>
    <c:showDLblsOverMax val="0"/>
  </c:chart>
  <c:txPr>
    <a:bodyPr/>
    <a:lstStyle/>
    <a:p>
      <a:pPr>
        <a:defRPr sz="1200" b="1" i="0" baseline="0"/>
      </a:pPr>
      <a:endParaRPr lang="tr-TR"/>
    </a:p>
  </c:txPr>
  <c:externalData r:id="rId2">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tr-T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4188701526559102E-2"/>
          <c:y val="7.6650844883235245E-2"/>
          <c:w val="0.85687972609878105"/>
          <c:h val="0.78024597599308065"/>
        </c:manualLayout>
      </c:layout>
      <c:barChart>
        <c:barDir val="col"/>
        <c:grouping val="clustered"/>
        <c:varyColors val="1"/>
        <c:ser>
          <c:idx val="0"/>
          <c:order val="0"/>
          <c:tx>
            <c:strRef>
              <c:f>Sheet1!$B$1</c:f>
              <c:strCache>
                <c:ptCount val="1"/>
                <c:pt idx="0">
                  <c:v>Column2</c:v>
                </c:pt>
              </c:strCache>
            </c:strRef>
          </c:tx>
          <c:invertIfNegative val="0"/>
          <c:dPt>
            <c:idx val="0"/>
            <c:invertIfNegative val="0"/>
            <c:bubble3D val="0"/>
            <c:spPr>
              <a:solidFill>
                <a:schemeClr val="accent5"/>
              </a:solidFill>
              <a:ln>
                <a:noFill/>
              </a:ln>
              <a:effectLst/>
            </c:spPr>
            <c:extLst xmlns:c16r2="http://schemas.microsoft.com/office/drawing/2015/06/chart">
              <c:ext xmlns:c16="http://schemas.microsoft.com/office/drawing/2014/chart" uri="{C3380CC4-5D6E-409C-BE32-E72D297353CC}">
                <c16:uniqueId val="{00000001-9802-4CD8-80D7-60512E49737F}"/>
              </c:ext>
            </c:extLst>
          </c:dPt>
          <c:dPt>
            <c:idx val="1"/>
            <c:invertIfNegative val="0"/>
            <c:bubble3D val="0"/>
            <c:spPr>
              <a:solidFill>
                <a:schemeClr val="accent2"/>
              </a:solidFill>
              <a:ln>
                <a:noFill/>
              </a:ln>
              <a:effectLst/>
            </c:spPr>
            <c:extLst xmlns:c16r2="http://schemas.microsoft.com/office/drawing/2015/06/chart">
              <c:ext xmlns:c16="http://schemas.microsoft.com/office/drawing/2014/chart" uri="{C3380CC4-5D6E-409C-BE32-E72D297353CC}">
                <c16:uniqueId val="{00000003-9802-4CD8-80D7-60512E49737F}"/>
              </c:ext>
            </c:extLst>
          </c:dPt>
          <c:dPt>
            <c:idx val="2"/>
            <c:invertIfNegative val="0"/>
            <c:bubble3D val="0"/>
            <c:spPr>
              <a:solidFill>
                <a:schemeClr val="accent3"/>
              </a:solidFill>
              <a:ln>
                <a:noFill/>
              </a:ln>
              <a:effectLst/>
            </c:spPr>
            <c:extLst xmlns:c16r2="http://schemas.microsoft.com/office/drawing/2015/06/chart">
              <c:ext xmlns:c16="http://schemas.microsoft.com/office/drawing/2014/chart" uri="{C3380CC4-5D6E-409C-BE32-E72D297353CC}">
                <c16:uniqueId val="{00000004-9802-4CD8-80D7-60512E49737F}"/>
              </c:ext>
            </c:extLst>
          </c:dPt>
          <c:dPt>
            <c:idx val="3"/>
            <c:invertIfNegative val="0"/>
            <c:bubble3D val="0"/>
            <c:spPr>
              <a:solidFill>
                <a:schemeClr val="accent4"/>
              </a:solidFill>
              <a:ln>
                <a:noFill/>
              </a:ln>
              <a:effectLst/>
            </c:spPr>
            <c:extLst xmlns:c16r2="http://schemas.microsoft.com/office/drawing/2015/06/chart">
              <c:ext xmlns:c16="http://schemas.microsoft.com/office/drawing/2014/chart" uri="{C3380CC4-5D6E-409C-BE32-E72D297353CC}">
                <c16:uniqueId val="{00000005-9802-4CD8-80D7-60512E49737F}"/>
              </c:ext>
            </c:extLst>
          </c:dPt>
          <c:dPt>
            <c:idx val="4"/>
            <c:invertIfNegative val="0"/>
            <c:bubble3D val="0"/>
            <c:spPr>
              <a:solidFill>
                <a:schemeClr val="accent5"/>
              </a:solidFill>
              <a:ln>
                <a:noFill/>
              </a:ln>
              <a:effectLst/>
            </c:spPr>
            <c:extLst xmlns:c16r2="http://schemas.microsoft.com/office/drawing/2015/06/chart">
              <c:ext xmlns:c16="http://schemas.microsoft.com/office/drawing/2014/chart" uri="{C3380CC4-5D6E-409C-BE32-E72D297353CC}">
                <c16:uniqueId val="{00000006-9802-4CD8-80D7-60512E49737F}"/>
              </c:ext>
            </c:extLst>
          </c:dPt>
          <c:dPt>
            <c:idx val="5"/>
            <c:invertIfNegative val="0"/>
            <c:bubble3D val="0"/>
            <c:spPr>
              <a:solidFill>
                <a:schemeClr val="accent6"/>
              </a:solidFill>
              <a:ln>
                <a:noFill/>
              </a:ln>
              <a:effectLst/>
            </c:spPr>
            <c:extLst xmlns:c16r2="http://schemas.microsoft.com/office/drawing/2015/06/chart">
              <c:ext xmlns:c16="http://schemas.microsoft.com/office/drawing/2014/chart" uri="{C3380CC4-5D6E-409C-BE32-E72D297353CC}">
                <c16:uniqueId val="{00000007-9802-4CD8-80D7-60512E49737F}"/>
              </c:ext>
            </c:extLst>
          </c:dPt>
          <c:dPt>
            <c:idx val="6"/>
            <c:invertIfNegative val="0"/>
            <c:bubble3D val="0"/>
            <c:spPr>
              <a:solidFill>
                <a:schemeClr val="accent1">
                  <a:lumMod val="60000"/>
                </a:schemeClr>
              </a:solidFill>
              <a:ln>
                <a:noFill/>
              </a:ln>
              <a:effectLst/>
            </c:spPr>
            <c:extLst xmlns:c16r2="http://schemas.microsoft.com/office/drawing/2015/06/chart">
              <c:ext xmlns:c16="http://schemas.microsoft.com/office/drawing/2014/chart" uri="{C3380CC4-5D6E-409C-BE32-E72D297353CC}">
                <c16:uniqueId val="{00000008-9802-4CD8-80D7-60512E49737F}"/>
              </c:ext>
            </c:extLst>
          </c:dPt>
          <c:dLbls>
            <c:dLbl>
              <c:idx val="0"/>
              <c:layout>
                <c:manualLayout>
                  <c:x val="-5.0460684011367891E-2"/>
                  <c:y val="2.4112608906609285E-2"/>
                </c:manualLayout>
              </c:layout>
              <c:tx>
                <c:rich>
                  <a:bodyPr rot="0" spcFirstLastPara="1" vertOverflow="ellipsis" vert="horz" wrap="square" lIns="38100" tIns="19050" rIns="38100" bIns="19050" anchor="ctr" anchorCtr="1">
                    <a:noAutofit/>
                  </a:bodyPr>
                  <a:lstStyle/>
                  <a:p>
                    <a:pPr>
                      <a:defRPr sz="1197" b="0" i="0" u="none" strike="noStrike" kern="1200" baseline="0">
                        <a:solidFill>
                          <a:schemeClr val="tx1">
                            <a:lumMod val="75000"/>
                            <a:lumOff val="25000"/>
                          </a:schemeClr>
                        </a:solidFill>
                        <a:latin typeface="+mn-lt"/>
                        <a:ea typeface="+mn-ea"/>
                        <a:cs typeface="+mn-cs"/>
                      </a:defRPr>
                    </a:pPr>
                    <a:fld id="{183AE561-0CA5-4E47-9334-BC3B158092B9}" type="VALUE">
                      <a:rPr lang="en-US" smtClean="0"/>
                      <a:pPr>
                        <a:defRPr sz="1197" b="0" i="0" u="none" strike="noStrike" kern="1200" baseline="0">
                          <a:solidFill>
                            <a:schemeClr val="tx1">
                              <a:lumMod val="75000"/>
                              <a:lumOff val="25000"/>
                            </a:schemeClr>
                          </a:solidFill>
                          <a:latin typeface="+mn-lt"/>
                          <a:ea typeface="+mn-ea"/>
                          <a:cs typeface="+mn-cs"/>
                        </a:defRPr>
                      </a:pPr>
                      <a:t>[VALUE]</a:t>
                    </a:fld>
                    <a:endParaRPr lang="tr-TR"/>
                  </a:p>
                </c:rich>
              </c:tx>
              <c:spPr>
                <a:noFill/>
                <a:ln>
                  <a:noFill/>
                </a:ln>
                <a:effectLst/>
              </c:spPr>
              <c:showLegendKey val="0"/>
              <c:showVal val="1"/>
              <c:showCatName val="0"/>
              <c:showSerName val="0"/>
              <c:showPercent val="0"/>
              <c:showBubbleSize val="0"/>
              <c:extLst xmlns:c16r2="http://schemas.microsoft.com/office/drawing/2015/06/chart">
                <c:ext xmlns:c15="http://schemas.microsoft.com/office/drawing/2012/chart" uri="{CE6537A1-D6FC-4f65-9D91-7224C49458BB}">
                  <c15:layout>
                    <c:manualLayout>
                      <c:w val="0.28342096226634089"/>
                      <c:h val="0.10502288884669746"/>
                    </c:manualLayout>
                  </c15:layout>
                  <c15:dlblFieldTable/>
                  <c15:showDataLabelsRange val="0"/>
                </c:ext>
                <c:ext xmlns:c16="http://schemas.microsoft.com/office/drawing/2014/chart" uri="{C3380CC4-5D6E-409C-BE32-E72D297353CC}">
                  <c16:uniqueId val="{00000001-9802-4CD8-80D7-60512E49737F}"/>
                </c:ext>
              </c:extLst>
            </c:dLbl>
            <c:dLbl>
              <c:idx val="1"/>
              <c:layout>
                <c:manualLayout>
                  <c:x val="-5.1989795648076154E-2"/>
                  <c:y val="1.0716621310887497E-2"/>
                </c:manualLayout>
              </c:layout>
              <c:tx>
                <c:rich>
                  <a:bodyPr/>
                  <a:lstStyle/>
                  <a:p>
                    <a:r>
                      <a:rPr lang="en-US" dirty="0"/>
                      <a:t>60.9</a:t>
                    </a:r>
                  </a:p>
                </c:rich>
              </c:tx>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3-9802-4CD8-80D7-60512E49737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tr-TR"/>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errBars>
            <c:errBarType val="both"/>
            <c:errValType val="cust"/>
            <c:noEndCap val="0"/>
            <c:plus>
              <c:numRef>
                <c:f>Sheet1!$C$2:$C$3</c:f>
                <c:numCache>
                  <c:formatCode>General</c:formatCode>
                  <c:ptCount val="2"/>
                  <c:pt idx="0">
                    <c:v>105.7</c:v>
                  </c:pt>
                  <c:pt idx="1">
                    <c:v>48.6</c:v>
                  </c:pt>
                </c:numCache>
              </c:numRef>
            </c:plus>
            <c:minus>
              <c:numRef>
                <c:f>Sheet1!$C$2:$C$3</c:f>
                <c:numCache>
                  <c:formatCode>General</c:formatCode>
                  <c:ptCount val="2"/>
                  <c:pt idx="0">
                    <c:v>105.7</c:v>
                  </c:pt>
                  <c:pt idx="1">
                    <c:v>48.6</c:v>
                  </c:pt>
                </c:numCache>
              </c:numRef>
            </c:minus>
            <c:spPr>
              <a:noFill/>
              <a:ln w="9525" cap="flat" cmpd="sng" algn="ctr">
                <a:solidFill>
                  <a:schemeClr val="tx1">
                    <a:lumMod val="65000"/>
                    <a:lumOff val="35000"/>
                  </a:schemeClr>
                </a:solidFill>
                <a:round/>
              </a:ln>
              <a:effectLst/>
            </c:spPr>
          </c:errBars>
          <c:cat>
            <c:strRef>
              <c:f>Sheet1!$A$2:$A$3</c:f>
              <c:strCache>
                <c:ptCount val="2"/>
                <c:pt idx="0">
                  <c:v>Baseline</c:v>
                </c:pt>
                <c:pt idx="1">
                  <c:v>Month 3</c:v>
                </c:pt>
              </c:strCache>
            </c:strRef>
          </c:cat>
          <c:val>
            <c:numRef>
              <c:f>Sheet1!$B$2:$B$3</c:f>
              <c:numCache>
                <c:formatCode>General</c:formatCode>
                <c:ptCount val="2"/>
                <c:pt idx="0">
                  <c:v>172.3</c:v>
                </c:pt>
                <c:pt idx="1">
                  <c:v>60.88</c:v>
                </c:pt>
              </c:numCache>
            </c:numRef>
          </c:val>
          <c:extLst xmlns:c16r2="http://schemas.microsoft.com/office/drawing/2015/06/chart">
            <c:ext xmlns:c16="http://schemas.microsoft.com/office/drawing/2014/chart" uri="{C3380CC4-5D6E-409C-BE32-E72D297353CC}">
              <c16:uniqueId val="{00000009-9802-4CD8-80D7-60512E49737F}"/>
            </c:ext>
          </c:extLst>
        </c:ser>
        <c:dLbls>
          <c:showLegendKey val="0"/>
          <c:showVal val="0"/>
          <c:showCatName val="0"/>
          <c:showSerName val="0"/>
          <c:showPercent val="0"/>
          <c:showBubbleSize val="0"/>
        </c:dLbls>
        <c:gapWidth val="219"/>
        <c:overlap val="-27"/>
        <c:axId val="206213120"/>
        <c:axId val="202740800"/>
      </c:barChart>
      <c:catAx>
        <c:axId val="206213120"/>
        <c:scaling>
          <c:orientation val="minMax"/>
        </c:scaling>
        <c:delete val="0"/>
        <c:axPos val="b"/>
        <c:numFmt formatCode="General" sourceLinked="0"/>
        <c:majorTickMark val="none"/>
        <c:minorTickMark val="none"/>
        <c:tickLblPos val="nextTo"/>
        <c:spPr>
          <a:noFill/>
          <a:ln w="9525" cap="flat" cmpd="sng" algn="ctr">
            <a:solidFill>
              <a:schemeClr val="bg1">
                <a:lumMod val="50000"/>
              </a:schemeClr>
            </a:solidFill>
            <a:round/>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tr-TR"/>
          </a:p>
        </c:txPr>
        <c:crossAx val="202740800"/>
        <c:crosses val="autoZero"/>
        <c:auto val="1"/>
        <c:lblAlgn val="ctr"/>
        <c:lblOffset val="100"/>
        <c:noMultiLvlLbl val="0"/>
      </c:catAx>
      <c:valAx>
        <c:axId val="202740800"/>
        <c:scaling>
          <c:orientation val="minMax"/>
          <c:max val="280"/>
          <c:min val="0"/>
        </c:scaling>
        <c:delete val="0"/>
        <c:axPos val="l"/>
        <c:numFmt formatCode="General" sourceLinked="1"/>
        <c:majorTickMark val="out"/>
        <c:minorTickMark val="none"/>
        <c:tickLblPos val="nextTo"/>
        <c:spPr>
          <a:noFill/>
          <a:ln>
            <a:solidFill>
              <a:schemeClr val="bg1">
                <a:lumMod val="50000"/>
              </a:schemeClr>
            </a:solidFill>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tr-TR"/>
          </a:p>
        </c:txPr>
        <c:crossAx val="206213120"/>
        <c:crosses val="autoZero"/>
        <c:crossBetween val="between"/>
        <c:majorUnit val="40"/>
      </c:valAx>
      <c:spPr>
        <a:noFill/>
        <a:ln>
          <a:noFill/>
        </a:ln>
        <a:effectLst/>
      </c:spPr>
    </c:plotArea>
    <c:plotVisOnly val="1"/>
    <c:dispBlanksAs val="gap"/>
    <c:showDLblsOverMax val="0"/>
  </c:chart>
  <c:spPr>
    <a:noFill/>
    <a:ln>
      <a:noFill/>
    </a:ln>
    <a:effectLst/>
  </c:spPr>
  <c:txPr>
    <a:bodyPr/>
    <a:lstStyle/>
    <a:p>
      <a:pPr>
        <a:defRPr/>
      </a:pPr>
      <a:endParaRPr lang="tr-TR"/>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tr-T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1"/>
        <c:ser>
          <c:idx val="0"/>
          <c:order val="0"/>
          <c:tx>
            <c:strRef>
              <c:f>Sheet1!$B$1</c:f>
              <c:strCache>
                <c:ptCount val="1"/>
                <c:pt idx="0">
                  <c:v>Column2</c:v>
                </c:pt>
              </c:strCache>
            </c:strRef>
          </c:tx>
          <c:spPr>
            <a:solidFill>
              <a:schemeClr val="accent5"/>
            </a:solidFill>
          </c:spPr>
          <c:invertIfNegative val="0"/>
          <c:dPt>
            <c:idx val="0"/>
            <c:invertIfNegative val="0"/>
            <c:bubble3D val="0"/>
            <c:spPr>
              <a:solidFill>
                <a:schemeClr val="accent5"/>
              </a:solidFill>
              <a:ln>
                <a:noFill/>
              </a:ln>
              <a:effectLst/>
            </c:spPr>
            <c:extLst xmlns:c16r2="http://schemas.microsoft.com/office/drawing/2015/06/chart">
              <c:ext xmlns:c16="http://schemas.microsoft.com/office/drawing/2014/chart" uri="{C3380CC4-5D6E-409C-BE32-E72D297353CC}">
                <c16:uniqueId val="{00000001-25D4-435A-BE61-C05CE3FEDF84}"/>
              </c:ext>
            </c:extLst>
          </c:dPt>
          <c:dPt>
            <c:idx val="1"/>
            <c:invertIfNegative val="0"/>
            <c:bubble3D val="0"/>
            <c:spPr>
              <a:solidFill>
                <a:schemeClr val="accent2"/>
              </a:solidFill>
              <a:ln>
                <a:noFill/>
              </a:ln>
              <a:effectLst/>
            </c:spPr>
            <c:extLst xmlns:c16r2="http://schemas.microsoft.com/office/drawing/2015/06/chart">
              <c:ext xmlns:c16="http://schemas.microsoft.com/office/drawing/2014/chart" uri="{C3380CC4-5D6E-409C-BE32-E72D297353CC}">
                <c16:uniqueId val="{00000003-25D4-435A-BE61-C05CE3FEDF84}"/>
              </c:ext>
            </c:extLst>
          </c:dPt>
          <c:dPt>
            <c:idx val="2"/>
            <c:invertIfNegative val="0"/>
            <c:bubble3D val="0"/>
            <c:spPr>
              <a:solidFill>
                <a:schemeClr val="accent5"/>
              </a:solidFill>
              <a:ln>
                <a:noFill/>
              </a:ln>
              <a:effectLst/>
            </c:spPr>
            <c:extLst xmlns:c16r2="http://schemas.microsoft.com/office/drawing/2015/06/chart">
              <c:ext xmlns:c16="http://schemas.microsoft.com/office/drawing/2014/chart" uri="{C3380CC4-5D6E-409C-BE32-E72D297353CC}">
                <c16:uniqueId val="{00000004-25D4-435A-BE61-C05CE3FEDF84}"/>
              </c:ext>
            </c:extLst>
          </c:dPt>
          <c:dPt>
            <c:idx val="3"/>
            <c:invertIfNegative val="0"/>
            <c:bubble3D val="0"/>
            <c:spPr>
              <a:solidFill>
                <a:schemeClr val="accent5"/>
              </a:solidFill>
              <a:ln>
                <a:noFill/>
              </a:ln>
              <a:effectLst/>
            </c:spPr>
            <c:extLst xmlns:c16r2="http://schemas.microsoft.com/office/drawing/2015/06/chart">
              <c:ext xmlns:c16="http://schemas.microsoft.com/office/drawing/2014/chart" uri="{C3380CC4-5D6E-409C-BE32-E72D297353CC}">
                <c16:uniqueId val="{00000005-25D4-435A-BE61-C05CE3FEDF84}"/>
              </c:ext>
            </c:extLst>
          </c:dPt>
          <c:dPt>
            <c:idx val="4"/>
            <c:invertIfNegative val="0"/>
            <c:bubble3D val="0"/>
            <c:spPr>
              <a:solidFill>
                <a:schemeClr val="accent5"/>
              </a:solidFill>
              <a:ln>
                <a:noFill/>
              </a:ln>
              <a:effectLst/>
            </c:spPr>
            <c:extLst xmlns:c16r2="http://schemas.microsoft.com/office/drawing/2015/06/chart">
              <c:ext xmlns:c16="http://schemas.microsoft.com/office/drawing/2014/chart" uri="{C3380CC4-5D6E-409C-BE32-E72D297353CC}">
                <c16:uniqueId val="{00000006-25D4-435A-BE61-C05CE3FEDF84}"/>
              </c:ext>
            </c:extLst>
          </c:dPt>
          <c:dPt>
            <c:idx val="5"/>
            <c:invertIfNegative val="0"/>
            <c:bubble3D val="0"/>
            <c:spPr>
              <a:solidFill>
                <a:schemeClr val="accent5"/>
              </a:solidFill>
              <a:ln>
                <a:noFill/>
              </a:ln>
              <a:effectLst/>
            </c:spPr>
            <c:extLst xmlns:c16r2="http://schemas.microsoft.com/office/drawing/2015/06/chart">
              <c:ext xmlns:c16="http://schemas.microsoft.com/office/drawing/2014/chart" uri="{C3380CC4-5D6E-409C-BE32-E72D297353CC}">
                <c16:uniqueId val="{00000007-25D4-435A-BE61-C05CE3FEDF84}"/>
              </c:ext>
            </c:extLst>
          </c:dPt>
          <c:dPt>
            <c:idx val="6"/>
            <c:invertIfNegative val="0"/>
            <c:bubble3D val="0"/>
            <c:spPr>
              <a:solidFill>
                <a:schemeClr val="accent5"/>
              </a:solidFill>
              <a:ln>
                <a:noFill/>
              </a:ln>
              <a:effectLst/>
            </c:spPr>
            <c:extLst xmlns:c16r2="http://schemas.microsoft.com/office/drawing/2015/06/chart">
              <c:ext xmlns:c16="http://schemas.microsoft.com/office/drawing/2014/chart" uri="{C3380CC4-5D6E-409C-BE32-E72D297353CC}">
                <c16:uniqueId val="{00000008-25D4-435A-BE61-C05CE3FEDF84}"/>
              </c:ext>
            </c:extLst>
          </c:dPt>
          <c:dLbls>
            <c:dLbl>
              <c:idx val="0"/>
              <c:layout>
                <c:manualLayout>
                  <c:x val="-5.6123737373737374E-2"/>
                  <c:y val="5.358310655443748E-2"/>
                </c:manualLayout>
              </c:layout>
              <c:tx>
                <c:rich>
                  <a:bodyPr/>
                  <a:lstStyle/>
                  <a:p>
                    <a:fld id="{42A10393-8FB2-45C9-BAC7-999DB8CAF398}" type="VALUE">
                      <a:rPr lang="en-US" smtClean="0"/>
                      <a:pPr/>
                      <a:t>[VALUE]</a:t>
                    </a:fld>
                    <a:endParaRPr lang="tr-TR"/>
                  </a:p>
                </c:rich>
              </c:tx>
              <c:showLegendKey val="0"/>
              <c:showVal val="1"/>
              <c:showCatName val="0"/>
              <c:showSerName val="0"/>
              <c:showPercent val="0"/>
              <c:showBubbleSize val="0"/>
              <c:extLst xmlns:c16r2="http://schemas.microsoft.com/office/drawing/2015/06/chart">
                <c:ext xmlns:c15="http://schemas.microsoft.com/office/drawing/2012/chart" uri="{CE6537A1-D6FC-4f65-9D91-7224C49458BB}">
                  <c15:layout>
                    <c:manualLayout>
                      <c:w val="0.23297752525252524"/>
                      <c:h val="0.16182098179440119"/>
                    </c:manualLayout>
                  </c15:layout>
                  <c15:dlblFieldTable/>
                  <c15:showDataLabelsRange val="0"/>
                </c:ext>
                <c:ext xmlns:c16="http://schemas.microsoft.com/office/drawing/2014/chart" uri="{C3380CC4-5D6E-409C-BE32-E72D297353CC}">
                  <c16:uniqueId val="{00000001-25D4-435A-BE61-C05CE3FEDF84}"/>
                </c:ext>
              </c:extLst>
            </c:dLbl>
            <c:dLbl>
              <c:idx val="1"/>
              <c:layout>
                <c:manualLayout>
                  <c:x val="-5.4520202020202017E-2"/>
                  <c:y val="2.679155327721874E-2"/>
                </c:manualLayout>
              </c:layout>
              <c:tx>
                <c:rich>
                  <a:bodyPr/>
                  <a:lstStyle/>
                  <a:p>
                    <a:fld id="{4D562A43-EE99-4565-B994-ACD19F06B863}" type="VALUE">
                      <a:rPr lang="en-US" smtClean="0"/>
                      <a:pPr/>
                      <a:t>[VALUE]</a:t>
                    </a:fld>
                    <a:endParaRPr lang="tr-TR"/>
                  </a:p>
                </c:rich>
              </c:tx>
              <c:showLegendKey val="0"/>
              <c:showVal val="1"/>
              <c:showCatName val="0"/>
              <c:showSerName val="0"/>
              <c:showPercent val="0"/>
              <c:showBubbleSize val="0"/>
              <c:extLst xmlns:c16r2="http://schemas.microsoft.com/office/drawing/2015/06/chart">
                <c:ext xmlns:c15="http://schemas.microsoft.com/office/drawing/2012/chart" uri="{CE6537A1-D6FC-4f65-9D91-7224C49458BB}">
                  <c15:dlblFieldTable/>
                  <c15:showDataLabelsRange val="0"/>
                </c:ext>
                <c:ext xmlns:c16="http://schemas.microsoft.com/office/drawing/2014/chart" uri="{C3380CC4-5D6E-409C-BE32-E72D297353CC}">
                  <c16:uniqueId val="{00000003-25D4-435A-BE61-C05CE3FEDF84}"/>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tr-TR"/>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errBars>
            <c:errBarType val="both"/>
            <c:errValType val="cust"/>
            <c:noEndCap val="0"/>
            <c:plus>
              <c:numRef>
                <c:f>Sheet1!$C$2:$C$3</c:f>
                <c:numCache>
                  <c:formatCode>General</c:formatCode>
                  <c:ptCount val="2"/>
                  <c:pt idx="0">
                    <c:v>0.09</c:v>
                  </c:pt>
                  <c:pt idx="1">
                    <c:v>0.12</c:v>
                  </c:pt>
                </c:numCache>
              </c:numRef>
            </c:plus>
            <c:minus>
              <c:numRef>
                <c:f>Sheet1!$C$2:$C$3</c:f>
                <c:numCache>
                  <c:formatCode>General</c:formatCode>
                  <c:ptCount val="2"/>
                  <c:pt idx="0">
                    <c:v>0.09</c:v>
                  </c:pt>
                  <c:pt idx="1">
                    <c:v>0.12</c:v>
                  </c:pt>
                </c:numCache>
              </c:numRef>
            </c:minus>
            <c:spPr>
              <a:noFill/>
              <a:ln w="9525" cap="flat" cmpd="sng" algn="ctr">
                <a:solidFill>
                  <a:schemeClr val="tx1">
                    <a:lumMod val="65000"/>
                    <a:lumOff val="35000"/>
                  </a:schemeClr>
                </a:solidFill>
                <a:round/>
              </a:ln>
              <a:effectLst/>
            </c:spPr>
          </c:errBars>
          <c:cat>
            <c:strRef>
              <c:f>Sheet1!$A$2:$A$3</c:f>
              <c:strCache>
                <c:ptCount val="2"/>
                <c:pt idx="0">
                  <c:v>Baseline</c:v>
                </c:pt>
                <c:pt idx="1">
                  <c:v>Month 3</c:v>
                </c:pt>
              </c:strCache>
            </c:strRef>
          </c:cat>
          <c:val>
            <c:numRef>
              <c:f>Sheet1!$B$2:$B$3</c:f>
              <c:numCache>
                <c:formatCode>General</c:formatCode>
                <c:ptCount val="2"/>
                <c:pt idx="0">
                  <c:v>0.62</c:v>
                </c:pt>
                <c:pt idx="1">
                  <c:v>0.89</c:v>
                </c:pt>
              </c:numCache>
            </c:numRef>
          </c:val>
          <c:extLst xmlns:c16r2="http://schemas.microsoft.com/office/drawing/2015/06/chart">
            <c:ext xmlns:c16="http://schemas.microsoft.com/office/drawing/2014/chart" uri="{C3380CC4-5D6E-409C-BE32-E72D297353CC}">
              <c16:uniqueId val="{00000009-25D4-435A-BE61-C05CE3FEDF84}"/>
            </c:ext>
          </c:extLst>
        </c:ser>
        <c:dLbls>
          <c:showLegendKey val="0"/>
          <c:showVal val="0"/>
          <c:showCatName val="0"/>
          <c:showSerName val="0"/>
          <c:showPercent val="0"/>
          <c:showBubbleSize val="0"/>
        </c:dLbls>
        <c:gapWidth val="219"/>
        <c:overlap val="-27"/>
        <c:axId val="206291456"/>
        <c:axId val="202742528"/>
      </c:barChart>
      <c:catAx>
        <c:axId val="206291456"/>
        <c:scaling>
          <c:orientation val="minMax"/>
        </c:scaling>
        <c:delete val="0"/>
        <c:axPos val="b"/>
        <c:numFmt formatCode="General" sourceLinked="0"/>
        <c:majorTickMark val="none"/>
        <c:minorTickMark val="none"/>
        <c:tickLblPos val="nextTo"/>
        <c:spPr>
          <a:noFill/>
          <a:ln w="9525" cap="flat" cmpd="sng" algn="ctr">
            <a:solidFill>
              <a:schemeClr val="bg1">
                <a:lumMod val="50000"/>
              </a:schemeClr>
            </a:solidFill>
            <a:round/>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tr-TR"/>
          </a:p>
        </c:txPr>
        <c:crossAx val="202742528"/>
        <c:crosses val="autoZero"/>
        <c:auto val="1"/>
        <c:lblAlgn val="ctr"/>
        <c:lblOffset val="100"/>
        <c:noMultiLvlLbl val="0"/>
      </c:catAx>
      <c:valAx>
        <c:axId val="202742528"/>
        <c:scaling>
          <c:orientation val="minMax"/>
          <c:max val="1.2"/>
          <c:min val="0"/>
        </c:scaling>
        <c:delete val="0"/>
        <c:axPos val="l"/>
        <c:numFmt formatCode="General" sourceLinked="1"/>
        <c:majorTickMark val="out"/>
        <c:minorTickMark val="none"/>
        <c:tickLblPos val="nextTo"/>
        <c:spPr>
          <a:noFill/>
          <a:ln>
            <a:solidFill>
              <a:schemeClr val="bg1">
                <a:lumMod val="50000"/>
              </a:schemeClr>
            </a:solidFill>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tr-TR"/>
          </a:p>
        </c:txPr>
        <c:crossAx val="206291456"/>
        <c:crosses val="autoZero"/>
        <c:crossBetween val="between"/>
        <c:majorUnit val="0.2"/>
      </c:valAx>
      <c:spPr>
        <a:noFill/>
        <a:ln>
          <a:noFill/>
        </a:ln>
        <a:effectLst/>
      </c:spPr>
    </c:plotArea>
    <c:plotVisOnly val="1"/>
    <c:dispBlanksAs val="gap"/>
    <c:showDLblsOverMax val="0"/>
  </c:chart>
  <c:spPr>
    <a:noFill/>
    <a:ln>
      <a:noFill/>
    </a:ln>
    <a:effectLst/>
  </c:spPr>
  <c:txPr>
    <a:bodyPr/>
    <a:lstStyle/>
    <a:p>
      <a:pPr>
        <a:defRPr/>
      </a:pPr>
      <a:endParaRPr lang="tr-TR"/>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tr-T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79824495468889"/>
          <c:y val="5.8941417209881233E-2"/>
          <c:w val="0.8299483818241703"/>
          <c:h val="0.69973799126637559"/>
        </c:manualLayout>
      </c:layout>
      <c:barChart>
        <c:barDir val="col"/>
        <c:grouping val="clustered"/>
        <c:varyColors val="1"/>
        <c:ser>
          <c:idx val="0"/>
          <c:order val="0"/>
          <c:spPr>
            <a:solidFill>
              <a:srgbClr val="D8027F"/>
            </a:solidFill>
          </c:spPr>
          <c:invertIfNegative val="0"/>
          <c:dPt>
            <c:idx val="0"/>
            <c:invertIfNegative val="0"/>
            <c:bubble3D val="0"/>
            <c:extLst xmlns:c16r2="http://schemas.microsoft.com/office/drawing/2015/06/chart">
              <c:ext xmlns:c16="http://schemas.microsoft.com/office/drawing/2014/chart" uri="{C3380CC4-5D6E-409C-BE32-E72D297353CC}">
                <c16:uniqueId val="{00000000-1E3C-46D7-9E9B-2B895FD64ED4}"/>
              </c:ext>
            </c:extLst>
          </c:dPt>
          <c:dPt>
            <c:idx val="1"/>
            <c:invertIfNegative val="0"/>
            <c:bubble3D val="0"/>
            <c:extLst xmlns:c16r2="http://schemas.microsoft.com/office/drawing/2015/06/chart">
              <c:ext xmlns:c16="http://schemas.microsoft.com/office/drawing/2014/chart" uri="{C3380CC4-5D6E-409C-BE32-E72D297353CC}">
                <c16:uniqueId val="{00000001-1E3C-46D7-9E9B-2B895FD64ED4}"/>
              </c:ext>
            </c:extLst>
          </c:dPt>
          <c:cat>
            <c:strRef>
              <c:f>Sheet1!$A$2:$A$3</c:f>
              <c:strCache>
                <c:ptCount val="2"/>
                <c:pt idx="0">
                  <c:v>≥1 regular menstrual cycle
during treatment 
(N=955)</c:v>
                </c:pt>
                <c:pt idx="1">
                  <c:v>≥6 regular menstrual cycles
during 6-month follow-up (N=860)</c:v>
                </c:pt>
              </c:strCache>
            </c:strRef>
          </c:cat>
          <c:val>
            <c:numRef>
              <c:f>Sheet1!$B$2:$B$3</c:f>
              <c:numCache>
                <c:formatCode>General</c:formatCode>
                <c:ptCount val="2"/>
                <c:pt idx="0">
                  <c:v>99.1</c:v>
                </c:pt>
                <c:pt idx="1">
                  <c:v>79.099999999999994</c:v>
                </c:pt>
              </c:numCache>
            </c:numRef>
          </c:val>
          <c:extLst xmlns:c16r2="http://schemas.microsoft.com/office/drawing/2015/06/chart">
            <c:ext xmlns:c16="http://schemas.microsoft.com/office/drawing/2014/chart" uri="{C3380CC4-5D6E-409C-BE32-E72D297353CC}">
              <c16:uniqueId val="{00000002-1E3C-46D7-9E9B-2B895FD64ED4}"/>
            </c:ext>
          </c:extLst>
        </c:ser>
        <c:dLbls>
          <c:showLegendKey val="0"/>
          <c:showVal val="0"/>
          <c:showCatName val="0"/>
          <c:showSerName val="0"/>
          <c:showPercent val="0"/>
          <c:showBubbleSize val="0"/>
        </c:dLbls>
        <c:gapWidth val="150"/>
        <c:axId val="206587392"/>
        <c:axId val="202739072"/>
      </c:barChart>
      <c:catAx>
        <c:axId val="206587392"/>
        <c:scaling>
          <c:orientation val="minMax"/>
        </c:scaling>
        <c:delete val="0"/>
        <c:axPos val="b"/>
        <c:numFmt formatCode="General" sourceLinked="0"/>
        <c:majorTickMark val="out"/>
        <c:minorTickMark val="none"/>
        <c:tickLblPos val="nextTo"/>
        <c:txPr>
          <a:bodyPr/>
          <a:lstStyle/>
          <a:p>
            <a:pPr>
              <a:defRPr sz="1000" b="0"/>
            </a:pPr>
            <a:endParaRPr lang="tr-TR"/>
          </a:p>
        </c:txPr>
        <c:crossAx val="202739072"/>
        <c:crosses val="autoZero"/>
        <c:auto val="1"/>
        <c:lblAlgn val="ctr"/>
        <c:lblOffset val="100"/>
        <c:noMultiLvlLbl val="0"/>
      </c:catAx>
      <c:valAx>
        <c:axId val="202739072"/>
        <c:scaling>
          <c:orientation val="minMax"/>
          <c:max val="100"/>
          <c:min val="0"/>
        </c:scaling>
        <c:delete val="0"/>
        <c:axPos val="l"/>
        <c:majorGridlines>
          <c:spPr>
            <a:ln>
              <a:noFill/>
            </a:ln>
          </c:spPr>
        </c:majorGridlines>
        <c:numFmt formatCode="General" sourceLinked="1"/>
        <c:majorTickMark val="out"/>
        <c:minorTickMark val="none"/>
        <c:tickLblPos val="nextTo"/>
        <c:txPr>
          <a:bodyPr/>
          <a:lstStyle/>
          <a:p>
            <a:pPr>
              <a:defRPr sz="1000"/>
            </a:pPr>
            <a:endParaRPr lang="tr-TR"/>
          </a:p>
        </c:txPr>
        <c:crossAx val="206587392"/>
        <c:crosses val="autoZero"/>
        <c:crossBetween val="between"/>
        <c:majorUnit val="20"/>
      </c:valAx>
    </c:plotArea>
    <c:plotVisOnly val="1"/>
    <c:dispBlanksAs val="gap"/>
    <c:showDLblsOverMax val="0"/>
  </c:chart>
  <c:txPr>
    <a:bodyPr/>
    <a:lstStyle/>
    <a:p>
      <a:pPr>
        <a:defRPr sz="1800"/>
      </a:pPr>
      <a:endParaRPr lang="tr-TR"/>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tr-T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460265499416999"/>
          <c:y val="0.14361828294927598"/>
          <c:w val="0.79892423120878575"/>
          <c:h val="0.62675616466038675"/>
        </c:manualLayout>
      </c:layout>
      <c:lineChart>
        <c:grouping val="standard"/>
        <c:varyColors val="0"/>
        <c:ser>
          <c:idx val="0"/>
          <c:order val="0"/>
          <c:tx>
            <c:strRef>
              <c:f>Sheet1!$B$1</c:f>
              <c:strCache>
                <c:ptCount val="1"/>
                <c:pt idx="0">
                  <c:v>Pain</c:v>
                </c:pt>
              </c:strCache>
            </c:strRef>
          </c:tx>
          <c:spPr>
            <a:ln w="28575" cap="rnd">
              <a:solidFill>
                <a:schemeClr val="accent5"/>
              </a:solidFill>
              <a:round/>
            </a:ln>
            <a:effectLst/>
          </c:spPr>
          <c:marker>
            <c:symbol val="square"/>
            <c:size val="6"/>
            <c:spPr>
              <a:solidFill>
                <a:schemeClr val="accent5"/>
              </a:solidFill>
              <a:ln w="9525">
                <a:solidFill>
                  <a:schemeClr val="accent5"/>
                </a:solidFill>
              </a:ln>
              <a:effectLst/>
            </c:spPr>
          </c:marker>
          <c:cat>
            <c:strRef>
              <c:f>Sheet1!$A$2:$A$4</c:f>
              <c:strCache>
                <c:ptCount val="3"/>
                <c:pt idx="0">
                  <c:v>Baseline</c:v>
                </c:pt>
                <c:pt idx="1">
                  <c:v>End of treatment</c:v>
                </c:pt>
                <c:pt idx="2">
                  <c:v>End of follow-up</c:v>
                </c:pt>
              </c:strCache>
            </c:strRef>
          </c:cat>
          <c:val>
            <c:numRef>
              <c:f>Sheet1!$B$2:$B$4</c:f>
              <c:numCache>
                <c:formatCode>General</c:formatCode>
                <c:ptCount val="3"/>
                <c:pt idx="0">
                  <c:v>4</c:v>
                </c:pt>
                <c:pt idx="1">
                  <c:v>1</c:v>
                </c:pt>
                <c:pt idx="2">
                  <c:v>0</c:v>
                </c:pt>
              </c:numCache>
            </c:numRef>
          </c:val>
          <c:smooth val="0"/>
          <c:extLst xmlns:c16r2="http://schemas.microsoft.com/office/drawing/2015/06/chart">
            <c:ext xmlns:c16="http://schemas.microsoft.com/office/drawing/2014/chart" uri="{C3380CC4-5D6E-409C-BE32-E72D297353CC}">
              <c16:uniqueId val="{00000000-E940-45D9-BAC9-219A76A2132B}"/>
            </c:ext>
          </c:extLst>
        </c:ser>
        <c:ser>
          <c:idx val="1"/>
          <c:order val="1"/>
          <c:tx>
            <c:strRef>
              <c:f>Sheet1!$C$1</c:f>
              <c:strCache>
                <c:ptCount val="1"/>
                <c:pt idx="0">
                  <c:v>Anxiety</c:v>
                </c:pt>
              </c:strCache>
            </c:strRef>
          </c:tx>
          <c:spPr>
            <a:ln w="28575" cap="rnd">
              <a:solidFill>
                <a:schemeClr val="accent2"/>
              </a:solidFill>
              <a:round/>
            </a:ln>
            <a:effectLst/>
          </c:spPr>
          <c:marker>
            <c:symbol val="diamond"/>
            <c:size val="8"/>
            <c:spPr>
              <a:solidFill>
                <a:schemeClr val="accent2"/>
              </a:solidFill>
              <a:ln w="9525">
                <a:solidFill>
                  <a:schemeClr val="accent2"/>
                </a:solidFill>
              </a:ln>
              <a:effectLst/>
            </c:spPr>
          </c:marker>
          <c:cat>
            <c:strRef>
              <c:f>Sheet1!$A$2:$A$4</c:f>
              <c:strCache>
                <c:ptCount val="3"/>
                <c:pt idx="0">
                  <c:v>Baseline</c:v>
                </c:pt>
                <c:pt idx="1">
                  <c:v>End of treatment</c:v>
                </c:pt>
                <c:pt idx="2">
                  <c:v>End of follow-up</c:v>
                </c:pt>
              </c:strCache>
            </c:strRef>
          </c:cat>
          <c:val>
            <c:numRef>
              <c:f>Sheet1!$C$2:$C$4</c:f>
              <c:numCache>
                <c:formatCode>General</c:formatCode>
                <c:ptCount val="3"/>
                <c:pt idx="0">
                  <c:v>3</c:v>
                </c:pt>
                <c:pt idx="1">
                  <c:v>0</c:v>
                </c:pt>
                <c:pt idx="2">
                  <c:v>0</c:v>
                </c:pt>
              </c:numCache>
            </c:numRef>
          </c:val>
          <c:smooth val="0"/>
          <c:extLst xmlns:c16r2="http://schemas.microsoft.com/office/drawing/2015/06/chart">
            <c:ext xmlns:c16="http://schemas.microsoft.com/office/drawing/2014/chart" uri="{C3380CC4-5D6E-409C-BE32-E72D297353CC}">
              <c16:uniqueId val="{00000001-E940-45D9-BAC9-219A76A2132B}"/>
            </c:ext>
          </c:extLst>
        </c:ser>
        <c:dLbls>
          <c:showLegendKey val="0"/>
          <c:showVal val="0"/>
          <c:showCatName val="0"/>
          <c:showSerName val="0"/>
          <c:showPercent val="0"/>
          <c:showBubbleSize val="0"/>
        </c:dLbls>
        <c:marker val="1"/>
        <c:smooth val="0"/>
        <c:axId val="206632960"/>
        <c:axId val="206465856"/>
      </c:lineChart>
      <c:catAx>
        <c:axId val="206632960"/>
        <c:scaling>
          <c:orientation val="minMax"/>
        </c:scaling>
        <c:delete val="0"/>
        <c:axPos val="b"/>
        <c:numFmt formatCode="General" sourceLinked="1"/>
        <c:majorTickMark val="out"/>
        <c:minorTickMark val="none"/>
        <c:tickLblPos val="none"/>
        <c:spPr>
          <a:noFill/>
          <a:ln w="9525" cap="flat" cmpd="sng" algn="ctr">
            <a:solidFill>
              <a:schemeClr val="bg1">
                <a:lumMod val="50000"/>
              </a:schemeClr>
            </a:solidFill>
            <a:round/>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tr-TR"/>
          </a:p>
        </c:txPr>
        <c:crossAx val="206465856"/>
        <c:crosses val="autoZero"/>
        <c:auto val="1"/>
        <c:lblAlgn val="ctr"/>
        <c:lblOffset val="100"/>
        <c:noMultiLvlLbl val="0"/>
      </c:catAx>
      <c:valAx>
        <c:axId val="206465856"/>
        <c:scaling>
          <c:orientation val="minMax"/>
          <c:max val="10"/>
        </c:scaling>
        <c:delete val="0"/>
        <c:axPos val="l"/>
        <c:title>
          <c:tx>
            <c:rich>
              <a:bodyPr rot="-5400000" spcFirstLastPara="1" vertOverflow="ellipsis" vert="horz" wrap="square" anchor="ctr" anchorCtr="1"/>
              <a:lstStyle/>
              <a:p>
                <a:pPr>
                  <a:defRPr sz="1000" b="1" i="0" u="none" strike="noStrike" kern="1200" baseline="0">
                    <a:solidFill>
                      <a:schemeClr val="tx1"/>
                    </a:solidFill>
                    <a:latin typeface="+mn-lt"/>
                    <a:ea typeface="+mn-ea"/>
                    <a:cs typeface="+mn-cs"/>
                  </a:defRPr>
                </a:pPr>
                <a:r>
                  <a:rPr lang="en-GB" sz="1000" b="1" dirty="0">
                    <a:solidFill>
                      <a:schemeClr val="tx1"/>
                    </a:solidFill>
                  </a:rPr>
                  <a:t>Median</a:t>
                </a:r>
                <a:r>
                  <a:rPr lang="en-GB" sz="1000" b="1" baseline="0" dirty="0">
                    <a:solidFill>
                      <a:schemeClr val="tx1"/>
                    </a:solidFill>
                  </a:rPr>
                  <a:t> intensity score</a:t>
                </a:r>
                <a:r>
                  <a:rPr lang="en-GB" sz="1000" b="1" baseline="30000" dirty="0">
                    <a:solidFill>
                      <a:schemeClr val="tx1"/>
                    </a:solidFill>
                  </a:rPr>
                  <a:t>b </a:t>
                </a:r>
                <a:br>
                  <a:rPr lang="en-GB" sz="1000" b="1" baseline="30000" dirty="0">
                    <a:solidFill>
                      <a:schemeClr val="tx1"/>
                    </a:solidFill>
                  </a:rPr>
                </a:br>
                <a:r>
                  <a:rPr lang="en-GB" sz="1000" b="1" baseline="0" dirty="0">
                    <a:solidFill>
                      <a:schemeClr val="tx1"/>
                    </a:solidFill>
                  </a:rPr>
                  <a:t>of pain/anxiety</a:t>
                </a:r>
                <a:endParaRPr lang="en-GB" sz="1000" b="1" baseline="30000" dirty="0">
                  <a:solidFill>
                    <a:schemeClr val="tx1"/>
                  </a:solidFill>
                </a:endParaRPr>
              </a:p>
            </c:rich>
          </c:tx>
          <c:layout>
            <c:manualLayout>
              <c:xMode val="edge"/>
              <c:yMode val="edge"/>
              <c:x val="5.0074200165859194E-2"/>
              <c:y val="0.14828138132483362"/>
            </c:manualLayout>
          </c:layout>
          <c:overlay val="0"/>
          <c:spPr>
            <a:noFill/>
            <a:ln>
              <a:noFill/>
            </a:ln>
            <a:effectLst/>
          </c:spPr>
        </c:title>
        <c:numFmt formatCode="General" sourceLinked="1"/>
        <c:majorTickMark val="out"/>
        <c:minorTickMark val="none"/>
        <c:tickLblPos val="nextTo"/>
        <c:spPr>
          <a:noFill/>
          <a:ln>
            <a:solidFill>
              <a:schemeClr val="bg1">
                <a:lumMod val="50000"/>
              </a:schemeClr>
            </a:solidFill>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tr-TR"/>
          </a:p>
        </c:txPr>
        <c:crossAx val="206632960"/>
        <c:crosses val="autoZero"/>
        <c:crossBetween val="between"/>
      </c:valAx>
      <c:spPr>
        <a:noFill/>
        <a:ln>
          <a:noFill/>
        </a:ln>
        <a:effectLst/>
      </c:spPr>
    </c:plotArea>
    <c:legend>
      <c:legendPos val="b"/>
      <c:layout>
        <c:manualLayout>
          <c:xMode val="edge"/>
          <c:yMode val="edge"/>
          <c:x val="0.448458977735473"/>
          <c:y val="0.269281484061071"/>
          <c:w val="0.38132649943570462"/>
          <c:h val="9.4608228120373727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tr-TR"/>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tr-TR"/>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tr-T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898834206041091"/>
          <c:y val="3.1905680622969293E-2"/>
          <c:w val="0.85844393420900178"/>
          <c:h val="0.73227110805629936"/>
        </c:manualLayout>
      </c:layout>
      <c:barChart>
        <c:barDir val="col"/>
        <c:grouping val="clustered"/>
        <c:varyColors val="1"/>
        <c:ser>
          <c:idx val="0"/>
          <c:order val="0"/>
          <c:spPr>
            <a:solidFill>
              <a:srgbClr val="D8027F"/>
            </a:solidFill>
          </c:spPr>
          <c:invertIfNegative val="0"/>
          <c:dPt>
            <c:idx val="0"/>
            <c:invertIfNegative val="0"/>
            <c:bubble3D val="0"/>
            <c:extLst xmlns:c16r2="http://schemas.microsoft.com/office/drawing/2015/06/chart">
              <c:ext xmlns:c16="http://schemas.microsoft.com/office/drawing/2014/chart" uri="{C3380CC4-5D6E-409C-BE32-E72D297353CC}">
                <c16:uniqueId val="{00000000-5686-44DD-AF91-5706D26A3CAA}"/>
              </c:ext>
            </c:extLst>
          </c:dPt>
          <c:dPt>
            <c:idx val="1"/>
            <c:invertIfNegative val="0"/>
            <c:bubble3D val="0"/>
            <c:extLst xmlns:c16r2="http://schemas.microsoft.com/office/drawing/2015/06/chart">
              <c:ext xmlns:c16="http://schemas.microsoft.com/office/drawing/2014/chart" uri="{C3380CC4-5D6E-409C-BE32-E72D297353CC}">
                <c16:uniqueId val="{00000001-5686-44DD-AF91-5706D26A3CAA}"/>
              </c:ext>
            </c:extLst>
          </c:dPt>
          <c:dPt>
            <c:idx val="2"/>
            <c:invertIfNegative val="0"/>
            <c:bubble3D val="0"/>
            <c:extLst xmlns:c16r2="http://schemas.microsoft.com/office/drawing/2015/06/chart">
              <c:ext xmlns:c16="http://schemas.microsoft.com/office/drawing/2014/chart" uri="{C3380CC4-5D6E-409C-BE32-E72D297353CC}">
                <c16:uniqueId val="{00000002-5686-44DD-AF91-5706D26A3CAA}"/>
              </c:ext>
            </c:extLst>
          </c:dPt>
          <c:dPt>
            <c:idx val="3"/>
            <c:invertIfNegative val="0"/>
            <c:bubble3D val="0"/>
            <c:extLst xmlns:c16r2="http://schemas.microsoft.com/office/drawing/2015/06/chart">
              <c:ext xmlns:c16="http://schemas.microsoft.com/office/drawing/2014/chart" uri="{C3380CC4-5D6E-409C-BE32-E72D297353CC}">
                <c16:uniqueId val="{00000003-5686-44DD-AF91-5706D26A3CAA}"/>
              </c:ext>
            </c:extLst>
          </c:dPt>
          <c:dPt>
            <c:idx val="4"/>
            <c:invertIfNegative val="0"/>
            <c:bubble3D val="0"/>
            <c:extLst xmlns:c16r2="http://schemas.microsoft.com/office/drawing/2015/06/chart">
              <c:ext xmlns:c16="http://schemas.microsoft.com/office/drawing/2014/chart" uri="{C3380CC4-5D6E-409C-BE32-E72D297353CC}">
                <c16:uniqueId val="{00000004-5686-44DD-AF91-5706D26A3CAA}"/>
              </c:ext>
            </c:extLst>
          </c:dPt>
          <c:dPt>
            <c:idx val="5"/>
            <c:invertIfNegative val="0"/>
            <c:bubble3D val="0"/>
            <c:extLst xmlns:c16r2="http://schemas.microsoft.com/office/drawing/2015/06/chart">
              <c:ext xmlns:c16="http://schemas.microsoft.com/office/drawing/2014/chart" uri="{C3380CC4-5D6E-409C-BE32-E72D297353CC}">
                <c16:uniqueId val="{00000005-5686-44DD-AF91-5706D26A3CAA}"/>
              </c:ext>
            </c:extLst>
          </c:dPt>
          <c:dPt>
            <c:idx val="6"/>
            <c:invertIfNegative val="0"/>
            <c:bubble3D val="0"/>
            <c:extLst xmlns:c16r2="http://schemas.microsoft.com/office/drawing/2015/06/chart">
              <c:ext xmlns:c16="http://schemas.microsoft.com/office/drawing/2014/chart" uri="{C3380CC4-5D6E-409C-BE32-E72D297353CC}">
                <c16:uniqueId val="{00000006-5686-44DD-AF91-5706D26A3CAA}"/>
              </c:ext>
            </c:extLst>
          </c:dPt>
          <c:cat>
            <c:strRef>
              <c:f>Sheet1!$A$2:$A$3</c:f>
              <c:strCache>
                <c:ptCount val="2"/>
                <c:pt idx="0">
                  <c:v>Cycle regularization 
at end of treatment
(N=910)</c:v>
                </c:pt>
                <c:pt idx="1">
                  <c:v>Cycle regularization
at end of follow-up
(N=788)</c:v>
                </c:pt>
              </c:strCache>
            </c:strRef>
          </c:cat>
          <c:val>
            <c:numRef>
              <c:f>Sheet1!$B$2:$B$3</c:f>
              <c:numCache>
                <c:formatCode>General</c:formatCode>
                <c:ptCount val="2"/>
                <c:pt idx="0">
                  <c:v>96.7</c:v>
                </c:pt>
                <c:pt idx="1">
                  <c:v>94.8</c:v>
                </c:pt>
              </c:numCache>
            </c:numRef>
          </c:val>
          <c:extLst xmlns:c16r2="http://schemas.microsoft.com/office/drawing/2015/06/chart">
            <c:ext xmlns:c16="http://schemas.microsoft.com/office/drawing/2014/chart" uri="{C3380CC4-5D6E-409C-BE32-E72D297353CC}">
              <c16:uniqueId val="{00000007-5686-44DD-AF91-5706D26A3CAA}"/>
            </c:ext>
          </c:extLst>
        </c:ser>
        <c:dLbls>
          <c:showLegendKey val="0"/>
          <c:showVal val="0"/>
          <c:showCatName val="0"/>
          <c:showSerName val="0"/>
          <c:showPercent val="0"/>
          <c:showBubbleSize val="0"/>
        </c:dLbls>
        <c:gapWidth val="150"/>
        <c:axId val="207032832"/>
        <c:axId val="206469312"/>
      </c:barChart>
      <c:catAx>
        <c:axId val="207032832"/>
        <c:scaling>
          <c:orientation val="minMax"/>
        </c:scaling>
        <c:delete val="0"/>
        <c:axPos val="b"/>
        <c:numFmt formatCode="General" sourceLinked="0"/>
        <c:majorTickMark val="out"/>
        <c:minorTickMark val="none"/>
        <c:tickLblPos val="nextTo"/>
        <c:txPr>
          <a:bodyPr/>
          <a:lstStyle/>
          <a:p>
            <a:pPr>
              <a:defRPr sz="1000"/>
            </a:pPr>
            <a:endParaRPr lang="tr-TR"/>
          </a:p>
        </c:txPr>
        <c:crossAx val="206469312"/>
        <c:crosses val="autoZero"/>
        <c:auto val="1"/>
        <c:lblAlgn val="ctr"/>
        <c:lblOffset val="100"/>
        <c:noMultiLvlLbl val="0"/>
      </c:catAx>
      <c:valAx>
        <c:axId val="206469312"/>
        <c:scaling>
          <c:orientation val="minMax"/>
          <c:max val="100"/>
          <c:min val="0"/>
        </c:scaling>
        <c:delete val="0"/>
        <c:axPos val="l"/>
        <c:majorGridlines>
          <c:spPr>
            <a:ln>
              <a:noFill/>
            </a:ln>
          </c:spPr>
        </c:majorGridlines>
        <c:numFmt formatCode="General" sourceLinked="1"/>
        <c:majorTickMark val="out"/>
        <c:minorTickMark val="none"/>
        <c:tickLblPos val="nextTo"/>
        <c:txPr>
          <a:bodyPr/>
          <a:lstStyle/>
          <a:p>
            <a:pPr>
              <a:defRPr sz="1000"/>
            </a:pPr>
            <a:endParaRPr lang="tr-TR"/>
          </a:p>
        </c:txPr>
        <c:crossAx val="207032832"/>
        <c:crosses val="autoZero"/>
        <c:crossBetween val="between"/>
        <c:majorUnit val="20"/>
      </c:valAx>
    </c:plotArea>
    <c:plotVisOnly val="1"/>
    <c:dispBlanksAs val="gap"/>
    <c:showDLblsOverMax val="0"/>
  </c:chart>
  <c:txPr>
    <a:bodyPr/>
    <a:lstStyle/>
    <a:p>
      <a:pPr>
        <a:defRPr sz="1800"/>
      </a:pPr>
      <a:endParaRPr lang="tr-TR"/>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9F0E317-419B-404D-8BEE-A14A42EEE384}"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tr-TR"/>
        </a:p>
      </dgm:t>
    </dgm:pt>
    <dgm:pt modelId="{F055D627-E762-F74B-977A-67815197E9F6}">
      <dgm:prSet/>
      <dgm:spPr/>
      <dgm:t>
        <a:bodyPr/>
        <a:lstStyle/>
        <a:p>
          <a:r>
            <a:rPr lang="tr-TR" b="0" dirty="0"/>
            <a:t>Plasebo veya kontrol grubu ile karşılaştırıldığında </a:t>
          </a:r>
          <a:r>
            <a:rPr lang="tr-TR" b="0" dirty="0" err="1"/>
            <a:t>progestajenler</a:t>
          </a:r>
          <a:r>
            <a:rPr lang="tr-TR" b="0" dirty="0"/>
            <a:t> </a:t>
          </a:r>
          <a:r>
            <a:rPr lang="tr-TR" b="0" dirty="0" err="1"/>
            <a:t>abortus</a:t>
          </a:r>
          <a:r>
            <a:rPr lang="tr-TR" b="0" dirty="0"/>
            <a:t> oranını azaltıyor gözükmekte RR: 0,64  (696 hasta 7 çalışma).</a:t>
          </a:r>
        </a:p>
      </dgm:t>
    </dgm:pt>
    <dgm:pt modelId="{BF6ED7A4-C308-A542-8F7A-9B7B0B5BB4E5}" type="parTrans" cxnId="{3BD6BA7D-EF03-9A42-BDFF-39AA909FF20C}">
      <dgm:prSet/>
      <dgm:spPr/>
      <dgm:t>
        <a:bodyPr/>
        <a:lstStyle/>
        <a:p>
          <a:endParaRPr lang="tr-TR" b="0"/>
        </a:p>
      </dgm:t>
    </dgm:pt>
    <dgm:pt modelId="{0E73F200-4541-D74B-82E5-6F9332CA3043}" type="sibTrans" cxnId="{3BD6BA7D-EF03-9A42-BDFF-39AA909FF20C}">
      <dgm:prSet/>
      <dgm:spPr/>
      <dgm:t>
        <a:bodyPr/>
        <a:lstStyle/>
        <a:p>
          <a:endParaRPr lang="tr-TR" b="0"/>
        </a:p>
      </dgm:t>
    </dgm:pt>
    <dgm:pt modelId="{C5F9EDF2-4641-3E42-80E3-EE80FCF750E0}">
      <dgm:prSet/>
      <dgm:spPr/>
      <dgm:t>
        <a:bodyPr/>
        <a:lstStyle/>
        <a:p>
          <a:r>
            <a:rPr lang="tr-TR" b="0" dirty="0"/>
            <a:t>Oral Progesteron tedavisi </a:t>
          </a:r>
          <a:r>
            <a:rPr lang="tr-TR" b="0" dirty="0" err="1"/>
            <a:t>abortus</a:t>
          </a:r>
          <a:r>
            <a:rPr lang="tr-TR" b="0" dirty="0"/>
            <a:t> oranını azaltıyor gözükmekte. RR: 0,57 (3 çalışma 408 hasta)</a:t>
          </a:r>
        </a:p>
      </dgm:t>
    </dgm:pt>
    <dgm:pt modelId="{0FFC8B31-EFA2-F049-A3BD-50175EE3A335}" type="parTrans" cxnId="{A0307F3B-ADD6-7540-BC42-F025F192EF8C}">
      <dgm:prSet/>
      <dgm:spPr/>
      <dgm:t>
        <a:bodyPr/>
        <a:lstStyle/>
        <a:p>
          <a:endParaRPr lang="tr-TR" b="0"/>
        </a:p>
      </dgm:t>
    </dgm:pt>
    <dgm:pt modelId="{7C10E2EF-ACBF-0445-86DD-A0FB98D9047E}" type="sibTrans" cxnId="{A0307F3B-ADD6-7540-BC42-F025F192EF8C}">
      <dgm:prSet/>
      <dgm:spPr/>
      <dgm:t>
        <a:bodyPr/>
        <a:lstStyle/>
        <a:p>
          <a:endParaRPr lang="tr-TR" b="0"/>
        </a:p>
      </dgm:t>
    </dgm:pt>
    <dgm:pt modelId="{22CBF88C-522C-274A-BDFF-F166B5E2DF6C}">
      <dgm:prSet/>
      <dgm:spPr/>
      <dgm:t>
        <a:bodyPr/>
        <a:lstStyle/>
        <a:p>
          <a:r>
            <a:rPr lang="tr-TR" b="0" dirty="0"/>
            <a:t>Vajinal Progesteron </a:t>
          </a:r>
          <a:r>
            <a:rPr lang="tr-TR" b="0" dirty="0" err="1"/>
            <a:t>vs</a:t>
          </a:r>
          <a:r>
            <a:rPr lang="tr-TR" b="0" dirty="0"/>
            <a:t> Plasebo kayıp hızını azaltmıyor RR: 0,75 (4 çalışma, 288 hasta)</a:t>
          </a:r>
        </a:p>
      </dgm:t>
    </dgm:pt>
    <dgm:pt modelId="{0A840A11-7CCE-6140-9805-0D9F6A03F0D3}" type="parTrans" cxnId="{25B9E754-8C1C-A84E-89B1-19E71DC718F1}">
      <dgm:prSet/>
      <dgm:spPr/>
      <dgm:t>
        <a:bodyPr/>
        <a:lstStyle/>
        <a:p>
          <a:endParaRPr lang="tr-TR" b="0"/>
        </a:p>
      </dgm:t>
    </dgm:pt>
    <dgm:pt modelId="{3F62D6A0-F666-1640-B6B4-BAA8E40384D7}" type="sibTrans" cxnId="{25B9E754-8C1C-A84E-89B1-19E71DC718F1}">
      <dgm:prSet/>
      <dgm:spPr/>
      <dgm:t>
        <a:bodyPr/>
        <a:lstStyle/>
        <a:p>
          <a:endParaRPr lang="tr-TR" b="0"/>
        </a:p>
      </dgm:t>
    </dgm:pt>
    <dgm:pt modelId="{88919D5E-E7C3-3A45-8E7C-3C5AFE12F5A4}" type="pres">
      <dgm:prSet presAssocID="{29F0E317-419B-404D-8BEE-A14A42EEE384}" presName="Name0" presStyleCnt="0">
        <dgm:presLayoutVars>
          <dgm:dir/>
          <dgm:animLvl val="lvl"/>
          <dgm:resizeHandles val="exact"/>
        </dgm:presLayoutVars>
      </dgm:prSet>
      <dgm:spPr/>
      <dgm:t>
        <a:bodyPr/>
        <a:lstStyle/>
        <a:p>
          <a:endParaRPr lang="tr-TR"/>
        </a:p>
      </dgm:t>
    </dgm:pt>
    <dgm:pt modelId="{4A814F93-3CC9-A540-9635-D332C0A83865}" type="pres">
      <dgm:prSet presAssocID="{F055D627-E762-F74B-977A-67815197E9F6}" presName="linNode" presStyleCnt="0"/>
      <dgm:spPr/>
    </dgm:pt>
    <dgm:pt modelId="{6C1A6227-EDBA-8449-86F3-9D579ACFD74A}" type="pres">
      <dgm:prSet presAssocID="{F055D627-E762-F74B-977A-67815197E9F6}" presName="parentText" presStyleLbl="node1" presStyleIdx="0" presStyleCnt="3" custScaleX="215155">
        <dgm:presLayoutVars>
          <dgm:chMax val="1"/>
          <dgm:bulletEnabled val="1"/>
        </dgm:presLayoutVars>
      </dgm:prSet>
      <dgm:spPr/>
      <dgm:t>
        <a:bodyPr/>
        <a:lstStyle/>
        <a:p>
          <a:endParaRPr lang="tr-TR"/>
        </a:p>
      </dgm:t>
    </dgm:pt>
    <dgm:pt modelId="{284B5540-BFC7-1845-BB77-FE098D49014C}" type="pres">
      <dgm:prSet presAssocID="{0E73F200-4541-D74B-82E5-6F9332CA3043}" presName="sp" presStyleCnt="0"/>
      <dgm:spPr/>
    </dgm:pt>
    <dgm:pt modelId="{D287317E-0FC8-9F4B-AA48-ADED5797DBBF}" type="pres">
      <dgm:prSet presAssocID="{C5F9EDF2-4641-3E42-80E3-EE80FCF750E0}" presName="linNode" presStyleCnt="0"/>
      <dgm:spPr/>
    </dgm:pt>
    <dgm:pt modelId="{BB735FF3-D822-7B40-9159-C5A1526913CF}" type="pres">
      <dgm:prSet presAssocID="{C5F9EDF2-4641-3E42-80E3-EE80FCF750E0}" presName="parentText" presStyleLbl="node1" presStyleIdx="1" presStyleCnt="3" custScaleX="214260">
        <dgm:presLayoutVars>
          <dgm:chMax val="1"/>
          <dgm:bulletEnabled val="1"/>
        </dgm:presLayoutVars>
      </dgm:prSet>
      <dgm:spPr/>
      <dgm:t>
        <a:bodyPr/>
        <a:lstStyle/>
        <a:p>
          <a:endParaRPr lang="tr-TR"/>
        </a:p>
      </dgm:t>
    </dgm:pt>
    <dgm:pt modelId="{6E93F2EA-6451-E243-889E-106D5EA5198B}" type="pres">
      <dgm:prSet presAssocID="{7C10E2EF-ACBF-0445-86DD-A0FB98D9047E}" presName="sp" presStyleCnt="0"/>
      <dgm:spPr/>
    </dgm:pt>
    <dgm:pt modelId="{67CE26D7-9249-A641-8C65-E297CEAF8F42}" type="pres">
      <dgm:prSet presAssocID="{22CBF88C-522C-274A-BDFF-F166B5E2DF6C}" presName="linNode" presStyleCnt="0"/>
      <dgm:spPr/>
    </dgm:pt>
    <dgm:pt modelId="{A7F4BADD-B773-C946-81A4-D92CF700FAC5}" type="pres">
      <dgm:prSet presAssocID="{22CBF88C-522C-274A-BDFF-F166B5E2DF6C}" presName="parentText" presStyleLbl="node1" presStyleIdx="2" presStyleCnt="3" custScaleX="216300">
        <dgm:presLayoutVars>
          <dgm:chMax val="1"/>
          <dgm:bulletEnabled val="1"/>
        </dgm:presLayoutVars>
      </dgm:prSet>
      <dgm:spPr/>
      <dgm:t>
        <a:bodyPr/>
        <a:lstStyle/>
        <a:p>
          <a:endParaRPr lang="tr-TR"/>
        </a:p>
      </dgm:t>
    </dgm:pt>
  </dgm:ptLst>
  <dgm:cxnLst>
    <dgm:cxn modelId="{25B9E754-8C1C-A84E-89B1-19E71DC718F1}" srcId="{29F0E317-419B-404D-8BEE-A14A42EEE384}" destId="{22CBF88C-522C-274A-BDFF-F166B5E2DF6C}" srcOrd="2" destOrd="0" parTransId="{0A840A11-7CCE-6140-9805-0D9F6A03F0D3}" sibTransId="{3F62D6A0-F666-1640-B6B4-BAA8E40384D7}"/>
    <dgm:cxn modelId="{3046AACD-0796-460E-9057-18BB2DEC8FDE}" type="presOf" srcId="{22CBF88C-522C-274A-BDFF-F166B5E2DF6C}" destId="{A7F4BADD-B773-C946-81A4-D92CF700FAC5}" srcOrd="0" destOrd="0" presId="urn:microsoft.com/office/officeart/2005/8/layout/vList5"/>
    <dgm:cxn modelId="{3BD6BA7D-EF03-9A42-BDFF-39AA909FF20C}" srcId="{29F0E317-419B-404D-8BEE-A14A42EEE384}" destId="{F055D627-E762-F74B-977A-67815197E9F6}" srcOrd="0" destOrd="0" parTransId="{BF6ED7A4-C308-A542-8F7A-9B7B0B5BB4E5}" sibTransId="{0E73F200-4541-D74B-82E5-6F9332CA3043}"/>
    <dgm:cxn modelId="{E536A1CD-DCF8-499D-8841-E28310BB65CF}" type="presOf" srcId="{29F0E317-419B-404D-8BEE-A14A42EEE384}" destId="{88919D5E-E7C3-3A45-8E7C-3C5AFE12F5A4}" srcOrd="0" destOrd="0" presId="urn:microsoft.com/office/officeart/2005/8/layout/vList5"/>
    <dgm:cxn modelId="{536125B7-5797-477A-9811-CAC4805FC11D}" type="presOf" srcId="{F055D627-E762-F74B-977A-67815197E9F6}" destId="{6C1A6227-EDBA-8449-86F3-9D579ACFD74A}" srcOrd="0" destOrd="0" presId="urn:microsoft.com/office/officeart/2005/8/layout/vList5"/>
    <dgm:cxn modelId="{A0307F3B-ADD6-7540-BC42-F025F192EF8C}" srcId="{29F0E317-419B-404D-8BEE-A14A42EEE384}" destId="{C5F9EDF2-4641-3E42-80E3-EE80FCF750E0}" srcOrd="1" destOrd="0" parTransId="{0FFC8B31-EFA2-F049-A3BD-50175EE3A335}" sibTransId="{7C10E2EF-ACBF-0445-86DD-A0FB98D9047E}"/>
    <dgm:cxn modelId="{C169F305-0B02-46CA-8E31-9CBBCD35CCEF}" type="presOf" srcId="{C5F9EDF2-4641-3E42-80E3-EE80FCF750E0}" destId="{BB735FF3-D822-7B40-9159-C5A1526913CF}" srcOrd="0" destOrd="0" presId="urn:microsoft.com/office/officeart/2005/8/layout/vList5"/>
    <dgm:cxn modelId="{28597750-D720-4887-B4B8-93B5EE360188}" type="presParOf" srcId="{88919D5E-E7C3-3A45-8E7C-3C5AFE12F5A4}" destId="{4A814F93-3CC9-A540-9635-D332C0A83865}" srcOrd="0" destOrd="0" presId="urn:microsoft.com/office/officeart/2005/8/layout/vList5"/>
    <dgm:cxn modelId="{08A5D5A0-948D-4DF8-8EA5-28BDA4648BAB}" type="presParOf" srcId="{4A814F93-3CC9-A540-9635-D332C0A83865}" destId="{6C1A6227-EDBA-8449-86F3-9D579ACFD74A}" srcOrd="0" destOrd="0" presId="urn:microsoft.com/office/officeart/2005/8/layout/vList5"/>
    <dgm:cxn modelId="{FA7C2BAD-8827-45E1-AD4C-DA53CC4D6E4D}" type="presParOf" srcId="{88919D5E-E7C3-3A45-8E7C-3C5AFE12F5A4}" destId="{284B5540-BFC7-1845-BB77-FE098D49014C}" srcOrd="1" destOrd="0" presId="urn:microsoft.com/office/officeart/2005/8/layout/vList5"/>
    <dgm:cxn modelId="{75809A61-22FC-4B19-8202-A5EDD294E2C5}" type="presParOf" srcId="{88919D5E-E7C3-3A45-8E7C-3C5AFE12F5A4}" destId="{D287317E-0FC8-9F4B-AA48-ADED5797DBBF}" srcOrd="2" destOrd="0" presId="urn:microsoft.com/office/officeart/2005/8/layout/vList5"/>
    <dgm:cxn modelId="{C200A775-8704-491F-8B36-7FDAFCA52954}" type="presParOf" srcId="{D287317E-0FC8-9F4B-AA48-ADED5797DBBF}" destId="{BB735FF3-D822-7B40-9159-C5A1526913CF}" srcOrd="0" destOrd="0" presId="urn:microsoft.com/office/officeart/2005/8/layout/vList5"/>
    <dgm:cxn modelId="{9C7E8D33-3317-44FF-8BC0-410AC295C74A}" type="presParOf" srcId="{88919D5E-E7C3-3A45-8E7C-3C5AFE12F5A4}" destId="{6E93F2EA-6451-E243-889E-106D5EA5198B}" srcOrd="3" destOrd="0" presId="urn:microsoft.com/office/officeart/2005/8/layout/vList5"/>
    <dgm:cxn modelId="{3D886C60-2A5E-4772-8C84-BEE41A16CFE8}" type="presParOf" srcId="{88919D5E-E7C3-3A45-8E7C-3C5AFE12F5A4}" destId="{67CE26D7-9249-A641-8C65-E297CEAF8F42}" srcOrd="4" destOrd="0" presId="urn:microsoft.com/office/officeart/2005/8/layout/vList5"/>
    <dgm:cxn modelId="{3C8E1261-46EC-4224-BB3E-8CD8FDA88CE6}" type="presParOf" srcId="{67CE26D7-9249-A641-8C65-E297CEAF8F42}" destId="{A7F4BADD-B773-C946-81A4-D92CF700FAC5}" srcOrd="0" destOrd="0" presId="urn:microsoft.com/office/officeart/2005/8/layout/vList5"/>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3DBC6DF-708A-465B-AE18-B8B28EDBB843}" type="doc">
      <dgm:prSet loTypeId="urn:microsoft.com/office/officeart/2005/8/layout/list1" loCatId="list" qsTypeId="urn:microsoft.com/office/officeart/2005/8/quickstyle/simple1" qsCatId="simple" csTypeId="urn:microsoft.com/office/officeart/2005/8/colors/accent2_2" csCatId="accent2" phldr="1"/>
      <dgm:spPr/>
      <dgm:t>
        <a:bodyPr/>
        <a:lstStyle/>
        <a:p>
          <a:endParaRPr lang="en-GB"/>
        </a:p>
      </dgm:t>
    </dgm:pt>
    <dgm:pt modelId="{DDCA361C-3B7B-41E4-8A8D-C0976D0120FD}">
      <dgm:prSet phldrT="[Text]" custT="1"/>
      <dgm:spPr>
        <a:solidFill>
          <a:schemeClr val="accent2"/>
        </a:solidFill>
      </dgm:spPr>
      <dgm:t>
        <a:bodyPr/>
        <a:lstStyle/>
        <a:p>
          <a:pPr rtl="0"/>
          <a:r>
            <a:rPr lang="tr-TR" sz="1600" b="1" dirty="0" err="1"/>
            <a:t>Progestojen</a:t>
          </a:r>
          <a:r>
            <a:rPr lang="tr-TR" sz="1600" b="1" dirty="0"/>
            <a:t> tercihi ve uygulama yolu</a:t>
          </a:r>
        </a:p>
      </dgm:t>
    </dgm:pt>
    <dgm:pt modelId="{EA8EA18D-9BE2-40B6-8EAC-EA31D0B3659A}" type="parTrans" cxnId="{EF11560D-373D-45F7-8678-F31CF034B18D}">
      <dgm:prSet/>
      <dgm:spPr/>
      <dgm:t>
        <a:bodyPr/>
        <a:lstStyle/>
        <a:p>
          <a:endParaRPr lang="en-GB"/>
        </a:p>
      </dgm:t>
    </dgm:pt>
    <dgm:pt modelId="{51E358DA-3DE1-4B08-93C0-E9D71D9DD400}" type="sibTrans" cxnId="{EF11560D-373D-45F7-8678-F31CF034B18D}">
      <dgm:prSet/>
      <dgm:spPr/>
      <dgm:t>
        <a:bodyPr/>
        <a:lstStyle/>
        <a:p>
          <a:endParaRPr lang="en-GB"/>
        </a:p>
      </dgm:t>
    </dgm:pt>
    <dgm:pt modelId="{91C940A7-25A2-4D9D-9A19-6729421BB6CC}">
      <dgm:prSet phldrT="[Text]" custT="1"/>
      <dgm:spPr>
        <a:solidFill>
          <a:schemeClr val="accent2"/>
        </a:solidFill>
      </dgm:spPr>
      <dgm:t>
        <a:bodyPr/>
        <a:lstStyle/>
        <a:p>
          <a:pPr rtl="0"/>
          <a:r>
            <a:rPr lang="tr-TR" sz="1600" b="1"/>
            <a:t>Gebelik evresi</a:t>
          </a:r>
        </a:p>
      </dgm:t>
    </dgm:pt>
    <dgm:pt modelId="{228030D5-9902-452E-AA9F-857F0A3C10E5}" type="parTrans" cxnId="{AD6FD811-2577-4ACF-8AAB-67AA3DBA4DA2}">
      <dgm:prSet/>
      <dgm:spPr/>
      <dgm:t>
        <a:bodyPr/>
        <a:lstStyle/>
        <a:p>
          <a:endParaRPr lang="en-GB"/>
        </a:p>
      </dgm:t>
    </dgm:pt>
    <dgm:pt modelId="{FCB2503F-11F0-45C8-ADD2-B6886843CF25}" type="sibTrans" cxnId="{AD6FD811-2577-4ACF-8AAB-67AA3DBA4DA2}">
      <dgm:prSet/>
      <dgm:spPr/>
      <dgm:t>
        <a:bodyPr/>
        <a:lstStyle/>
        <a:p>
          <a:endParaRPr lang="en-GB"/>
        </a:p>
      </dgm:t>
    </dgm:pt>
    <dgm:pt modelId="{00CBD04F-1BA4-46DB-8F05-29E26FE6659A}">
      <dgm:prSet phldrT="[Text]" custT="1"/>
      <dgm:spPr>
        <a:solidFill>
          <a:schemeClr val="accent2"/>
        </a:solidFill>
      </dgm:spPr>
      <dgm:t>
        <a:bodyPr/>
        <a:lstStyle/>
        <a:p>
          <a:pPr rtl="0"/>
          <a:r>
            <a:rPr lang="tr-TR" sz="1600" b="1" dirty="0"/>
            <a:t>Daha yüksek risk altındaki popülasyon</a:t>
          </a:r>
        </a:p>
      </dgm:t>
    </dgm:pt>
    <dgm:pt modelId="{81AD5837-40B2-40EF-A4D8-0F28CE487CC6}" type="parTrans" cxnId="{4AB3E042-B92E-4186-9A65-549FB328442F}">
      <dgm:prSet/>
      <dgm:spPr/>
      <dgm:t>
        <a:bodyPr/>
        <a:lstStyle/>
        <a:p>
          <a:endParaRPr lang="en-GB"/>
        </a:p>
      </dgm:t>
    </dgm:pt>
    <dgm:pt modelId="{3AC975E0-695F-4D8A-AD27-325B1B9C5ECB}" type="sibTrans" cxnId="{4AB3E042-B92E-4186-9A65-549FB328442F}">
      <dgm:prSet/>
      <dgm:spPr/>
      <dgm:t>
        <a:bodyPr/>
        <a:lstStyle/>
        <a:p>
          <a:endParaRPr lang="en-GB"/>
        </a:p>
      </dgm:t>
    </dgm:pt>
    <dgm:pt modelId="{EC8EB169-C2BE-490D-AB64-42A502D5F055}">
      <dgm:prSet custT="1"/>
      <dgm:spPr>
        <a:solidFill>
          <a:schemeClr val="accent2"/>
        </a:solidFill>
      </dgm:spPr>
      <dgm:t>
        <a:bodyPr/>
        <a:lstStyle/>
        <a:p>
          <a:pPr rtl="0"/>
          <a:r>
            <a:rPr lang="tr-TR" sz="1600" b="1"/>
            <a:t>Tedavi süresi</a:t>
          </a:r>
        </a:p>
      </dgm:t>
    </dgm:pt>
    <dgm:pt modelId="{957E8534-1EB7-4157-9478-469DD101627D}" type="parTrans" cxnId="{4498E6ED-ABE2-4540-8187-8EDEA3982FCD}">
      <dgm:prSet/>
      <dgm:spPr/>
      <dgm:t>
        <a:bodyPr/>
        <a:lstStyle/>
        <a:p>
          <a:endParaRPr lang="en-GB"/>
        </a:p>
      </dgm:t>
    </dgm:pt>
    <dgm:pt modelId="{1783DEBC-A6B8-4529-A170-F019B184A5C8}" type="sibTrans" cxnId="{4498E6ED-ABE2-4540-8187-8EDEA3982FCD}">
      <dgm:prSet/>
      <dgm:spPr/>
      <dgm:t>
        <a:bodyPr/>
        <a:lstStyle/>
        <a:p>
          <a:endParaRPr lang="en-GB"/>
        </a:p>
      </dgm:t>
    </dgm:pt>
    <dgm:pt modelId="{27A8ADF9-90FA-477B-A40D-1E491AA4F9A4}">
      <dgm:prSet/>
      <dgm:spPr>
        <a:solidFill>
          <a:srgbClr val="C5EEFF">
            <a:alpha val="50196"/>
          </a:srgbClr>
        </a:solidFill>
        <a:ln w="19050">
          <a:solidFill>
            <a:schemeClr val="accent2"/>
          </a:solidFill>
        </a:ln>
      </dgm:spPr>
      <dgm:t>
        <a:bodyPr/>
        <a:lstStyle/>
        <a:p>
          <a:pPr rtl="0"/>
          <a:r>
            <a:rPr lang="tr-TR">
              <a:solidFill>
                <a:schemeClr val="tx1"/>
              </a:solidFill>
            </a:rPr>
            <a:t>Oral didrogesteron</a:t>
          </a:r>
          <a:r>
            <a:rPr lang="tr-TR" i="1">
              <a:solidFill>
                <a:schemeClr val="tx1"/>
              </a:solidFill>
            </a:rPr>
            <a:t>a karşı</a:t>
          </a:r>
          <a:r>
            <a:rPr lang="tr-TR">
              <a:solidFill>
                <a:schemeClr val="tx1"/>
              </a:solidFill>
            </a:rPr>
            <a:t> mikronize vajinal progesteron kullanımı</a:t>
          </a:r>
        </a:p>
      </dgm:t>
    </dgm:pt>
    <dgm:pt modelId="{DF2FF9CD-9B8B-4CE2-B7BB-3EC0FDE5147C}" type="parTrans" cxnId="{56D5CF8F-5029-4AF0-8AA1-AD041EB52866}">
      <dgm:prSet/>
      <dgm:spPr/>
      <dgm:t>
        <a:bodyPr/>
        <a:lstStyle/>
        <a:p>
          <a:endParaRPr lang="en-GB"/>
        </a:p>
      </dgm:t>
    </dgm:pt>
    <dgm:pt modelId="{9F4307D4-6DFF-4A80-A993-3B0B62A2E21C}" type="sibTrans" cxnId="{56D5CF8F-5029-4AF0-8AA1-AD041EB52866}">
      <dgm:prSet/>
      <dgm:spPr/>
      <dgm:t>
        <a:bodyPr/>
        <a:lstStyle/>
        <a:p>
          <a:endParaRPr lang="en-GB"/>
        </a:p>
      </dgm:t>
    </dgm:pt>
    <dgm:pt modelId="{E26AE8B3-67AA-401E-B3E6-97FAF3ECE1CB}">
      <dgm:prSet/>
      <dgm:spPr>
        <a:solidFill>
          <a:srgbClr val="C5EEFF">
            <a:alpha val="50196"/>
          </a:srgbClr>
        </a:solidFill>
        <a:ln w="19050">
          <a:solidFill>
            <a:schemeClr val="accent2"/>
          </a:solidFill>
        </a:ln>
      </dgm:spPr>
      <dgm:t>
        <a:bodyPr/>
        <a:lstStyle/>
        <a:p>
          <a:pPr rtl="0"/>
          <a:r>
            <a:rPr lang="tr-TR"/>
            <a:t>Fetal kalp saptandıktan sonra kaydedilen kadınlar </a:t>
          </a:r>
          <a:r>
            <a:rPr lang="tr-TR" i="1"/>
            <a:t>a karşı</a:t>
          </a:r>
          <a:r>
            <a:rPr lang="tr-TR"/>
            <a:t> üriner test ile doğrulanmış gebeliğin erken evresinde (gestasyonun &lt;6. haftası) kaydedilen kadınlar </a:t>
          </a:r>
          <a:r>
            <a:rPr lang="tr-TR" baseline="30000"/>
            <a:t>1,2</a:t>
          </a:r>
        </a:p>
      </dgm:t>
    </dgm:pt>
    <dgm:pt modelId="{B968A985-0693-4DCD-B103-5DE6A9B81E59}" type="parTrans" cxnId="{0C5BDF31-9BCC-4001-80A9-039FDC990496}">
      <dgm:prSet/>
      <dgm:spPr/>
      <dgm:t>
        <a:bodyPr/>
        <a:lstStyle/>
        <a:p>
          <a:endParaRPr lang="en-GB"/>
        </a:p>
      </dgm:t>
    </dgm:pt>
    <dgm:pt modelId="{2A585AAD-6A58-4783-96C2-51AD65E12457}" type="sibTrans" cxnId="{0C5BDF31-9BCC-4001-80A9-039FDC990496}">
      <dgm:prSet/>
      <dgm:spPr/>
      <dgm:t>
        <a:bodyPr/>
        <a:lstStyle/>
        <a:p>
          <a:endParaRPr lang="en-GB"/>
        </a:p>
      </dgm:t>
    </dgm:pt>
    <dgm:pt modelId="{07C748FD-1615-4362-B571-AB0BE272D5D3}">
      <dgm:prSet/>
      <dgm:spPr>
        <a:solidFill>
          <a:srgbClr val="C5EEFF">
            <a:alpha val="50196"/>
          </a:srgbClr>
        </a:solidFill>
        <a:ln w="19050">
          <a:solidFill>
            <a:schemeClr val="accent2"/>
          </a:solidFill>
        </a:ln>
      </dgm:spPr>
      <dgm:t>
        <a:bodyPr/>
        <a:lstStyle/>
        <a:p>
          <a:pPr rtl="0"/>
          <a:r>
            <a:rPr lang="tr-TR"/>
            <a:t>Daha yaşlı kadınların çalışmaya dahil edilmesi (&lt;35 yaş</a:t>
          </a:r>
          <a:r>
            <a:rPr lang="tr-TR" i="1"/>
            <a:t>a karşı</a:t>
          </a:r>
          <a:r>
            <a:rPr lang="tr-TR"/>
            <a:t> ≤39 yaş</a:t>
          </a:r>
          <a:r>
            <a:rPr lang="tr-TR" baseline="30000"/>
            <a:t>1,2</a:t>
          </a:r>
          <a:r>
            <a:rPr lang="tr-TR" baseline="0"/>
            <a:t>)</a:t>
          </a:r>
        </a:p>
      </dgm:t>
    </dgm:pt>
    <dgm:pt modelId="{07860C6B-180B-4AFD-8CD2-476A3252398F}" type="parTrans" cxnId="{EEC28FDF-77A1-4D5C-BBEC-F68AFD761B81}">
      <dgm:prSet/>
      <dgm:spPr/>
      <dgm:t>
        <a:bodyPr/>
        <a:lstStyle/>
        <a:p>
          <a:endParaRPr lang="en-GB"/>
        </a:p>
      </dgm:t>
    </dgm:pt>
    <dgm:pt modelId="{D425D826-54B1-4034-97AB-326FC152E197}" type="sibTrans" cxnId="{EEC28FDF-77A1-4D5C-BBEC-F68AFD761B81}">
      <dgm:prSet/>
      <dgm:spPr/>
      <dgm:t>
        <a:bodyPr/>
        <a:lstStyle/>
        <a:p>
          <a:endParaRPr lang="en-GB"/>
        </a:p>
      </dgm:t>
    </dgm:pt>
    <dgm:pt modelId="{24506F3A-3ED5-43D6-A0C1-1AE4C47FFEF7}">
      <dgm:prSet/>
      <dgm:spPr>
        <a:solidFill>
          <a:srgbClr val="C5EEFF">
            <a:alpha val="50196"/>
          </a:srgbClr>
        </a:solidFill>
        <a:ln w="19050">
          <a:solidFill>
            <a:schemeClr val="accent2"/>
          </a:solidFill>
        </a:ln>
      </dgm:spPr>
      <dgm:t>
        <a:bodyPr/>
        <a:lstStyle/>
        <a:p>
          <a:pPr rtl="0"/>
          <a:r>
            <a:rPr lang="tr-TR"/>
            <a:t>Gestasyonun 20. haftası</a:t>
          </a:r>
          <a:r>
            <a:rPr lang="tr-TR" i="1"/>
            <a:t>na karşı </a:t>
          </a:r>
          <a:r>
            <a:rPr lang="tr-TR"/>
            <a:t> gestasyonun 12. haftasına kadar tedavi verilmesi</a:t>
          </a:r>
          <a:r>
            <a:rPr lang="tr-TR" baseline="30000"/>
            <a:t>1,2</a:t>
          </a:r>
        </a:p>
      </dgm:t>
    </dgm:pt>
    <dgm:pt modelId="{D2017261-600A-4D44-9606-C0CA67015C2E}" type="parTrans" cxnId="{C48D41CB-914D-42F9-AD02-34122BA3AE15}">
      <dgm:prSet/>
      <dgm:spPr/>
      <dgm:t>
        <a:bodyPr/>
        <a:lstStyle/>
        <a:p>
          <a:endParaRPr lang="en-GB"/>
        </a:p>
      </dgm:t>
    </dgm:pt>
    <dgm:pt modelId="{FA59D58D-A83E-474D-9C4E-963C2AA8D3AE}" type="sibTrans" cxnId="{C48D41CB-914D-42F9-AD02-34122BA3AE15}">
      <dgm:prSet/>
      <dgm:spPr/>
      <dgm:t>
        <a:bodyPr/>
        <a:lstStyle/>
        <a:p>
          <a:endParaRPr lang="en-GB"/>
        </a:p>
      </dgm:t>
    </dgm:pt>
    <dgm:pt modelId="{BFD6E9B6-99A0-4A00-8C9F-25434986DD2A}">
      <dgm:prSet/>
      <dgm:spPr>
        <a:solidFill>
          <a:srgbClr val="C5EEFF">
            <a:alpha val="50196"/>
          </a:srgbClr>
        </a:solidFill>
        <a:ln w="19050">
          <a:solidFill>
            <a:schemeClr val="accent2"/>
          </a:solidFill>
        </a:ln>
      </dgm:spPr>
      <dgm:t>
        <a:bodyPr/>
        <a:lstStyle/>
        <a:p>
          <a:pPr rtl="0"/>
          <a:r>
            <a:rPr lang="tr-TR">
              <a:solidFill>
                <a:schemeClr val="tx1"/>
              </a:solidFill>
            </a:rPr>
            <a:t>Mikronize vajinal progesteron ile karşılaştırıldığında didrogesteron progestojenik etkileri ve biyoyararlanımı artırmış olup uzun süreli bir etkiye sahiptir</a:t>
          </a:r>
          <a:r>
            <a:rPr lang="tr-TR" baseline="30000">
              <a:solidFill>
                <a:schemeClr val="tx1"/>
              </a:solidFill>
            </a:rPr>
            <a:t>3–6</a:t>
          </a:r>
        </a:p>
      </dgm:t>
    </dgm:pt>
    <dgm:pt modelId="{0AB84D08-DE90-473E-A311-367979CF781C}" type="parTrans" cxnId="{41987423-50B9-4105-9150-C1532E9E8111}">
      <dgm:prSet/>
      <dgm:spPr/>
      <dgm:t>
        <a:bodyPr/>
        <a:lstStyle/>
        <a:p>
          <a:endParaRPr lang="en-GB"/>
        </a:p>
      </dgm:t>
    </dgm:pt>
    <dgm:pt modelId="{13220EAA-3990-407B-BB5C-31033BE7B128}" type="sibTrans" cxnId="{41987423-50B9-4105-9150-C1532E9E8111}">
      <dgm:prSet/>
      <dgm:spPr/>
      <dgm:t>
        <a:bodyPr/>
        <a:lstStyle/>
        <a:p>
          <a:endParaRPr lang="en-GB"/>
        </a:p>
      </dgm:t>
    </dgm:pt>
    <dgm:pt modelId="{C22492D0-5A18-47A7-A239-4F05B2394390}">
      <dgm:prSet/>
      <dgm:spPr>
        <a:solidFill>
          <a:srgbClr val="C5EEFF">
            <a:alpha val="50196"/>
          </a:srgbClr>
        </a:solidFill>
        <a:ln w="19050">
          <a:solidFill>
            <a:schemeClr val="accent2"/>
          </a:solidFill>
        </a:ln>
      </dgm:spPr>
      <dgm:t>
        <a:bodyPr/>
        <a:lstStyle/>
        <a:p>
          <a:pPr rtl="0"/>
          <a:r>
            <a:rPr lang="tr-TR">
              <a:solidFill>
                <a:schemeClr val="tx1"/>
              </a:solidFill>
            </a:rPr>
            <a:t>Didrogesteron alan kadınların erken gebelik kaybı aralığını geride bırakma ihtimalleri daha yüksektir</a:t>
          </a:r>
          <a:r>
            <a:rPr lang="tr-TR" baseline="30000">
              <a:solidFill>
                <a:schemeClr val="tx1"/>
              </a:solidFill>
            </a:rPr>
            <a:t>7</a:t>
          </a:r>
        </a:p>
      </dgm:t>
    </dgm:pt>
    <dgm:pt modelId="{5CA1C740-02E0-4A10-8369-0F37A5923AAA}" type="parTrans" cxnId="{06DDC9F6-82C6-482C-A892-7BCE6AA41ADD}">
      <dgm:prSet/>
      <dgm:spPr/>
      <dgm:t>
        <a:bodyPr/>
        <a:lstStyle/>
        <a:p>
          <a:endParaRPr lang="en-GB"/>
        </a:p>
      </dgm:t>
    </dgm:pt>
    <dgm:pt modelId="{495820A3-E12A-46AA-903B-D814BC53E597}" type="sibTrans" cxnId="{06DDC9F6-82C6-482C-A892-7BCE6AA41ADD}">
      <dgm:prSet/>
      <dgm:spPr/>
      <dgm:t>
        <a:bodyPr/>
        <a:lstStyle/>
        <a:p>
          <a:endParaRPr lang="en-GB"/>
        </a:p>
      </dgm:t>
    </dgm:pt>
    <dgm:pt modelId="{F44F832D-E29E-4251-80E7-8285C3427A80}">
      <dgm:prSet/>
      <dgm:spPr>
        <a:solidFill>
          <a:srgbClr val="C5EEFF">
            <a:alpha val="50196"/>
          </a:srgbClr>
        </a:solidFill>
        <a:ln w="19050">
          <a:solidFill>
            <a:schemeClr val="accent2"/>
          </a:solidFill>
        </a:ln>
      </dgm:spPr>
      <dgm:t>
        <a:bodyPr/>
        <a:lstStyle/>
        <a:p>
          <a:pPr rtl="0"/>
          <a:r>
            <a:rPr lang="tr-TR"/>
            <a:t>Yaşlı kadınlar, kromozomlardaki anomalilerden kaynaklanan</a:t>
          </a:r>
          <a:r>
            <a:rPr lang="tr-TR" b="0">
              <a:solidFill>
                <a:schemeClr val="tx1"/>
              </a:solidFill>
            </a:rPr>
            <a:t>yüksek</a:t>
          </a:r>
          <a:r>
            <a:rPr lang="tr-TR"/>
            <a:t> oranda bir düşük riski altındadır; bu anomaliler bir progestojen ile düzeltilemez</a:t>
          </a:r>
          <a:r>
            <a:rPr lang="tr-TR" baseline="30000"/>
            <a:t>8</a:t>
          </a:r>
        </a:p>
      </dgm:t>
    </dgm:pt>
    <dgm:pt modelId="{C60754D8-2317-433B-A2FE-D7E06A4B8EAC}" type="parTrans" cxnId="{0534AFA3-2362-4392-A313-62641EF156FF}">
      <dgm:prSet/>
      <dgm:spPr/>
      <dgm:t>
        <a:bodyPr/>
        <a:lstStyle/>
        <a:p>
          <a:endParaRPr lang="en-GB"/>
        </a:p>
      </dgm:t>
    </dgm:pt>
    <dgm:pt modelId="{57D56910-DE43-48C6-B631-BC39CC1F89B1}" type="sibTrans" cxnId="{0534AFA3-2362-4392-A313-62641EF156FF}">
      <dgm:prSet/>
      <dgm:spPr/>
      <dgm:t>
        <a:bodyPr/>
        <a:lstStyle/>
        <a:p>
          <a:endParaRPr lang="en-GB"/>
        </a:p>
      </dgm:t>
    </dgm:pt>
    <dgm:pt modelId="{3F9C8CC4-67C4-4C73-9AC7-198BFE3811EE}" type="pres">
      <dgm:prSet presAssocID="{B3DBC6DF-708A-465B-AE18-B8B28EDBB843}" presName="linear" presStyleCnt="0">
        <dgm:presLayoutVars>
          <dgm:dir/>
          <dgm:animLvl val="lvl"/>
          <dgm:resizeHandles val="exact"/>
        </dgm:presLayoutVars>
      </dgm:prSet>
      <dgm:spPr/>
      <dgm:t>
        <a:bodyPr/>
        <a:lstStyle/>
        <a:p>
          <a:endParaRPr lang="tr-TR"/>
        </a:p>
      </dgm:t>
    </dgm:pt>
    <dgm:pt modelId="{DAD60C56-B0A3-49C0-AC35-62B5C0AEF691}" type="pres">
      <dgm:prSet presAssocID="{DDCA361C-3B7B-41E4-8A8D-C0976D0120FD}" presName="parentLin" presStyleCnt="0"/>
      <dgm:spPr/>
    </dgm:pt>
    <dgm:pt modelId="{63CAD3FE-A825-479B-81D7-D99AE92A77CB}" type="pres">
      <dgm:prSet presAssocID="{DDCA361C-3B7B-41E4-8A8D-C0976D0120FD}" presName="parentLeftMargin" presStyleLbl="node1" presStyleIdx="0" presStyleCnt="4"/>
      <dgm:spPr/>
      <dgm:t>
        <a:bodyPr/>
        <a:lstStyle/>
        <a:p>
          <a:endParaRPr lang="tr-TR"/>
        </a:p>
      </dgm:t>
    </dgm:pt>
    <dgm:pt modelId="{A40D3B2D-93F9-4419-9247-FC87208BEE30}" type="pres">
      <dgm:prSet presAssocID="{DDCA361C-3B7B-41E4-8A8D-C0976D0120FD}" presName="parentText" presStyleLbl="node1" presStyleIdx="0" presStyleCnt="4">
        <dgm:presLayoutVars>
          <dgm:chMax val="0"/>
          <dgm:bulletEnabled val="1"/>
        </dgm:presLayoutVars>
      </dgm:prSet>
      <dgm:spPr/>
      <dgm:t>
        <a:bodyPr/>
        <a:lstStyle/>
        <a:p>
          <a:endParaRPr lang="tr-TR"/>
        </a:p>
      </dgm:t>
    </dgm:pt>
    <dgm:pt modelId="{A0E8DDE0-A08B-4BA1-8EBC-888053AF6091}" type="pres">
      <dgm:prSet presAssocID="{DDCA361C-3B7B-41E4-8A8D-C0976D0120FD}" presName="negativeSpace" presStyleCnt="0"/>
      <dgm:spPr/>
    </dgm:pt>
    <dgm:pt modelId="{30F94FC7-0B01-423A-A1E3-BC130E1A02FB}" type="pres">
      <dgm:prSet presAssocID="{DDCA361C-3B7B-41E4-8A8D-C0976D0120FD}" presName="childText" presStyleLbl="conFgAcc1" presStyleIdx="0" presStyleCnt="4">
        <dgm:presLayoutVars>
          <dgm:bulletEnabled val="1"/>
        </dgm:presLayoutVars>
      </dgm:prSet>
      <dgm:spPr/>
      <dgm:t>
        <a:bodyPr/>
        <a:lstStyle/>
        <a:p>
          <a:endParaRPr lang="tr-TR"/>
        </a:p>
      </dgm:t>
    </dgm:pt>
    <dgm:pt modelId="{1B3AC904-1F65-4495-90F4-A3AF16AE0944}" type="pres">
      <dgm:prSet presAssocID="{51E358DA-3DE1-4B08-93C0-E9D71D9DD400}" presName="spaceBetweenRectangles" presStyleCnt="0"/>
      <dgm:spPr/>
    </dgm:pt>
    <dgm:pt modelId="{5FE65278-375A-4D2F-92C9-8432B76493F1}" type="pres">
      <dgm:prSet presAssocID="{91C940A7-25A2-4D9D-9A19-6729421BB6CC}" presName="parentLin" presStyleCnt="0"/>
      <dgm:spPr/>
    </dgm:pt>
    <dgm:pt modelId="{7DEFE8CC-374A-4337-A7BA-C4A43A8D3A8B}" type="pres">
      <dgm:prSet presAssocID="{91C940A7-25A2-4D9D-9A19-6729421BB6CC}" presName="parentLeftMargin" presStyleLbl="node1" presStyleIdx="0" presStyleCnt="4"/>
      <dgm:spPr/>
      <dgm:t>
        <a:bodyPr/>
        <a:lstStyle/>
        <a:p>
          <a:endParaRPr lang="tr-TR"/>
        </a:p>
      </dgm:t>
    </dgm:pt>
    <dgm:pt modelId="{AEE4B3C6-48B1-4FB6-843A-0363852A33FC}" type="pres">
      <dgm:prSet presAssocID="{91C940A7-25A2-4D9D-9A19-6729421BB6CC}" presName="parentText" presStyleLbl="node1" presStyleIdx="1" presStyleCnt="4">
        <dgm:presLayoutVars>
          <dgm:chMax val="0"/>
          <dgm:bulletEnabled val="1"/>
        </dgm:presLayoutVars>
      </dgm:prSet>
      <dgm:spPr/>
      <dgm:t>
        <a:bodyPr/>
        <a:lstStyle/>
        <a:p>
          <a:endParaRPr lang="tr-TR"/>
        </a:p>
      </dgm:t>
    </dgm:pt>
    <dgm:pt modelId="{B1B5B597-F62F-4978-A52A-C090CE1F2D4D}" type="pres">
      <dgm:prSet presAssocID="{91C940A7-25A2-4D9D-9A19-6729421BB6CC}" presName="negativeSpace" presStyleCnt="0"/>
      <dgm:spPr/>
    </dgm:pt>
    <dgm:pt modelId="{DD54CA23-4A1E-4A9A-8CAC-2572E0C7C1F0}" type="pres">
      <dgm:prSet presAssocID="{91C940A7-25A2-4D9D-9A19-6729421BB6CC}" presName="childText" presStyleLbl="conFgAcc1" presStyleIdx="1" presStyleCnt="4">
        <dgm:presLayoutVars>
          <dgm:bulletEnabled val="1"/>
        </dgm:presLayoutVars>
      </dgm:prSet>
      <dgm:spPr/>
      <dgm:t>
        <a:bodyPr/>
        <a:lstStyle/>
        <a:p>
          <a:endParaRPr lang="tr-TR"/>
        </a:p>
      </dgm:t>
    </dgm:pt>
    <dgm:pt modelId="{24338D74-67B1-4F65-954D-7D132715B2B5}" type="pres">
      <dgm:prSet presAssocID="{FCB2503F-11F0-45C8-ADD2-B6886843CF25}" presName="spaceBetweenRectangles" presStyleCnt="0"/>
      <dgm:spPr/>
    </dgm:pt>
    <dgm:pt modelId="{1856BF0D-266C-4248-856D-E78C8477B595}" type="pres">
      <dgm:prSet presAssocID="{00CBD04F-1BA4-46DB-8F05-29E26FE6659A}" presName="parentLin" presStyleCnt="0"/>
      <dgm:spPr/>
    </dgm:pt>
    <dgm:pt modelId="{9E6D3D7C-0298-42B5-A052-5853E47CF5DA}" type="pres">
      <dgm:prSet presAssocID="{00CBD04F-1BA4-46DB-8F05-29E26FE6659A}" presName="parentLeftMargin" presStyleLbl="node1" presStyleIdx="1" presStyleCnt="4"/>
      <dgm:spPr/>
      <dgm:t>
        <a:bodyPr/>
        <a:lstStyle/>
        <a:p>
          <a:endParaRPr lang="tr-TR"/>
        </a:p>
      </dgm:t>
    </dgm:pt>
    <dgm:pt modelId="{51C3884E-C079-467E-9282-C66D87C36EE5}" type="pres">
      <dgm:prSet presAssocID="{00CBD04F-1BA4-46DB-8F05-29E26FE6659A}" presName="parentText" presStyleLbl="node1" presStyleIdx="2" presStyleCnt="4">
        <dgm:presLayoutVars>
          <dgm:chMax val="0"/>
          <dgm:bulletEnabled val="1"/>
        </dgm:presLayoutVars>
      </dgm:prSet>
      <dgm:spPr/>
      <dgm:t>
        <a:bodyPr/>
        <a:lstStyle/>
        <a:p>
          <a:endParaRPr lang="tr-TR"/>
        </a:p>
      </dgm:t>
    </dgm:pt>
    <dgm:pt modelId="{5AFC6D1A-1B0F-49B7-BC5C-27D0BA0C0F46}" type="pres">
      <dgm:prSet presAssocID="{00CBD04F-1BA4-46DB-8F05-29E26FE6659A}" presName="negativeSpace" presStyleCnt="0"/>
      <dgm:spPr/>
    </dgm:pt>
    <dgm:pt modelId="{9D94D588-7E59-4E4E-A47D-504B107990E1}" type="pres">
      <dgm:prSet presAssocID="{00CBD04F-1BA4-46DB-8F05-29E26FE6659A}" presName="childText" presStyleLbl="conFgAcc1" presStyleIdx="2" presStyleCnt="4">
        <dgm:presLayoutVars>
          <dgm:bulletEnabled val="1"/>
        </dgm:presLayoutVars>
      </dgm:prSet>
      <dgm:spPr/>
      <dgm:t>
        <a:bodyPr/>
        <a:lstStyle/>
        <a:p>
          <a:endParaRPr lang="tr-TR"/>
        </a:p>
      </dgm:t>
    </dgm:pt>
    <dgm:pt modelId="{56F6E63C-32E5-4DC4-BA63-0FD50CBF88E0}" type="pres">
      <dgm:prSet presAssocID="{3AC975E0-695F-4D8A-AD27-325B1B9C5ECB}" presName="spaceBetweenRectangles" presStyleCnt="0"/>
      <dgm:spPr/>
    </dgm:pt>
    <dgm:pt modelId="{A4632E4B-876E-4251-AE06-99D0F655B713}" type="pres">
      <dgm:prSet presAssocID="{EC8EB169-C2BE-490D-AB64-42A502D5F055}" presName="parentLin" presStyleCnt="0"/>
      <dgm:spPr/>
    </dgm:pt>
    <dgm:pt modelId="{ED354E57-1B2F-4783-9126-324A393C057B}" type="pres">
      <dgm:prSet presAssocID="{EC8EB169-C2BE-490D-AB64-42A502D5F055}" presName="parentLeftMargin" presStyleLbl="node1" presStyleIdx="2" presStyleCnt="4"/>
      <dgm:spPr/>
      <dgm:t>
        <a:bodyPr/>
        <a:lstStyle/>
        <a:p>
          <a:endParaRPr lang="tr-TR"/>
        </a:p>
      </dgm:t>
    </dgm:pt>
    <dgm:pt modelId="{54599A30-B4AC-4C54-830F-04D6BC439C01}" type="pres">
      <dgm:prSet presAssocID="{EC8EB169-C2BE-490D-AB64-42A502D5F055}" presName="parentText" presStyleLbl="node1" presStyleIdx="3" presStyleCnt="4">
        <dgm:presLayoutVars>
          <dgm:chMax val="0"/>
          <dgm:bulletEnabled val="1"/>
        </dgm:presLayoutVars>
      </dgm:prSet>
      <dgm:spPr/>
      <dgm:t>
        <a:bodyPr/>
        <a:lstStyle/>
        <a:p>
          <a:endParaRPr lang="tr-TR"/>
        </a:p>
      </dgm:t>
    </dgm:pt>
    <dgm:pt modelId="{1E52908E-1681-49C9-B2E1-942425DFFEB6}" type="pres">
      <dgm:prSet presAssocID="{EC8EB169-C2BE-490D-AB64-42A502D5F055}" presName="negativeSpace" presStyleCnt="0"/>
      <dgm:spPr/>
    </dgm:pt>
    <dgm:pt modelId="{C378B069-6702-4CDF-98AC-A169B5EFBA97}" type="pres">
      <dgm:prSet presAssocID="{EC8EB169-C2BE-490D-AB64-42A502D5F055}" presName="childText" presStyleLbl="conFgAcc1" presStyleIdx="3" presStyleCnt="4">
        <dgm:presLayoutVars>
          <dgm:bulletEnabled val="1"/>
        </dgm:presLayoutVars>
      </dgm:prSet>
      <dgm:spPr/>
      <dgm:t>
        <a:bodyPr/>
        <a:lstStyle/>
        <a:p>
          <a:endParaRPr lang="tr-TR"/>
        </a:p>
      </dgm:t>
    </dgm:pt>
  </dgm:ptLst>
  <dgm:cxnLst>
    <dgm:cxn modelId="{002056FD-0DB1-4810-92B7-67F8B17C97E3}" type="presOf" srcId="{91C940A7-25A2-4D9D-9A19-6729421BB6CC}" destId="{7DEFE8CC-374A-4337-A7BA-C4A43A8D3A8B}" srcOrd="0" destOrd="0" presId="urn:microsoft.com/office/officeart/2005/8/layout/list1"/>
    <dgm:cxn modelId="{B1CB7166-4652-44C6-A2C9-9EC7D49056C9}" type="presOf" srcId="{EC8EB169-C2BE-490D-AB64-42A502D5F055}" destId="{ED354E57-1B2F-4783-9126-324A393C057B}" srcOrd="0" destOrd="0" presId="urn:microsoft.com/office/officeart/2005/8/layout/list1"/>
    <dgm:cxn modelId="{47A2F6E4-8711-4B9A-8194-A176193AABC3}" type="presOf" srcId="{B3DBC6DF-708A-465B-AE18-B8B28EDBB843}" destId="{3F9C8CC4-67C4-4C73-9AC7-198BFE3811EE}" srcOrd="0" destOrd="0" presId="urn:microsoft.com/office/officeart/2005/8/layout/list1"/>
    <dgm:cxn modelId="{376625AB-021A-47DB-9065-C7EC060BF9F9}" type="presOf" srcId="{DDCA361C-3B7B-41E4-8A8D-C0976D0120FD}" destId="{A40D3B2D-93F9-4419-9247-FC87208BEE30}" srcOrd="1" destOrd="0" presId="urn:microsoft.com/office/officeart/2005/8/layout/list1"/>
    <dgm:cxn modelId="{AD6FD811-2577-4ACF-8AAB-67AA3DBA4DA2}" srcId="{B3DBC6DF-708A-465B-AE18-B8B28EDBB843}" destId="{91C940A7-25A2-4D9D-9A19-6729421BB6CC}" srcOrd="1" destOrd="0" parTransId="{228030D5-9902-452E-AA9F-857F0A3C10E5}" sibTransId="{FCB2503F-11F0-45C8-ADD2-B6886843CF25}"/>
    <dgm:cxn modelId="{90C29EFD-508E-45A7-8A4F-1EC23E15AD1E}" type="presOf" srcId="{24506F3A-3ED5-43D6-A0C1-1AE4C47FFEF7}" destId="{C378B069-6702-4CDF-98AC-A169B5EFBA97}" srcOrd="0" destOrd="0" presId="urn:microsoft.com/office/officeart/2005/8/layout/list1"/>
    <dgm:cxn modelId="{2CA46504-7EAB-41AB-A999-4B59B267EF85}" type="presOf" srcId="{F44F832D-E29E-4251-80E7-8285C3427A80}" destId="{9D94D588-7E59-4E4E-A47D-504B107990E1}" srcOrd="0" destOrd="1" presId="urn:microsoft.com/office/officeart/2005/8/layout/list1"/>
    <dgm:cxn modelId="{3E05F9FA-5DAE-4B6F-AEBC-8F6C5F5C0A0E}" type="presOf" srcId="{EC8EB169-C2BE-490D-AB64-42A502D5F055}" destId="{54599A30-B4AC-4C54-830F-04D6BC439C01}" srcOrd="1" destOrd="0" presId="urn:microsoft.com/office/officeart/2005/8/layout/list1"/>
    <dgm:cxn modelId="{EF11560D-373D-45F7-8678-F31CF034B18D}" srcId="{B3DBC6DF-708A-465B-AE18-B8B28EDBB843}" destId="{DDCA361C-3B7B-41E4-8A8D-C0976D0120FD}" srcOrd="0" destOrd="0" parTransId="{EA8EA18D-9BE2-40B6-8EAC-EA31D0B3659A}" sibTransId="{51E358DA-3DE1-4B08-93C0-E9D71D9DD400}"/>
    <dgm:cxn modelId="{61C90FF4-0885-492C-A2A8-E416922D5E56}" type="presOf" srcId="{07C748FD-1615-4362-B571-AB0BE272D5D3}" destId="{9D94D588-7E59-4E4E-A47D-504B107990E1}" srcOrd="0" destOrd="0" presId="urn:microsoft.com/office/officeart/2005/8/layout/list1"/>
    <dgm:cxn modelId="{41987423-50B9-4105-9150-C1532E9E8111}" srcId="{DDCA361C-3B7B-41E4-8A8D-C0976D0120FD}" destId="{BFD6E9B6-99A0-4A00-8C9F-25434986DD2A}" srcOrd="1" destOrd="0" parTransId="{0AB84D08-DE90-473E-A311-367979CF781C}" sibTransId="{13220EAA-3990-407B-BB5C-31033BE7B128}"/>
    <dgm:cxn modelId="{C4800152-3BBD-4FF7-B1D3-0E482009D4FE}" type="presOf" srcId="{DDCA361C-3B7B-41E4-8A8D-C0976D0120FD}" destId="{63CAD3FE-A825-479B-81D7-D99AE92A77CB}" srcOrd="0" destOrd="0" presId="urn:microsoft.com/office/officeart/2005/8/layout/list1"/>
    <dgm:cxn modelId="{C48D41CB-914D-42F9-AD02-34122BA3AE15}" srcId="{EC8EB169-C2BE-490D-AB64-42A502D5F055}" destId="{24506F3A-3ED5-43D6-A0C1-1AE4C47FFEF7}" srcOrd="0" destOrd="0" parTransId="{D2017261-600A-4D44-9606-C0CA67015C2E}" sibTransId="{FA59D58D-A83E-474D-9C4E-963C2AA8D3AE}"/>
    <dgm:cxn modelId="{14F8974A-3713-4155-9C13-10F230DBA040}" type="presOf" srcId="{91C940A7-25A2-4D9D-9A19-6729421BB6CC}" destId="{AEE4B3C6-48B1-4FB6-843A-0363852A33FC}" srcOrd="1" destOrd="0" presId="urn:microsoft.com/office/officeart/2005/8/layout/list1"/>
    <dgm:cxn modelId="{EEC28FDF-77A1-4D5C-BBEC-F68AFD761B81}" srcId="{00CBD04F-1BA4-46DB-8F05-29E26FE6659A}" destId="{07C748FD-1615-4362-B571-AB0BE272D5D3}" srcOrd="0" destOrd="0" parTransId="{07860C6B-180B-4AFD-8CD2-476A3252398F}" sibTransId="{D425D826-54B1-4034-97AB-326FC152E197}"/>
    <dgm:cxn modelId="{0C5BDF31-9BCC-4001-80A9-039FDC990496}" srcId="{91C940A7-25A2-4D9D-9A19-6729421BB6CC}" destId="{E26AE8B3-67AA-401E-B3E6-97FAF3ECE1CB}" srcOrd="0" destOrd="0" parTransId="{B968A985-0693-4DCD-B103-5DE6A9B81E59}" sibTransId="{2A585AAD-6A58-4783-96C2-51AD65E12457}"/>
    <dgm:cxn modelId="{06DDC9F6-82C6-482C-A892-7BCE6AA41ADD}" srcId="{91C940A7-25A2-4D9D-9A19-6729421BB6CC}" destId="{C22492D0-5A18-47A7-A239-4F05B2394390}" srcOrd="1" destOrd="0" parTransId="{5CA1C740-02E0-4A10-8369-0F37A5923AAA}" sibTransId="{495820A3-E12A-46AA-903B-D814BC53E597}"/>
    <dgm:cxn modelId="{67FF056E-CB77-4A71-B99A-F68A8306084B}" type="presOf" srcId="{C22492D0-5A18-47A7-A239-4F05B2394390}" destId="{DD54CA23-4A1E-4A9A-8CAC-2572E0C7C1F0}" srcOrd="0" destOrd="1" presId="urn:microsoft.com/office/officeart/2005/8/layout/list1"/>
    <dgm:cxn modelId="{0534AFA3-2362-4392-A313-62641EF156FF}" srcId="{00CBD04F-1BA4-46DB-8F05-29E26FE6659A}" destId="{F44F832D-E29E-4251-80E7-8285C3427A80}" srcOrd="1" destOrd="0" parTransId="{C60754D8-2317-433B-A2FE-D7E06A4B8EAC}" sibTransId="{57D56910-DE43-48C6-B631-BC39CC1F89B1}"/>
    <dgm:cxn modelId="{4AB3E042-B92E-4186-9A65-549FB328442F}" srcId="{B3DBC6DF-708A-465B-AE18-B8B28EDBB843}" destId="{00CBD04F-1BA4-46DB-8F05-29E26FE6659A}" srcOrd="2" destOrd="0" parTransId="{81AD5837-40B2-40EF-A4D8-0F28CE487CC6}" sibTransId="{3AC975E0-695F-4D8A-AD27-325B1B9C5ECB}"/>
    <dgm:cxn modelId="{4498E6ED-ABE2-4540-8187-8EDEA3982FCD}" srcId="{B3DBC6DF-708A-465B-AE18-B8B28EDBB843}" destId="{EC8EB169-C2BE-490D-AB64-42A502D5F055}" srcOrd="3" destOrd="0" parTransId="{957E8534-1EB7-4157-9478-469DD101627D}" sibTransId="{1783DEBC-A6B8-4529-A170-F019B184A5C8}"/>
    <dgm:cxn modelId="{56D5CF8F-5029-4AF0-8AA1-AD041EB52866}" srcId="{DDCA361C-3B7B-41E4-8A8D-C0976D0120FD}" destId="{27A8ADF9-90FA-477B-A40D-1E491AA4F9A4}" srcOrd="0" destOrd="0" parTransId="{DF2FF9CD-9B8B-4CE2-B7BB-3EC0FDE5147C}" sibTransId="{9F4307D4-6DFF-4A80-A993-3B0B62A2E21C}"/>
    <dgm:cxn modelId="{198E8694-BCA7-447F-BAA0-1C6EE66C4915}" type="presOf" srcId="{BFD6E9B6-99A0-4A00-8C9F-25434986DD2A}" destId="{30F94FC7-0B01-423A-A1E3-BC130E1A02FB}" srcOrd="0" destOrd="1" presId="urn:microsoft.com/office/officeart/2005/8/layout/list1"/>
    <dgm:cxn modelId="{DA59E789-1A25-4075-AFAF-967FE7433FF8}" type="presOf" srcId="{E26AE8B3-67AA-401E-B3E6-97FAF3ECE1CB}" destId="{DD54CA23-4A1E-4A9A-8CAC-2572E0C7C1F0}" srcOrd="0" destOrd="0" presId="urn:microsoft.com/office/officeart/2005/8/layout/list1"/>
    <dgm:cxn modelId="{0A9DF5FA-CDA8-4D46-BDC2-2405428E3FC8}" type="presOf" srcId="{27A8ADF9-90FA-477B-A40D-1E491AA4F9A4}" destId="{30F94FC7-0B01-423A-A1E3-BC130E1A02FB}" srcOrd="0" destOrd="0" presId="urn:microsoft.com/office/officeart/2005/8/layout/list1"/>
    <dgm:cxn modelId="{BD1D4067-C55E-432A-81E4-B49F32251EB5}" type="presOf" srcId="{00CBD04F-1BA4-46DB-8F05-29E26FE6659A}" destId="{51C3884E-C079-467E-9282-C66D87C36EE5}" srcOrd="1" destOrd="0" presId="urn:microsoft.com/office/officeart/2005/8/layout/list1"/>
    <dgm:cxn modelId="{E37E9614-0C53-43F0-BC3A-A78B42DC7BA1}" type="presOf" srcId="{00CBD04F-1BA4-46DB-8F05-29E26FE6659A}" destId="{9E6D3D7C-0298-42B5-A052-5853E47CF5DA}" srcOrd="0" destOrd="0" presId="urn:microsoft.com/office/officeart/2005/8/layout/list1"/>
    <dgm:cxn modelId="{6358D434-0771-4886-9E24-929C75E2353E}" type="presParOf" srcId="{3F9C8CC4-67C4-4C73-9AC7-198BFE3811EE}" destId="{DAD60C56-B0A3-49C0-AC35-62B5C0AEF691}" srcOrd="0" destOrd="0" presId="urn:microsoft.com/office/officeart/2005/8/layout/list1"/>
    <dgm:cxn modelId="{30499AC8-377D-4ADC-B4C5-35E801386864}" type="presParOf" srcId="{DAD60C56-B0A3-49C0-AC35-62B5C0AEF691}" destId="{63CAD3FE-A825-479B-81D7-D99AE92A77CB}" srcOrd="0" destOrd="0" presId="urn:microsoft.com/office/officeart/2005/8/layout/list1"/>
    <dgm:cxn modelId="{BDF53B81-FAE8-445A-9B47-E6CF6AE7F6BE}" type="presParOf" srcId="{DAD60C56-B0A3-49C0-AC35-62B5C0AEF691}" destId="{A40D3B2D-93F9-4419-9247-FC87208BEE30}" srcOrd="1" destOrd="0" presId="urn:microsoft.com/office/officeart/2005/8/layout/list1"/>
    <dgm:cxn modelId="{CDD7E2DB-2198-4628-BE35-A435DD99FCCA}" type="presParOf" srcId="{3F9C8CC4-67C4-4C73-9AC7-198BFE3811EE}" destId="{A0E8DDE0-A08B-4BA1-8EBC-888053AF6091}" srcOrd="1" destOrd="0" presId="urn:microsoft.com/office/officeart/2005/8/layout/list1"/>
    <dgm:cxn modelId="{C9F9B741-AD0D-4C90-B547-A8A954F08F2D}" type="presParOf" srcId="{3F9C8CC4-67C4-4C73-9AC7-198BFE3811EE}" destId="{30F94FC7-0B01-423A-A1E3-BC130E1A02FB}" srcOrd="2" destOrd="0" presId="urn:microsoft.com/office/officeart/2005/8/layout/list1"/>
    <dgm:cxn modelId="{A1E117A1-B087-422B-BE55-31FD51CF25AE}" type="presParOf" srcId="{3F9C8CC4-67C4-4C73-9AC7-198BFE3811EE}" destId="{1B3AC904-1F65-4495-90F4-A3AF16AE0944}" srcOrd="3" destOrd="0" presId="urn:microsoft.com/office/officeart/2005/8/layout/list1"/>
    <dgm:cxn modelId="{BF36B8EA-6C0D-410F-AD09-623E9C957D9C}" type="presParOf" srcId="{3F9C8CC4-67C4-4C73-9AC7-198BFE3811EE}" destId="{5FE65278-375A-4D2F-92C9-8432B76493F1}" srcOrd="4" destOrd="0" presId="urn:microsoft.com/office/officeart/2005/8/layout/list1"/>
    <dgm:cxn modelId="{DEA30E32-06EC-47E6-87FA-561556E16FFE}" type="presParOf" srcId="{5FE65278-375A-4D2F-92C9-8432B76493F1}" destId="{7DEFE8CC-374A-4337-A7BA-C4A43A8D3A8B}" srcOrd="0" destOrd="0" presId="urn:microsoft.com/office/officeart/2005/8/layout/list1"/>
    <dgm:cxn modelId="{C7DCD237-378F-49D5-8DD6-A3B39F732B2A}" type="presParOf" srcId="{5FE65278-375A-4D2F-92C9-8432B76493F1}" destId="{AEE4B3C6-48B1-4FB6-843A-0363852A33FC}" srcOrd="1" destOrd="0" presId="urn:microsoft.com/office/officeart/2005/8/layout/list1"/>
    <dgm:cxn modelId="{8B7D7C48-5436-45DE-B00A-7EBE08E6BF94}" type="presParOf" srcId="{3F9C8CC4-67C4-4C73-9AC7-198BFE3811EE}" destId="{B1B5B597-F62F-4978-A52A-C090CE1F2D4D}" srcOrd="5" destOrd="0" presId="urn:microsoft.com/office/officeart/2005/8/layout/list1"/>
    <dgm:cxn modelId="{93977AED-4BBB-4E4E-AEE9-0F8D8F4C0FDD}" type="presParOf" srcId="{3F9C8CC4-67C4-4C73-9AC7-198BFE3811EE}" destId="{DD54CA23-4A1E-4A9A-8CAC-2572E0C7C1F0}" srcOrd="6" destOrd="0" presId="urn:microsoft.com/office/officeart/2005/8/layout/list1"/>
    <dgm:cxn modelId="{9B478552-2615-46F3-BA3C-04FE8662092B}" type="presParOf" srcId="{3F9C8CC4-67C4-4C73-9AC7-198BFE3811EE}" destId="{24338D74-67B1-4F65-954D-7D132715B2B5}" srcOrd="7" destOrd="0" presId="urn:microsoft.com/office/officeart/2005/8/layout/list1"/>
    <dgm:cxn modelId="{E08D2A59-F418-4AE7-9C57-E33D45DF5E60}" type="presParOf" srcId="{3F9C8CC4-67C4-4C73-9AC7-198BFE3811EE}" destId="{1856BF0D-266C-4248-856D-E78C8477B595}" srcOrd="8" destOrd="0" presId="urn:microsoft.com/office/officeart/2005/8/layout/list1"/>
    <dgm:cxn modelId="{EF057594-1A85-43A5-9138-8EF7BF0BC50D}" type="presParOf" srcId="{1856BF0D-266C-4248-856D-E78C8477B595}" destId="{9E6D3D7C-0298-42B5-A052-5853E47CF5DA}" srcOrd="0" destOrd="0" presId="urn:microsoft.com/office/officeart/2005/8/layout/list1"/>
    <dgm:cxn modelId="{4DA0640C-2050-498B-BA2C-22A876603B45}" type="presParOf" srcId="{1856BF0D-266C-4248-856D-E78C8477B595}" destId="{51C3884E-C079-467E-9282-C66D87C36EE5}" srcOrd="1" destOrd="0" presId="urn:microsoft.com/office/officeart/2005/8/layout/list1"/>
    <dgm:cxn modelId="{D4A50A19-D62B-46B2-8E17-0DED15676E04}" type="presParOf" srcId="{3F9C8CC4-67C4-4C73-9AC7-198BFE3811EE}" destId="{5AFC6D1A-1B0F-49B7-BC5C-27D0BA0C0F46}" srcOrd="9" destOrd="0" presId="urn:microsoft.com/office/officeart/2005/8/layout/list1"/>
    <dgm:cxn modelId="{9598BE89-8F65-4AF2-9540-DB450A539E85}" type="presParOf" srcId="{3F9C8CC4-67C4-4C73-9AC7-198BFE3811EE}" destId="{9D94D588-7E59-4E4E-A47D-504B107990E1}" srcOrd="10" destOrd="0" presId="urn:microsoft.com/office/officeart/2005/8/layout/list1"/>
    <dgm:cxn modelId="{25E55754-F64A-4D55-BC8C-FBC3426EF2EC}" type="presParOf" srcId="{3F9C8CC4-67C4-4C73-9AC7-198BFE3811EE}" destId="{56F6E63C-32E5-4DC4-BA63-0FD50CBF88E0}" srcOrd="11" destOrd="0" presId="urn:microsoft.com/office/officeart/2005/8/layout/list1"/>
    <dgm:cxn modelId="{C8B70683-6A4F-48F6-980B-CBF019F8AE2A}" type="presParOf" srcId="{3F9C8CC4-67C4-4C73-9AC7-198BFE3811EE}" destId="{A4632E4B-876E-4251-AE06-99D0F655B713}" srcOrd="12" destOrd="0" presId="urn:microsoft.com/office/officeart/2005/8/layout/list1"/>
    <dgm:cxn modelId="{777FAB8B-E565-4557-9582-5C9D49C5BBF3}" type="presParOf" srcId="{A4632E4B-876E-4251-AE06-99D0F655B713}" destId="{ED354E57-1B2F-4783-9126-324A393C057B}" srcOrd="0" destOrd="0" presId="urn:microsoft.com/office/officeart/2005/8/layout/list1"/>
    <dgm:cxn modelId="{17DB10EC-D9E0-4448-BD36-B46FFFE74BE5}" type="presParOf" srcId="{A4632E4B-876E-4251-AE06-99D0F655B713}" destId="{54599A30-B4AC-4C54-830F-04D6BC439C01}" srcOrd="1" destOrd="0" presId="urn:microsoft.com/office/officeart/2005/8/layout/list1"/>
    <dgm:cxn modelId="{C2D76D23-261B-43E4-B0CC-808496B3A4CF}" type="presParOf" srcId="{3F9C8CC4-67C4-4C73-9AC7-198BFE3811EE}" destId="{1E52908E-1681-49C9-B2E1-942425DFFEB6}" srcOrd="13" destOrd="0" presId="urn:microsoft.com/office/officeart/2005/8/layout/list1"/>
    <dgm:cxn modelId="{F9BF767E-AB03-4EA1-9C03-B777F93F4DA6}" type="presParOf" srcId="{3F9C8CC4-67C4-4C73-9AC7-198BFE3811EE}" destId="{C378B069-6702-4CDF-98AC-A169B5EFBA97}" srcOrd="14"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2F341C6-338E-D742-A3AA-9A87F6500ACB}" type="doc">
      <dgm:prSet loTypeId="urn:microsoft.com/office/officeart/2005/8/layout/vList5" loCatId="list" qsTypeId="urn:microsoft.com/office/officeart/2005/8/quickstyle/simple4" qsCatId="simple" csTypeId="urn:microsoft.com/office/officeart/2005/8/colors/accent5_2" csCatId="accent5" phldr="1"/>
      <dgm:spPr/>
      <dgm:t>
        <a:bodyPr/>
        <a:lstStyle/>
        <a:p>
          <a:endParaRPr lang="tr-TR"/>
        </a:p>
      </dgm:t>
    </dgm:pt>
    <dgm:pt modelId="{41ECB51F-96DA-C544-98A2-4AE54109275A}">
      <dgm:prSet/>
      <dgm:spPr/>
      <dgm:t>
        <a:bodyPr/>
        <a:lstStyle/>
        <a:p>
          <a:pPr algn="l"/>
          <a:r>
            <a:rPr lang="tr-TR" dirty="0"/>
            <a:t>Açıklanamayan tekrarlayan gebelik kaybı olan olgularda </a:t>
          </a:r>
          <a:r>
            <a:rPr lang="tr-TR" dirty="0" err="1"/>
            <a:t>progesteron</a:t>
          </a:r>
          <a:r>
            <a:rPr lang="tr-TR" dirty="0"/>
            <a:t> </a:t>
          </a:r>
          <a:r>
            <a:rPr lang="tr-TR" dirty="0" err="1"/>
            <a:t>vs</a:t>
          </a:r>
          <a:r>
            <a:rPr lang="tr-TR" dirty="0"/>
            <a:t> </a:t>
          </a:r>
          <a:r>
            <a:rPr lang="tr-TR" dirty="0" err="1"/>
            <a:t>plasebo</a:t>
          </a:r>
          <a:r>
            <a:rPr lang="tr-TR" dirty="0"/>
            <a:t>/kontrol olasılıkla kayıp sayısı azaltmakta RR: 0,69 (11 çalışma 2359 gebe)</a:t>
          </a:r>
        </a:p>
      </dgm:t>
    </dgm:pt>
    <dgm:pt modelId="{D1706891-0C33-0E46-8558-09962D3221CD}" type="parTrans" cxnId="{40E3CFD5-F80D-F24A-A14A-8D8158C587B0}">
      <dgm:prSet/>
      <dgm:spPr/>
      <dgm:t>
        <a:bodyPr/>
        <a:lstStyle/>
        <a:p>
          <a:endParaRPr lang="tr-TR"/>
        </a:p>
      </dgm:t>
    </dgm:pt>
    <dgm:pt modelId="{F7286B3E-C7CF-714D-B4E4-7E8077C6A77F}" type="sibTrans" cxnId="{40E3CFD5-F80D-F24A-A14A-8D8158C587B0}">
      <dgm:prSet/>
      <dgm:spPr/>
      <dgm:t>
        <a:bodyPr/>
        <a:lstStyle/>
        <a:p>
          <a:endParaRPr lang="tr-TR"/>
        </a:p>
      </dgm:t>
    </dgm:pt>
    <dgm:pt modelId="{22FFA56D-D09B-DA4D-A0F0-86CA65902229}">
      <dgm:prSet/>
      <dgm:spPr/>
      <dgm:t>
        <a:bodyPr/>
        <a:lstStyle/>
        <a:p>
          <a:pPr algn="l"/>
          <a:r>
            <a:rPr lang="tr-TR" dirty="0"/>
            <a:t>Plasebo kontrollü olan çalışmalar ile </a:t>
          </a:r>
          <a:r>
            <a:rPr lang="tr-TR" dirty="0" err="1"/>
            <a:t>plasebo</a:t>
          </a:r>
          <a:r>
            <a:rPr lang="tr-TR" dirty="0"/>
            <a:t> kontrollü olmayan çalışmalar arası fark yok.</a:t>
          </a:r>
        </a:p>
      </dgm:t>
    </dgm:pt>
    <dgm:pt modelId="{5A6E2474-9F35-2F41-B6C1-642729FAA413}" type="parTrans" cxnId="{83382869-C7F1-094E-B836-7E1EA9C1582C}">
      <dgm:prSet/>
      <dgm:spPr/>
      <dgm:t>
        <a:bodyPr/>
        <a:lstStyle/>
        <a:p>
          <a:endParaRPr lang="tr-TR"/>
        </a:p>
      </dgm:t>
    </dgm:pt>
    <dgm:pt modelId="{7CD9CAA1-60AD-D743-B1DF-C6B543F1F233}" type="sibTrans" cxnId="{83382869-C7F1-094E-B836-7E1EA9C1582C}">
      <dgm:prSet/>
      <dgm:spPr/>
      <dgm:t>
        <a:bodyPr/>
        <a:lstStyle/>
        <a:p>
          <a:endParaRPr lang="tr-TR"/>
        </a:p>
      </dgm:t>
    </dgm:pt>
    <dgm:pt modelId="{E2F6163D-98B0-6347-9D19-F6B45680C4F0}">
      <dgm:prSet/>
      <dgm:spPr/>
      <dgm:t>
        <a:bodyPr/>
        <a:lstStyle/>
        <a:p>
          <a:pPr algn="l"/>
          <a:r>
            <a:rPr lang="tr-TR" dirty="0"/>
            <a:t>Üç ve daha fazla kaybı olanlarda etki daha belirgin,</a:t>
          </a:r>
        </a:p>
      </dgm:t>
    </dgm:pt>
    <dgm:pt modelId="{1B5F4212-D5D0-6241-8982-6FF85F8B2D9A}" type="parTrans" cxnId="{252354AB-0FA1-914E-A52D-678F9A028D17}">
      <dgm:prSet/>
      <dgm:spPr/>
      <dgm:t>
        <a:bodyPr/>
        <a:lstStyle/>
        <a:p>
          <a:endParaRPr lang="tr-TR"/>
        </a:p>
      </dgm:t>
    </dgm:pt>
    <dgm:pt modelId="{837BC07F-F3D0-504D-962C-DA5D53CB9FDC}" type="sibTrans" cxnId="{252354AB-0FA1-914E-A52D-678F9A028D17}">
      <dgm:prSet/>
      <dgm:spPr/>
      <dgm:t>
        <a:bodyPr/>
        <a:lstStyle/>
        <a:p>
          <a:endParaRPr lang="tr-TR"/>
        </a:p>
      </dgm:t>
    </dgm:pt>
    <dgm:pt modelId="{43EF626C-FE2F-5846-90E8-07E6F174D834}">
      <dgm:prSet/>
      <dgm:spPr/>
      <dgm:t>
        <a:bodyPr/>
        <a:lstStyle/>
        <a:p>
          <a:pPr algn="l"/>
          <a:r>
            <a:rPr lang="tr-TR" dirty="0"/>
            <a:t>Ancak çalışmalar heterojen.</a:t>
          </a:r>
        </a:p>
      </dgm:t>
    </dgm:pt>
    <dgm:pt modelId="{4A4324E5-F5FB-164F-BB3B-3FB2FF865240}" type="parTrans" cxnId="{738D08D7-4149-5D42-870B-9ADDC935F381}">
      <dgm:prSet/>
      <dgm:spPr/>
      <dgm:t>
        <a:bodyPr/>
        <a:lstStyle/>
        <a:p>
          <a:endParaRPr lang="tr-TR"/>
        </a:p>
      </dgm:t>
    </dgm:pt>
    <dgm:pt modelId="{313AFE9A-CED7-614C-9986-EE5EA506A078}" type="sibTrans" cxnId="{738D08D7-4149-5D42-870B-9ADDC935F381}">
      <dgm:prSet/>
      <dgm:spPr/>
      <dgm:t>
        <a:bodyPr/>
        <a:lstStyle/>
        <a:p>
          <a:endParaRPr lang="tr-TR"/>
        </a:p>
      </dgm:t>
    </dgm:pt>
    <dgm:pt modelId="{12C96405-192C-C44C-881F-BA655458044E}" type="pres">
      <dgm:prSet presAssocID="{22F341C6-338E-D742-A3AA-9A87F6500ACB}" presName="Name0" presStyleCnt="0">
        <dgm:presLayoutVars>
          <dgm:dir/>
          <dgm:animLvl val="lvl"/>
          <dgm:resizeHandles val="exact"/>
        </dgm:presLayoutVars>
      </dgm:prSet>
      <dgm:spPr/>
      <dgm:t>
        <a:bodyPr/>
        <a:lstStyle/>
        <a:p>
          <a:endParaRPr lang="tr-TR"/>
        </a:p>
      </dgm:t>
    </dgm:pt>
    <dgm:pt modelId="{E248D625-1C1C-2E41-9EC7-4A419B41855E}" type="pres">
      <dgm:prSet presAssocID="{41ECB51F-96DA-C544-98A2-4AE54109275A}" presName="linNode" presStyleCnt="0"/>
      <dgm:spPr/>
    </dgm:pt>
    <dgm:pt modelId="{84ACF4E3-D613-3B49-9682-E855818C39C8}" type="pres">
      <dgm:prSet presAssocID="{41ECB51F-96DA-C544-98A2-4AE54109275A}" presName="parentText" presStyleLbl="node1" presStyleIdx="0" presStyleCnt="4" custScaleX="197306">
        <dgm:presLayoutVars>
          <dgm:chMax val="1"/>
          <dgm:bulletEnabled val="1"/>
        </dgm:presLayoutVars>
      </dgm:prSet>
      <dgm:spPr/>
      <dgm:t>
        <a:bodyPr/>
        <a:lstStyle/>
        <a:p>
          <a:endParaRPr lang="tr-TR"/>
        </a:p>
      </dgm:t>
    </dgm:pt>
    <dgm:pt modelId="{16C94B6D-A6F9-A44C-A3D3-07EC89AF271D}" type="pres">
      <dgm:prSet presAssocID="{F7286B3E-C7CF-714D-B4E4-7E8077C6A77F}" presName="sp" presStyleCnt="0"/>
      <dgm:spPr/>
    </dgm:pt>
    <dgm:pt modelId="{49A3E34A-F6F1-0645-AFB0-9D16B67D0F70}" type="pres">
      <dgm:prSet presAssocID="{22FFA56D-D09B-DA4D-A0F0-86CA65902229}" presName="linNode" presStyleCnt="0"/>
      <dgm:spPr/>
    </dgm:pt>
    <dgm:pt modelId="{AC329A14-0710-7E4E-A6D9-70A1C32FA825}" type="pres">
      <dgm:prSet presAssocID="{22FFA56D-D09B-DA4D-A0F0-86CA65902229}" presName="parentText" presStyleLbl="node1" presStyleIdx="1" presStyleCnt="4" custScaleX="197306">
        <dgm:presLayoutVars>
          <dgm:chMax val="1"/>
          <dgm:bulletEnabled val="1"/>
        </dgm:presLayoutVars>
      </dgm:prSet>
      <dgm:spPr/>
      <dgm:t>
        <a:bodyPr/>
        <a:lstStyle/>
        <a:p>
          <a:endParaRPr lang="tr-TR"/>
        </a:p>
      </dgm:t>
    </dgm:pt>
    <dgm:pt modelId="{8AE30004-FD10-F24E-86D8-ABDD9B074D10}" type="pres">
      <dgm:prSet presAssocID="{7CD9CAA1-60AD-D743-B1DF-C6B543F1F233}" presName="sp" presStyleCnt="0"/>
      <dgm:spPr/>
    </dgm:pt>
    <dgm:pt modelId="{2F56B71A-2D62-AD4C-8C36-11F7D2B9E404}" type="pres">
      <dgm:prSet presAssocID="{E2F6163D-98B0-6347-9D19-F6B45680C4F0}" presName="linNode" presStyleCnt="0"/>
      <dgm:spPr/>
    </dgm:pt>
    <dgm:pt modelId="{9A4B253A-6DF0-014B-93D2-E580DABAE3D4}" type="pres">
      <dgm:prSet presAssocID="{E2F6163D-98B0-6347-9D19-F6B45680C4F0}" presName="parentText" presStyleLbl="node1" presStyleIdx="2" presStyleCnt="4" custScaleX="197306">
        <dgm:presLayoutVars>
          <dgm:chMax val="1"/>
          <dgm:bulletEnabled val="1"/>
        </dgm:presLayoutVars>
      </dgm:prSet>
      <dgm:spPr/>
      <dgm:t>
        <a:bodyPr/>
        <a:lstStyle/>
        <a:p>
          <a:endParaRPr lang="tr-TR"/>
        </a:p>
      </dgm:t>
    </dgm:pt>
    <dgm:pt modelId="{F7CF17BD-979B-294B-BF07-3241C3005F66}" type="pres">
      <dgm:prSet presAssocID="{837BC07F-F3D0-504D-962C-DA5D53CB9FDC}" presName="sp" presStyleCnt="0"/>
      <dgm:spPr/>
    </dgm:pt>
    <dgm:pt modelId="{8D43D3A4-5E48-5843-B630-3CABF6FACD73}" type="pres">
      <dgm:prSet presAssocID="{43EF626C-FE2F-5846-90E8-07E6F174D834}" presName="linNode" presStyleCnt="0"/>
      <dgm:spPr/>
    </dgm:pt>
    <dgm:pt modelId="{0F6AAD7A-CE19-B04F-BF33-22A720E2ED0B}" type="pres">
      <dgm:prSet presAssocID="{43EF626C-FE2F-5846-90E8-07E6F174D834}" presName="parentText" presStyleLbl="node1" presStyleIdx="3" presStyleCnt="4" custScaleX="197306">
        <dgm:presLayoutVars>
          <dgm:chMax val="1"/>
          <dgm:bulletEnabled val="1"/>
        </dgm:presLayoutVars>
      </dgm:prSet>
      <dgm:spPr/>
      <dgm:t>
        <a:bodyPr/>
        <a:lstStyle/>
        <a:p>
          <a:endParaRPr lang="tr-TR"/>
        </a:p>
      </dgm:t>
    </dgm:pt>
  </dgm:ptLst>
  <dgm:cxnLst>
    <dgm:cxn modelId="{62E8E9C4-9F6C-4E7B-9EEB-71CD6A6CA9EB}" type="presOf" srcId="{43EF626C-FE2F-5846-90E8-07E6F174D834}" destId="{0F6AAD7A-CE19-B04F-BF33-22A720E2ED0B}" srcOrd="0" destOrd="0" presId="urn:microsoft.com/office/officeart/2005/8/layout/vList5"/>
    <dgm:cxn modelId="{738D08D7-4149-5D42-870B-9ADDC935F381}" srcId="{22F341C6-338E-D742-A3AA-9A87F6500ACB}" destId="{43EF626C-FE2F-5846-90E8-07E6F174D834}" srcOrd="3" destOrd="0" parTransId="{4A4324E5-F5FB-164F-BB3B-3FB2FF865240}" sibTransId="{313AFE9A-CED7-614C-9986-EE5EA506A078}"/>
    <dgm:cxn modelId="{DF7C0A4D-0A08-490E-8544-023264C833CC}" type="presOf" srcId="{41ECB51F-96DA-C544-98A2-4AE54109275A}" destId="{84ACF4E3-D613-3B49-9682-E855818C39C8}" srcOrd="0" destOrd="0" presId="urn:microsoft.com/office/officeart/2005/8/layout/vList5"/>
    <dgm:cxn modelId="{83382869-C7F1-094E-B836-7E1EA9C1582C}" srcId="{22F341C6-338E-D742-A3AA-9A87F6500ACB}" destId="{22FFA56D-D09B-DA4D-A0F0-86CA65902229}" srcOrd="1" destOrd="0" parTransId="{5A6E2474-9F35-2F41-B6C1-642729FAA413}" sibTransId="{7CD9CAA1-60AD-D743-B1DF-C6B543F1F233}"/>
    <dgm:cxn modelId="{308B3DB7-C179-40CC-98A9-1A16020ADB5E}" type="presOf" srcId="{E2F6163D-98B0-6347-9D19-F6B45680C4F0}" destId="{9A4B253A-6DF0-014B-93D2-E580DABAE3D4}" srcOrd="0" destOrd="0" presId="urn:microsoft.com/office/officeart/2005/8/layout/vList5"/>
    <dgm:cxn modelId="{252354AB-0FA1-914E-A52D-678F9A028D17}" srcId="{22F341C6-338E-D742-A3AA-9A87F6500ACB}" destId="{E2F6163D-98B0-6347-9D19-F6B45680C4F0}" srcOrd="2" destOrd="0" parTransId="{1B5F4212-D5D0-6241-8982-6FF85F8B2D9A}" sibTransId="{837BC07F-F3D0-504D-962C-DA5D53CB9FDC}"/>
    <dgm:cxn modelId="{40E3CFD5-F80D-F24A-A14A-8D8158C587B0}" srcId="{22F341C6-338E-D742-A3AA-9A87F6500ACB}" destId="{41ECB51F-96DA-C544-98A2-4AE54109275A}" srcOrd="0" destOrd="0" parTransId="{D1706891-0C33-0E46-8558-09962D3221CD}" sibTransId="{F7286B3E-C7CF-714D-B4E4-7E8077C6A77F}"/>
    <dgm:cxn modelId="{A7C3974D-869A-4349-B315-273C5253FD27}" type="presOf" srcId="{22F341C6-338E-D742-A3AA-9A87F6500ACB}" destId="{12C96405-192C-C44C-881F-BA655458044E}" srcOrd="0" destOrd="0" presId="urn:microsoft.com/office/officeart/2005/8/layout/vList5"/>
    <dgm:cxn modelId="{60D5669E-71AD-4417-9765-605B49C33D4A}" type="presOf" srcId="{22FFA56D-D09B-DA4D-A0F0-86CA65902229}" destId="{AC329A14-0710-7E4E-A6D9-70A1C32FA825}" srcOrd="0" destOrd="0" presId="urn:microsoft.com/office/officeart/2005/8/layout/vList5"/>
    <dgm:cxn modelId="{FC591288-AD09-41DE-BCAB-09E4F6E9D91C}" type="presParOf" srcId="{12C96405-192C-C44C-881F-BA655458044E}" destId="{E248D625-1C1C-2E41-9EC7-4A419B41855E}" srcOrd="0" destOrd="0" presId="urn:microsoft.com/office/officeart/2005/8/layout/vList5"/>
    <dgm:cxn modelId="{E2316F73-EBF4-444D-B10F-F38B672C25AA}" type="presParOf" srcId="{E248D625-1C1C-2E41-9EC7-4A419B41855E}" destId="{84ACF4E3-D613-3B49-9682-E855818C39C8}" srcOrd="0" destOrd="0" presId="urn:microsoft.com/office/officeart/2005/8/layout/vList5"/>
    <dgm:cxn modelId="{0458D496-8EB1-4D24-ADFD-DF984346A929}" type="presParOf" srcId="{12C96405-192C-C44C-881F-BA655458044E}" destId="{16C94B6D-A6F9-A44C-A3D3-07EC89AF271D}" srcOrd="1" destOrd="0" presId="urn:microsoft.com/office/officeart/2005/8/layout/vList5"/>
    <dgm:cxn modelId="{0643D47B-B92C-40D4-82EB-13E310661E10}" type="presParOf" srcId="{12C96405-192C-C44C-881F-BA655458044E}" destId="{49A3E34A-F6F1-0645-AFB0-9D16B67D0F70}" srcOrd="2" destOrd="0" presId="urn:microsoft.com/office/officeart/2005/8/layout/vList5"/>
    <dgm:cxn modelId="{0730548B-AC56-4184-B7F3-035B6235823E}" type="presParOf" srcId="{49A3E34A-F6F1-0645-AFB0-9D16B67D0F70}" destId="{AC329A14-0710-7E4E-A6D9-70A1C32FA825}" srcOrd="0" destOrd="0" presId="urn:microsoft.com/office/officeart/2005/8/layout/vList5"/>
    <dgm:cxn modelId="{C7650FF3-7E48-49C7-90E7-F8D2A91986DB}" type="presParOf" srcId="{12C96405-192C-C44C-881F-BA655458044E}" destId="{8AE30004-FD10-F24E-86D8-ABDD9B074D10}" srcOrd="3" destOrd="0" presId="urn:microsoft.com/office/officeart/2005/8/layout/vList5"/>
    <dgm:cxn modelId="{AA309745-D3C4-4AEC-824F-6ACBE060C8D4}" type="presParOf" srcId="{12C96405-192C-C44C-881F-BA655458044E}" destId="{2F56B71A-2D62-AD4C-8C36-11F7D2B9E404}" srcOrd="4" destOrd="0" presId="urn:microsoft.com/office/officeart/2005/8/layout/vList5"/>
    <dgm:cxn modelId="{1017A6BD-7684-49BC-A773-FF1757390E49}" type="presParOf" srcId="{2F56B71A-2D62-AD4C-8C36-11F7D2B9E404}" destId="{9A4B253A-6DF0-014B-93D2-E580DABAE3D4}" srcOrd="0" destOrd="0" presId="urn:microsoft.com/office/officeart/2005/8/layout/vList5"/>
    <dgm:cxn modelId="{2E504DAE-A33E-46E2-B827-6C2D2279BFC4}" type="presParOf" srcId="{12C96405-192C-C44C-881F-BA655458044E}" destId="{F7CF17BD-979B-294B-BF07-3241C3005F66}" srcOrd="5" destOrd="0" presId="urn:microsoft.com/office/officeart/2005/8/layout/vList5"/>
    <dgm:cxn modelId="{A5FB055C-AFAF-41C1-BFB5-DBCA828E612A}" type="presParOf" srcId="{12C96405-192C-C44C-881F-BA655458044E}" destId="{8D43D3A4-5E48-5843-B630-3CABF6FACD73}" srcOrd="6" destOrd="0" presId="urn:microsoft.com/office/officeart/2005/8/layout/vList5"/>
    <dgm:cxn modelId="{43EAA930-5FDB-4922-A16A-D4D15C3990E5}" type="presParOf" srcId="{8D43D3A4-5E48-5843-B630-3CABF6FACD73}" destId="{0F6AAD7A-CE19-B04F-BF33-22A720E2ED0B}" srcOrd="0" destOrd="0" presId="urn:microsoft.com/office/officeart/2005/8/layout/vList5"/>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1787CF5-94B8-E540-BB8F-6EE1D46D7605}"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tr-TR"/>
        </a:p>
      </dgm:t>
    </dgm:pt>
    <dgm:pt modelId="{AF3F2C0E-4F69-2140-95A7-5259FDD65273}">
      <dgm:prSet custT="1"/>
      <dgm:spPr/>
      <dgm:t>
        <a:bodyPr/>
        <a:lstStyle/>
        <a:p>
          <a:r>
            <a:rPr lang="tr-TR" sz="1400" b="1" dirty="0"/>
            <a:t>Açıklanamayan tekrarlayan gebelik kayıplarında vajinal </a:t>
          </a:r>
          <a:r>
            <a:rPr lang="tr-TR" sz="1400" b="1" dirty="0" err="1"/>
            <a:t>progesteronun</a:t>
          </a:r>
          <a:r>
            <a:rPr lang="tr-TR" sz="1400" b="1" dirty="0"/>
            <a:t> faydalı etkisi görünmemekte.</a:t>
          </a:r>
        </a:p>
      </dgm:t>
    </dgm:pt>
    <dgm:pt modelId="{243D0898-E960-4746-AAD1-0761F35CE754}" type="parTrans" cxnId="{D54B5DEF-FDE3-E443-96F9-6347F9D3EB39}">
      <dgm:prSet/>
      <dgm:spPr/>
      <dgm:t>
        <a:bodyPr/>
        <a:lstStyle/>
        <a:p>
          <a:endParaRPr lang="tr-TR" sz="2400" b="1"/>
        </a:p>
      </dgm:t>
    </dgm:pt>
    <dgm:pt modelId="{F488E2BF-D757-064F-9DD8-4C4C6D3A65C4}" type="sibTrans" cxnId="{D54B5DEF-FDE3-E443-96F9-6347F9D3EB39}">
      <dgm:prSet/>
      <dgm:spPr/>
      <dgm:t>
        <a:bodyPr/>
        <a:lstStyle/>
        <a:p>
          <a:endParaRPr lang="tr-TR" sz="2400" b="1"/>
        </a:p>
      </dgm:t>
    </dgm:pt>
    <dgm:pt modelId="{33C51291-780D-A041-A8C9-72E5BFE3A731}">
      <dgm:prSet custT="1"/>
      <dgm:spPr/>
      <dgm:t>
        <a:bodyPr/>
        <a:lstStyle/>
        <a:p>
          <a:r>
            <a:rPr lang="tr-TR" sz="1400" b="1" dirty="0"/>
            <a:t>Oral </a:t>
          </a:r>
          <a:r>
            <a:rPr lang="tr-TR" sz="1400" b="1" dirty="0" err="1"/>
            <a:t>progesteronun</a:t>
          </a:r>
          <a:r>
            <a:rPr lang="tr-TR" sz="1400" b="1" dirty="0"/>
            <a:t> etkisi olabileceğine dair az sayıda çalışma vardır.</a:t>
          </a:r>
        </a:p>
      </dgm:t>
    </dgm:pt>
    <dgm:pt modelId="{41E04026-5E01-D54B-9072-690670BD2F33}" type="parTrans" cxnId="{BB3AC3E2-0CA6-6241-A41E-2E1F36F12821}">
      <dgm:prSet/>
      <dgm:spPr/>
      <dgm:t>
        <a:bodyPr/>
        <a:lstStyle/>
        <a:p>
          <a:endParaRPr lang="tr-TR" sz="2400" b="1"/>
        </a:p>
      </dgm:t>
    </dgm:pt>
    <dgm:pt modelId="{5AB292AA-A03E-DE48-802E-4E14E20F27A6}" type="sibTrans" cxnId="{BB3AC3E2-0CA6-6241-A41E-2E1F36F12821}">
      <dgm:prSet/>
      <dgm:spPr/>
      <dgm:t>
        <a:bodyPr/>
        <a:lstStyle/>
        <a:p>
          <a:endParaRPr lang="tr-TR" sz="2400" b="1"/>
        </a:p>
      </dgm:t>
    </dgm:pt>
    <dgm:pt modelId="{B7469F27-BE75-E74E-BEBA-137812AD6632}">
      <dgm:prSet custT="1"/>
      <dgm:spPr/>
      <dgm:t>
        <a:bodyPr/>
        <a:lstStyle/>
        <a:p>
          <a:r>
            <a:rPr lang="tr-TR" sz="1400" b="1" dirty="0"/>
            <a:t>Eğer  </a:t>
          </a:r>
          <a:r>
            <a:rPr lang="tr-TR" sz="1400" b="1" dirty="0" err="1"/>
            <a:t>luteal</a:t>
          </a:r>
          <a:r>
            <a:rPr lang="tr-TR" sz="1400" b="1" dirty="0"/>
            <a:t> fazda başlanırsa pozitif gebelik testine göre başlanmasına daha etkili olabilir.</a:t>
          </a:r>
        </a:p>
      </dgm:t>
    </dgm:pt>
    <dgm:pt modelId="{6E7BCCE3-68B9-C244-8463-ABCC8535B866}" type="parTrans" cxnId="{C3D846F4-6678-4449-87F6-6E92C959DA3E}">
      <dgm:prSet/>
      <dgm:spPr/>
      <dgm:t>
        <a:bodyPr/>
        <a:lstStyle/>
        <a:p>
          <a:endParaRPr lang="tr-TR" sz="2400" b="1"/>
        </a:p>
      </dgm:t>
    </dgm:pt>
    <dgm:pt modelId="{CB3DA8A3-357D-F946-A104-97CB3F7CAE8D}" type="sibTrans" cxnId="{C3D846F4-6678-4449-87F6-6E92C959DA3E}">
      <dgm:prSet/>
      <dgm:spPr/>
      <dgm:t>
        <a:bodyPr/>
        <a:lstStyle/>
        <a:p>
          <a:endParaRPr lang="tr-TR" sz="2400" b="1"/>
        </a:p>
      </dgm:t>
    </dgm:pt>
    <dgm:pt modelId="{44A95AE9-4B2A-1D40-B33A-961441F60EE6}">
      <dgm:prSet custT="1"/>
      <dgm:spPr/>
      <dgm:t>
        <a:bodyPr/>
        <a:lstStyle/>
        <a:p>
          <a:r>
            <a:rPr lang="tr-TR" sz="1400" b="1" dirty="0"/>
            <a:t>Oral </a:t>
          </a:r>
          <a:r>
            <a:rPr lang="tr-TR" sz="1400" b="1" dirty="0" err="1"/>
            <a:t>progesteron</a:t>
          </a:r>
          <a:r>
            <a:rPr lang="tr-TR" sz="1400" b="1" dirty="0"/>
            <a:t>  ve </a:t>
          </a:r>
          <a:r>
            <a:rPr lang="tr-TR" sz="1400" b="1" dirty="0" err="1"/>
            <a:t>luteal</a:t>
          </a:r>
          <a:r>
            <a:rPr lang="tr-TR" sz="1400" b="1" dirty="0"/>
            <a:t> fazda kullanım ile ilgili daha çok çalışmalara ihtiyaç vardır.</a:t>
          </a:r>
        </a:p>
      </dgm:t>
    </dgm:pt>
    <dgm:pt modelId="{8CA761B0-804B-F74B-A3EB-BA9EE04F4572}" type="parTrans" cxnId="{B600EA8A-9E8C-9949-ABD9-7C5FF6EF43DF}">
      <dgm:prSet/>
      <dgm:spPr/>
      <dgm:t>
        <a:bodyPr/>
        <a:lstStyle/>
        <a:p>
          <a:endParaRPr lang="tr-TR" sz="2400" b="1"/>
        </a:p>
      </dgm:t>
    </dgm:pt>
    <dgm:pt modelId="{98C338DE-9A24-2342-BAE1-E05D5B9425E2}" type="sibTrans" cxnId="{B600EA8A-9E8C-9949-ABD9-7C5FF6EF43DF}">
      <dgm:prSet/>
      <dgm:spPr/>
      <dgm:t>
        <a:bodyPr/>
        <a:lstStyle/>
        <a:p>
          <a:endParaRPr lang="tr-TR" sz="2400" b="1"/>
        </a:p>
      </dgm:t>
    </dgm:pt>
    <dgm:pt modelId="{20752CCB-05E1-3C45-AF87-86673DBADE2F}" type="pres">
      <dgm:prSet presAssocID="{31787CF5-94B8-E540-BB8F-6EE1D46D7605}" presName="Name0" presStyleCnt="0">
        <dgm:presLayoutVars>
          <dgm:dir/>
          <dgm:animLvl val="lvl"/>
          <dgm:resizeHandles val="exact"/>
        </dgm:presLayoutVars>
      </dgm:prSet>
      <dgm:spPr/>
      <dgm:t>
        <a:bodyPr/>
        <a:lstStyle/>
        <a:p>
          <a:endParaRPr lang="tr-TR"/>
        </a:p>
      </dgm:t>
    </dgm:pt>
    <dgm:pt modelId="{8C89F971-673C-D545-91DE-D4EA449AE03E}" type="pres">
      <dgm:prSet presAssocID="{AF3F2C0E-4F69-2140-95A7-5259FDD65273}" presName="linNode" presStyleCnt="0"/>
      <dgm:spPr/>
    </dgm:pt>
    <dgm:pt modelId="{3CEBE405-3281-014D-A3DE-B2DD68E83AAD}" type="pres">
      <dgm:prSet presAssocID="{AF3F2C0E-4F69-2140-95A7-5259FDD65273}" presName="parentText" presStyleLbl="node1" presStyleIdx="0" presStyleCnt="4" custScaleX="223146">
        <dgm:presLayoutVars>
          <dgm:chMax val="1"/>
          <dgm:bulletEnabled val="1"/>
        </dgm:presLayoutVars>
      </dgm:prSet>
      <dgm:spPr/>
      <dgm:t>
        <a:bodyPr/>
        <a:lstStyle/>
        <a:p>
          <a:endParaRPr lang="tr-TR"/>
        </a:p>
      </dgm:t>
    </dgm:pt>
    <dgm:pt modelId="{B6FA2AE1-155C-B14A-A281-520B52D4F07D}" type="pres">
      <dgm:prSet presAssocID="{F488E2BF-D757-064F-9DD8-4C4C6D3A65C4}" presName="sp" presStyleCnt="0"/>
      <dgm:spPr/>
    </dgm:pt>
    <dgm:pt modelId="{CE7EB960-5A7D-6945-9926-61C6BF4845EA}" type="pres">
      <dgm:prSet presAssocID="{33C51291-780D-A041-A8C9-72E5BFE3A731}" presName="linNode" presStyleCnt="0"/>
      <dgm:spPr/>
    </dgm:pt>
    <dgm:pt modelId="{0BC26100-A56D-6E4C-895D-2466028BBF62}" type="pres">
      <dgm:prSet presAssocID="{33C51291-780D-A041-A8C9-72E5BFE3A731}" presName="parentText" presStyleLbl="node1" presStyleIdx="1" presStyleCnt="4" custScaleX="223115">
        <dgm:presLayoutVars>
          <dgm:chMax val="1"/>
          <dgm:bulletEnabled val="1"/>
        </dgm:presLayoutVars>
      </dgm:prSet>
      <dgm:spPr/>
      <dgm:t>
        <a:bodyPr/>
        <a:lstStyle/>
        <a:p>
          <a:endParaRPr lang="tr-TR"/>
        </a:p>
      </dgm:t>
    </dgm:pt>
    <dgm:pt modelId="{ECA75529-C199-784D-80C5-43E55F6A0FAA}" type="pres">
      <dgm:prSet presAssocID="{5AB292AA-A03E-DE48-802E-4E14E20F27A6}" presName="sp" presStyleCnt="0"/>
      <dgm:spPr/>
    </dgm:pt>
    <dgm:pt modelId="{B942EB41-ECBE-5141-9D45-2EE80CD89064}" type="pres">
      <dgm:prSet presAssocID="{B7469F27-BE75-E74E-BEBA-137812AD6632}" presName="linNode" presStyleCnt="0"/>
      <dgm:spPr/>
    </dgm:pt>
    <dgm:pt modelId="{B34EB6A9-3126-6442-A393-D3F60B70FACD}" type="pres">
      <dgm:prSet presAssocID="{B7469F27-BE75-E74E-BEBA-137812AD6632}" presName="parentText" presStyleLbl="node1" presStyleIdx="2" presStyleCnt="4" custScaleX="223146">
        <dgm:presLayoutVars>
          <dgm:chMax val="1"/>
          <dgm:bulletEnabled val="1"/>
        </dgm:presLayoutVars>
      </dgm:prSet>
      <dgm:spPr/>
      <dgm:t>
        <a:bodyPr/>
        <a:lstStyle/>
        <a:p>
          <a:endParaRPr lang="tr-TR"/>
        </a:p>
      </dgm:t>
    </dgm:pt>
    <dgm:pt modelId="{6C844657-CC45-CA41-9BFF-159063196CC0}" type="pres">
      <dgm:prSet presAssocID="{CB3DA8A3-357D-F946-A104-97CB3F7CAE8D}" presName="sp" presStyleCnt="0"/>
      <dgm:spPr/>
    </dgm:pt>
    <dgm:pt modelId="{339A4E32-DCC8-4D40-BD78-99585719034D}" type="pres">
      <dgm:prSet presAssocID="{44A95AE9-4B2A-1D40-B33A-961441F60EE6}" presName="linNode" presStyleCnt="0"/>
      <dgm:spPr/>
    </dgm:pt>
    <dgm:pt modelId="{FD5B133F-205F-7444-8389-A1FE0960475B}" type="pres">
      <dgm:prSet presAssocID="{44A95AE9-4B2A-1D40-B33A-961441F60EE6}" presName="parentText" presStyleLbl="node1" presStyleIdx="3" presStyleCnt="4" custScaleX="223884">
        <dgm:presLayoutVars>
          <dgm:chMax val="1"/>
          <dgm:bulletEnabled val="1"/>
        </dgm:presLayoutVars>
      </dgm:prSet>
      <dgm:spPr/>
      <dgm:t>
        <a:bodyPr/>
        <a:lstStyle/>
        <a:p>
          <a:endParaRPr lang="tr-TR"/>
        </a:p>
      </dgm:t>
    </dgm:pt>
  </dgm:ptLst>
  <dgm:cxnLst>
    <dgm:cxn modelId="{34228724-05B2-4D39-A7C5-333CBC95CD19}" type="presOf" srcId="{31787CF5-94B8-E540-BB8F-6EE1D46D7605}" destId="{20752CCB-05E1-3C45-AF87-86673DBADE2F}" srcOrd="0" destOrd="0" presId="urn:microsoft.com/office/officeart/2005/8/layout/vList5"/>
    <dgm:cxn modelId="{C3D846F4-6678-4449-87F6-6E92C959DA3E}" srcId="{31787CF5-94B8-E540-BB8F-6EE1D46D7605}" destId="{B7469F27-BE75-E74E-BEBA-137812AD6632}" srcOrd="2" destOrd="0" parTransId="{6E7BCCE3-68B9-C244-8463-ABCC8535B866}" sibTransId="{CB3DA8A3-357D-F946-A104-97CB3F7CAE8D}"/>
    <dgm:cxn modelId="{1AB1536B-929B-4C5E-A48B-BB99657D0892}" type="presOf" srcId="{B7469F27-BE75-E74E-BEBA-137812AD6632}" destId="{B34EB6A9-3126-6442-A393-D3F60B70FACD}" srcOrd="0" destOrd="0" presId="urn:microsoft.com/office/officeart/2005/8/layout/vList5"/>
    <dgm:cxn modelId="{04DCB734-DF3A-4075-AA5E-4AD2F9FC6FE7}" type="presOf" srcId="{33C51291-780D-A041-A8C9-72E5BFE3A731}" destId="{0BC26100-A56D-6E4C-895D-2466028BBF62}" srcOrd="0" destOrd="0" presId="urn:microsoft.com/office/officeart/2005/8/layout/vList5"/>
    <dgm:cxn modelId="{B600EA8A-9E8C-9949-ABD9-7C5FF6EF43DF}" srcId="{31787CF5-94B8-E540-BB8F-6EE1D46D7605}" destId="{44A95AE9-4B2A-1D40-B33A-961441F60EE6}" srcOrd="3" destOrd="0" parTransId="{8CA761B0-804B-F74B-A3EB-BA9EE04F4572}" sibTransId="{98C338DE-9A24-2342-BAE1-E05D5B9425E2}"/>
    <dgm:cxn modelId="{E6E75B2E-F054-4CE6-85BB-25A12A8A1B98}" type="presOf" srcId="{44A95AE9-4B2A-1D40-B33A-961441F60EE6}" destId="{FD5B133F-205F-7444-8389-A1FE0960475B}" srcOrd="0" destOrd="0" presId="urn:microsoft.com/office/officeart/2005/8/layout/vList5"/>
    <dgm:cxn modelId="{D54B5DEF-FDE3-E443-96F9-6347F9D3EB39}" srcId="{31787CF5-94B8-E540-BB8F-6EE1D46D7605}" destId="{AF3F2C0E-4F69-2140-95A7-5259FDD65273}" srcOrd="0" destOrd="0" parTransId="{243D0898-E960-4746-AAD1-0761F35CE754}" sibTransId="{F488E2BF-D757-064F-9DD8-4C4C6D3A65C4}"/>
    <dgm:cxn modelId="{7018F9A7-5218-4001-8EEF-3243BDDAB550}" type="presOf" srcId="{AF3F2C0E-4F69-2140-95A7-5259FDD65273}" destId="{3CEBE405-3281-014D-A3DE-B2DD68E83AAD}" srcOrd="0" destOrd="0" presId="urn:microsoft.com/office/officeart/2005/8/layout/vList5"/>
    <dgm:cxn modelId="{BB3AC3E2-0CA6-6241-A41E-2E1F36F12821}" srcId="{31787CF5-94B8-E540-BB8F-6EE1D46D7605}" destId="{33C51291-780D-A041-A8C9-72E5BFE3A731}" srcOrd="1" destOrd="0" parTransId="{41E04026-5E01-D54B-9072-690670BD2F33}" sibTransId="{5AB292AA-A03E-DE48-802E-4E14E20F27A6}"/>
    <dgm:cxn modelId="{CDD7D048-1302-4D2D-8E8F-4CA2441C2F54}" type="presParOf" srcId="{20752CCB-05E1-3C45-AF87-86673DBADE2F}" destId="{8C89F971-673C-D545-91DE-D4EA449AE03E}" srcOrd="0" destOrd="0" presId="urn:microsoft.com/office/officeart/2005/8/layout/vList5"/>
    <dgm:cxn modelId="{98160D02-4EB1-42CA-82B5-8AE5F24A4914}" type="presParOf" srcId="{8C89F971-673C-D545-91DE-D4EA449AE03E}" destId="{3CEBE405-3281-014D-A3DE-B2DD68E83AAD}" srcOrd="0" destOrd="0" presId="urn:microsoft.com/office/officeart/2005/8/layout/vList5"/>
    <dgm:cxn modelId="{E5C4323A-47B0-4167-9225-69E407A1A561}" type="presParOf" srcId="{20752CCB-05E1-3C45-AF87-86673DBADE2F}" destId="{B6FA2AE1-155C-B14A-A281-520B52D4F07D}" srcOrd="1" destOrd="0" presId="urn:microsoft.com/office/officeart/2005/8/layout/vList5"/>
    <dgm:cxn modelId="{BCA80C86-BFEA-4AE0-8295-EDFBA7EAB268}" type="presParOf" srcId="{20752CCB-05E1-3C45-AF87-86673DBADE2F}" destId="{CE7EB960-5A7D-6945-9926-61C6BF4845EA}" srcOrd="2" destOrd="0" presId="urn:microsoft.com/office/officeart/2005/8/layout/vList5"/>
    <dgm:cxn modelId="{32C36C7E-70D7-48E0-A429-6DD5217FD4FD}" type="presParOf" srcId="{CE7EB960-5A7D-6945-9926-61C6BF4845EA}" destId="{0BC26100-A56D-6E4C-895D-2466028BBF62}" srcOrd="0" destOrd="0" presId="urn:microsoft.com/office/officeart/2005/8/layout/vList5"/>
    <dgm:cxn modelId="{F27B329D-981F-4809-807F-460EE769AAEF}" type="presParOf" srcId="{20752CCB-05E1-3C45-AF87-86673DBADE2F}" destId="{ECA75529-C199-784D-80C5-43E55F6A0FAA}" srcOrd="3" destOrd="0" presId="urn:microsoft.com/office/officeart/2005/8/layout/vList5"/>
    <dgm:cxn modelId="{5215669C-1122-4E58-8114-E8D12FBC0A8E}" type="presParOf" srcId="{20752CCB-05E1-3C45-AF87-86673DBADE2F}" destId="{B942EB41-ECBE-5141-9D45-2EE80CD89064}" srcOrd="4" destOrd="0" presId="urn:microsoft.com/office/officeart/2005/8/layout/vList5"/>
    <dgm:cxn modelId="{321A3CC9-58D9-4245-991A-881DD7CF5029}" type="presParOf" srcId="{B942EB41-ECBE-5141-9D45-2EE80CD89064}" destId="{B34EB6A9-3126-6442-A393-D3F60B70FACD}" srcOrd="0" destOrd="0" presId="urn:microsoft.com/office/officeart/2005/8/layout/vList5"/>
    <dgm:cxn modelId="{C8F6B814-958D-4874-AC72-DEC67E12E13F}" type="presParOf" srcId="{20752CCB-05E1-3C45-AF87-86673DBADE2F}" destId="{6C844657-CC45-CA41-9BFF-159063196CC0}" srcOrd="5" destOrd="0" presId="urn:microsoft.com/office/officeart/2005/8/layout/vList5"/>
    <dgm:cxn modelId="{0B8A90C7-120F-42DF-94D1-AC17FF10AC3C}" type="presParOf" srcId="{20752CCB-05E1-3C45-AF87-86673DBADE2F}" destId="{339A4E32-DCC8-4D40-BD78-99585719034D}" srcOrd="6" destOrd="0" presId="urn:microsoft.com/office/officeart/2005/8/layout/vList5"/>
    <dgm:cxn modelId="{5C5D22D4-A17F-4B13-BFF6-BE443B814948}" type="presParOf" srcId="{339A4E32-DCC8-4D40-BD78-99585719034D}" destId="{FD5B133F-205F-7444-8389-A1FE0960475B}" srcOrd="0" destOrd="0" presId="urn:microsoft.com/office/officeart/2005/8/layout/vList5"/>
  </dgm:cxnLst>
  <dgm:bg>
    <a:noFill/>
  </dgm:bg>
  <dgm:whole/>
  <dgm:extLst>
    <a:ext uri="http://schemas.microsoft.com/office/drawing/2008/diagram">
      <dsp:dataModelExt xmlns:dsp="http://schemas.microsoft.com/office/drawing/2008/diagram" relId="rId9"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D9333133-E461-EC43-8915-7D20E80BC3F2}" type="doc">
      <dgm:prSet loTypeId="urn:microsoft.com/office/officeart/2005/8/layout/vList5" loCatId="list" qsTypeId="urn:microsoft.com/office/officeart/2005/8/quickstyle/simple4" qsCatId="simple" csTypeId="urn:microsoft.com/office/officeart/2005/8/colors/accent0_3" csCatId="mainScheme" phldr="1"/>
      <dgm:spPr/>
      <dgm:t>
        <a:bodyPr/>
        <a:lstStyle/>
        <a:p>
          <a:endParaRPr lang="tr-TR"/>
        </a:p>
      </dgm:t>
    </dgm:pt>
    <dgm:pt modelId="{5D11C5AC-0B38-894C-8508-D3387C7B83EA}">
      <dgm:prSet/>
      <dgm:spPr/>
      <dgm:t>
        <a:bodyPr/>
        <a:lstStyle/>
        <a:p>
          <a:r>
            <a:rPr lang="tr-TR"/>
            <a:t>1960’dan bu yana toplam 113 milyon gebelikte didrogesteron kullanıldığı tahmin ediliyor.</a:t>
          </a:r>
        </a:p>
      </dgm:t>
    </dgm:pt>
    <dgm:pt modelId="{BEE91295-73F9-8040-A8B1-663F75890548}" type="parTrans" cxnId="{892D61F8-45BF-444B-A519-C2FB6AAD8EFC}">
      <dgm:prSet/>
      <dgm:spPr/>
      <dgm:t>
        <a:bodyPr/>
        <a:lstStyle/>
        <a:p>
          <a:endParaRPr lang="tr-TR"/>
        </a:p>
      </dgm:t>
    </dgm:pt>
    <dgm:pt modelId="{939949F7-39BD-2D4B-9210-BF12E7090727}" type="sibTrans" cxnId="{892D61F8-45BF-444B-A519-C2FB6AAD8EFC}">
      <dgm:prSet/>
      <dgm:spPr/>
      <dgm:t>
        <a:bodyPr/>
        <a:lstStyle/>
        <a:p>
          <a:endParaRPr lang="tr-TR"/>
        </a:p>
      </dgm:t>
    </dgm:pt>
    <dgm:pt modelId="{AE564AB9-2E64-C545-ADD9-A3A8A0DABD2E}">
      <dgm:prSet/>
      <dgm:spPr/>
      <dgm:t>
        <a:bodyPr/>
        <a:lstStyle/>
        <a:p>
          <a:r>
            <a:rPr lang="tr-TR" dirty="0"/>
            <a:t>Erken gebelikte </a:t>
          </a:r>
          <a:r>
            <a:rPr lang="tr-TR" dirty="0" err="1"/>
            <a:t>progesteron</a:t>
          </a:r>
          <a:r>
            <a:rPr lang="tr-TR" dirty="0"/>
            <a:t> desteği  </a:t>
          </a:r>
          <a:r>
            <a:rPr lang="tr-TR" dirty="0" err="1"/>
            <a:t>hipospadias</a:t>
          </a:r>
          <a:r>
            <a:rPr lang="tr-TR" dirty="0"/>
            <a:t> ve diğer yapısal anomalileri arttırmamaktadır,</a:t>
          </a:r>
        </a:p>
      </dgm:t>
    </dgm:pt>
    <dgm:pt modelId="{532CA448-ABDF-6F40-A02C-CD208DEF4BB5}" type="parTrans" cxnId="{663B9E27-0601-3945-9716-1C396BE29663}">
      <dgm:prSet/>
      <dgm:spPr/>
      <dgm:t>
        <a:bodyPr/>
        <a:lstStyle/>
        <a:p>
          <a:endParaRPr lang="tr-TR"/>
        </a:p>
      </dgm:t>
    </dgm:pt>
    <dgm:pt modelId="{EE783E02-61AB-0C43-A299-00A404976ECA}" type="sibTrans" cxnId="{663B9E27-0601-3945-9716-1C396BE29663}">
      <dgm:prSet/>
      <dgm:spPr/>
      <dgm:t>
        <a:bodyPr/>
        <a:lstStyle/>
        <a:p>
          <a:endParaRPr lang="tr-TR"/>
        </a:p>
      </dgm:t>
    </dgm:pt>
    <dgm:pt modelId="{F76A3DB8-632A-CB44-841D-78305A36D890}">
      <dgm:prSet/>
      <dgm:spPr/>
      <dgm:t>
        <a:bodyPr/>
        <a:lstStyle/>
        <a:p>
          <a:r>
            <a:rPr lang="tr-TR" dirty="0"/>
            <a:t>LOTUS I ve II çalışmaları oral </a:t>
          </a:r>
          <a:r>
            <a:rPr lang="tr-TR" dirty="0" err="1"/>
            <a:t>didrogesteronun</a:t>
          </a:r>
          <a:r>
            <a:rPr lang="tr-TR" dirty="0"/>
            <a:t> gerek </a:t>
          </a:r>
          <a:r>
            <a:rPr lang="tr-TR" dirty="0" err="1"/>
            <a:t>fetus</a:t>
          </a:r>
          <a:r>
            <a:rPr lang="tr-TR" dirty="0"/>
            <a:t> gerekse </a:t>
          </a:r>
          <a:r>
            <a:rPr lang="tr-TR" dirty="0" err="1"/>
            <a:t>maternal</a:t>
          </a:r>
          <a:r>
            <a:rPr lang="tr-TR" dirty="0"/>
            <a:t> sağlık açısından herhangi  bir risk yaratmadığı ve  KKH sıklığını arttırmadığını bildirmiş,</a:t>
          </a:r>
        </a:p>
      </dgm:t>
    </dgm:pt>
    <dgm:pt modelId="{69E2DFFB-12FB-7B4A-B56C-14B59E1FB6AA}" type="parTrans" cxnId="{38983105-5A8A-F940-99B5-875263EB92E9}">
      <dgm:prSet/>
      <dgm:spPr/>
      <dgm:t>
        <a:bodyPr/>
        <a:lstStyle/>
        <a:p>
          <a:endParaRPr lang="tr-TR"/>
        </a:p>
      </dgm:t>
    </dgm:pt>
    <dgm:pt modelId="{69A0718F-7C11-2D47-A9CF-61534BFBDC19}" type="sibTrans" cxnId="{38983105-5A8A-F940-99B5-875263EB92E9}">
      <dgm:prSet/>
      <dgm:spPr/>
      <dgm:t>
        <a:bodyPr/>
        <a:lstStyle/>
        <a:p>
          <a:endParaRPr lang="tr-TR"/>
        </a:p>
      </dgm:t>
    </dgm:pt>
    <dgm:pt modelId="{F25554A8-1B4B-BF47-AF31-0B93C6C2EEE5}" type="pres">
      <dgm:prSet presAssocID="{D9333133-E461-EC43-8915-7D20E80BC3F2}" presName="Name0" presStyleCnt="0">
        <dgm:presLayoutVars>
          <dgm:dir/>
          <dgm:animLvl val="lvl"/>
          <dgm:resizeHandles val="exact"/>
        </dgm:presLayoutVars>
      </dgm:prSet>
      <dgm:spPr/>
      <dgm:t>
        <a:bodyPr/>
        <a:lstStyle/>
        <a:p>
          <a:endParaRPr lang="tr-TR"/>
        </a:p>
      </dgm:t>
    </dgm:pt>
    <dgm:pt modelId="{40924D9E-AF3A-FC44-99D6-DFAF0AC9FB81}" type="pres">
      <dgm:prSet presAssocID="{5D11C5AC-0B38-894C-8508-D3387C7B83EA}" presName="linNode" presStyleCnt="0"/>
      <dgm:spPr/>
    </dgm:pt>
    <dgm:pt modelId="{6F44511B-0D52-C342-B29F-AE17A7CC7077}" type="pres">
      <dgm:prSet presAssocID="{5D11C5AC-0B38-894C-8508-D3387C7B83EA}" presName="parentText" presStyleLbl="node1" presStyleIdx="0" presStyleCnt="3" custScaleX="195596">
        <dgm:presLayoutVars>
          <dgm:chMax val="1"/>
          <dgm:bulletEnabled val="1"/>
        </dgm:presLayoutVars>
      </dgm:prSet>
      <dgm:spPr/>
      <dgm:t>
        <a:bodyPr/>
        <a:lstStyle/>
        <a:p>
          <a:endParaRPr lang="tr-TR"/>
        </a:p>
      </dgm:t>
    </dgm:pt>
    <dgm:pt modelId="{855EA2CC-89B8-C643-8C0B-D7D9C7E331A1}" type="pres">
      <dgm:prSet presAssocID="{939949F7-39BD-2D4B-9210-BF12E7090727}" presName="sp" presStyleCnt="0"/>
      <dgm:spPr/>
    </dgm:pt>
    <dgm:pt modelId="{77C546B5-32BE-B042-8F25-871C1EECC4CB}" type="pres">
      <dgm:prSet presAssocID="{AE564AB9-2E64-C545-ADD9-A3A8A0DABD2E}" presName="linNode" presStyleCnt="0"/>
      <dgm:spPr/>
    </dgm:pt>
    <dgm:pt modelId="{B7099D11-C188-5340-985A-F7D80796EA09}" type="pres">
      <dgm:prSet presAssocID="{AE564AB9-2E64-C545-ADD9-A3A8A0DABD2E}" presName="parentText" presStyleLbl="node1" presStyleIdx="1" presStyleCnt="3" custScaleX="198434">
        <dgm:presLayoutVars>
          <dgm:chMax val="1"/>
          <dgm:bulletEnabled val="1"/>
        </dgm:presLayoutVars>
      </dgm:prSet>
      <dgm:spPr/>
      <dgm:t>
        <a:bodyPr/>
        <a:lstStyle/>
        <a:p>
          <a:endParaRPr lang="tr-TR"/>
        </a:p>
      </dgm:t>
    </dgm:pt>
    <dgm:pt modelId="{644CB7A5-B9FB-F548-825C-9B843B7EBD20}" type="pres">
      <dgm:prSet presAssocID="{EE783E02-61AB-0C43-A299-00A404976ECA}" presName="sp" presStyleCnt="0"/>
      <dgm:spPr/>
    </dgm:pt>
    <dgm:pt modelId="{C66674D1-57D8-A84A-BDD4-2781F6B34B98}" type="pres">
      <dgm:prSet presAssocID="{F76A3DB8-632A-CB44-841D-78305A36D890}" presName="linNode" presStyleCnt="0"/>
      <dgm:spPr/>
    </dgm:pt>
    <dgm:pt modelId="{C1761F98-151C-B641-99DA-67AD222BA19E}" type="pres">
      <dgm:prSet presAssocID="{F76A3DB8-632A-CB44-841D-78305A36D890}" presName="parentText" presStyleLbl="node1" presStyleIdx="2" presStyleCnt="3" custScaleX="199314">
        <dgm:presLayoutVars>
          <dgm:chMax val="1"/>
          <dgm:bulletEnabled val="1"/>
        </dgm:presLayoutVars>
      </dgm:prSet>
      <dgm:spPr/>
      <dgm:t>
        <a:bodyPr/>
        <a:lstStyle/>
        <a:p>
          <a:endParaRPr lang="tr-TR"/>
        </a:p>
      </dgm:t>
    </dgm:pt>
  </dgm:ptLst>
  <dgm:cxnLst>
    <dgm:cxn modelId="{4C790F53-7689-4A0E-AB3F-2BB6EDAFDAC1}" type="presOf" srcId="{F76A3DB8-632A-CB44-841D-78305A36D890}" destId="{C1761F98-151C-B641-99DA-67AD222BA19E}" srcOrd="0" destOrd="0" presId="urn:microsoft.com/office/officeart/2005/8/layout/vList5"/>
    <dgm:cxn modelId="{892D61F8-45BF-444B-A519-C2FB6AAD8EFC}" srcId="{D9333133-E461-EC43-8915-7D20E80BC3F2}" destId="{5D11C5AC-0B38-894C-8508-D3387C7B83EA}" srcOrd="0" destOrd="0" parTransId="{BEE91295-73F9-8040-A8B1-663F75890548}" sibTransId="{939949F7-39BD-2D4B-9210-BF12E7090727}"/>
    <dgm:cxn modelId="{E171EF50-1A2E-47B3-86D2-8162115D0B87}" type="presOf" srcId="{AE564AB9-2E64-C545-ADD9-A3A8A0DABD2E}" destId="{B7099D11-C188-5340-985A-F7D80796EA09}" srcOrd="0" destOrd="0" presId="urn:microsoft.com/office/officeart/2005/8/layout/vList5"/>
    <dgm:cxn modelId="{663B9E27-0601-3945-9716-1C396BE29663}" srcId="{D9333133-E461-EC43-8915-7D20E80BC3F2}" destId="{AE564AB9-2E64-C545-ADD9-A3A8A0DABD2E}" srcOrd="1" destOrd="0" parTransId="{532CA448-ABDF-6F40-A02C-CD208DEF4BB5}" sibTransId="{EE783E02-61AB-0C43-A299-00A404976ECA}"/>
    <dgm:cxn modelId="{38983105-5A8A-F940-99B5-875263EB92E9}" srcId="{D9333133-E461-EC43-8915-7D20E80BC3F2}" destId="{F76A3DB8-632A-CB44-841D-78305A36D890}" srcOrd="2" destOrd="0" parTransId="{69E2DFFB-12FB-7B4A-B56C-14B59E1FB6AA}" sibTransId="{69A0718F-7C11-2D47-A9CF-61534BFBDC19}"/>
    <dgm:cxn modelId="{5A0BC8F8-2145-4C65-A07F-4C89EF1F8600}" type="presOf" srcId="{D9333133-E461-EC43-8915-7D20E80BC3F2}" destId="{F25554A8-1B4B-BF47-AF31-0B93C6C2EEE5}" srcOrd="0" destOrd="0" presId="urn:microsoft.com/office/officeart/2005/8/layout/vList5"/>
    <dgm:cxn modelId="{8DA42A2D-E12E-49E2-9D42-5B9BE1B58070}" type="presOf" srcId="{5D11C5AC-0B38-894C-8508-D3387C7B83EA}" destId="{6F44511B-0D52-C342-B29F-AE17A7CC7077}" srcOrd="0" destOrd="0" presId="urn:microsoft.com/office/officeart/2005/8/layout/vList5"/>
    <dgm:cxn modelId="{D86B7083-DA4E-4434-A341-A1C300C670AD}" type="presParOf" srcId="{F25554A8-1B4B-BF47-AF31-0B93C6C2EEE5}" destId="{40924D9E-AF3A-FC44-99D6-DFAF0AC9FB81}" srcOrd="0" destOrd="0" presId="urn:microsoft.com/office/officeart/2005/8/layout/vList5"/>
    <dgm:cxn modelId="{BDAC25BC-DC25-4C6C-98D7-8BAD0A4212C5}" type="presParOf" srcId="{40924D9E-AF3A-FC44-99D6-DFAF0AC9FB81}" destId="{6F44511B-0D52-C342-B29F-AE17A7CC7077}" srcOrd="0" destOrd="0" presId="urn:microsoft.com/office/officeart/2005/8/layout/vList5"/>
    <dgm:cxn modelId="{0C949AF9-AB37-40CF-A979-25B3B60B0685}" type="presParOf" srcId="{F25554A8-1B4B-BF47-AF31-0B93C6C2EEE5}" destId="{855EA2CC-89B8-C643-8C0B-D7D9C7E331A1}" srcOrd="1" destOrd="0" presId="urn:microsoft.com/office/officeart/2005/8/layout/vList5"/>
    <dgm:cxn modelId="{9E2B5753-A5BE-46B1-824F-01553FF80100}" type="presParOf" srcId="{F25554A8-1B4B-BF47-AF31-0B93C6C2EEE5}" destId="{77C546B5-32BE-B042-8F25-871C1EECC4CB}" srcOrd="2" destOrd="0" presId="urn:microsoft.com/office/officeart/2005/8/layout/vList5"/>
    <dgm:cxn modelId="{396F62C9-7CF8-4F2A-9420-B3FF8E105FDC}" type="presParOf" srcId="{77C546B5-32BE-B042-8F25-871C1EECC4CB}" destId="{B7099D11-C188-5340-985A-F7D80796EA09}" srcOrd="0" destOrd="0" presId="urn:microsoft.com/office/officeart/2005/8/layout/vList5"/>
    <dgm:cxn modelId="{47E1A821-61F2-44D7-B8AE-4430B09A70FE}" type="presParOf" srcId="{F25554A8-1B4B-BF47-AF31-0B93C6C2EEE5}" destId="{644CB7A5-B9FB-F548-825C-9B843B7EBD20}" srcOrd="3" destOrd="0" presId="urn:microsoft.com/office/officeart/2005/8/layout/vList5"/>
    <dgm:cxn modelId="{384E1B68-8038-4B75-8D8D-76B17A8C8A9D}" type="presParOf" srcId="{F25554A8-1B4B-BF47-AF31-0B93C6C2EEE5}" destId="{C66674D1-57D8-A84A-BDD4-2781F6B34B98}" srcOrd="4" destOrd="0" presId="urn:microsoft.com/office/officeart/2005/8/layout/vList5"/>
    <dgm:cxn modelId="{B8546529-A847-4602-8C7F-32ABBA75180B}" type="presParOf" srcId="{C66674D1-57D8-A84A-BDD4-2781F6B34B98}" destId="{C1761F98-151C-B641-99DA-67AD222BA19E}" srcOrd="0"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C1A6227-EDBA-8449-86F3-9D579ACFD74A}">
      <dsp:nvSpPr>
        <dsp:cNvPr id="0" name=""/>
        <dsp:cNvSpPr/>
      </dsp:nvSpPr>
      <dsp:spPr>
        <a:xfrm>
          <a:off x="1011875" y="1141"/>
          <a:ext cx="7082558" cy="7537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tr-TR" sz="1600" b="0" kern="1200" dirty="0"/>
            <a:t>Plasebo veya kontrol grubu ile karşılaştırıldığında </a:t>
          </a:r>
          <a:r>
            <a:rPr lang="tr-TR" sz="1600" b="0" kern="1200" dirty="0" err="1"/>
            <a:t>progestajenler</a:t>
          </a:r>
          <a:r>
            <a:rPr lang="tr-TR" sz="1600" b="0" kern="1200" dirty="0"/>
            <a:t> </a:t>
          </a:r>
          <a:r>
            <a:rPr lang="tr-TR" sz="1600" b="0" kern="1200" dirty="0" err="1"/>
            <a:t>abortus</a:t>
          </a:r>
          <a:r>
            <a:rPr lang="tr-TR" sz="1600" b="0" kern="1200" dirty="0"/>
            <a:t> oranını azaltıyor gözükmekte RR: 0,64  (696 hasta 7 çalışma).</a:t>
          </a:r>
        </a:p>
      </dsp:txBody>
      <dsp:txXfrm>
        <a:off x="1048668" y="37934"/>
        <a:ext cx="7008972" cy="680114"/>
      </dsp:txXfrm>
    </dsp:sp>
    <dsp:sp modelId="{BB735FF3-D822-7B40-9159-C5A1526913CF}">
      <dsp:nvSpPr>
        <dsp:cNvPr id="0" name=""/>
        <dsp:cNvSpPr/>
      </dsp:nvSpPr>
      <dsp:spPr>
        <a:xfrm>
          <a:off x="1011875" y="792526"/>
          <a:ext cx="7053096" cy="7537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tr-TR" sz="1600" b="0" kern="1200" dirty="0"/>
            <a:t>Oral Progesteron tedavisi </a:t>
          </a:r>
          <a:r>
            <a:rPr lang="tr-TR" sz="1600" b="0" kern="1200" dirty="0" err="1"/>
            <a:t>abortus</a:t>
          </a:r>
          <a:r>
            <a:rPr lang="tr-TR" sz="1600" b="0" kern="1200" dirty="0"/>
            <a:t> oranını azaltıyor gözükmekte. RR: 0,57 (3 çalışma 408 hasta)</a:t>
          </a:r>
        </a:p>
      </dsp:txBody>
      <dsp:txXfrm>
        <a:off x="1048668" y="829319"/>
        <a:ext cx="6979510" cy="680114"/>
      </dsp:txXfrm>
    </dsp:sp>
    <dsp:sp modelId="{A7F4BADD-B773-C946-81A4-D92CF700FAC5}">
      <dsp:nvSpPr>
        <dsp:cNvPr id="0" name=""/>
        <dsp:cNvSpPr/>
      </dsp:nvSpPr>
      <dsp:spPr>
        <a:xfrm>
          <a:off x="1011875" y="1583912"/>
          <a:ext cx="7120249" cy="7537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28575" rIns="57150" bIns="28575" numCol="1" spcCol="1270" anchor="ctr" anchorCtr="0">
          <a:noAutofit/>
        </a:bodyPr>
        <a:lstStyle/>
        <a:p>
          <a:pPr lvl="0" algn="ctr" defTabSz="666750">
            <a:lnSpc>
              <a:spcPct val="90000"/>
            </a:lnSpc>
            <a:spcBef>
              <a:spcPct val="0"/>
            </a:spcBef>
            <a:spcAft>
              <a:spcPct val="35000"/>
            </a:spcAft>
          </a:pPr>
          <a:r>
            <a:rPr lang="tr-TR" sz="1500" b="0" kern="1200" dirty="0"/>
            <a:t>Vajinal Progesteron </a:t>
          </a:r>
          <a:r>
            <a:rPr lang="tr-TR" sz="1500" b="0" kern="1200" dirty="0" err="1"/>
            <a:t>vs</a:t>
          </a:r>
          <a:r>
            <a:rPr lang="tr-TR" sz="1500" b="0" kern="1200" dirty="0"/>
            <a:t> Plasebo kayıp hızını azaltmıyor RR: 0,75 (4 çalışma, 288 hasta)</a:t>
          </a:r>
        </a:p>
      </dsp:txBody>
      <dsp:txXfrm>
        <a:off x="1048668" y="1620705"/>
        <a:ext cx="7046663" cy="68011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F94FC7-0B01-423A-A1E3-BC130E1A02FB}">
      <dsp:nvSpPr>
        <dsp:cNvPr id="0" name=""/>
        <dsp:cNvSpPr/>
      </dsp:nvSpPr>
      <dsp:spPr>
        <a:xfrm>
          <a:off x="0" y="328418"/>
          <a:ext cx="8316913" cy="869400"/>
        </a:xfrm>
        <a:prstGeom prst="rect">
          <a:avLst/>
        </a:prstGeom>
        <a:solidFill>
          <a:srgbClr val="C5EEFF">
            <a:alpha val="50196"/>
          </a:srgbClr>
        </a:solidFill>
        <a:ln w="19050" cap="flat" cmpd="sng" algn="ctr">
          <a:solidFill>
            <a:schemeClr val="accent2"/>
          </a:solidFill>
          <a:prstDash val="solid"/>
        </a:ln>
        <a:effectLst/>
      </dsp:spPr>
      <dsp:style>
        <a:lnRef idx="2">
          <a:scrgbClr r="0" g="0" b="0"/>
        </a:lnRef>
        <a:fillRef idx="1">
          <a:scrgbClr r="0" g="0" b="0"/>
        </a:fillRef>
        <a:effectRef idx="0">
          <a:scrgbClr r="0" g="0" b="0"/>
        </a:effectRef>
        <a:fontRef idx="minor"/>
      </dsp:style>
      <dsp:txBody>
        <a:bodyPr spcFirstLastPara="0" vert="horz" wrap="square" lIns="645485" tIns="249936" rIns="645485" bIns="85344" numCol="1" spcCol="1270" anchor="t" anchorCtr="0">
          <a:noAutofit/>
        </a:bodyPr>
        <a:lstStyle/>
        <a:p>
          <a:pPr marL="114300" lvl="1" indent="-114300" algn="l" defTabSz="533400" rtl="0">
            <a:lnSpc>
              <a:spcPct val="90000"/>
            </a:lnSpc>
            <a:spcBef>
              <a:spcPct val="0"/>
            </a:spcBef>
            <a:spcAft>
              <a:spcPct val="15000"/>
            </a:spcAft>
            <a:buChar char="••"/>
          </a:pPr>
          <a:r>
            <a:rPr lang="tr-TR" sz="1200" kern="1200">
              <a:solidFill>
                <a:schemeClr val="tx1"/>
              </a:solidFill>
            </a:rPr>
            <a:t>Oral didrogesteron</a:t>
          </a:r>
          <a:r>
            <a:rPr lang="tr-TR" sz="1200" i="1" kern="1200">
              <a:solidFill>
                <a:schemeClr val="tx1"/>
              </a:solidFill>
            </a:rPr>
            <a:t>a karşı</a:t>
          </a:r>
          <a:r>
            <a:rPr lang="tr-TR" sz="1200" kern="1200">
              <a:solidFill>
                <a:schemeClr val="tx1"/>
              </a:solidFill>
            </a:rPr>
            <a:t> mikronize vajinal progesteron kullanımı</a:t>
          </a:r>
        </a:p>
        <a:p>
          <a:pPr marL="114300" lvl="1" indent="-114300" algn="l" defTabSz="533400" rtl="0">
            <a:lnSpc>
              <a:spcPct val="90000"/>
            </a:lnSpc>
            <a:spcBef>
              <a:spcPct val="0"/>
            </a:spcBef>
            <a:spcAft>
              <a:spcPct val="15000"/>
            </a:spcAft>
            <a:buChar char="••"/>
          </a:pPr>
          <a:r>
            <a:rPr lang="tr-TR" sz="1200" kern="1200">
              <a:solidFill>
                <a:schemeClr val="tx1"/>
              </a:solidFill>
            </a:rPr>
            <a:t>Mikronize vajinal progesteron ile karşılaştırıldığında didrogesteron progestojenik etkileri ve biyoyararlanımı artırmış olup uzun süreli bir etkiye sahiptir</a:t>
          </a:r>
          <a:r>
            <a:rPr lang="tr-TR" sz="1200" kern="1200" baseline="30000">
              <a:solidFill>
                <a:schemeClr val="tx1"/>
              </a:solidFill>
            </a:rPr>
            <a:t>3–6</a:t>
          </a:r>
        </a:p>
      </dsp:txBody>
      <dsp:txXfrm>
        <a:off x="0" y="328418"/>
        <a:ext cx="8316913" cy="869400"/>
      </dsp:txXfrm>
    </dsp:sp>
    <dsp:sp modelId="{A40D3B2D-93F9-4419-9247-FC87208BEE30}">
      <dsp:nvSpPr>
        <dsp:cNvPr id="0" name=""/>
        <dsp:cNvSpPr/>
      </dsp:nvSpPr>
      <dsp:spPr>
        <a:xfrm>
          <a:off x="415845" y="151298"/>
          <a:ext cx="5821839" cy="354240"/>
        </a:xfrm>
        <a:prstGeom prst="roundRect">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0052" tIns="0" rIns="220052" bIns="0" numCol="1" spcCol="1270" anchor="ctr" anchorCtr="0">
          <a:noAutofit/>
        </a:bodyPr>
        <a:lstStyle/>
        <a:p>
          <a:pPr lvl="0" algn="l" defTabSz="711200" rtl="0">
            <a:lnSpc>
              <a:spcPct val="90000"/>
            </a:lnSpc>
            <a:spcBef>
              <a:spcPct val="0"/>
            </a:spcBef>
            <a:spcAft>
              <a:spcPct val="35000"/>
            </a:spcAft>
          </a:pPr>
          <a:r>
            <a:rPr lang="tr-TR" sz="1600" b="1" kern="1200" dirty="0" err="1"/>
            <a:t>Progestojen</a:t>
          </a:r>
          <a:r>
            <a:rPr lang="tr-TR" sz="1600" b="1" kern="1200" dirty="0"/>
            <a:t> tercihi ve uygulama yolu</a:t>
          </a:r>
        </a:p>
      </dsp:txBody>
      <dsp:txXfrm>
        <a:off x="433138" y="168591"/>
        <a:ext cx="5787253" cy="319654"/>
      </dsp:txXfrm>
    </dsp:sp>
    <dsp:sp modelId="{DD54CA23-4A1E-4A9A-8CAC-2572E0C7C1F0}">
      <dsp:nvSpPr>
        <dsp:cNvPr id="0" name=""/>
        <dsp:cNvSpPr/>
      </dsp:nvSpPr>
      <dsp:spPr>
        <a:xfrm>
          <a:off x="0" y="1439738"/>
          <a:ext cx="8316913" cy="869400"/>
        </a:xfrm>
        <a:prstGeom prst="rect">
          <a:avLst/>
        </a:prstGeom>
        <a:solidFill>
          <a:srgbClr val="C5EEFF">
            <a:alpha val="50196"/>
          </a:srgbClr>
        </a:solidFill>
        <a:ln w="19050" cap="flat" cmpd="sng" algn="ctr">
          <a:solidFill>
            <a:schemeClr val="accent2"/>
          </a:solidFill>
          <a:prstDash val="solid"/>
        </a:ln>
        <a:effectLst/>
      </dsp:spPr>
      <dsp:style>
        <a:lnRef idx="2">
          <a:scrgbClr r="0" g="0" b="0"/>
        </a:lnRef>
        <a:fillRef idx="1">
          <a:scrgbClr r="0" g="0" b="0"/>
        </a:fillRef>
        <a:effectRef idx="0">
          <a:scrgbClr r="0" g="0" b="0"/>
        </a:effectRef>
        <a:fontRef idx="minor"/>
      </dsp:style>
      <dsp:txBody>
        <a:bodyPr spcFirstLastPara="0" vert="horz" wrap="square" lIns="645485" tIns="249936" rIns="645485" bIns="85344" numCol="1" spcCol="1270" anchor="t" anchorCtr="0">
          <a:noAutofit/>
        </a:bodyPr>
        <a:lstStyle/>
        <a:p>
          <a:pPr marL="114300" lvl="1" indent="-114300" algn="l" defTabSz="533400" rtl="0">
            <a:lnSpc>
              <a:spcPct val="90000"/>
            </a:lnSpc>
            <a:spcBef>
              <a:spcPct val="0"/>
            </a:spcBef>
            <a:spcAft>
              <a:spcPct val="15000"/>
            </a:spcAft>
            <a:buChar char="••"/>
          </a:pPr>
          <a:r>
            <a:rPr lang="tr-TR" sz="1200" kern="1200"/>
            <a:t>Fetal kalp saptandıktan sonra kaydedilen kadınlar </a:t>
          </a:r>
          <a:r>
            <a:rPr lang="tr-TR" sz="1200" i="1" kern="1200"/>
            <a:t>a karşı</a:t>
          </a:r>
          <a:r>
            <a:rPr lang="tr-TR" sz="1200" kern="1200"/>
            <a:t> üriner test ile doğrulanmış gebeliğin erken evresinde (gestasyonun &lt;6. haftası) kaydedilen kadınlar </a:t>
          </a:r>
          <a:r>
            <a:rPr lang="tr-TR" sz="1200" kern="1200" baseline="30000"/>
            <a:t>1,2</a:t>
          </a:r>
        </a:p>
        <a:p>
          <a:pPr marL="114300" lvl="1" indent="-114300" algn="l" defTabSz="533400" rtl="0">
            <a:lnSpc>
              <a:spcPct val="90000"/>
            </a:lnSpc>
            <a:spcBef>
              <a:spcPct val="0"/>
            </a:spcBef>
            <a:spcAft>
              <a:spcPct val="15000"/>
            </a:spcAft>
            <a:buChar char="••"/>
          </a:pPr>
          <a:r>
            <a:rPr lang="tr-TR" sz="1200" kern="1200">
              <a:solidFill>
                <a:schemeClr val="tx1"/>
              </a:solidFill>
            </a:rPr>
            <a:t>Didrogesteron alan kadınların erken gebelik kaybı aralığını geride bırakma ihtimalleri daha yüksektir</a:t>
          </a:r>
          <a:r>
            <a:rPr lang="tr-TR" sz="1200" kern="1200" baseline="30000">
              <a:solidFill>
                <a:schemeClr val="tx1"/>
              </a:solidFill>
            </a:rPr>
            <a:t>7</a:t>
          </a:r>
        </a:p>
      </dsp:txBody>
      <dsp:txXfrm>
        <a:off x="0" y="1439738"/>
        <a:ext cx="8316913" cy="869400"/>
      </dsp:txXfrm>
    </dsp:sp>
    <dsp:sp modelId="{AEE4B3C6-48B1-4FB6-843A-0363852A33FC}">
      <dsp:nvSpPr>
        <dsp:cNvPr id="0" name=""/>
        <dsp:cNvSpPr/>
      </dsp:nvSpPr>
      <dsp:spPr>
        <a:xfrm>
          <a:off x="415845" y="1262618"/>
          <a:ext cx="5821839" cy="354240"/>
        </a:xfrm>
        <a:prstGeom prst="roundRect">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0052" tIns="0" rIns="220052" bIns="0" numCol="1" spcCol="1270" anchor="ctr" anchorCtr="0">
          <a:noAutofit/>
        </a:bodyPr>
        <a:lstStyle/>
        <a:p>
          <a:pPr lvl="0" algn="l" defTabSz="711200" rtl="0">
            <a:lnSpc>
              <a:spcPct val="90000"/>
            </a:lnSpc>
            <a:spcBef>
              <a:spcPct val="0"/>
            </a:spcBef>
            <a:spcAft>
              <a:spcPct val="35000"/>
            </a:spcAft>
          </a:pPr>
          <a:r>
            <a:rPr lang="tr-TR" sz="1600" b="1" kern="1200"/>
            <a:t>Gebelik evresi</a:t>
          </a:r>
        </a:p>
      </dsp:txBody>
      <dsp:txXfrm>
        <a:off x="433138" y="1279911"/>
        <a:ext cx="5787253" cy="319654"/>
      </dsp:txXfrm>
    </dsp:sp>
    <dsp:sp modelId="{9D94D588-7E59-4E4E-A47D-504B107990E1}">
      <dsp:nvSpPr>
        <dsp:cNvPr id="0" name=""/>
        <dsp:cNvSpPr/>
      </dsp:nvSpPr>
      <dsp:spPr>
        <a:xfrm>
          <a:off x="0" y="2551058"/>
          <a:ext cx="8316913" cy="869400"/>
        </a:xfrm>
        <a:prstGeom prst="rect">
          <a:avLst/>
        </a:prstGeom>
        <a:solidFill>
          <a:srgbClr val="C5EEFF">
            <a:alpha val="50196"/>
          </a:srgbClr>
        </a:solidFill>
        <a:ln w="19050" cap="flat" cmpd="sng" algn="ctr">
          <a:solidFill>
            <a:schemeClr val="accent2"/>
          </a:solidFill>
          <a:prstDash val="solid"/>
        </a:ln>
        <a:effectLst/>
      </dsp:spPr>
      <dsp:style>
        <a:lnRef idx="2">
          <a:scrgbClr r="0" g="0" b="0"/>
        </a:lnRef>
        <a:fillRef idx="1">
          <a:scrgbClr r="0" g="0" b="0"/>
        </a:fillRef>
        <a:effectRef idx="0">
          <a:scrgbClr r="0" g="0" b="0"/>
        </a:effectRef>
        <a:fontRef idx="minor"/>
      </dsp:style>
      <dsp:txBody>
        <a:bodyPr spcFirstLastPara="0" vert="horz" wrap="square" lIns="645485" tIns="249936" rIns="645485" bIns="85344" numCol="1" spcCol="1270" anchor="t" anchorCtr="0">
          <a:noAutofit/>
        </a:bodyPr>
        <a:lstStyle/>
        <a:p>
          <a:pPr marL="114300" lvl="1" indent="-114300" algn="l" defTabSz="533400" rtl="0">
            <a:lnSpc>
              <a:spcPct val="90000"/>
            </a:lnSpc>
            <a:spcBef>
              <a:spcPct val="0"/>
            </a:spcBef>
            <a:spcAft>
              <a:spcPct val="15000"/>
            </a:spcAft>
            <a:buChar char="••"/>
          </a:pPr>
          <a:r>
            <a:rPr lang="tr-TR" sz="1200" kern="1200"/>
            <a:t>Daha yaşlı kadınların çalışmaya dahil edilmesi (&lt;35 yaş</a:t>
          </a:r>
          <a:r>
            <a:rPr lang="tr-TR" sz="1200" i="1" kern="1200"/>
            <a:t>a karşı</a:t>
          </a:r>
          <a:r>
            <a:rPr lang="tr-TR" sz="1200" kern="1200"/>
            <a:t> ≤39 yaş</a:t>
          </a:r>
          <a:r>
            <a:rPr lang="tr-TR" sz="1200" kern="1200" baseline="30000"/>
            <a:t>1,2</a:t>
          </a:r>
          <a:r>
            <a:rPr lang="tr-TR" sz="1200" kern="1200" baseline="0"/>
            <a:t>)</a:t>
          </a:r>
        </a:p>
        <a:p>
          <a:pPr marL="114300" lvl="1" indent="-114300" algn="l" defTabSz="533400" rtl="0">
            <a:lnSpc>
              <a:spcPct val="90000"/>
            </a:lnSpc>
            <a:spcBef>
              <a:spcPct val="0"/>
            </a:spcBef>
            <a:spcAft>
              <a:spcPct val="15000"/>
            </a:spcAft>
            <a:buChar char="••"/>
          </a:pPr>
          <a:r>
            <a:rPr lang="tr-TR" sz="1200" kern="1200"/>
            <a:t>Yaşlı kadınlar, kromozomlardaki anomalilerden kaynaklanan</a:t>
          </a:r>
          <a:r>
            <a:rPr lang="tr-TR" sz="1200" b="0" kern="1200">
              <a:solidFill>
                <a:schemeClr val="tx1"/>
              </a:solidFill>
            </a:rPr>
            <a:t>yüksek</a:t>
          </a:r>
          <a:r>
            <a:rPr lang="tr-TR" sz="1200" kern="1200"/>
            <a:t> oranda bir düşük riski altındadır; bu anomaliler bir progestojen ile düzeltilemez</a:t>
          </a:r>
          <a:r>
            <a:rPr lang="tr-TR" sz="1200" kern="1200" baseline="30000"/>
            <a:t>8</a:t>
          </a:r>
        </a:p>
      </dsp:txBody>
      <dsp:txXfrm>
        <a:off x="0" y="2551058"/>
        <a:ext cx="8316913" cy="869400"/>
      </dsp:txXfrm>
    </dsp:sp>
    <dsp:sp modelId="{51C3884E-C079-467E-9282-C66D87C36EE5}">
      <dsp:nvSpPr>
        <dsp:cNvPr id="0" name=""/>
        <dsp:cNvSpPr/>
      </dsp:nvSpPr>
      <dsp:spPr>
        <a:xfrm>
          <a:off x="415845" y="2373938"/>
          <a:ext cx="5821839" cy="354240"/>
        </a:xfrm>
        <a:prstGeom prst="roundRect">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0052" tIns="0" rIns="220052" bIns="0" numCol="1" spcCol="1270" anchor="ctr" anchorCtr="0">
          <a:noAutofit/>
        </a:bodyPr>
        <a:lstStyle/>
        <a:p>
          <a:pPr lvl="0" algn="l" defTabSz="711200" rtl="0">
            <a:lnSpc>
              <a:spcPct val="90000"/>
            </a:lnSpc>
            <a:spcBef>
              <a:spcPct val="0"/>
            </a:spcBef>
            <a:spcAft>
              <a:spcPct val="35000"/>
            </a:spcAft>
          </a:pPr>
          <a:r>
            <a:rPr lang="tr-TR" sz="1600" b="1" kern="1200" dirty="0"/>
            <a:t>Daha yüksek risk altındaki popülasyon</a:t>
          </a:r>
        </a:p>
      </dsp:txBody>
      <dsp:txXfrm>
        <a:off x="433138" y="2391231"/>
        <a:ext cx="5787253" cy="319654"/>
      </dsp:txXfrm>
    </dsp:sp>
    <dsp:sp modelId="{C378B069-6702-4CDF-98AC-A169B5EFBA97}">
      <dsp:nvSpPr>
        <dsp:cNvPr id="0" name=""/>
        <dsp:cNvSpPr/>
      </dsp:nvSpPr>
      <dsp:spPr>
        <a:xfrm>
          <a:off x="0" y="3662378"/>
          <a:ext cx="8316913" cy="510300"/>
        </a:xfrm>
        <a:prstGeom prst="rect">
          <a:avLst/>
        </a:prstGeom>
        <a:solidFill>
          <a:srgbClr val="C5EEFF">
            <a:alpha val="50196"/>
          </a:srgbClr>
        </a:solidFill>
        <a:ln w="19050" cap="flat" cmpd="sng" algn="ctr">
          <a:solidFill>
            <a:schemeClr val="accent2"/>
          </a:solidFill>
          <a:prstDash val="solid"/>
        </a:ln>
        <a:effectLst/>
      </dsp:spPr>
      <dsp:style>
        <a:lnRef idx="2">
          <a:scrgbClr r="0" g="0" b="0"/>
        </a:lnRef>
        <a:fillRef idx="1">
          <a:scrgbClr r="0" g="0" b="0"/>
        </a:fillRef>
        <a:effectRef idx="0">
          <a:scrgbClr r="0" g="0" b="0"/>
        </a:effectRef>
        <a:fontRef idx="minor"/>
      </dsp:style>
      <dsp:txBody>
        <a:bodyPr spcFirstLastPara="0" vert="horz" wrap="square" lIns="645485" tIns="249936" rIns="645485" bIns="85344" numCol="1" spcCol="1270" anchor="t" anchorCtr="0">
          <a:noAutofit/>
        </a:bodyPr>
        <a:lstStyle/>
        <a:p>
          <a:pPr marL="114300" lvl="1" indent="-114300" algn="l" defTabSz="533400" rtl="0">
            <a:lnSpc>
              <a:spcPct val="90000"/>
            </a:lnSpc>
            <a:spcBef>
              <a:spcPct val="0"/>
            </a:spcBef>
            <a:spcAft>
              <a:spcPct val="15000"/>
            </a:spcAft>
            <a:buChar char="••"/>
          </a:pPr>
          <a:r>
            <a:rPr lang="tr-TR" sz="1200" kern="1200"/>
            <a:t>Gestasyonun 20. haftası</a:t>
          </a:r>
          <a:r>
            <a:rPr lang="tr-TR" sz="1200" i="1" kern="1200"/>
            <a:t>na karşı </a:t>
          </a:r>
          <a:r>
            <a:rPr lang="tr-TR" sz="1200" kern="1200"/>
            <a:t> gestasyonun 12. haftasına kadar tedavi verilmesi</a:t>
          </a:r>
          <a:r>
            <a:rPr lang="tr-TR" sz="1200" kern="1200" baseline="30000"/>
            <a:t>1,2</a:t>
          </a:r>
        </a:p>
      </dsp:txBody>
      <dsp:txXfrm>
        <a:off x="0" y="3662378"/>
        <a:ext cx="8316913" cy="510300"/>
      </dsp:txXfrm>
    </dsp:sp>
    <dsp:sp modelId="{54599A30-B4AC-4C54-830F-04D6BC439C01}">
      <dsp:nvSpPr>
        <dsp:cNvPr id="0" name=""/>
        <dsp:cNvSpPr/>
      </dsp:nvSpPr>
      <dsp:spPr>
        <a:xfrm>
          <a:off x="415845" y="3485258"/>
          <a:ext cx="5821839" cy="354240"/>
        </a:xfrm>
        <a:prstGeom prst="roundRect">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0052" tIns="0" rIns="220052" bIns="0" numCol="1" spcCol="1270" anchor="ctr" anchorCtr="0">
          <a:noAutofit/>
        </a:bodyPr>
        <a:lstStyle/>
        <a:p>
          <a:pPr lvl="0" algn="l" defTabSz="711200" rtl="0">
            <a:lnSpc>
              <a:spcPct val="90000"/>
            </a:lnSpc>
            <a:spcBef>
              <a:spcPct val="0"/>
            </a:spcBef>
            <a:spcAft>
              <a:spcPct val="35000"/>
            </a:spcAft>
          </a:pPr>
          <a:r>
            <a:rPr lang="tr-TR" sz="1600" b="1" kern="1200"/>
            <a:t>Tedavi süresi</a:t>
          </a:r>
        </a:p>
      </dsp:txBody>
      <dsp:txXfrm>
        <a:off x="433138" y="3502551"/>
        <a:ext cx="5787253" cy="31965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4ACF4E3-D613-3B49-9682-E855818C39C8}">
      <dsp:nvSpPr>
        <dsp:cNvPr id="0" name=""/>
        <dsp:cNvSpPr/>
      </dsp:nvSpPr>
      <dsp:spPr>
        <a:xfrm>
          <a:off x="1324501" y="1458"/>
          <a:ext cx="6494997" cy="701532"/>
        </a:xfrm>
        <a:prstGeom prst="roundRect">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3340" tIns="26670" rIns="53340" bIns="26670" numCol="1" spcCol="1270" anchor="ctr" anchorCtr="0">
          <a:noAutofit/>
        </a:bodyPr>
        <a:lstStyle/>
        <a:p>
          <a:pPr lvl="0" algn="l" defTabSz="622300">
            <a:lnSpc>
              <a:spcPct val="90000"/>
            </a:lnSpc>
            <a:spcBef>
              <a:spcPct val="0"/>
            </a:spcBef>
            <a:spcAft>
              <a:spcPct val="35000"/>
            </a:spcAft>
          </a:pPr>
          <a:r>
            <a:rPr lang="tr-TR" sz="1400" kern="1200" dirty="0"/>
            <a:t>Açıklanamayan tekrarlayan gebelik kaybı olan olgularda </a:t>
          </a:r>
          <a:r>
            <a:rPr lang="tr-TR" sz="1400" kern="1200" dirty="0" err="1"/>
            <a:t>progesteron</a:t>
          </a:r>
          <a:r>
            <a:rPr lang="tr-TR" sz="1400" kern="1200" dirty="0"/>
            <a:t> </a:t>
          </a:r>
          <a:r>
            <a:rPr lang="tr-TR" sz="1400" kern="1200" dirty="0" err="1"/>
            <a:t>vs</a:t>
          </a:r>
          <a:r>
            <a:rPr lang="tr-TR" sz="1400" kern="1200" dirty="0"/>
            <a:t> </a:t>
          </a:r>
          <a:r>
            <a:rPr lang="tr-TR" sz="1400" kern="1200" dirty="0" err="1"/>
            <a:t>plasebo</a:t>
          </a:r>
          <a:r>
            <a:rPr lang="tr-TR" sz="1400" kern="1200" dirty="0"/>
            <a:t>/kontrol olasılıkla kayıp sayısı azaltmakta RR: 0,69 (11 çalışma 2359 gebe)</a:t>
          </a:r>
        </a:p>
      </dsp:txBody>
      <dsp:txXfrm>
        <a:off x="1358747" y="35704"/>
        <a:ext cx="6426505" cy="633040"/>
      </dsp:txXfrm>
    </dsp:sp>
    <dsp:sp modelId="{AC329A14-0710-7E4E-A6D9-70A1C32FA825}">
      <dsp:nvSpPr>
        <dsp:cNvPr id="0" name=""/>
        <dsp:cNvSpPr/>
      </dsp:nvSpPr>
      <dsp:spPr>
        <a:xfrm>
          <a:off x="1324501" y="738067"/>
          <a:ext cx="6494997" cy="701532"/>
        </a:xfrm>
        <a:prstGeom prst="roundRect">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9530" tIns="24765" rIns="49530" bIns="24765" numCol="1" spcCol="1270" anchor="ctr" anchorCtr="0">
          <a:noAutofit/>
        </a:bodyPr>
        <a:lstStyle/>
        <a:p>
          <a:pPr lvl="0" algn="l" defTabSz="577850">
            <a:lnSpc>
              <a:spcPct val="90000"/>
            </a:lnSpc>
            <a:spcBef>
              <a:spcPct val="0"/>
            </a:spcBef>
            <a:spcAft>
              <a:spcPct val="35000"/>
            </a:spcAft>
          </a:pPr>
          <a:r>
            <a:rPr lang="tr-TR" sz="1300" kern="1200" dirty="0"/>
            <a:t>Plasebo kontrollü olan çalışmalar ile </a:t>
          </a:r>
          <a:r>
            <a:rPr lang="tr-TR" sz="1300" kern="1200" dirty="0" err="1"/>
            <a:t>plasebo</a:t>
          </a:r>
          <a:r>
            <a:rPr lang="tr-TR" sz="1300" kern="1200" dirty="0"/>
            <a:t> kontrollü olmayan çalışmalar arası fark yok.</a:t>
          </a:r>
        </a:p>
      </dsp:txBody>
      <dsp:txXfrm>
        <a:off x="1358747" y="772313"/>
        <a:ext cx="6426505" cy="633040"/>
      </dsp:txXfrm>
    </dsp:sp>
    <dsp:sp modelId="{9A4B253A-6DF0-014B-93D2-E580DABAE3D4}">
      <dsp:nvSpPr>
        <dsp:cNvPr id="0" name=""/>
        <dsp:cNvSpPr/>
      </dsp:nvSpPr>
      <dsp:spPr>
        <a:xfrm>
          <a:off x="1324501" y="1474676"/>
          <a:ext cx="6494997" cy="701532"/>
        </a:xfrm>
        <a:prstGeom prst="roundRect">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9530" tIns="24765" rIns="49530" bIns="24765" numCol="1" spcCol="1270" anchor="ctr" anchorCtr="0">
          <a:noAutofit/>
        </a:bodyPr>
        <a:lstStyle/>
        <a:p>
          <a:pPr lvl="0" algn="l" defTabSz="577850">
            <a:lnSpc>
              <a:spcPct val="90000"/>
            </a:lnSpc>
            <a:spcBef>
              <a:spcPct val="0"/>
            </a:spcBef>
            <a:spcAft>
              <a:spcPct val="35000"/>
            </a:spcAft>
          </a:pPr>
          <a:r>
            <a:rPr lang="tr-TR" sz="1300" kern="1200" dirty="0"/>
            <a:t>Üç ve daha fazla kaybı olanlarda etki daha belirgin,</a:t>
          </a:r>
        </a:p>
      </dsp:txBody>
      <dsp:txXfrm>
        <a:off x="1358747" y="1508922"/>
        <a:ext cx="6426505" cy="633040"/>
      </dsp:txXfrm>
    </dsp:sp>
    <dsp:sp modelId="{0F6AAD7A-CE19-B04F-BF33-22A720E2ED0B}">
      <dsp:nvSpPr>
        <dsp:cNvPr id="0" name=""/>
        <dsp:cNvSpPr/>
      </dsp:nvSpPr>
      <dsp:spPr>
        <a:xfrm>
          <a:off x="1324501" y="2211285"/>
          <a:ext cx="6494997" cy="701532"/>
        </a:xfrm>
        <a:prstGeom prst="roundRect">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9530" tIns="24765" rIns="49530" bIns="24765" numCol="1" spcCol="1270" anchor="ctr" anchorCtr="0">
          <a:noAutofit/>
        </a:bodyPr>
        <a:lstStyle/>
        <a:p>
          <a:pPr lvl="0" algn="l" defTabSz="577850">
            <a:lnSpc>
              <a:spcPct val="90000"/>
            </a:lnSpc>
            <a:spcBef>
              <a:spcPct val="0"/>
            </a:spcBef>
            <a:spcAft>
              <a:spcPct val="35000"/>
            </a:spcAft>
          </a:pPr>
          <a:r>
            <a:rPr lang="tr-TR" sz="1300" kern="1200" dirty="0"/>
            <a:t>Ancak çalışmalar heterojen.</a:t>
          </a:r>
        </a:p>
      </dsp:txBody>
      <dsp:txXfrm>
        <a:off x="1358747" y="2245531"/>
        <a:ext cx="6426505" cy="63304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CEBE405-3281-014D-A3DE-B2DD68E83AAD}">
      <dsp:nvSpPr>
        <dsp:cNvPr id="0" name=""/>
        <dsp:cNvSpPr/>
      </dsp:nvSpPr>
      <dsp:spPr>
        <a:xfrm>
          <a:off x="800561" y="1016"/>
          <a:ext cx="6629412" cy="48898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lvl="0" algn="ctr" defTabSz="622300">
            <a:lnSpc>
              <a:spcPct val="90000"/>
            </a:lnSpc>
            <a:spcBef>
              <a:spcPct val="0"/>
            </a:spcBef>
            <a:spcAft>
              <a:spcPct val="35000"/>
            </a:spcAft>
          </a:pPr>
          <a:r>
            <a:rPr lang="tr-TR" sz="1400" b="1" kern="1200" dirty="0"/>
            <a:t>Açıklanamayan tekrarlayan gebelik kayıplarında vajinal </a:t>
          </a:r>
          <a:r>
            <a:rPr lang="tr-TR" sz="1400" b="1" kern="1200" dirty="0" err="1"/>
            <a:t>progesteronun</a:t>
          </a:r>
          <a:r>
            <a:rPr lang="tr-TR" sz="1400" b="1" kern="1200" dirty="0"/>
            <a:t> faydalı etkisi görünmemekte.</a:t>
          </a:r>
        </a:p>
      </dsp:txBody>
      <dsp:txXfrm>
        <a:off x="824431" y="24886"/>
        <a:ext cx="6581672" cy="441245"/>
      </dsp:txXfrm>
    </dsp:sp>
    <dsp:sp modelId="{0BC26100-A56D-6E4C-895D-2466028BBF62}">
      <dsp:nvSpPr>
        <dsp:cNvPr id="0" name=""/>
        <dsp:cNvSpPr/>
      </dsp:nvSpPr>
      <dsp:spPr>
        <a:xfrm>
          <a:off x="800561" y="514451"/>
          <a:ext cx="6628491" cy="48898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lvl="0" algn="ctr" defTabSz="622300">
            <a:lnSpc>
              <a:spcPct val="90000"/>
            </a:lnSpc>
            <a:spcBef>
              <a:spcPct val="0"/>
            </a:spcBef>
            <a:spcAft>
              <a:spcPct val="35000"/>
            </a:spcAft>
          </a:pPr>
          <a:r>
            <a:rPr lang="tr-TR" sz="1400" b="1" kern="1200" dirty="0"/>
            <a:t>Oral </a:t>
          </a:r>
          <a:r>
            <a:rPr lang="tr-TR" sz="1400" b="1" kern="1200" dirty="0" err="1"/>
            <a:t>progesteronun</a:t>
          </a:r>
          <a:r>
            <a:rPr lang="tr-TR" sz="1400" b="1" kern="1200" dirty="0"/>
            <a:t> etkisi olabileceğine dair az sayıda çalışma vardır.</a:t>
          </a:r>
        </a:p>
      </dsp:txBody>
      <dsp:txXfrm>
        <a:off x="824431" y="538321"/>
        <a:ext cx="6580751" cy="441245"/>
      </dsp:txXfrm>
    </dsp:sp>
    <dsp:sp modelId="{B34EB6A9-3126-6442-A393-D3F60B70FACD}">
      <dsp:nvSpPr>
        <dsp:cNvPr id="0" name=""/>
        <dsp:cNvSpPr/>
      </dsp:nvSpPr>
      <dsp:spPr>
        <a:xfrm>
          <a:off x="800561" y="1027887"/>
          <a:ext cx="6629412" cy="48898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lvl="0" algn="ctr" defTabSz="622300">
            <a:lnSpc>
              <a:spcPct val="90000"/>
            </a:lnSpc>
            <a:spcBef>
              <a:spcPct val="0"/>
            </a:spcBef>
            <a:spcAft>
              <a:spcPct val="35000"/>
            </a:spcAft>
          </a:pPr>
          <a:r>
            <a:rPr lang="tr-TR" sz="1400" b="1" kern="1200" dirty="0"/>
            <a:t>Eğer  </a:t>
          </a:r>
          <a:r>
            <a:rPr lang="tr-TR" sz="1400" b="1" kern="1200" dirty="0" err="1"/>
            <a:t>luteal</a:t>
          </a:r>
          <a:r>
            <a:rPr lang="tr-TR" sz="1400" b="1" kern="1200" dirty="0"/>
            <a:t> fazda başlanırsa pozitif gebelik testine göre başlanmasına daha etkili olabilir.</a:t>
          </a:r>
        </a:p>
      </dsp:txBody>
      <dsp:txXfrm>
        <a:off x="824431" y="1051757"/>
        <a:ext cx="6581672" cy="441245"/>
      </dsp:txXfrm>
    </dsp:sp>
    <dsp:sp modelId="{FD5B133F-205F-7444-8389-A1FE0960475B}">
      <dsp:nvSpPr>
        <dsp:cNvPr id="0" name=""/>
        <dsp:cNvSpPr/>
      </dsp:nvSpPr>
      <dsp:spPr>
        <a:xfrm>
          <a:off x="800561" y="1541322"/>
          <a:ext cx="6651337" cy="48898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lvl="0" algn="ctr" defTabSz="622300">
            <a:lnSpc>
              <a:spcPct val="90000"/>
            </a:lnSpc>
            <a:spcBef>
              <a:spcPct val="0"/>
            </a:spcBef>
            <a:spcAft>
              <a:spcPct val="35000"/>
            </a:spcAft>
          </a:pPr>
          <a:r>
            <a:rPr lang="tr-TR" sz="1400" b="1" kern="1200" dirty="0"/>
            <a:t>Oral </a:t>
          </a:r>
          <a:r>
            <a:rPr lang="tr-TR" sz="1400" b="1" kern="1200" dirty="0" err="1"/>
            <a:t>progesteron</a:t>
          </a:r>
          <a:r>
            <a:rPr lang="tr-TR" sz="1400" b="1" kern="1200" dirty="0"/>
            <a:t>  ve </a:t>
          </a:r>
          <a:r>
            <a:rPr lang="tr-TR" sz="1400" b="1" kern="1200" dirty="0" err="1"/>
            <a:t>luteal</a:t>
          </a:r>
          <a:r>
            <a:rPr lang="tr-TR" sz="1400" b="1" kern="1200" dirty="0"/>
            <a:t> fazda kullanım ile ilgili daha çok çalışmalara ihtiyaç vardır.</a:t>
          </a:r>
        </a:p>
      </dsp:txBody>
      <dsp:txXfrm>
        <a:off x="824431" y="1565192"/>
        <a:ext cx="6603597" cy="441245"/>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F44511B-0D52-C342-B29F-AE17A7CC7077}">
      <dsp:nvSpPr>
        <dsp:cNvPr id="0" name=""/>
        <dsp:cNvSpPr/>
      </dsp:nvSpPr>
      <dsp:spPr>
        <a:xfrm>
          <a:off x="1162530" y="1465"/>
          <a:ext cx="5795954" cy="967294"/>
        </a:xfrm>
        <a:prstGeom prst="roundRect">
          <a:avLst/>
        </a:prstGeom>
        <a:gradFill rotWithShape="0">
          <a:gsLst>
            <a:gs pos="0">
              <a:schemeClr val="dk2">
                <a:hueOff val="0"/>
                <a:satOff val="0"/>
                <a:lumOff val="0"/>
                <a:alphaOff val="0"/>
                <a:shade val="51000"/>
                <a:satMod val="130000"/>
              </a:schemeClr>
            </a:gs>
            <a:gs pos="80000">
              <a:schemeClr val="dk2">
                <a:hueOff val="0"/>
                <a:satOff val="0"/>
                <a:lumOff val="0"/>
                <a:alphaOff val="0"/>
                <a:shade val="93000"/>
                <a:satMod val="130000"/>
              </a:schemeClr>
            </a:gs>
            <a:gs pos="100000">
              <a:schemeClr val="dk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34290" rIns="68580" bIns="34290" numCol="1" spcCol="1270" anchor="ctr" anchorCtr="0">
          <a:noAutofit/>
        </a:bodyPr>
        <a:lstStyle/>
        <a:p>
          <a:pPr lvl="0" algn="ctr" defTabSz="800100">
            <a:lnSpc>
              <a:spcPct val="90000"/>
            </a:lnSpc>
            <a:spcBef>
              <a:spcPct val="0"/>
            </a:spcBef>
            <a:spcAft>
              <a:spcPct val="35000"/>
            </a:spcAft>
          </a:pPr>
          <a:r>
            <a:rPr lang="tr-TR" sz="1800" kern="1200"/>
            <a:t>1960’dan bu yana toplam 113 milyon gebelikte didrogesteron kullanıldığı tahmin ediliyor.</a:t>
          </a:r>
        </a:p>
      </dsp:txBody>
      <dsp:txXfrm>
        <a:off x="1209749" y="48684"/>
        <a:ext cx="5701516" cy="872856"/>
      </dsp:txXfrm>
    </dsp:sp>
    <dsp:sp modelId="{B7099D11-C188-5340-985A-F7D80796EA09}">
      <dsp:nvSpPr>
        <dsp:cNvPr id="0" name=""/>
        <dsp:cNvSpPr/>
      </dsp:nvSpPr>
      <dsp:spPr>
        <a:xfrm>
          <a:off x="1162530" y="1017125"/>
          <a:ext cx="5880050" cy="967294"/>
        </a:xfrm>
        <a:prstGeom prst="roundRect">
          <a:avLst/>
        </a:prstGeom>
        <a:gradFill rotWithShape="0">
          <a:gsLst>
            <a:gs pos="0">
              <a:schemeClr val="dk2">
                <a:hueOff val="0"/>
                <a:satOff val="0"/>
                <a:lumOff val="0"/>
                <a:alphaOff val="0"/>
                <a:shade val="51000"/>
                <a:satMod val="130000"/>
              </a:schemeClr>
            </a:gs>
            <a:gs pos="80000">
              <a:schemeClr val="dk2">
                <a:hueOff val="0"/>
                <a:satOff val="0"/>
                <a:lumOff val="0"/>
                <a:alphaOff val="0"/>
                <a:shade val="93000"/>
                <a:satMod val="130000"/>
              </a:schemeClr>
            </a:gs>
            <a:gs pos="100000">
              <a:schemeClr val="dk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4770" tIns="32385" rIns="64770" bIns="32385" numCol="1" spcCol="1270" anchor="ctr" anchorCtr="0">
          <a:noAutofit/>
        </a:bodyPr>
        <a:lstStyle/>
        <a:p>
          <a:pPr lvl="0" algn="ctr" defTabSz="755650">
            <a:lnSpc>
              <a:spcPct val="90000"/>
            </a:lnSpc>
            <a:spcBef>
              <a:spcPct val="0"/>
            </a:spcBef>
            <a:spcAft>
              <a:spcPct val="35000"/>
            </a:spcAft>
          </a:pPr>
          <a:r>
            <a:rPr lang="tr-TR" sz="1700" kern="1200" dirty="0"/>
            <a:t>Erken gebelikte </a:t>
          </a:r>
          <a:r>
            <a:rPr lang="tr-TR" sz="1700" kern="1200" dirty="0" err="1"/>
            <a:t>progesteron</a:t>
          </a:r>
          <a:r>
            <a:rPr lang="tr-TR" sz="1700" kern="1200" dirty="0"/>
            <a:t> desteği  </a:t>
          </a:r>
          <a:r>
            <a:rPr lang="tr-TR" sz="1700" kern="1200" dirty="0" err="1"/>
            <a:t>hipospadias</a:t>
          </a:r>
          <a:r>
            <a:rPr lang="tr-TR" sz="1700" kern="1200" dirty="0"/>
            <a:t> ve diğer yapısal anomalileri arttırmamaktadır,</a:t>
          </a:r>
        </a:p>
      </dsp:txBody>
      <dsp:txXfrm>
        <a:off x="1209749" y="1064344"/>
        <a:ext cx="5785612" cy="872856"/>
      </dsp:txXfrm>
    </dsp:sp>
    <dsp:sp modelId="{C1761F98-151C-B641-99DA-67AD222BA19E}">
      <dsp:nvSpPr>
        <dsp:cNvPr id="0" name=""/>
        <dsp:cNvSpPr/>
      </dsp:nvSpPr>
      <dsp:spPr>
        <a:xfrm>
          <a:off x="1162530" y="2032784"/>
          <a:ext cx="5906126" cy="967294"/>
        </a:xfrm>
        <a:prstGeom prst="roundRect">
          <a:avLst/>
        </a:prstGeom>
        <a:gradFill rotWithShape="0">
          <a:gsLst>
            <a:gs pos="0">
              <a:schemeClr val="dk2">
                <a:hueOff val="0"/>
                <a:satOff val="0"/>
                <a:lumOff val="0"/>
                <a:alphaOff val="0"/>
                <a:shade val="51000"/>
                <a:satMod val="130000"/>
              </a:schemeClr>
            </a:gs>
            <a:gs pos="80000">
              <a:schemeClr val="dk2">
                <a:hueOff val="0"/>
                <a:satOff val="0"/>
                <a:lumOff val="0"/>
                <a:alphaOff val="0"/>
                <a:shade val="93000"/>
                <a:satMod val="130000"/>
              </a:schemeClr>
            </a:gs>
            <a:gs pos="100000">
              <a:schemeClr val="dk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4770" tIns="32385" rIns="64770" bIns="32385" numCol="1" spcCol="1270" anchor="ctr" anchorCtr="0">
          <a:noAutofit/>
        </a:bodyPr>
        <a:lstStyle/>
        <a:p>
          <a:pPr lvl="0" algn="ctr" defTabSz="755650">
            <a:lnSpc>
              <a:spcPct val="90000"/>
            </a:lnSpc>
            <a:spcBef>
              <a:spcPct val="0"/>
            </a:spcBef>
            <a:spcAft>
              <a:spcPct val="35000"/>
            </a:spcAft>
          </a:pPr>
          <a:r>
            <a:rPr lang="tr-TR" sz="1700" kern="1200" dirty="0"/>
            <a:t>LOTUS I ve II çalışmaları oral </a:t>
          </a:r>
          <a:r>
            <a:rPr lang="tr-TR" sz="1700" kern="1200" dirty="0" err="1"/>
            <a:t>didrogesteronun</a:t>
          </a:r>
          <a:r>
            <a:rPr lang="tr-TR" sz="1700" kern="1200" dirty="0"/>
            <a:t> gerek </a:t>
          </a:r>
          <a:r>
            <a:rPr lang="tr-TR" sz="1700" kern="1200" dirty="0" err="1"/>
            <a:t>fetus</a:t>
          </a:r>
          <a:r>
            <a:rPr lang="tr-TR" sz="1700" kern="1200" dirty="0"/>
            <a:t> gerekse </a:t>
          </a:r>
          <a:r>
            <a:rPr lang="tr-TR" sz="1700" kern="1200" dirty="0" err="1"/>
            <a:t>maternal</a:t>
          </a:r>
          <a:r>
            <a:rPr lang="tr-TR" sz="1700" kern="1200" dirty="0"/>
            <a:t> sağlık açısından herhangi  bir risk yaratmadığı ve  KKH sıklığını arttırmadığını bildirmiş,</a:t>
          </a:r>
        </a:p>
      </dsp:txBody>
      <dsp:txXfrm>
        <a:off x="1209749" y="2080003"/>
        <a:ext cx="5811688" cy="872856"/>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drawing2.xml.rels><?xml version="1.0" encoding="UTF-8" standalone="yes"?>
<Relationships xmlns="http://schemas.openxmlformats.org/package/2006/relationships"><Relationship Id="rId1" Type="http://schemas.openxmlformats.org/officeDocument/2006/relationships/image" Target="../media/image24.png"/></Relationships>
</file>

<file path=ppt/drawings/drawing1.xml><?xml version="1.0" encoding="utf-8"?>
<c:userShapes xmlns:c="http://schemas.openxmlformats.org/drawingml/2006/chart">
  <cdr:relSizeAnchor xmlns:cdr="http://schemas.openxmlformats.org/drawingml/2006/chartDrawing">
    <cdr:from>
      <cdr:x>0.34308</cdr:x>
      <cdr:y>0.91447</cdr:y>
    </cdr:from>
    <cdr:to>
      <cdr:x>0.54308</cdr:x>
      <cdr:y>1</cdr:y>
    </cdr:to>
    <cdr:sp macro="" textlink="">
      <cdr:nvSpPr>
        <cdr:cNvPr id="3" name="Textfeld 2"/>
        <cdr:cNvSpPr txBox="1"/>
      </cdr:nvSpPr>
      <cdr:spPr>
        <a:xfrm xmlns:a="http://schemas.openxmlformats.org/drawingml/2006/main">
          <a:off x="2330722" y="4106097"/>
          <a:ext cx="1358723" cy="384042"/>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de-DE" sz="1200" b="1" dirty="0">
              <a:latin typeface="Georgia" panose="02040502050405020303" pitchFamily="18" charset="0"/>
            </a:rPr>
            <a:t>Cycle</a:t>
          </a:r>
          <a:r>
            <a:rPr lang="de-DE" sz="1200" b="1" baseline="0" dirty="0">
              <a:latin typeface="+mn-lt"/>
            </a:rPr>
            <a:t> </a:t>
          </a:r>
          <a:endParaRPr lang="de-DE" sz="1200" b="1" dirty="0">
            <a:latin typeface="+mn-lt"/>
          </a:endParaRPr>
        </a:p>
      </cdr:txBody>
    </cdr:sp>
  </cdr:relSizeAnchor>
  <cdr:relSizeAnchor xmlns:cdr="http://schemas.openxmlformats.org/drawingml/2006/chartDrawing">
    <cdr:from>
      <cdr:x>0.02418</cdr:x>
      <cdr:y>0</cdr:y>
    </cdr:from>
    <cdr:to>
      <cdr:x>0.07091</cdr:x>
      <cdr:y>1</cdr:y>
    </cdr:to>
    <cdr:sp macro="" textlink="">
      <cdr:nvSpPr>
        <cdr:cNvPr id="5" name="Textfeld 1"/>
        <cdr:cNvSpPr txBox="1"/>
      </cdr:nvSpPr>
      <cdr:spPr>
        <a:xfrm xmlns:a="http://schemas.openxmlformats.org/drawingml/2006/main" rot="16200000">
          <a:off x="-1922036" y="2086336"/>
          <a:ext cx="4490139" cy="317466"/>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de-DE" sz="1200" b="1" dirty="0">
              <a:latin typeface="Georgia" panose="02040502050405020303" pitchFamily="18" charset="0"/>
            </a:rPr>
            <a:t>Duration of bleeding episodes per cycle (days)</a:t>
          </a:r>
        </a:p>
        <a:p xmlns:a="http://schemas.openxmlformats.org/drawingml/2006/main">
          <a:endParaRPr lang="de-DE" sz="1100" dirty="0">
            <a:latin typeface="+mn-lt"/>
          </a:endParaRPr>
        </a:p>
      </cdr:txBody>
    </cdr:sp>
  </cdr:relSizeAnchor>
</c:userShapes>
</file>

<file path=ppt/drawings/drawing2.xml><?xml version="1.0" encoding="utf-8"?>
<c:userShapes xmlns:c="http://schemas.openxmlformats.org/drawingml/2006/chart">
  <cdr:relSizeAnchor xmlns:cdr="http://schemas.openxmlformats.org/drawingml/2006/chartDrawing">
    <cdr:from>
      <cdr:x>0.70053</cdr:x>
      <cdr:y>0.08871</cdr:y>
    </cdr:from>
    <cdr:to>
      <cdr:x>1</cdr:x>
      <cdr:y>0.57788</cdr:y>
    </cdr:to>
    <cdr:pic>
      <cdr:nvPicPr>
        <cdr:cNvPr id="2" name="Picture 1"/>
        <cdr:cNvPicPr>
          <a:picLocks xmlns:a="http://schemas.openxmlformats.org/drawingml/2006/main" noGrp="1" noChangeAspect="1" noChangeArrowheads="1"/>
        </cdr:cNvPicPr>
      </cdr:nvPicPr>
      <cdr:blipFill rotWithShape="1">
        <a:blip xmlns:a="http://schemas.openxmlformats.org/drawingml/2006/main" xmlns:r="http://schemas.openxmlformats.org/officeDocument/2006/relationships" r:embed="rId1">
          <a:extLst>
            <a:ext uri="{28A0092B-C50C-407E-A947-70E740481C1C}">
              <a14:useLocalDpi xmlns:a14="http://schemas.microsoft.com/office/drawing/2010/main" val="0"/>
            </a:ext>
          </a:extLst>
        </a:blip>
        <a:srcRect xmlns:a="http://schemas.openxmlformats.org/drawingml/2006/main" b="8227"/>
        <a:stretch xmlns:a="http://schemas.openxmlformats.org/drawingml/2006/main"/>
      </cdr:blipFill>
      <cdr:spPr bwMode="auto">
        <a:xfrm xmlns:a="http://schemas.openxmlformats.org/drawingml/2006/main">
          <a:off x="5648332" y="287288"/>
          <a:ext cx="2414581" cy="1584176"/>
        </a:xfrm>
        <a:prstGeom xmlns:a="http://schemas.openxmlformats.org/drawingml/2006/main" prst="rect">
          <a:avLst/>
        </a:prstGeom>
        <a:noFill xmlns:a="http://schemas.openxmlformats.org/drawingml/2006/main"/>
        <a:ln xmlns:a="http://schemas.openxmlformats.org/drawingml/2006/main">
          <a:noFill/>
        </a:ln>
        <a:extLst xmlns:a="http://schemas.openxmlformats.org/drawingml/2006/main">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cdr:spPr>
    </cdr:pic>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605A536-455F-4605-93A2-976ABD0232B1}" type="datetimeFigureOut">
              <a:rPr lang="tr-TR" smtClean="0"/>
              <a:pPr/>
              <a:t>13.6.2019</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7C38E39-CEB3-4C7F-B324-9DCF0F17367F}" type="slidenum">
              <a:rPr lang="tr-TR" smtClean="0"/>
              <a:pPr/>
              <a:t>‹#›</a:t>
            </a:fld>
            <a:endParaRPr lang="tr-TR"/>
          </a:p>
        </p:txBody>
      </p:sp>
    </p:spTree>
    <p:extLst>
      <p:ext uri="{BB962C8B-B14F-4D97-AF65-F5344CB8AC3E}">
        <p14:creationId xmlns:p14="http://schemas.microsoft.com/office/powerpoint/2010/main" val="42746218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ispub.com/IJGO/4/1/7501"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7"/>
          <p:cNvSpPr>
            <a:spLocks noGrp="1" noChangeArrowheads="1"/>
          </p:cNvSpPr>
          <p:nvPr>
            <p:ph type="sldNum" sz="quarter" idx="5"/>
          </p:nvPr>
        </p:nvSpPr>
        <p:spPr>
          <a:noFill/>
        </p:spPr>
        <p:txBody>
          <a:bodyPr/>
          <a:lstStyle/>
          <a:p>
            <a:fld id="{C9AE4951-A0BF-4CFC-BE73-2A1DDA20A757}" type="slidenum">
              <a:rPr lang="en-US" smtClean="0"/>
              <a:pPr/>
              <a:t>1</a:t>
            </a:fld>
            <a:endParaRPr lang="en-US" smtClean="0"/>
          </a:p>
        </p:txBody>
      </p:sp>
      <p:sp>
        <p:nvSpPr>
          <p:cNvPr id="129027" name="Rectangle 2"/>
          <p:cNvSpPr>
            <a:spLocks noGrp="1" noRot="1" noChangeAspect="1" noChangeArrowheads="1" noTextEdit="1"/>
          </p:cNvSpPr>
          <p:nvPr>
            <p:ph type="sldImg"/>
          </p:nvPr>
        </p:nvSpPr>
        <p:spPr>
          <a:xfrm>
            <a:off x="1050925" y="768350"/>
            <a:ext cx="4757738" cy="3568700"/>
          </a:xfrm>
          <a:solidFill>
            <a:srgbClr val="FFFFFF"/>
          </a:solidFill>
          <a:ln/>
        </p:spPr>
      </p:sp>
      <p:sp>
        <p:nvSpPr>
          <p:cNvPr id="129028" name="Rectangle 3"/>
          <p:cNvSpPr>
            <a:spLocks noGrp="1" noChangeArrowheads="1"/>
          </p:cNvSpPr>
          <p:nvPr>
            <p:ph type="body" idx="1"/>
          </p:nvPr>
        </p:nvSpPr>
        <p:spPr>
          <a:xfrm>
            <a:off x="914400" y="4573588"/>
            <a:ext cx="5029200" cy="4341812"/>
          </a:xfrm>
          <a:solidFill>
            <a:srgbClr val="FFFFFF"/>
          </a:solidFill>
          <a:ln>
            <a:solidFill>
              <a:srgbClr val="000000"/>
            </a:solidFill>
          </a:ln>
        </p:spPr>
        <p:txBody>
          <a:bodyPr/>
          <a:lstStyle/>
          <a:p>
            <a:pPr eaLnBrk="1" hangingPunct="1"/>
            <a:endParaRPr lang="tr-TR"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p:cNvSpPr>
            <a:spLocks noGrp="1" noRot="1" noChangeAspect="1" noTextEdit="1"/>
          </p:cNvSpPr>
          <p:nvPr>
            <p:ph type="sldImg"/>
          </p:nvPr>
        </p:nvSpPr>
        <p:spPr>
          <a:ln/>
        </p:spPr>
      </p:sp>
      <p:sp>
        <p:nvSpPr>
          <p:cNvPr id="158723" name="Notes Placeholder 2"/>
          <p:cNvSpPr>
            <a:spLocks noGrp="1"/>
          </p:cNvSpPr>
          <p:nvPr>
            <p:ph type="body" idx="1"/>
          </p:nvPr>
        </p:nvSpPr>
        <p:spPr>
          <a:xfrm>
            <a:off x="748050" y="4212456"/>
            <a:ext cx="5479664" cy="3991191"/>
          </a:xfrm>
        </p:spPr>
        <p:txBody>
          <a:bodyPr/>
          <a:lstStyle/>
          <a:p>
            <a:pPr defTabSz="814064">
              <a:defRPr/>
            </a:pPr>
            <a:r>
              <a:rPr lang="de-DE" dirty="0"/>
              <a:t>A number of hormonal treatments are available for DUB. </a:t>
            </a:r>
          </a:p>
          <a:p>
            <a:pPr marL="152639" indent="-152639" defTabSz="814064">
              <a:buFont typeface="Arial" panose="020B0604020202020204" pitchFamily="34" charset="0"/>
              <a:buChar char="•"/>
              <a:defRPr/>
            </a:pPr>
            <a:r>
              <a:rPr lang="de-DE" dirty="0"/>
              <a:t>Progestogens encourage the shedding of the uterine lining (</a:t>
            </a:r>
            <a:r>
              <a:rPr lang="it-IT" dirty="0"/>
              <a:t>e.g. progesterone, dydrogesterone, medroxyprogesterone acetate) and/or </a:t>
            </a:r>
            <a:r>
              <a:rPr lang="en-US" dirty="0"/>
              <a:t>can be associated with the thinning of the uterine lining (endometrial atrophy; e.g. norethisterone, levonorgestrel)</a:t>
            </a:r>
            <a:r>
              <a:rPr lang="de-DE" dirty="0"/>
              <a:t>.</a:t>
            </a:r>
            <a:r>
              <a:rPr lang="de-DE" baseline="30000" dirty="0"/>
              <a:t>1</a:t>
            </a:r>
          </a:p>
          <a:p>
            <a:pPr marL="559746" lvl="1" indent="-152639" defTabSz="814064">
              <a:buFont typeface="Arial" panose="020B0604020202020204" pitchFamily="34" charset="0"/>
              <a:buChar char="•"/>
              <a:defRPr/>
            </a:pPr>
            <a:r>
              <a:rPr lang="it-IT" dirty="0"/>
              <a:t>Progesterone, dydrogesterone and medroxyprogesterone acetate </a:t>
            </a:r>
            <a:r>
              <a:rPr lang="de-DE" dirty="0"/>
              <a:t>are suitable for patients with </a:t>
            </a:r>
            <a:r>
              <a:rPr lang="en-US" dirty="0"/>
              <a:t>a hemoglobin level &gt;80 g/L and stable vital signs.</a:t>
            </a:r>
          </a:p>
          <a:p>
            <a:pPr marL="559746" lvl="1" indent="-152639" defTabSz="814064">
              <a:buFont typeface="Arial" panose="020B0604020202020204" pitchFamily="34" charset="0"/>
              <a:buChar char="•"/>
              <a:defRPr/>
            </a:pPr>
            <a:r>
              <a:rPr lang="en-US" dirty="0"/>
              <a:t>Norethisterone and levonorgestrel can reduce bleed severity by promoting endometrial atrophy and hemostasis; however, these agents are not suitable for adolescent patients.</a:t>
            </a:r>
            <a:endParaRPr lang="en-US" baseline="30000" dirty="0"/>
          </a:p>
          <a:p>
            <a:pPr marL="152639" indent="-152639" defTabSz="814064">
              <a:buFont typeface="Arial" panose="020B0604020202020204" pitchFamily="34" charset="0"/>
              <a:buChar char="•"/>
              <a:defRPr/>
            </a:pPr>
            <a:r>
              <a:rPr lang="en-US" dirty="0"/>
              <a:t>Estrogens encourage the repair of the uterine lining (e.g. estradiol benzoate, conjugated estrogens). These agents are particularly suitable for adolescent patients with a hemoglobin level &lt;80 g/L due to long heavy bleeding.</a:t>
            </a:r>
            <a:r>
              <a:rPr lang="en-US" baseline="30000" dirty="0"/>
              <a:t>1</a:t>
            </a:r>
            <a:r>
              <a:rPr lang="en-US" dirty="0"/>
              <a:t> </a:t>
            </a:r>
          </a:p>
          <a:p>
            <a:pPr marL="152639" indent="-152639" defTabSz="814064">
              <a:buFont typeface="Arial" panose="020B0604020202020204" pitchFamily="34" charset="0"/>
              <a:buChar char="•"/>
              <a:defRPr/>
            </a:pPr>
            <a:r>
              <a:rPr lang="en-US" dirty="0"/>
              <a:t>Short-acting oral contraceptives are suitable for women with long-term and severe anovulatory bleeding (e.g. desogestrel-ethinyl estradiol, gestodene‑ethinyl estradiol).</a:t>
            </a:r>
            <a:r>
              <a:rPr lang="en-US" baseline="30000" dirty="0"/>
              <a:t>1</a:t>
            </a:r>
          </a:p>
          <a:p>
            <a:pPr defTabSz="814064">
              <a:defRPr/>
            </a:pPr>
            <a:r>
              <a:rPr lang="de-DE" dirty="0"/>
              <a:t/>
            </a:r>
            <a:br>
              <a:rPr lang="de-DE" dirty="0"/>
            </a:br>
            <a:r>
              <a:rPr lang="de-DE" b="1" dirty="0"/>
              <a:t>Reference</a:t>
            </a:r>
          </a:p>
          <a:p>
            <a:pPr defTabSz="814064">
              <a:defRPr/>
            </a:pPr>
            <a:r>
              <a:rPr lang="en-US" altLang="en-US" dirty="0"/>
              <a:t>1. Qi Y. Clinical guidelines for diagnosis and treatment of dysfunctional uterine bleeding. </a:t>
            </a:r>
            <a:r>
              <a:rPr lang="en-US" altLang="en-US" i="1" dirty="0"/>
              <a:t>Chin J Obstet Gynecol </a:t>
            </a:r>
            <a:r>
              <a:rPr lang="en-US" altLang="en-US" dirty="0"/>
              <a:t>2009;44(3):234–242 [Translated from Chinese]</a:t>
            </a:r>
          </a:p>
        </p:txBody>
      </p:sp>
      <p:sp>
        <p:nvSpPr>
          <p:cNvPr id="95236" name="Slide Number Placeholder 3"/>
          <p:cNvSpPr>
            <a:spLocks noGrp="1"/>
          </p:cNvSpPr>
          <p:nvPr>
            <p:ph type="sldNum" sz="quarter" idx="5"/>
          </p:nvPr>
        </p:nvSpPr>
        <p:spPr>
          <a:noFill/>
        </p:spPr>
        <p:txBody>
          <a:bodyPr/>
          <a:lstStyle>
            <a:lvl1pPr algn="l" defTabSz="892271" eaLnBrk="0" hangingPunct="0">
              <a:spcBef>
                <a:spcPct val="30000"/>
              </a:spcBef>
              <a:spcAft>
                <a:spcPct val="0"/>
              </a:spcAft>
              <a:defRPr sz="1100">
                <a:solidFill>
                  <a:schemeClr val="tx1"/>
                </a:solidFill>
                <a:latin typeface="Arial" charset="0"/>
              </a:defRPr>
            </a:lvl1pPr>
            <a:lvl2pPr marL="685685" indent="-263724" algn="l" defTabSz="892271" eaLnBrk="0" hangingPunct="0">
              <a:spcBef>
                <a:spcPct val="30000"/>
              </a:spcBef>
              <a:spcAft>
                <a:spcPct val="0"/>
              </a:spcAft>
              <a:defRPr sz="1100">
                <a:solidFill>
                  <a:schemeClr val="tx1"/>
                </a:solidFill>
                <a:latin typeface="Arial" charset="0"/>
              </a:defRPr>
            </a:lvl2pPr>
            <a:lvl3pPr marL="1054902" indent="-210980" algn="l" defTabSz="892271" eaLnBrk="0" hangingPunct="0">
              <a:spcBef>
                <a:spcPct val="30000"/>
              </a:spcBef>
              <a:spcAft>
                <a:spcPct val="0"/>
              </a:spcAft>
              <a:defRPr sz="1100">
                <a:solidFill>
                  <a:schemeClr val="tx1"/>
                </a:solidFill>
                <a:latin typeface="Arial" charset="0"/>
              </a:defRPr>
            </a:lvl3pPr>
            <a:lvl4pPr marL="1476862" indent="-210980" algn="l" defTabSz="892271" eaLnBrk="0" hangingPunct="0">
              <a:spcBef>
                <a:spcPct val="30000"/>
              </a:spcBef>
              <a:spcAft>
                <a:spcPct val="0"/>
              </a:spcAft>
              <a:defRPr sz="1100">
                <a:solidFill>
                  <a:schemeClr val="tx1"/>
                </a:solidFill>
                <a:latin typeface="Arial" charset="0"/>
              </a:defRPr>
            </a:lvl4pPr>
            <a:lvl5pPr marL="1898821" indent="-210980" algn="l" defTabSz="892271" eaLnBrk="0" hangingPunct="0">
              <a:spcBef>
                <a:spcPct val="30000"/>
              </a:spcBef>
              <a:spcAft>
                <a:spcPct val="0"/>
              </a:spcAft>
              <a:defRPr sz="1100">
                <a:solidFill>
                  <a:schemeClr val="tx1"/>
                </a:solidFill>
                <a:latin typeface="Arial" charset="0"/>
              </a:defRPr>
            </a:lvl5pPr>
            <a:lvl6pPr marL="2320782" indent="-210980" defTabSz="892271" eaLnBrk="0" fontAlgn="base" hangingPunct="0">
              <a:spcBef>
                <a:spcPct val="30000"/>
              </a:spcBef>
              <a:spcAft>
                <a:spcPct val="0"/>
              </a:spcAft>
              <a:defRPr sz="1100">
                <a:solidFill>
                  <a:schemeClr val="tx1"/>
                </a:solidFill>
                <a:latin typeface="Arial" charset="0"/>
              </a:defRPr>
            </a:lvl6pPr>
            <a:lvl7pPr marL="2742744" indent="-210980" defTabSz="892271" eaLnBrk="0" fontAlgn="base" hangingPunct="0">
              <a:spcBef>
                <a:spcPct val="30000"/>
              </a:spcBef>
              <a:spcAft>
                <a:spcPct val="0"/>
              </a:spcAft>
              <a:defRPr sz="1100">
                <a:solidFill>
                  <a:schemeClr val="tx1"/>
                </a:solidFill>
                <a:latin typeface="Arial" charset="0"/>
              </a:defRPr>
            </a:lvl7pPr>
            <a:lvl8pPr marL="3164705" indent="-210980" defTabSz="892271" eaLnBrk="0" fontAlgn="base" hangingPunct="0">
              <a:spcBef>
                <a:spcPct val="30000"/>
              </a:spcBef>
              <a:spcAft>
                <a:spcPct val="0"/>
              </a:spcAft>
              <a:defRPr sz="1100">
                <a:solidFill>
                  <a:schemeClr val="tx1"/>
                </a:solidFill>
                <a:latin typeface="Arial" charset="0"/>
              </a:defRPr>
            </a:lvl8pPr>
            <a:lvl9pPr marL="3586665" indent="-210980" defTabSz="892271" eaLnBrk="0" fontAlgn="base" hangingPunct="0">
              <a:spcBef>
                <a:spcPct val="30000"/>
              </a:spcBef>
              <a:spcAft>
                <a:spcPct val="0"/>
              </a:spcAft>
              <a:defRPr sz="1100">
                <a:solidFill>
                  <a:schemeClr val="tx1"/>
                </a:solidFill>
                <a:latin typeface="Arial" charset="0"/>
              </a:defRPr>
            </a:lvl9pPr>
          </a:lstStyle>
          <a:p>
            <a:pPr algn="r" eaLnBrk="1" hangingPunct="1">
              <a:spcBef>
                <a:spcPct val="0"/>
              </a:spcBef>
            </a:pPr>
            <a:fld id="{805501FC-4456-481D-98DC-4F3C3C8BD26E}" type="slidenum">
              <a:rPr lang="en-US" altLang="en-US" smtClean="0"/>
              <a:pPr algn="r" eaLnBrk="1" hangingPunct="1">
                <a:spcBef>
                  <a:spcPct val="0"/>
                </a:spcBef>
              </a:pPr>
              <a:t>16</a:t>
            </a:fld>
            <a:endParaRPr lang="en-US" altLang="en-US" dirty="0"/>
          </a:p>
        </p:txBody>
      </p:sp>
    </p:spTree>
    <p:extLst>
      <p:ext uri="{BB962C8B-B14F-4D97-AF65-F5344CB8AC3E}">
        <p14:creationId xmlns:p14="http://schemas.microsoft.com/office/powerpoint/2010/main" val="2819366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a:ln/>
        </p:spPr>
      </p:sp>
      <p:sp>
        <p:nvSpPr>
          <p:cNvPr id="84995" name="Notes Placeholder 2"/>
          <p:cNvSpPr>
            <a:spLocks noGrp="1"/>
          </p:cNvSpPr>
          <p:nvPr>
            <p:ph type="body" idx="1"/>
          </p:nvPr>
        </p:nvSpPr>
        <p:spPr>
          <a:xfrm>
            <a:off x="749759" y="4212456"/>
            <a:ext cx="5404346" cy="3991191"/>
          </a:xfrm>
        </p:spPr>
        <p:txBody>
          <a:bodyPr/>
          <a:lstStyle/>
          <a:p>
            <a:pPr eaLnBrk="1" hangingPunct="1">
              <a:defRPr/>
            </a:pPr>
            <a:r>
              <a:rPr lang="en-US" altLang="en-US" dirty="0"/>
              <a:t>During the progesterone-dominated luteal phase, progesterone acts on the endometrium in a number of ways.</a:t>
            </a:r>
            <a:r>
              <a:rPr lang="en-US" altLang="en-US" baseline="30000" dirty="0"/>
              <a:t>1</a:t>
            </a:r>
            <a:r>
              <a:rPr lang="en-US" altLang="en-US" dirty="0"/>
              <a:t> Overall, it is associated with hemostatic, anti-fibrinolytic (through PAI pathway) and anti-proteolytic properties</a:t>
            </a:r>
            <a:r>
              <a:rPr lang="en-US" altLang="en-US" baseline="30000" dirty="0"/>
              <a:t>1</a:t>
            </a:r>
            <a:r>
              <a:rPr lang="en-US" altLang="en-US" dirty="0"/>
              <a:t> and it counteracts the estrogen-induced growth of the endometrium.</a:t>
            </a:r>
            <a:r>
              <a:rPr lang="en-US" altLang="en-US" baseline="30000" dirty="0"/>
              <a:t>2</a:t>
            </a:r>
          </a:p>
          <a:p>
            <a:pPr eaLnBrk="1" hangingPunct="1">
              <a:defRPr/>
            </a:pPr>
            <a:r>
              <a:rPr lang="en-US" altLang="en-US" dirty="0"/>
              <a:t>In summary, just as progesterone, progestogens can:</a:t>
            </a:r>
            <a:r>
              <a:rPr lang="en-US" altLang="en-US" baseline="30000" dirty="0"/>
              <a:t>1</a:t>
            </a:r>
          </a:p>
          <a:p>
            <a:pPr marL="158235" indent="-158235">
              <a:buFont typeface="Arial" panose="020B0604020202020204" pitchFamily="34" charset="0"/>
              <a:buChar char="•"/>
              <a:defRPr/>
            </a:pPr>
            <a:r>
              <a:rPr lang="en-US" altLang="en-US" dirty="0"/>
              <a:t>Induce the expression of angiopoietin-1, an angiostatic factor that stabilizes vessels and blocks unrestrained angiogenesis. </a:t>
            </a:r>
          </a:p>
          <a:p>
            <a:pPr marL="158235" indent="-158235">
              <a:buFont typeface="Arial" panose="020B0604020202020204" pitchFamily="34" charset="0"/>
              <a:buChar char="•"/>
              <a:defRPr/>
            </a:pPr>
            <a:r>
              <a:rPr lang="en-US" altLang="en-US" dirty="0"/>
              <a:t>Induce the expression of tissue factor (TF), a primary initiator of coagulation.</a:t>
            </a:r>
          </a:p>
          <a:p>
            <a:pPr marL="158235" indent="-158235">
              <a:buFont typeface="Arial" panose="020B0604020202020204" pitchFamily="34" charset="0"/>
              <a:buChar char="•"/>
              <a:defRPr/>
            </a:pPr>
            <a:r>
              <a:rPr lang="en-US" altLang="en-US" dirty="0"/>
              <a:t>Induce </a:t>
            </a:r>
            <a:r>
              <a:rPr lang="en-GB" altLang="en-US" dirty="0"/>
              <a:t>plasminogen activator inhibitor-1 (PAI-1) expression, a hemostatic and anti-fibrinolytic factor. </a:t>
            </a:r>
          </a:p>
          <a:p>
            <a:pPr marL="158235" indent="-158235">
              <a:buFont typeface="Arial" panose="020B0604020202020204" pitchFamily="34" charset="0"/>
              <a:buChar char="•"/>
              <a:defRPr/>
            </a:pPr>
            <a:r>
              <a:rPr lang="en-GB" altLang="en-US" dirty="0"/>
              <a:t>Inhibit matrix metalloproteinase (MMP)-1, 3, 9 expression, which results in the stabilization of endometrial stromal and vascular extracellular matrix.</a:t>
            </a:r>
          </a:p>
          <a:p>
            <a:pPr eaLnBrk="1" hangingPunct="1">
              <a:defRPr/>
            </a:pPr>
            <a:r>
              <a:rPr lang="en-US" altLang="en-US" dirty="0"/>
              <a:t>Conversely, progestogen withdrawal reduces hemostasis and increases MMP activity resulting in controlled hemorrhage.</a:t>
            </a:r>
            <a:r>
              <a:rPr lang="en-US" altLang="en-US" baseline="30000" dirty="0"/>
              <a:t>1</a:t>
            </a:r>
          </a:p>
          <a:p>
            <a:pPr eaLnBrk="1" hangingPunct="1">
              <a:defRPr/>
            </a:pPr>
            <a:endParaRPr lang="de-DE" altLang="en-US" dirty="0"/>
          </a:p>
          <a:p>
            <a:pPr eaLnBrk="1" hangingPunct="1">
              <a:defRPr/>
            </a:pPr>
            <a:r>
              <a:rPr lang="de-DE" altLang="en-US" b="1" dirty="0"/>
              <a:t>Reference</a:t>
            </a:r>
          </a:p>
          <a:p>
            <a:pPr marL="210998" indent="-210998">
              <a:buFont typeface="+mj-lt"/>
              <a:buAutoNum type="arabicPeriod"/>
              <a:defRPr/>
            </a:pPr>
            <a:r>
              <a:rPr lang="en-US" altLang="en-US" dirty="0"/>
              <a:t>Lockwood CJ. Mechanisms of normal and abnormal endometrial bleeding. </a:t>
            </a:r>
            <a:r>
              <a:rPr lang="en-US" altLang="en-US" i="1" dirty="0"/>
              <a:t>Menopause</a:t>
            </a:r>
            <a:r>
              <a:rPr lang="en-US" altLang="en-US" dirty="0"/>
              <a:t> 2011;18(4):408–411</a:t>
            </a:r>
          </a:p>
          <a:p>
            <a:pPr marL="210998" indent="-210998">
              <a:buFont typeface="+mj-lt"/>
              <a:buAutoNum type="arabicPeriod"/>
              <a:defRPr/>
            </a:pPr>
            <a:r>
              <a:rPr lang="en-IN" dirty="0"/>
              <a:t>Kuhl H. Pharmacology of estrogens and progestogens: influence of different routes of administration. </a:t>
            </a:r>
            <a:r>
              <a:rPr lang="en-IN" i="1" dirty="0"/>
              <a:t>Climacteric</a:t>
            </a:r>
            <a:r>
              <a:rPr lang="en-IN" dirty="0"/>
              <a:t> 2005;8(Suppl 1):3–63</a:t>
            </a:r>
            <a:endParaRPr lang="en-GB" dirty="0"/>
          </a:p>
        </p:txBody>
      </p:sp>
      <p:sp>
        <p:nvSpPr>
          <p:cNvPr id="96260" name="Slide Number Placeholder 3"/>
          <p:cNvSpPr>
            <a:spLocks noGrp="1"/>
          </p:cNvSpPr>
          <p:nvPr>
            <p:ph type="sldNum" sz="quarter" idx="5"/>
          </p:nvPr>
        </p:nvSpPr>
        <p:spPr>
          <a:noFill/>
        </p:spPr>
        <p:txBody>
          <a:bodyPr/>
          <a:lstStyle>
            <a:lvl1pPr algn="l" defTabSz="892271" eaLnBrk="0" hangingPunct="0">
              <a:spcBef>
                <a:spcPct val="30000"/>
              </a:spcBef>
              <a:spcAft>
                <a:spcPct val="0"/>
              </a:spcAft>
              <a:defRPr sz="1100">
                <a:solidFill>
                  <a:schemeClr val="tx1"/>
                </a:solidFill>
                <a:latin typeface="Arial" charset="0"/>
              </a:defRPr>
            </a:lvl1pPr>
            <a:lvl2pPr marL="685685" indent="-263724" algn="l" defTabSz="892271" eaLnBrk="0" hangingPunct="0">
              <a:spcBef>
                <a:spcPct val="30000"/>
              </a:spcBef>
              <a:spcAft>
                <a:spcPct val="0"/>
              </a:spcAft>
              <a:defRPr sz="1100">
                <a:solidFill>
                  <a:schemeClr val="tx1"/>
                </a:solidFill>
                <a:latin typeface="Arial" charset="0"/>
              </a:defRPr>
            </a:lvl2pPr>
            <a:lvl3pPr marL="1054902" indent="-210980" algn="l" defTabSz="892271" eaLnBrk="0" hangingPunct="0">
              <a:spcBef>
                <a:spcPct val="30000"/>
              </a:spcBef>
              <a:spcAft>
                <a:spcPct val="0"/>
              </a:spcAft>
              <a:defRPr sz="1100">
                <a:solidFill>
                  <a:schemeClr val="tx1"/>
                </a:solidFill>
                <a:latin typeface="Arial" charset="0"/>
              </a:defRPr>
            </a:lvl3pPr>
            <a:lvl4pPr marL="1476862" indent="-210980" algn="l" defTabSz="892271" eaLnBrk="0" hangingPunct="0">
              <a:spcBef>
                <a:spcPct val="30000"/>
              </a:spcBef>
              <a:spcAft>
                <a:spcPct val="0"/>
              </a:spcAft>
              <a:defRPr sz="1100">
                <a:solidFill>
                  <a:schemeClr val="tx1"/>
                </a:solidFill>
                <a:latin typeface="Arial" charset="0"/>
              </a:defRPr>
            </a:lvl4pPr>
            <a:lvl5pPr marL="1898821" indent="-210980" algn="l" defTabSz="892271" eaLnBrk="0" hangingPunct="0">
              <a:spcBef>
                <a:spcPct val="30000"/>
              </a:spcBef>
              <a:spcAft>
                <a:spcPct val="0"/>
              </a:spcAft>
              <a:defRPr sz="1100">
                <a:solidFill>
                  <a:schemeClr val="tx1"/>
                </a:solidFill>
                <a:latin typeface="Arial" charset="0"/>
              </a:defRPr>
            </a:lvl5pPr>
            <a:lvl6pPr marL="2320782" indent="-210980" defTabSz="892271" eaLnBrk="0" fontAlgn="base" hangingPunct="0">
              <a:spcBef>
                <a:spcPct val="30000"/>
              </a:spcBef>
              <a:spcAft>
                <a:spcPct val="0"/>
              </a:spcAft>
              <a:defRPr sz="1100">
                <a:solidFill>
                  <a:schemeClr val="tx1"/>
                </a:solidFill>
                <a:latin typeface="Arial" charset="0"/>
              </a:defRPr>
            </a:lvl6pPr>
            <a:lvl7pPr marL="2742744" indent="-210980" defTabSz="892271" eaLnBrk="0" fontAlgn="base" hangingPunct="0">
              <a:spcBef>
                <a:spcPct val="30000"/>
              </a:spcBef>
              <a:spcAft>
                <a:spcPct val="0"/>
              </a:spcAft>
              <a:defRPr sz="1100">
                <a:solidFill>
                  <a:schemeClr val="tx1"/>
                </a:solidFill>
                <a:latin typeface="Arial" charset="0"/>
              </a:defRPr>
            </a:lvl7pPr>
            <a:lvl8pPr marL="3164705" indent="-210980" defTabSz="892271" eaLnBrk="0" fontAlgn="base" hangingPunct="0">
              <a:spcBef>
                <a:spcPct val="30000"/>
              </a:spcBef>
              <a:spcAft>
                <a:spcPct val="0"/>
              </a:spcAft>
              <a:defRPr sz="1100">
                <a:solidFill>
                  <a:schemeClr val="tx1"/>
                </a:solidFill>
                <a:latin typeface="Arial" charset="0"/>
              </a:defRPr>
            </a:lvl8pPr>
            <a:lvl9pPr marL="3586665" indent="-210980" defTabSz="892271" eaLnBrk="0" fontAlgn="base" hangingPunct="0">
              <a:spcBef>
                <a:spcPct val="30000"/>
              </a:spcBef>
              <a:spcAft>
                <a:spcPct val="0"/>
              </a:spcAft>
              <a:defRPr sz="1100">
                <a:solidFill>
                  <a:schemeClr val="tx1"/>
                </a:solidFill>
                <a:latin typeface="Arial" charset="0"/>
              </a:defRPr>
            </a:lvl9pPr>
          </a:lstStyle>
          <a:p>
            <a:pPr algn="r" eaLnBrk="1" hangingPunct="1">
              <a:spcBef>
                <a:spcPct val="0"/>
              </a:spcBef>
            </a:pPr>
            <a:fld id="{ECCA5B60-0FB4-4EF1-A7BD-FBE4ED00B483}" type="slidenum">
              <a:rPr lang="en-US" altLang="en-US" smtClean="0"/>
              <a:pPr algn="r" eaLnBrk="1" hangingPunct="1">
                <a:spcBef>
                  <a:spcPct val="0"/>
                </a:spcBef>
              </a:pPr>
              <a:t>17</a:t>
            </a:fld>
            <a:endParaRPr lang="en-US" altLang="en-US" dirty="0"/>
          </a:p>
        </p:txBody>
      </p:sp>
    </p:spTree>
    <p:extLst>
      <p:ext uri="{BB962C8B-B14F-4D97-AF65-F5344CB8AC3E}">
        <p14:creationId xmlns:p14="http://schemas.microsoft.com/office/powerpoint/2010/main" val="1221303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Folienbildplatzhalter 1"/>
          <p:cNvSpPr>
            <a:spLocks noGrp="1" noRot="1" noChangeAspect="1" noTextEdit="1"/>
          </p:cNvSpPr>
          <p:nvPr>
            <p:ph type="sldImg"/>
          </p:nvPr>
        </p:nvSpPr>
        <p:spPr>
          <a:ln/>
        </p:spPr>
      </p:sp>
      <p:sp>
        <p:nvSpPr>
          <p:cNvPr id="90115" name="Notizenplatzhalter 2"/>
          <p:cNvSpPr>
            <a:spLocks noGrp="1"/>
          </p:cNvSpPr>
          <p:nvPr>
            <p:ph type="body" idx="1"/>
          </p:nvPr>
        </p:nvSpPr>
        <p:spPr>
          <a:xfrm>
            <a:off x="780575" y="4212454"/>
            <a:ext cx="5520751" cy="4374852"/>
          </a:xfrm>
        </p:spPr>
        <p:txBody>
          <a:bodyPr/>
          <a:lstStyle/>
          <a:p>
            <a:pPr>
              <a:spcBef>
                <a:spcPts val="381"/>
              </a:spcBef>
              <a:defRPr/>
            </a:pPr>
            <a:r>
              <a:rPr lang="de-DE" altLang="en-US" spc="-18" dirty="0"/>
              <a:t>A prospective, open-label, baseline-controlled study in 33 centers throughout India assessed the efficacy of dydrogesterone in regulating the menstrual cycle.</a:t>
            </a:r>
            <a:r>
              <a:rPr lang="de-DE" altLang="en-US" spc="-18" baseline="30000" dirty="0"/>
              <a:t>1 </a:t>
            </a:r>
            <a:r>
              <a:rPr lang="de-DE" altLang="en-US" spc="-18" dirty="0"/>
              <a:t>Patients were administered oral dydrogesterone 10 mg/day from days 11 to 25 of the menstrual cycle.</a:t>
            </a:r>
            <a:r>
              <a:rPr lang="de-DE" altLang="en-US" spc="-18" baseline="30000" dirty="0"/>
              <a:t>1</a:t>
            </a:r>
          </a:p>
          <a:p>
            <a:pPr>
              <a:spcBef>
                <a:spcPts val="381"/>
              </a:spcBef>
              <a:defRPr/>
            </a:pPr>
            <a:r>
              <a:rPr lang="de-DE" altLang="en-US" dirty="0"/>
              <a:t>In total, 389 patients were recruited and 352 patients completed the treatment and follow-up periods; 72 had metrorrhagia, 128 had polymenorrhea, 83 had menometrorrhagia, and 69 had oligomenorrhea.</a:t>
            </a:r>
            <a:r>
              <a:rPr lang="de-DE" altLang="en-US" baseline="30000" dirty="0"/>
              <a:t>1</a:t>
            </a:r>
            <a:r>
              <a:rPr lang="de-DE" altLang="en-US" dirty="0"/>
              <a:t> </a:t>
            </a:r>
          </a:p>
          <a:p>
            <a:pPr>
              <a:spcBef>
                <a:spcPts val="381"/>
              </a:spcBef>
              <a:defRPr/>
            </a:pPr>
            <a:r>
              <a:rPr lang="de-DE" altLang="en-US" dirty="0"/>
              <a:t>Data are presented on this slide for polymenorrhea and oligomenorrhea.</a:t>
            </a:r>
          </a:p>
          <a:p>
            <a:pPr>
              <a:spcBef>
                <a:spcPts val="381"/>
              </a:spcBef>
              <a:defRPr/>
            </a:pPr>
            <a:r>
              <a:rPr lang="de-DE" altLang="en-US" dirty="0"/>
              <a:t>Dydrogesterone successfully normalized the length of the menstrual cycle during treatment. The effect continued during the follow-up period.</a:t>
            </a:r>
            <a:r>
              <a:rPr lang="de-DE" altLang="en-US" baseline="30000" dirty="0"/>
              <a:t>1</a:t>
            </a:r>
          </a:p>
          <a:p>
            <a:pPr marL="158235" indent="-158235">
              <a:spcBef>
                <a:spcPts val="381"/>
              </a:spcBef>
              <a:buFont typeface="Arial" panose="020B0604020202020204" pitchFamily="34" charset="0"/>
              <a:buChar char="•"/>
              <a:defRPr/>
            </a:pPr>
            <a:r>
              <a:rPr lang="de-DE" altLang="en-US" spc="-18" dirty="0"/>
              <a:t>In patients with polymenorrhea, the duration of the menstrual cycle increased from baseline (mean 21.67 days) after the first cycle, with changes reaching statistical significance after 3 cycles (p&lt;0.05). Mean cycle duration was 24.69 days during treatment and 28.12 days during follow-up.</a:t>
            </a:r>
          </a:p>
          <a:p>
            <a:pPr marL="158235" indent="-158235">
              <a:spcBef>
                <a:spcPts val="381"/>
              </a:spcBef>
              <a:buFont typeface="Arial" panose="020B0604020202020204" pitchFamily="34" charset="0"/>
              <a:buChar char="•"/>
              <a:defRPr/>
            </a:pPr>
            <a:r>
              <a:rPr lang="de-DE" altLang="en-US" spc="-18" dirty="0"/>
              <a:t>In patients with oligomenorrhea, the duration of the menstrual cycle decreased from baseline (mean 50.92 days) to 33.33 days during treatment and 28.16 days during follow-up; all differences were statistically significant versus </a:t>
            </a:r>
            <a:r>
              <a:rPr lang="en-US" altLang="en-US" spc="-18" dirty="0"/>
              <a:t>baseline in all three cycles both on treatment and in follow up (p&lt;0.05)</a:t>
            </a:r>
            <a:r>
              <a:rPr lang="de-DE" altLang="en-US" spc="-18" dirty="0"/>
              <a:t>.</a:t>
            </a:r>
          </a:p>
          <a:p>
            <a:pPr>
              <a:spcBef>
                <a:spcPts val="381"/>
              </a:spcBef>
              <a:defRPr/>
            </a:pPr>
            <a:r>
              <a:rPr lang="en-US" altLang="en-US" dirty="0"/>
              <a:t>Dydrogesterone also led to reductions in pain severity scores during treatment, which continued during the follow-up period.</a:t>
            </a:r>
            <a:r>
              <a:rPr lang="en-US" altLang="en-US" baseline="30000" dirty="0"/>
              <a:t>1</a:t>
            </a:r>
          </a:p>
          <a:p>
            <a:pPr>
              <a:spcBef>
                <a:spcPts val="381"/>
              </a:spcBef>
              <a:defRPr/>
            </a:pPr>
            <a:r>
              <a:rPr lang="en-US" altLang="en-US" spc="-9" dirty="0"/>
              <a:t>Less than 1% of patients reported minor side effects during the course of the study.</a:t>
            </a:r>
            <a:r>
              <a:rPr lang="en-US" altLang="en-US" spc="-9" baseline="30000" dirty="0"/>
              <a:t>1</a:t>
            </a:r>
          </a:p>
          <a:p>
            <a:pPr>
              <a:spcBef>
                <a:spcPts val="381"/>
              </a:spcBef>
              <a:defRPr/>
            </a:pPr>
            <a:endParaRPr lang="en-US" altLang="en-US" dirty="0"/>
          </a:p>
          <a:p>
            <a:pPr defTabSz="843989">
              <a:spcBef>
                <a:spcPts val="381"/>
              </a:spcBef>
              <a:defRPr/>
            </a:pPr>
            <a:r>
              <a:rPr lang="de-DE" altLang="en-US" b="1" dirty="0"/>
              <a:t>Reference</a:t>
            </a:r>
          </a:p>
          <a:p>
            <a:pPr marL="210998" indent="-210998" defTabSz="843989">
              <a:spcBef>
                <a:spcPts val="381"/>
              </a:spcBef>
              <a:buFont typeface="+mj-lt"/>
              <a:buAutoNum type="arabicPeriod"/>
              <a:defRPr/>
            </a:pPr>
            <a:r>
              <a:rPr lang="de-DE" dirty="0"/>
              <a:t>Anklesaria B, Balamba P, Banerjee B, </a:t>
            </a:r>
            <a:r>
              <a:rPr lang="de-DE" i="1" dirty="0"/>
              <a:t>et al</a:t>
            </a:r>
            <a:r>
              <a:rPr lang="de-DE" dirty="0"/>
              <a:t>. Cycle regularization with dydrogesterone in Indian women. </a:t>
            </a:r>
            <a:r>
              <a:rPr lang="de-DE" i="1" dirty="0"/>
              <a:t>Obs &amp; Gynae</a:t>
            </a:r>
            <a:r>
              <a:rPr lang="de-DE" dirty="0"/>
              <a:t> 1999;4(9):559–564</a:t>
            </a:r>
            <a:endParaRPr lang="en-GB" dirty="0"/>
          </a:p>
        </p:txBody>
      </p:sp>
      <p:sp>
        <p:nvSpPr>
          <p:cNvPr id="101380" name="Foliennummernplatzhalter 3"/>
          <p:cNvSpPr>
            <a:spLocks noGrp="1"/>
          </p:cNvSpPr>
          <p:nvPr>
            <p:ph type="sldNum" sz="quarter" idx="5"/>
          </p:nvPr>
        </p:nvSpPr>
        <p:spPr>
          <a:noFill/>
        </p:spPr>
        <p:txBody>
          <a:bodyPr/>
          <a:lstStyle>
            <a:lvl1pPr algn="l" defTabSz="892271" eaLnBrk="0" hangingPunct="0">
              <a:spcBef>
                <a:spcPct val="30000"/>
              </a:spcBef>
              <a:spcAft>
                <a:spcPct val="0"/>
              </a:spcAft>
              <a:defRPr sz="1100">
                <a:solidFill>
                  <a:schemeClr val="tx1"/>
                </a:solidFill>
                <a:latin typeface="Arial" charset="0"/>
              </a:defRPr>
            </a:lvl1pPr>
            <a:lvl2pPr marL="685685" indent="-263724" algn="l" defTabSz="892271" eaLnBrk="0" hangingPunct="0">
              <a:spcBef>
                <a:spcPct val="30000"/>
              </a:spcBef>
              <a:spcAft>
                <a:spcPct val="0"/>
              </a:spcAft>
              <a:defRPr sz="1100">
                <a:solidFill>
                  <a:schemeClr val="tx1"/>
                </a:solidFill>
                <a:latin typeface="Arial" charset="0"/>
              </a:defRPr>
            </a:lvl2pPr>
            <a:lvl3pPr marL="1054902" indent="-210980" algn="l" defTabSz="892271" eaLnBrk="0" hangingPunct="0">
              <a:spcBef>
                <a:spcPct val="30000"/>
              </a:spcBef>
              <a:spcAft>
                <a:spcPct val="0"/>
              </a:spcAft>
              <a:defRPr sz="1100">
                <a:solidFill>
                  <a:schemeClr val="tx1"/>
                </a:solidFill>
                <a:latin typeface="Arial" charset="0"/>
              </a:defRPr>
            </a:lvl3pPr>
            <a:lvl4pPr marL="1476862" indent="-210980" algn="l" defTabSz="892271" eaLnBrk="0" hangingPunct="0">
              <a:spcBef>
                <a:spcPct val="30000"/>
              </a:spcBef>
              <a:spcAft>
                <a:spcPct val="0"/>
              </a:spcAft>
              <a:defRPr sz="1100">
                <a:solidFill>
                  <a:schemeClr val="tx1"/>
                </a:solidFill>
                <a:latin typeface="Arial" charset="0"/>
              </a:defRPr>
            </a:lvl4pPr>
            <a:lvl5pPr marL="1898821" indent="-210980" algn="l" defTabSz="892271" eaLnBrk="0" hangingPunct="0">
              <a:spcBef>
                <a:spcPct val="30000"/>
              </a:spcBef>
              <a:spcAft>
                <a:spcPct val="0"/>
              </a:spcAft>
              <a:defRPr sz="1100">
                <a:solidFill>
                  <a:schemeClr val="tx1"/>
                </a:solidFill>
                <a:latin typeface="Arial" charset="0"/>
              </a:defRPr>
            </a:lvl5pPr>
            <a:lvl6pPr marL="2320782" indent="-210980" defTabSz="892271" eaLnBrk="0" fontAlgn="base" hangingPunct="0">
              <a:spcBef>
                <a:spcPct val="30000"/>
              </a:spcBef>
              <a:spcAft>
                <a:spcPct val="0"/>
              </a:spcAft>
              <a:defRPr sz="1100">
                <a:solidFill>
                  <a:schemeClr val="tx1"/>
                </a:solidFill>
                <a:latin typeface="Arial" charset="0"/>
              </a:defRPr>
            </a:lvl6pPr>
            <a:lvl7pPr marL="2742744" indent="-210980" defTabSz="892271" eaLnBrk="0" fontAlgn="base" hangingPunct="0">
              <a:spcBef>
                <a:spcPct val="30000"/>
              </a:spcBef>
              <a:spcAft>
                <a:spcPct val="0"/>
              </a:spcAft>
              <a:defRPr sz="1100">
                <a:solidFill>
                  <a:schemeClr val="tx1"/>
                </a:solidFill>
                <a:latin typeface="Arial" charset="0"/>
              </a:defRPr>
            </a:lvl7pPr>
            <a:lvl8pPr marL="3164705" indent="-210980" defTabSz="892271" eaLnBrk="0" fontAlgn="base" hangingPunct="0">
              <a:spcBef>
                <a:spcPct val="30000"/>
              </a:spcBef>
              <a:spcAft>
                <a:spcPct val="0"/>
              </a:spcAft>
              <a:defRPr sz="1100">
                <a:solidFill>
                  <a:schemeClr val="tx1"/>
                </a:solidFill>
                <a:latin typeface="Arial" charset="0"/>
              </a:defRPr>
            </a:lvl8pPr>
            <a:lvl9pPr marL="3586665" indent="-210980" defTabSz="892271" eaLnBrk="0" fontAlgn="base" hangingPunct="0">
              <a:spcBef>
                <a:spcPct val="30000"/>
              </a:spcBef>
              <a:spcAft>
                <a:spcPct val="0"/>
              </a:spcAft>
              <a:defRPr sz="1100">
                <a:solidFill>
                  <a:schemeClr val="tx1"/>
                </a:solidFill>
                <a:latin typeface="Arial" charset="0"/>
              </a:defRPr>
            </a:lvl9pPr>
          </a:lstStyle>
          <a:p>
            <a:pPr algn="r" eaLnBrk="1" hangingPunct="1">
              <a:spcBef>
                <a:spcPct val="0"/>
              </a:spcBef>
            </a:pPr>
            <a:fld id="{7F3F938F-0CF1-4A2A-884D-2A5836EE7F73}" type="slidenum">
              <a:rPr lang="de-DE" altLang="en-US" smtClean="0">
                <a:solidFill>
                  <a:srgbClr val="000000"/>
                </a:solidFill>
              </a:rPr>
              <a:pPr algn="r" eaLnBrk="1" hangingPunct="1">
                <a:spcBef>
                  <a:spcPct val="0"/>
                </a:spcBef>
              </a:pPr>
              <a:t>18</a:t>
            </a:fld>
            <a:endParaRPr lang="de-DE" altLang="en-US">
              <a:solidFill>
                <a:srgbClr val="000000"/>
              </a:solidFill>
            </a:endParaRPr>
          </a:p>
        </p:txBody>
      </p:sp>
    </p:spTree>
    <p:extLst>
      <p:ext uri="{BB962C8B-B14F-4D97-AF65-F5344CB8AC3E}">
        <p14:creationId xmlns:p14="http://schemas.microsoft.com/office/powerpoint/2010/main" val="41356255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TextEdit="1"/>
          </p:cNvSpPr>
          <p:nvPr>
            <p:ph type="sldImg"/>
          </p:nvPr>
        </p:nvSpPr>
        <p:spPr>
          <a:ln/>
        </p:spPr>
      </p:sp>
      <p:sp>
        <p:nvSpPr>
          <p:cNvPr id="100355" name="Notes Placeholder 2"/>
          <p:cNvSpPr>
            <a:spLocks noGrp="1"/>
          </p:cNvSpPr>
          <p:nvPr>
            <p:ph type="body" idx="1"/>
          </p:nvPr>
        </p:nvSpPr>
        <p:spPr>
          <a:xfrm>
            <a:off x="780573" y="4212456"/>
            <a:ext cx="5079091" cy="3991191"/>
          </a:xfrm>
          <a:noFill/>
        </p:spPr>
        <p:txBody>
          <a:bodyPr/>
          <a:lstStyle/>
          <a:p>
            <a:pPr eaLnBrk="1" hangingPunct="1"/>
            <a:r>
              <a:rPr lang="en-GB" altLang="en-US" dirty="0"/>
              <a:t>A total of 100 patients over 35 years of age with DUB were randomly selected from a hospital outpatients department for this study to investigate the effect of dydrogesterone treatment on their menstrual cycle.</a:t>
            </a:r>
            <a:r>
              <a:rPr lang="en-GB" altLang="en-US" baseline="30000" dirty="0"/>
              <a:t>1 </a:t>
            </a:r>
          </a:p>
          <a:p>
            <a:pPr eaLnBrk="1" hangingPunct="1"/>
            <a:r>
              <a:rPr lang="en-GB" altLang="en-US" dirty="0"/>
              <a:t>Patients received dydrogesterone from days 14 to 28 of their menstrual cycle, which was continued for three to five consecutive cycles.</a:t>
            </a:r>
            <a:r>
              <a:rPr lang="en-GB" altLang="en-US" baseline="30000" dirty="0"/>
              <a:t>1</a:t>
            </a:r>
          </a:p>
          <a:p>
            <a:pPr eaLnBrk="1" hangingPunct="1"/>
            <a:r>
              <a:rPr lang="en-GB" altLang="en-US" dirty="0"/>
              <a:t>Treatment with dydrogesterone resulted in a combination of good cycle control in terms of the length of the menstrual cycle and the number of days of the menstrual phase, improvement of symptoms, reduction in the amount of bleeding and an increase in hemoglobin level for 82% of patients included in the study.</a:t>
            </a:r>
            <a:r>
              <a:rPr lang="en-GB" altLang="en-US" baseline="30000" dirty="0"/>
              <a:t>1</a:t>
            </a:r>
            <a:r>
              <a:rPr lang="en-GB" altLang="en-US" dirty="0"/>
              <a:t>  </a:t>
            </a:r>
          </a:p>
          <a:p>
            <a:pPr eaLnBrk="1" hangingPunct="1"/>
            <a:endParaRPr lang="en-GB" altLang="en-US" dirty="0"/>
          </a:p>
          <a:p>
            <a:pPr eaLnBrk="1" hangingPunct="1"/>
            <a:r>
              <a:rPr lang="en-GB" altLang="en-US" b="1" dirty="0"/>
              <a:t>Reference</a:t>
            </a:r>
          </a:p>
          <a:p>
            <a:pPr marL="210998" indent="-210998">
              <a:buFont typeface="+mj-lt"/>
              <a:buAutoNum type="arabicPeriod"/>
            </a:pPr>
            <a:r>
              <a:rPr lang="en-GB" dirty="0"/>
              <a:t>Naib JM, Siddiqui MI, Ajmal W. </a:t>
            </a:r>
            <a:r>
              <a:rPr lang="en-IN" dirty="0"/>
              <a:t>The role of dydrogesterone in the medical management of 100 cases of dysfunctional uterine bleeding (DUB) above 35 years of age. </a:t>
            </a:r>
            <a:r>
              <a:rPr lang="en-GB" i="1" dirty="0"/>
              <a:t>J Postgrad Med Inst</a:t>
            </a:r>
            <a:r>
              <a:rPr lang="en-GB" dirty="0"/>
              <a:t> 2003;17(2):189</a:t>
            </a:r>
            <a:r>
              <a:rPr lang="en-US" dirty="0"/>
              <a:t>–</a:t>
            </a:r>
            <a:r>
              <a:rPr lang="en-GB" dirty="0"/>
              <a:t>193</a:t>
            </a:r>
          </a:p>
        </p:txBody>
      </p:sp>
      <p:sp>
        <p:nvSpPr>
          <p:cNvPr id="100356" name="Slide Number Placeholder 3"/>
          <p:cNvSpPr>
            <a:spLocks noGrp="1"/>
          </p:cNvSpPr>
          <p:nvPr>
            <p:ph type="sldNum" sz="quarter" idx="5"/>
          </p:nvPr>
        </p:nvSpPr>
        <p:spPr>
          <a:noFill/>
        </p:spPr>
        <p:txBody>
          <a:bodyPr/>
          <a:lstStyle>
            <a:lvl1pPr algn="l" defTabSz="862967" eaLnBrk="0" hangingPunct="0">
              <a:spcBef>
                <a:spcPct val="30000"/>
              </a:spcBef>
              <a:spcAft>
                <a:spcPct val="0"/>
              </a:spcAft>
              <a:defRPr sz="1100">
                <a:solidFill>
                  <a:schemeClr val="tx1"/>
                </a:solidFill>
                <a:latin typeface="Arial" charset="0"/>
              </a:defRPr>
            </a:lvl1pPr>
            <a:lvl2pPr marL="685685" indent="-263724" algn="l" defTabSz="862967" eaLnBrk="0" hangingPunct="0">
              <a:spcBef>
                <a:spcPct val="30000"/>
              </a:spcBef>
              <a:spcAft>
                <a:spcPct val="0"/>
              </a:spcAft>
              <a:defRPr sz="1100">
                <a:solidFill>
                  <a:schemeClr val="tx1"/>
                </a:solidFill>
                <a:latin typeface="Arial" charset="0"/>
              </a:defRPr>
            </a:lvl2pPr>
            <a:lvl3pPr marL="1054902" indent="-210980" algn="l" defTabSz="862967" eaLnBrk="0" hangingPunct="0">
              <a:spcBef>
                <a:spcPct val="30000"/>
              </a:spcBef>
              <a:spcAft>
                <a:spcPct val="0"/>
              </a:spcAft>
              <a:defRPr sz="1100">
                <a:solidFill>
                  <a:schemeClr val="tx1"/>
                </a:solidFill>
                <a:latin typeface="Arial" charset="0"/>
              </a:defRPr>
            </a:lvl3pPr>
            <a:lvl4pPr marL="1476862" indent="-210980" algn="l" defTabSz="862967" eaLnBrk="0" hangingPunct="0">
              <a:spcBef>
                <a:spcPct val="30000"/>
              </a:spcBef>
              <a:spcAft>
                <a:spcPct val="0"/>
              </a:spcAft>
              <a:defRPr sz="1100">
                <a:solidFill>
                  <a:schemeClr val="tx1"/>
                </a:solidFill>
                <a:latin typeface="Arial" charset="0"/>
              </a:defRPr>
            </a:lvl4pPr>
            <a:lvl5pPr marL="1898821" indent="-210980" algn="l" defTabSz="862967" eaLnBrk="0" hangingPunct="0">
              <a:spcBef>
                <a:spcPct val="30000"/>
              </a:spcBef>
              <a:spcAft>
                <a:spcPct val="0"/>
              </a:spcAft>
              <a:defRPr sz="1100">
                <a:solidFill>
                  <a:schemeClr val="tx1"/>
                </a:solidFill>
                <a:latin typeface="Arial" charset="0"/>
              </a:defRPr>
            </a:lvl5pPr>
            <a:lvl6pPr marL="2320782" indent="-210980" defTabSz="862967" eaLnBrk="0" fontAlgn="base" hangingPunct="0">
              <a:spcBef>
                <a:spcPct val="30000"/>
              </a:spcBef>
              <a:spcAft>
                <a:spcPct val="0"/>
              </a:spcAft>
              <a:defRPr sz="1100">
                <a:solidFill>
                  <a:schemeClr val="tx1"/>
                </a:solidFill>
                <a:latin typeface="Arial" charset="0"/>
              </a:defRPr>
            </a:lvl6pPr>
            <a:lvl7pPr marL="2742744" indent="-210980" defTabSz="862967" eaLnBrk="0" fontAlgn="base" hangingPunct="0">
              <a:spcBef>
                <a:spcPct val="30000"/>
              </a:spcBef>
              <a:spcAft>
                <a:spcPct val="0"/>
              </a:spcAft>
              <a:defRPr sz="1100">
                <a:solidFill>
                  <a:schemeClr val="tx1"/>
                </a:solidFill>
                <a:latin typeface="Arial" charset="0"/>
              </a:defRPr>
            </a:lvl7pPr>
            <a:lvl8pPr marL="3164705" indent="-210980" defTabSz="862967" eaLnBrk="0" fontAlgn="base" hangingPunct="0">
              <a:spcBef>
                <a:spcPct val="30000"/>
              </a:spcBef>
              <a:spcAft>
                <a:spcPct val="0"/>
              </a:spcAft>
              <a:defRPr sz="1100">
                <a:solidFill>
                  <a:schemeClr val="tx1"/>
                </a:solidFill>
                <a:latin typeface="Arial" charset="0"/>
              </a:defRPr>
            </a:lvl8pPr>
            <a:lvl9pPr marL="3586665" indent="-210980" defTabSz="862967" eaLnBrk="0" fontAlgn="base" hangingPunct="0">
              <a:spcBef>
                <a:spcPct val="30000"/>
              </a:spcBef>
              <a:spcAft>
                <a:spcPct val="0"/>
              </a:spcAft>
              <a:defRPr sz="1100">
                <a:solidFill>
                  <a:schemeClr val="tx1"/>
                </a:solidFill>
                <a:latin typeface="Arial" charset="0"/>
              </a:defRPr>
            </a:lvl9pPr>
          </a:lstStyle>
          <a:p>
            <a:pPr algn="r" eaLnBrk="1" hangingPunct="1">
              <a:spcBef>
                <a:spcPct val="0"/>
              </a:spcBef>
            </a:pPr>
            <a:fld id="{1EF07009-1763-4DBB-9E07-1A8D96045849}" type="slidenum">
              <a:rPr lang="en-US" altLang="en-US" smtClean="0"/>
              <a:pPr algn="r" eaLnBrk="1" hangingPunct="1">
                <a:spcBef>
                  <a:spcPct val="0"/>
                </a:spcBef>
              </a:pPr>
              <a:t>19</a:t>
            </a:fld>
            <a:endParaRPr lang="en-US" altLang="en-US" dirty="0"/>
          </a:p>
        </p:txBody>
      </p:sp>
    </p:spTree>
    <p:extLst>
      <p:ext uri="{BB962C8B-B14F-4D97-AF65-F5344CB8AC3E}">
        <p14:creationId xmlns:p14="http://schemas.microsoft.com/office/powerpoint/2010/main" val="26929107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Folienbildplatzhalter 1"/>
          <p:cNvSpPr>
            <a:spLocks noGrp="1" noRot="1" noChangeAspect="1" noTextEdit="1"/>
          </p:cNvSpPr>
          <p:nvPr>
            <p:ph type="sldImg"/>
          </p:nvPr>
        </p:nvSpPr>
        <p:spPr>
          <a:ln/>
        </p:spPr>
      </p:sp>
      <p:sp>
        <p:nvSpPr>
          <p:cNvPr id="97283" name="Notizenplatzhalter 2"/>
          <p:cNvSpPr>
            <a:spLocks noGrp="1"/>
          </p:cNvSpPr>
          <p:nvPr>
            <p:ph type="body" idx="1"/>
          </p:nvPr>
        </p:nvSpPr>
        <p:spPr>
          <a:xfrm>
            <a:off x="780574" y="4212456"/>
            <a:ext cx="5226311" cy="3991191"/>
          </a:xfrm>
          <a:noFill/>
        </p:spPr>
        <p:txBody>
          <a:bodyPr/>
          <a:lstStyle/>
          <a:p>
            <a:pPr defTabSz="813154"/>
            <a:r>
              <a:rPr lang="en-NZ" altLang="en-US" dirty="0"/>
              <a:t>A total of 69 women with irregular dysfunctional uterine bleeding were randomly assigned to receive either oral dydrogesterone (n=35) or vaginal progesterone (n=34) in a randomized controlled study in Turkey.</a:t>
            </a:r>
            <a:r>
              <a:rPr lang="en-NZ" altLang="en-US" baseline="30000" dirty="0"/>
              <a:t>1 </a:t>
            </a:r>
          </a:p>
          <a:p>
            <a:pPr defTabSz="813154"/>
            <a:r>
              <a:rPr lang="en-NZ" altLang="en-US" dirty="0"/>
              <a:t>Dydrogesterone 10 mg was taken orally twice daily for 10 days starting from Day 15 of the menstrual cycle, and progesterone was administered vaginally every other day from the 17</a:t>
            </a:r>
            <a:r>
              <a:rPr lang="en-NZ" altLang="en-US" baseline="30000" dirty="0"/>
              <a:t>th</a:t>
            </a:r>
            <a:r>
              <a:rPr lang="en-NZ" altLang="en-US" dirty="0"/>
              <a:t> to the 27</a:t>
            </a:r>
            <a:r>
              <a:rPr lang="en-NZ" altLang="en-US" baseline="30000" dirty="0"/>
              <a:t>th</a:t>
            </a:r>
            <a:r>
              <a:rPr lang="en-NZ" altLang="en-US" dirty="0"/>
              <a:t> day of the menstrual cycle; 27 patients were treated and finally analyzed in each group.</a:t>
            </a:r>
            <a:r>
              <a:rPr lang="en-NZ" altLang="en-US" baseline="30000" dirty="0"/>
              <a:t>1</a:t>
            </a:r>
          </a:p>
          <a:p>
            <a:pPr defTabSz="813154"/>
            <a:r>
              <a:rPr lang="en-NZ" altLang="en-US" dirty="0"/>
              <a:t>Oral dydrogesterone was as effective as vaginal progesterone for correcting irregular bleeding. Regular bleeding was achieved in 81.5% and 92.6% of women in the dydrogesterone and progesterone groups, </a:t>
            </a:r>
            <a:r>
              <a:rPr lang="en-US" altLang="en-US" dirty="0"/>
              <a:t>respectively, </a:t>
            </a:r>
            <a:r>
              <a:rPr lang="en-NZ" altLang="en-US" dirty="0"/>
              <a:t>at the end of the first month; corresponding regular bleeding rates were 88.9% in both groups at Month 2, and 85.2% and 92.6% </a:t>
            </a:r>
            <a:r>
              <a:rPr lang="en-US" altLang="en-US" dirty="0"/>
              <a:t>for dydrogesterone and progesterone, respectively</a:t>
            </a:r>
            <a:r>
              <a:rPr lang="en-NZ" altLang="en-US" dirty="0"/>
              <a:t>, at Month 3.</a:t>
            </a:r>
            <a:r>
              <a:rPr lang="en-NZ" altLang="en-US" baseline="30000" dirty="0"/>
              <a:t>1</a:t>
            </a:r>
          </a:p>
          <a:p>
            <a:pPr defTabSz="813154"/>
            <a:r>
              <a:rPr lang="en-US" altLang="en-US" dirty="0"/>
              <a:t>No side effects were reported in patients taking dydrogesterone.</a:t>
            </a:r>
            <a:r>
              <a:rPr lang="en-US" altLang="en-US" baseline="30000" dirty="0"/>
              <a:t>1</a:t>
            </a:r>
            <a:endParaRPr lang="de-DE" altLang="en-US" baseline="30000" dirty="0"/>
          </a:p>
          <a:p>
            <a:pPr defTabSz="813154"/>
            <a:endParaRPr lang="de-DE" altLang="en-US" dirty="0"/>
          </a:p>
          <a:p>
            <a:pPr defTabSz="813154"/>
            <a:r>
              <a:rPr lang="de-DE" altLang="en-US" b="1" dirty="0"/>
              <a:t>Reference</a:t>
            </a:r>
          </a:p>
          <a:p>
            <a:r>
              <a:rPr lang="en-IN" dirty="0"/>
              <a:t>1. Karakus S, Kiran G, Ciralik H. Efficacy of micronised vaginal progesterone versus oral dydrogestrone in the treatment of irregular dysfunctional uterine bleeding: a pilot randomised controlled trial. </a:t>
            </a:r>
            <a:r>
              <a:rPr lang="en-IN" i="1" dirty="0"/>
              <a:t>Aust N Z J Obstet Gynaecol </a:t>
            </a:r>
            <a:r>
              <a:rPr lang="en-IN" dirty="0"/>
              <a:t>2009;49(6):685–688</a:t>
            </a:r>
            <a:endParaRPr lang="en-GB" dirty="0"/>
          </a:p>
        </p:txBody>
      </p:sp>
      <p:sp>
        <p:nvSpPr>
          <p:cNvPr id="97284" name="Foliennummernplatzhalter 3"/>
          <p:cNvSpPr>
            <a:spLocks noGrp="1"/>
          </p:cNvSpPr>
          <p:nvPr>
            <p:ph type="sldNum" sz="quarter" idx="5"/>
          </p:nvPr>
        </p:nvSpPr>
        <p:spPr>
          <a:noFill/>
        </p:spPr>
        <p:txBody>
          <a:bodyPr/>
          <a:lstStyle>
            <a:lvl1pPr algn="l" defTabSz="892271" eaLnBrk="0" hangingPunct="0">
              <a:spcBef>
                <a:spcPct val="30000"/>
              </a:spcBef>
              <a:spcAft>
                <a:spcPct val="0"/>
              </a:spcAft>
              <a:defRPr sz="1100">
                <a:solidFill>
                  <a:schemeClr val="tx1"/>
                </a:solidFill>
                <a:latin typeface="Arial" charset="0"/>
              </a:defRPr>
            </a:lvl1pPr>
            <a:lvl2pPr marL="685685" indent="-263724" algn="l" defTabSz="892271" eaLnBrk="0" hangingPunct="0">
              <a:spcBef>
                <a:spcPct val="30000"/>
              </a:spcBef>
              <a:spcAft>
                <a:spcPct val="0"/>
              </a:spcAft>
              <a:defRPr sz="1100">
                <a:solidFill>
                  <a:schemeClr val="tx1"/>
                </a:solidFill>
                <a:latin typeface="Arial" charset="0"/>
              </a:defRPr>
            </a:lvl2pPr>
            <a:lvl3pPr marL="1054902" indent="-210980" algn="l" defTabSz="892271" eaLnBrk="0" hangingPunct="0">
              <a:spcBef>
                <a:spcPct val="30000"/>
              </a:spcBef>
              <a:spcAft>
                <a:spcPct val="0"/>
              </a:spcAft>
              <a:defRPr sz="1100">
                <a:solidFill>
                  <a:schemeClr val="tx1"/>
                </a:solidFill>
                <a:latin typeface="Arial" charset="0"/>
              </a:defRPr>
            </a:lvl3pPr>
            <a:lvl4pPr marL="1476862" indent="-210980" algn="l" defTabSz="892271" eaLnBrk="0" hangingPunct="0">
              <a:spcBef>
                <a:spcPct val="30000"/>
              </a:spcBef>
              <a:spcAft>
                <a:spcPct val="0"/>
              </a:spcAft>
              <a:defRPr sz="1100">
                <a:solidFill>
                  <a:schemeClr val="tx1"/>
                </a:solidFill>
                <a:latin typeface="Arial" charset="0"/>
              </a:defRPr>
            </a:lvl4pPr>
            <a:lvl5pPr marL="1898821" indent="-210980" algn="l" defTabSz="892271" eaLnBrk="0" hangingPunct="0">
              <a:spcBef>
                <a:spcPct val="30000"/>
              </a:spcBef>
              <a:spcAft>
                <a:spcPct val="0"/>
              </a:spcAft>
              <a:defRPr sz="1100">
                <a:solidFill>
                  <a:schemeClr val="tx1"/>
                </a:solidFill>
                <a:latin typeface="Arial" charset="0"/>
              </a:defRPr>
            </a:lvl5pPr>
            <a:lvl6pPr marL="2320782" indent="-210980" defTabSz="892271" eaLnBrk="0" fontAlgn="base" hangingPunct="0">
              <a:spcBef>
                <a:spcPct val="30000"/>
              </a:spcBef>
              <a:spcAft>
                <a:spcPct val="0"/>
              </a:spcAft>
              <a:defRPr sz="1100">
                <a:solidFill>
                  <a:schemeClr val="tx1"/>
                </a:solidFill>
                <a:latin typeface="Arial" charset="0"/>
              </a:defRPr>
            </a:lvl6pPr>
            <a:lvl7pPr marL="2742744" indent="-210980" defTabSz="892271" eaLnBrk="0" fontAlgn="base" hangingPunct="0">
              <a:spcBef>
                <a:spcPct val="30000"/>
              </a:spcBef>
              <a:spcAft>
                <a:spcPct val="0"/>
              </a:spcAft>
              <a:defRPr sz="1100">
                <a:solidFill>
                  <a:schemeClr val="tx1"/>
                </a:solidFill>
                <a:latin typeface="Arial" charset="0"/>
              </a:defRPr>
            </a:lvl7pPr>
            <a:lvl8pPr marL="3164705" indent="-210980" defTabSz="892271" eaLnBrk="0" fontAlgn="base" hangingPunct="0">
              <a:spcBef>
                <a:spcPct val="30000"/>
              </a:spcBef>
              <a:spcAft>
                <a:spcPct val="0"/>
              </a:spcAft>
              <a:defRPr sz="1100">
                <a:solidFill>
                  <a:schemeClr val="tx1"/>
                </a:solidFill>
                <a:latin typeface="Arial" charset="0"/>
              </a:defRPr>
            </a:lvl8pPr>
            <a:lvl9pPr marL="3586665" indent="-210980" defTabSz="892271" eaLnBrk="0" fontAlgn="base" hangingPunct="0">
              <a:spcBef>
                <a:spcPct val="30000"/>
              </a:spcBef>
              <a:spcAft>
                <a:spcPct val="0"/>
              </a:spcAft>
              <a:defRPr sz="1100">
                <a:solidFill>
                  <a:schemeClr val="tx1"/>
                </a:solidFill>
                <a:latin typeface="Arial" charset="0"/>
              </a:defRPr>
            </a:lvl9pPr>
          </a:lstStyle>
          <a:p>
            <a:pPr algn="r" eaLnBrk="1" hangingPunct="1">
              <a:spcBef>
                <a:spcPct val="0"/>
              </a:spcBef>
            </a:pPr>
            <a:fld id="{6891371C-1C8F-4274-9BDC-FD777011A1D1}" type="slidenum">
              <a:rPr lang="de-DE" altLang="en-US" smtClean="0">
                <a:solidFill>
                  <a:srgbClr val="000000"/>
                </a:solidFill>
              </a:rPr>
              <a:pPr algn="r" eaLnBrk="1" hangingPunct="1">
                <a:spcBef>
                  <a:spcPct val="0"/>
                </a:spcBef>
              </a:pPr>
              <a:t>20</a:t>
            </a:fld>
            <a:endParaRPr lang="de-DE" altLang="en-US">
              <a:solidFill>
                <a:srgbClr val="000000"/>
              </a:solidFill>
            </a:endParaRPr>
          </a:p>
        </p:txBody>
      </p:sp>
    </p:spTree>
    <p:extLst>
      <p:ext uri="{BB962C8B-B14F-4D97-AF65-F5344CB8AC3E}">
        <p14:creationId xmlns:p14="http://schemas.microsoft.com/office/powerpoint/2010/main" val="28692402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Folienbildplatzhalter 1"/>
          <p:cNvSpPr>
            <a:spLocks noGrp="1" noRot="1" noChangeAspect="1" noTextEdit="1"/>
          </p:cNvSpPr>
          <p:nvPr>
            <p:ph type="sldImg"/>
          </p:nvPr>
        </p:nvSpPr>
        <p:spPr>
          <a:ln/>
        </p:spPr>
      </p:sp>
      <p:sp>
        <p:nvSpPr>
          <p:cNvPr id="97283" name="Notizenplatzhalter 2"/>
          <p:cNvSpPr>
            <a:spLocks noGrp="1"/>
          </p:cNvSpPr>
          <p:nvPr>
            <p:ph type="body" idx="1"/>
          </p:nvPr>
        </p:nvSpPr>
        <p:spPr>
          <a:xfrm>
            <a:off x="780574" y="4212456"/>
            <a:ext cx="5226311" cy="3991191"/>
          </a:xfrm>
          <a:noFill/>
        </p:spPr>
        <p:txBody>
          <a:bodyPr/>
          <a:lstStyle/>
          <a:p>
            <a:pPr eaLnBrk="1" hangingPunct="1"/>
            <a:r>
              <a:rPr lang="de-DE" altLang="en-US" dirty="0"/>
              <a:t>In the same study, oral dydrogesterone was as effective as vaginal progesterone in transforming to a secretory endometrium.</a:t>
            </a:r>
            <a:r>
              <a:rPr lang="de-DE" altLang="en-US" baseline="30000" dirty="0"/>
              <a:t>1</a:t>
            </a:r>
            <a:r>
              <a:rPr lang="de-DE" altLang="en-US" dirty="0"/>
              <a:t> </a:t>
            </a:r>
          </a:p>
          <a:p>
            <a:pPr eaLnBrk="1" hangingPunct="1"/>
            <a:r>
              <a:rPr lang="de-DE" altLang="en-US" dirty="0"/>
              <a:t>Following treatment for 3 months, secretory endometrium was achieved in 81.5% and 88.9% of patients receiving dydrogesterone and progesterone, respectively.</a:t>
            </a:r>
            <a:r>
              <a:rPr lang="de-DE" altLang="en-US" baseline="30000" dirty="0"/>
              <a:t>1</a:t>
            </a:r>
          </a:p>
          <a:p>
            <a:pPr eaLnBrk="1" hangingPunct="1"/>
            <a:endParaRPr lang="de-DE" altLang="en-US" dirty="0"/>
          </a:p>
          <a:p>
            <a:pPr defTabSz="813154"/>
            <a:r>
              <a:rPr lang="de-DE" altLang="en-US" b="1" dirty="0"/>
              <a:t>Reference</a:t>
            </a:r>
          </a:p>
          <a:p>
            <a:pPr marL="210998" indent="-210998">
              <a:buFont typeface="+mj-lt"/>
              <a:buAutoNum type="arabicPeriod"/>
            </a:pPr>
            <a:r>
              <a:rPr lang="en-IN" dirty="0"/>
              <a:t>Karakus S, Kiran G, Ciralik H. Efficacy of micronised vaginal progesterone versus oral dydrogestrone in the treatment of irregular dysfunctional uterine bleeding: a pilot randomised controlled trial. </a:t>
            </a:r>
            <a:r>
              <a:rPr lang="en-IN" i="1" dirty="0"/>
              <a:t>Aust N Z J Obstet Gynaecol </a:t>
            </a:r>
            <a:r>
              <a:rPr lang="en-IN" dirty="0"/>
              <a:t>2009;49(6):685–688</a:t>
            </a:r>
            <a:endParaRPr lang="en-GB" dirty="0"/>
          </a:p>
        </p:txBody>
      </p:sp>
      <p:sp>
        <p:nvSpPr>
          <p:cNvPr id="97284" name="Foliennummernplatzhalter 3"/>
          <p:cNvSpPr>
            <a:spLocks noGrp="1"/>
          </p:cNvSpPr>
          <p:nvPr>
            <p:ph type="sldNum" sz="quarter" idx="5"/>
          </p:nvPr>
        </p:nvSpPr>
        <p:spPr>
          <a:noFill/>
        </p:spPr>
        <p:txBody>
          <a:bodyPr/>
          <a:lstStyle>
            <a:lvl1pPr algn="l" defTabSz="892271" eaLnBrk="0" hangingPunct="0">
              <a:spcBef>
                <a:spcPct val="30000"/>
              </a:spcBef>
              <a:spcAft>
                <a:spcPct val="0"/>
              </a:spcAft>
              <a:defRPr sz="1100">
                <a:solidFill>
                  <a:schemeClr val="tx1"/>
                </a:solidFill>
                <a:latin typeface="Arial" charset="0"/>
              </a:defRPr>
            </a:lvl1pPr>
            <a:lvl2pPr marL="685685" indent="-263724" algn="l" defTabSz="892271" eaLnBrk="0" hangingPunct="0">
              <a:spcBef>
                <a:spcPct val="30000"/>
              </a:spcBef>
              <a:spcAft>
                <a:spcPct val="0"/>
              </a:spcAft>
              <a:defRPr sz="1100">
                <a:solidFill>
                  <a:schemeClr val="tx1"/>
                </a:solidFill>
                <a:latin typeface="Arial" charset="0"/>
              </a:defRPr>
            </a:lvl2pPr>
            <a:lvl3pPr marL="1054902" indent="-210980" algn="l" defTabSz="892271" eaLnBrk="0" hangingPunct="0">
              <a:spcBef>
                <a:spcPct val="30000"/>
              </a:spcBef>
              <a:spcAft>
                <a:spcPct val="0"/>
              </a:spcAft>
              <a:defRPr sz="1100">
                <a:solidFill>
                  <a:schemeClr val="tx1"/>
                </a:solidFill>
                <a:latin typeface="Arial" charset="0"/>
              </a:defRPr>
            </a:lvl3pPr>
            <a:lvl4pPr marL="1476862" indent="-210980" algn="l" defTabSz="892271" eaLnBrk="0" hangingPunct="0">
              <a:spcBef>
                <a:spcPct val="30000"/>
              </a:spcBef>
              <a:spcAft>
                <a:spcPct val="0"/>
              </a:spcAft>
              <a:defRPr sz="1100">
                <a:solidFill>
                  <a:schemeClr val="tx1"/>
                </a:solidFill>
                <a:latin typeface="Arial" charset="0"/>
              </a:defRPr>
            </a:lvl4pPr>
            <a:lvl5pPr marL="1898821" indent="-210980" algn="l" defTabSz="892271" eaLnBrk="0" hangingPunct="0">
              <a:spcBef>
                <a:spcPct val="30000"/>
              </a:spcBef>
              <a:spcAft>
                <a:spcPct val="0"/>
              </a:spcAft>
              <a:defRPr sz="1100">
                <a:solidFill>
                  <a:schemeClr val="tx1"/>
                </a:solidFill>
                <a:latin typeface="Arial" charset="0"/>
              </a:defRPr>
            </a:lvl5pPr>
            <a:lvl6pPr marL="2320782" indent="-210980" defTabSz="892271" eaLnBrk="0" fontAlgn="base" hangingPunct="0">
              <a:spcBef>
                <a:spcPct val="30000"/>
              </a:spcBef>
              <a:spcAft>
                <a:spcPct val="0"/>
              </a:spcAft>
              <a:defRPr sz="1100">
                <a:solidFill>
                  <a:schemeClr val="tx1"/>
                </a:solidFill>
                <a:latin typeface="Arial" charset="0"/>
              </a:defRPr>
            </a:lvl6pPr>
            <a:lvl7pPr marL="2742744" indent="-210980" defTabSz="892271" eaLnBrk="0" fontAlgn="base" hangingPunct="0">
              <a:spcBef>
                <a:spcPct val="30000"/>
              </a:spcBef>
              <a:spcAft>
                <a:spcPct val="0"/>
              </a:spcAft>
              <a:defRPr sz="1100">
                <a:solidFill>
                  <a:schemeClr val="tx1"/>
                </a:solidFill>
                <a:latin typeface="Arial" charset="0"/>
              </a:defRPr>
            </a:lvl7pPr>
            <a:lvl8pPr marL="3164705" indent="-210980" defTabSz="892271" eaLnBrk="0" fontAlgn="base" hangingPunct="0">
              <a:spcBef>
                <a:spcPct val="30000"/>
              </a:spcBef>
              <a:spcAft>
                <a:spcPct val="0"/>
              </a:spcAft>
              <a:defRPr sz="1100">
                <a:solidFill>
                  <a:schemeClr val="tx1"/>
                </a:solidFill>
                <a:latin typeface="Arial" charset="0"/>
              </a:defRPr>
            </a:lvl8pPr>
            <a:lvl9pPr marL="3586665" indent="-210980" defTabSz="892271" eaLnBrk="0" fontAlgn="base" hangingPunct="0">
              <a:spcBef>
                <a:spcPct val="30000"/>
              </a:spcBef>
              <a:spcAft>
                <a:spcPct val="0"/>
              </a:spcAft>
              <a:defRPr sz="1100">
                <a:solidFill>
                  <a:schemeClr val="tx1"/>
                </a:solidFill>
                <a:latin typeface="Arial" charset="0"/>
              </a:defRPr>
            </a:lvl9pPr>
          </a:lstStyle>
          <a:p>
            <a:pPr algn="r" eaLnBrk="1" hangingPunct="1">
              <a:spcBef>
                <a:spcPct val="0"/>
              </a:spcBef>
            </a:pPr>
            <a:fld id="{6891371C-1C8F-4274-9BDC-FD777011A1D1}" type="slidenum">
              <a:rPr lang="de-DE" altLang="en-US" smtClean="0">
                <a:solidFill>
                  <a:srgbClr val="000000"/>
                </a:solidFill>
              </a:rPr>
              <a:pPr algn="r" eaLnBrk="1" hangingPunct="1">
                <a:spcBef>
                  <a:spcPct val="0"/>
                </a:spcBef>
              </a:pPr>
              <a:t>21</a:t>
            </a:fld>
            <a:endParaRPr lang="de-DE" altLang="en-US">
              <a:solidFill>
                <a:srgbClr val="000000"/>
              </a:solidFill>
            </a:endParaRPr>
          </a:p>
        </p:txBody>
      </p:sp>
    </p:spTree>
    <p:extLst>
      <p:ext uri="{BB962C8B-B14F-4D97-AF65-F5344CB8AC3E}">
        <p14:creationId xmlns:p14="http://schemas.microsoft.com/office/powerpoint/2010/main" val="4149314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43792" y="4222498"/>
            <a:ext cx="5336703" cy="4211075"/>
          </a:xfrm>
        </p:spPr>
        <p:txBody>
          <a:bodyPr>
            <a:noAutofit/>
          </a:bodyPr>
          <a:lstStyle/>
          <a:p>
            <a:pPr marL="153840" indent="-153840" defTabSz="843961">
              <a:buFont typeface="Arial" panose="020B0604020202020204" pitchFamily="34" charset="0"/>
              <a:buChar char="•"/>
              <a:defRPr/>
            </a:pPr>
            <a:r>
              <a:rPr lang="en-US" sz="900" spc="-9" dirty="0"/>
              <a:t>The effects of dydrogesterone treatment on menstrual bleeding, and its relation with health‑related quality of life (HRQoL) were investigated in a multicenter, single-arm, </a:t>
            </a:r>
            <a:r>
              <a:rPr lang="en-US" sz="900" spc="-18" dirty="0"/>
              <a:t>open-label observational study in women diagnosed with heavy menstrual bleeding (HMB)</a:t>
            </a:r>
            <a:r>
              <a:rPr lang="en-US" sz="900" spc="-18" baseline="30000" dirty="0"/>
              <a:t>1</a:t>
            </a:r>
          </a:p>
          <a:p>
            <a:pPr marL="328210" lvl="1" indent="-158242" defTabSz="843961">
              <a:buFont typeface="Arial" panose="020B0604020202020204" pitchFamily="34" charset="0"/>
              <a:buChar char="•"/>
              <a:defRPr/>
            </a:pPr>
            <a:r>
              <a:rPr lang="en-GB" sz="900" dirty="0"/>
              <a:t>Women 18–45 years of age and with HMB (defined as pictorial blood assessment chart [PBAC] score of &gt;100) were enrolled</a:t>
            </a:r>
          </a:p>
          <a:p>
            <a:pPr marL="328210" lvl="1" indent="-158242" defTabSz="843961">
              <a:buFont typeface="Arial" panose="020B0604020202020204" pitchFamily="34" charset="0"/>
              <a:buChar char="•"/>
              <a:defRPr/>
            </a:pPr>
            <a:r>
              <a:rPr lang="en-GB" sz="900" dirty="0"/>
              <a:t>Dydrogesterone (10 mg twice daily) was administered during the second part of the cycle for three consecutive cycles</a:t>
            </a:r>
          </a:p>
          <a:p>
            <a:pPr marL="328210" lvl="1" indent="-158242" defTabSz="843961">
              <a:buFont typeface="Arial" panose="020B0604020202020204" pitchFamily="34" charset="0"/>
              <a:buChar char="•"/>
              <a:defRPr/>
            </a:pPr>
            <a:r>
              <a:rPr lang="en-GB" sz="900" spc="-28" dirty="0"/>
              <a:t>Of the 210 women enrolled, 204 received treatment and 199 completed the study</a:t>
            </a:r>
          </a:p>
          <a:p>
            <a:pPr marL="158242" indent="-158242" defTabSz="843961">
              <a:buFont typeface="Arial" panose="020B0604020202020204" pitchFamily="34" charset="0"/>
              <a:buChar char="•"/>
              <a:defRPr/>
            </a:pPr>
            <a:r>
              <a:rPr lang="en-US" sz="900" dirty="0"/>
              <a:t>A lower PBAC score was observed in 185/204 women</a:t>
            </a:r>
            <a:r>
              <a:rPr lang="en-US" sz="900" baseline="30000" dirty="0"/>
              <a:t>1</a:t>
            </a:r>
          </a:p>
          <a:p>
            <a:pPr marL="328210" lvl="1" indent="-158242" defTabSz="843961">
              <a:buFont typeface="Arial" panose="020B0604020202020204" pitchFamily="34" charset="0"/>
              <a:buChar char="•"/>
              <a:defRPr/>
            </a:pPr>
            <a:r>
              <a:rPr lang="en-US" sz="900" dirty="0"/>
              <a:t>The mean (±SD) PBAC score significantly decreased from 172.3±105.7 at Baseline to 60.9±48.6 after 3 months of treatment (p&lt;0.001)</a:t>
            </a:r>
          </a:p>
          <a:p>
            <a:pPr marL="328210" lvl="1" indent="-158242" defTabSz="843961">
              <a:buFont typeface="Arial" panose="020B0604020202020204" pitchFamily="34" charset="0"/>
              <a:buChar char="•"/>
              <a:defRPr/>
            </a:pPr>
            <a:r>
              <a:rPr lang="en-US" sz="900" dirty="0"/>
              <a:t>After 3 months of dydrogesterone treatment, the number of women describing their menstrual flow as heavy decreased from 201 to 6</a:t>
            </a:r>
          </a:p>
          <a:p>
            <a:pPr marL="158242" indent="-158242" defTabSz="843961">
              <a:buFont typeface="Arial" panose="020B0604020202020204" pitchFamily="34" charset="0"/>
              <a:buChar char="•"/>
              <a:defRPr/>
            </a:pPr>
            <a:r>
              <a:rPr lang="en-GB" sz="900" dirty="0"/>
              <a:t>The 5-Dimensional EuroQol (EQ-5D) was used for assessing HRQoL. This tool is comprised of five criteria: mobility, self-care, usual activities, pain and anxiety</a:t>
            </a:r>
            <a:r>
              <a:rPr lang="en-GB" sz="900" baseline="30000" dirty="0"/>
              <a:t>1</a:t>
            </a:r>
          </a:p>
          <a:p>
            <a:pPr marL="328210" lvl="1" indent="-158242">
              <a:buFont typeface="Arial" panose="020B0604020202020204" pitchFamily="34" charset="0"/>
              <a:buChar char="•"/>
            </a:pPr>
            <a:r>
              <a:rPr lang="en-US" sz="900" dirty="0"/>
              <a:t>The EQ-5D index increased significantly from 0.62±0.09 at Baseline to 0.89±0.12 after 3 months of dydrogesterone treatment (p&lt;0.001), showing a significant improvement in HRQoL after 3 months of treatment with dydrogesterone</a:t>
            </a:r>
          </a:p>
          <a:p>
            <a:pPr marL="158242" indent="-158242">
              <a:buFont typeface="Arial" panose="020B0604020202020204" pitchFamily="34" charset="0"/>
              <a:buChar char="•"/>
            </a:pPr>
            <a:r>
              <a:rPr lang="en-US" sz="900" spc="-9" dirty="0"/>
              <a:t>Dydrogesterone treatment was well tolerated with an adverse event incidence of 14.3%</a:t>
            </a:r>
            <a:r>
              <a:rPr lang="en-US" sz="900" spc="-9" baseline="30000" dirty="0"/>
              <a:t>1 </a:t>
            </a:r>
          </a:p>
          <a:p>
            <a:pPr marL="328210" lvl="1" indent="-158242">
              <a:buFont typeface="Arial" panose="020B0604020202020204" pitchFamily="34" charset="0"/>
              <a:buChar char="•"/>
            </a:pPr>
            <a:r>
              <a:rPr lang="en-US" sz="900" dirty="0"/>
              <a:t>The most common adverse events were pallor (3.8%) and anemia (2.4%)</a:t>
            </a:r>
          </a:p>
          <a:p>
            <a:pPr marL="328210" lvl="1" indent="-158242">
              <a:buFont typeface="Arial" panose="020B0604020202020204" pitchFamily="34" charset="0"/>
              <a:buChar char="•"/>
            </a:pPr>
            <a:r>
              <a:rPr lang="en-GB" sz="900" dirty="0"/>
              <a:t>Five women discontinued the study and continued to have HMB. This was reported as a serious adverse event in two of these women, although considered to be probably not related to the study medication by the investigator</a:t>
            </a:r>
          </a:p>
          <a:p>
            <a:pPr defTabSz="843961">
              <a:defRPr/>
            </a:pPr>
            <a:endParaRPr lang="en-GB" sz="900" dirty="0"/>
          </a:p>
          <a:p>
            <a:pPr defTabSz="843961">
              <a:defRPr/>
            </a:pPr>
            <a:r>
              <a:rPr lang="en-GB" sz="900" b="1" dirty="0"/>
              <a:t>Reference</a:t>
            </a:r>
          </a:p>
          <a:p>
            <a:pPr marL="210998" indent="-210998" defTabSz="843961">
              <a:buFont typeface="+mj-lt"/>
              <a:buAutoNum type="arabicPeriod"/>
              <a:defRPr/>
            </a:pPr>
            <a:r>
              <a:rPr lang="en-IN" sz="900" dirty="0">
                <a:ea typeface="Calibri" panose="020F0502020204030204" pitchFamily="34" charset="0"/>
                <a:cs typeface="Times New Roman" panose="02020603050405020304" pitchFamily="18" charset="0"/>
              </a:rPr>
              <a:t>Tajjamal A, Zaman F. Severity of bleeding is a predictor of quality of life in women with heavy menstrual bleeding under dydrogesterone treatment in a prospective, multicentre, observational study. </a:t>
            </a:r>
            <a:r>
              <a:rPr lang="en-GB" sz="900" i="1" dirty="0">
                <a:ea typeface="Calibri" panose="020F0502020204030204" pitchFamily="34" charset="0"/>
                <a:cs typeface="Times New Roman" panose="02020603050405020304" pitchFamily="18" charset="0"/>
              </a:rPr>
              <a:t>Gazz Med Ital </a:t>
            </a:r>
            <a:r>
              <a:rPr lang="en-GB" sz="900" dirty="0">
                <a:ea typeface="Calibri" panose="020F0502020204030204" pitchFamily="34" charset="0"/>
                <a:cs typeface="Times New Roman" panose="02020603050405020304" pitchFamily="18" charset="0"/>
              </a:rPr>
              <a:t>2015;174(9):391–398</a:t>
            </a:r>
            <a:endParaRPr lang="en-IN" sz="900" dirty="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a:defRPr/>
            </a:pPr>
            <a:fld id="{505B6F02-2081-4106-8EFC-E73A7CDC8D31}" type="slidenum">
              <a:rPr lang="en-US" smtClean="0"/>
              <a:pPr>
                <a:defRPr/>
              </a:pPr>
              <a:t>22</a:t>
            </a:fld>
            <a:endParaRPr lang="en-US" dirty="0"/>
          </a:p>
        </p:txBody>
      </p:sp>
    </p:spTree>
    <p:extLst>
      <p:ext uri="{BB962C8B-B14F-4D97-AF65-F5344CB8AC3E}">
        <p14:creationId xmlns:p14="http://schemas.microsoft.com/office/powerpoint/2010/main" val="33484499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51694" y="4212952"/>
            <a:ext cx="5402412" cy="4655894"/>
          </a:xfrm>
        </p:spPr>
        <p:txBody>
          <a:bodyPr>
            <a:noAutofit/>
          </a:bodyPr>
          <a:lstStyle/>
          <a:p>
            <a:pPr marL="152587" indent="-152587" defTabSz="813791">
              <a:buFont typeface="Arial" panose="020B0604020202020204" pitchFamily="34" charset="0"/>
              <a:buChar char="•"/>
              <a:defRPr/>
            </a:pPr>
            <a:r>
              <a:rPr lang="en-GB" sz="800" spc="-28" dirty="0"/>
              <a:t>The effects of dydrogesterone treatment on menstrual-cycle regularization were evaluated in a prospective, non-interventional, single-arm, multicenter, post-marketing, observational study</a:t>
            </a:r>
            <a:r>
              <a:rPr lang="en-GB" sz="800" spc="-28" baseline="30000" dirty="0"/>
              <a:t>1</a:t>
            </a:r>
          </a:p>
          <a:p>
            <a:pPr marL="326970" lvl="1" indent="-157074" defTabSz="813791">
              <a:buFont typeface="Arial" panose="020B0604020202020204" pitchFamily="34" charset="0"/>
              <a:buChar char="•"/>
              <a:defRPr/>
            </a:pPr>
            <a:r>
              <a:rPr lang="en-GB" sz="800" dirty="0"/>
              <a:t>Women 18–40 years of age with irregular menstrual cycles due to progesterone deficiencies for at least 3 months and who had been prescribed dydrogesterone were enrolled across 64 centers in Kazakhstan, Russia, Ukraine, and Uzbekistan </a:t>
            </a:r>
          </a:p>
          <a:p>
            <a:pPr marL="326970" lvl="1" indent="-157074" defTabSz="813791">
              <a:buFont typeface="Arial" panose="020B0604020202020204" pitchFamily="34" charset="0"/>
              <a:buChar char="•"/>
              <a:defRPr/>
            </a:pPr>
            <a:r>
              <a:rPr lang="en-GB" sz="800" dirty="0"/>
              <a:t>Treatment was prescribed in accordance with local labeling (10 mg once or twice daily on Days 11–25 of menstrual cycle)</a:t>
            </a:r>
          </a:p>
          <a:p>
            <a:pPr marL="326970" lvl="1" indent="-157074" defTabSz="813791">
              <a:buFont typeface="Arial" panose="020B0604020202020204" pitchFamily="34" charset="0"/>
              <a:buChar char="•"/>
              <a:defRPr/>
            </a:pPr>
            <a:r>
              <a:rPr lang="en-IN" sz="800" dirty="0"/>
              <a:t>The following patient visits were scheduled according to the treating investigator’s routine practice: (1) screening/baseline; (2) after three cycles of dydrogesterone therapy (if treatment duration was &gt;3 MCs); (3) end of treatment (EOT) period; 3-month follow-up (FU; if patient achieved MC regularization at EOT) and 6-month FU (if patient maintained regular MCs at 3-month FU). Visits 2–5 were scheduled on day 6 or 7 of the MC (±7 days from the ideal date were allowed).</a:t>
            </a:r>
            <a:endParaRPr lang="en-GB" sz="800" dirty="0"/>
          </a:p>
          <a:p>
            <a:pPr marL="326970" lvl="1" indent="-157074">
              <a:buFont typeface="Arial" panose="020B0604020202020204" pitchFamily="34" charset="0"/>
              <a:buChar char="•"/>
            </a:pPr>
            <a:r>
              <a:rPr lang="en-GB" sz="800" dirty="0"/>
              <a:t>Of the 966 women enrolled, 955 finished treatment and were included in the final analysis data set </a:t>
            </a:r>
          </a:p>
          <a:p>
            <a:pPr marL="152587" indent="-152587">
              <a:buFont typeface="Arial" panose="020B0604020202020204" pitchFamily="34" charset="0"/>
              <a:buChar char="•"/>
            </a:pPr>
            <a:r>
              <a:rPr lang="en-GB" sz="800" dirty="0"/>
              <a:t>A total of 99.1% (946/955) of patients achieved ≥1 regular menstrual cycle over the treatment period</a:t>
            </a:r>
            <a:r>
              <a:rPr lang="en-GB" sz="800" baseline="30000" dirty="0"/>
              <a:t>1</a:t>
            </a:r>
          </a:p>
          <a:p>
            <a:pPr marL="326970" lvl="1" indent="-157074">
              <a:buFont typeface="Arial" panose="020B0604020202020204" pitchFamily="34" charset="0"/>
              <a:buChar char="•"/>
            </a:pPr>
            <a:r>
              <a:rPr lang="en-GB" sz="800" spc="-28" dirty="0"/>
              <a:t>79.1% (680/860) of patients maintained ≥6 regular menstrual cycles during follow-up</a:t>
            </a:r>
          </a:p>
          <a:p>
            <a:pPr marL="152587" indent="-152587">
              <a:buFont typeface="Arial" panose="020B0604020202020204" pitchFamily="34" charset="0"/>
              <a:buChar char="•"/>
            </a:pPr>
            <a:r>
              <a:rPr lang="en-GB" sz="800" dirty="0"/>
              <a:t>Pain and anxiety during menstruation, as well as patient satisfaction and overall clinical response (as determined by the investigator) were also assessed</a:t>
            </a:r>
            <a:r>
              <a:rPr lang="en-GB" sz="800" baseline="30000" dirty="0"/>
              <a:t>1</a:t>
            </a:r>
          </a:p>
          <a:p>
            <a:pPr marL="326970" lvl="1" indent="-157074">
              <a:buFont typeface="Arial" panose="020B0604020202020204" pitchFamily="34" charset="0"/>
              <a:buChar char="•"/>
            </a:pPr>
            <a:r>
              <a:rPr lang="en-GB" sz="800" dirty="0"/>
              <a:t>Patient grading of menstrual pain and anxiety decreased significantly during treatment and follow-up (p≤0.0001 </a:t>
            </a:r>
            <a:r>
              <a:rPr lang="en-GB" sz="800" i="1" dirty="0"/>
              <a:t>vs</a:t>
            </a:r>
            <a:r>
              <a:rPr lang="en-GB" sz="800" dirty="0"/>
              <a:t> baseline); this reduction persisted during follow-up</a:t>
            </a:r>
          </a:p>
          <a:p>
            <a:pPr marL="326970" lvl="1" indent="-157074">
              <a:buFont typeface="Arial" panose="020B0604020202020204" pitchFamily="34" charset="0"/>
              <a:buChar char="•"/>
            </a:pPr>
            <a:r>
              <a:rPr lang="en-GB" sz="800" dirty="0"/>
              <a:t>Dydrogesterone was associated with high or very high patient satisfaction with treatment outcomes (89.6%; 856/955); the overall clinical response was considered good or excellent by the treating physician for 85.8% (819/955) of patients</a:t>
            </a:r>
          </a:p>
          <a:p>
            <a:pPr marL="152587" indent="-152587">
              <a:buFont typeface="Arial" panose="020B0604020202020204" pitchFamily="34" charset="0"/>
              <a:buChar char="•"/>
            </a:pPr>
            <a:r>
              <a:rPr lang="en-GB" sz="800" dirty="0"/>
              <a:t>The safety of dydrogesterone treatment was evaluated in 986 patients</a:t>
            </a:r>
            <a:r>
              <a:rPr lang="en-GB" sz="800" baseline="30000" dirty="0"/>
              <a:t>1</a:t>
            </a:r>
          </a:p>
          <a:p>
            <a:pPr marL="326970" lvl="1" indent="-157074">
              <a:buFont typeface="Arial" panose="020B0604020202020204" pitchFamily="34" charset="0"/>
              <a:buChar char="•"/>
            </a:pPr>
            <a:r>
              <a:rPr lang="en-GB" sz="800" dirty="0"/>
              <a:t>Adverse events were reported by 1.6% (16/986) of patients. All adverse events were mild or moderate in severity</a:t>
            </a:r>
          </a:p>
          <a:p>
            <a:pPr marL="326970" lvl="1" indent="-157074">
              <a:buFont typeface="Arial" panose="020B0604020202020204" pitchFamily="34" charset="0"/>
              <a:buChar char="•"/>
            </a:pPr>
            <a:r>
              <a:rPr lang="en-GB" sz="800" dirty="0"/>
              <a:t>Two serious adverse events (unrelated to treatment) were reported and three patients discontinued treatment due to non-serious adverse events</a:t>
            </a:r>
          </a:p>
          <a:p>
            <a:pPr marL="326970" lvl="1" indent="-157074">
              <a:buFont typeface="Arial" panose="020B0604020202020204" pitchFamily="34" charset="0"/>
              <a:buChar char="•"/>
            </a:pPr>
            <a:r>
              <a:rPr lang="en-GB" sz="800" dirty="0"/>
              <a:t>There were 56 patients (5.6%) who became pregnant</a:t>
            </a:r>
          </a:p>
          <a:p>
            <a:pPr defTabSz="813791">
              <a:defRPr/>
            </a:pPr>
            <a:endParaRPr lang="en-GB" sz="800" b="1" dirty="0"/>
          </a:p>
          <a:p>
            <a:pPr defTabSz="813791">
              <a:defRPr/>
            </a:pPr>
            <a:r>
              <a:rPr lang="en-GB" sz="800" b="1" dirty="0"/>
              <a:t>Reference</a:t>
            </a:r>
          </a:p>
          <a:p>
            <a:pPr marL="210998" indent="-210998" defTabSz="813791">
              <a:buFont typeface="+mj-lt"/>
              <a:buAutoNum type="arabicPeriod"/>
              <a:defRPr/>
            </a:pPr>
            <a:r>
              <a:rPr lang="en-GB" sz="800" dirty="0"/>
              <a:t>Podzolkova N, Tatarchuk T, Doshchanova A, </a:t>
            </a:r>
            <a:r>
              <a:rPr lang="en-GB" sz="800" i="1" dirty="0"/>
              <a:t>et al</a:t>
            </a:r>
            <a:r>
              <a:rPr lang="en-GB" sz="800" dirty="0"/>
              <a:t>. Dydrogesterone treatment for menstrual-cycle regularization in routine clinical practice: a multicenter observational study. </a:t>
            </a:r>
            <a:r>
              <a:rPr lang="en-GB" sz="800" i="1" dirty="0"/>
              <a:t>Gynecol Endocrinol</a:t>
            </a:r>
            <a:r>
              <a:rPr lang="en-GB" sz="800" dirty="0"/>
              <a:t> 2016;32(3):246–249</a:t>
            </a:r>
          </a:p>
        </p:txBody>
      </p:sp>
      <p:sp>
        <p:nvSpPr>
          <p:cNvPr id="4" name="Slide Number Placeholder 3"/>
          <p:cNvSpPr>
            <a:spLocks noGrp="1"/>
          </p:cNvSpPr>
          <p:nvPr>
            <p:ph type="sldNum" sz="quarter" idx="10"/>
          </p:nvPr>
        </p:nvSpPr>
        <p:spPr/>
        <p:txBody>
          <a:bodyPr/>
          <a:lstStyle/>
          <a:p>
            <a:pPr>
              <a:defRPr/>
            </a:pPr>
            <a:fld id="{505B6F02-2081-4106-8EFC-E73A7CDC8D31}" type="slidenum">
              <a:rPr lang="en-US" smtClean="0">
                <a:solidFill>
                  <a:prstClr val="black"/>
                </a:solidFill>
              </a:rPr>
              <a:pPr>
                <a:defRPr/>
              </a:pPr>
              <a:t>23</a:t>
            </a:fld>
            <a:endParaRPr lang="en-US" dirty="0">
              <a:solidFill>
                <a:prstClr val="black"/>
              </a:solidFill>
            </a:endParaRPr>
          </a:p>
        </p:txBody>
      </p:sp>
    </p:spTree>
    <p:extLst>
      <p:ext uri="{BB962C8B-B14F-4D97-AF65-F5344CB8AC3E}">
        <p14:creationId xmlns:p14="http://schemas.microsoft.com/office/powerpoint/2010/main" val="132256672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43473" y="4229234"/>
            <a:ext cx="5568124" cy="4426152"/>
          </a:xfrm>
        </p:spPr>
        <p:txBody>
          <a:bodyPr>
            <a:noAutofit/>
          </a:bodyPr>
          <a:lstStyle/>
          <a:p>
            <a:pPr marL="153866" indent="-153866" defTabSz="844098">
              <a:lnSpc>
                <a:spcPct val="95000"/>
              </a:lnSpc>
              <a:buFont typeface="Arial" panose="020B0604020202020204" pitchFamily="34" charset="0"/>
              <a:buChar char="•"/>
              <a:defRPr/>
            </a:pPr>
            <a:r>
              <a:rPr lang="en-GB" sz="800" spc="-28" dirty="0"/>
              <a:t>This prospective, multicenter, observational, single-arm, post-marketing study aimed to assess the effects of dydrogesterone treatment on menstrual-cycle regularization in adult women in India</a:t>
            </a:r>
            <a:r>
              <a:rPr lang="en-GB" sz="800" spc="-28" baseline="30000" dirty="0"/>
              <a:t>1</a:t>
            </a:r>
          </a:p>
          <a:p>
            <a:pPr marL="326970" lvl="1" indent="-158268" defTabSz="844098">
              <a:lnSpc>
                <a:spcPct val="95000"/>
              </a:lnSpc>
              <a:buFont typeface="Arial" panose="020B0604020202020204" pitchFamily="34" charset="0"/>
              <a:buChar char="•"/>
              <a:defRPr/>
            </a:pPr>
            <a:r>
              <a:rPr lang="en-GB" sz="800" spc="-28" dirty="0"/>
              <a:t>Women ≥18 years of age with irregular menstrual cycles for ≥3 months, and who had been prescribed dydrogesterone, were enrolled at 40 sites across eight cities</a:t>
            </a:r>
          </a:p>
          <a:p>
            <a:pPr marL="326970" lvl="1" indent="-158268" defTabSz="844098">
              <a:lnSpc>
                <a:spcPct val="95000"/>
              </a:lnSpc>
              <a:buFont typeface="Arial" panose="020B0604020202020204" pitchFamily="34" charset="0"/>
              <a:buChar char="•"/>
              <a:defRPr/>
            </a:pPr>
            <a:r>
              <a:rPr lang="en-GB" sz="800" spc="-28" dirty="0"/>
              <a:t>Treatment was prescribed in accordance with local labeling (10 mg twice daily on Days 11–25 of menstrual cycle), for one to six cycles or longer. Women who achieved regular cycles at end of treatment were followed‑up for 6 months</a:t>
            </a:r>
          </a:p>
          <a:p>
            <a:pPr marL="326970" lvl="1" indent="-158268">
              <a:lnSpc>
                <a:spcPct val="95000"/>
              </a:lnSpc>
              <a:buFont typeface="Arial" panose="020B0604020202020204" pitchFamily="34" charset="0"/>
              <a:buChar char="•"/>
            </a:pPr>
            <a:r>
              <a:rPr lang="en-GB" sz="800" spc="-28" dirty="0"/>
              <a:t>Of the 1000 women enrolled, 910 finished treatment and 788 were followed-up for 6 months</a:t>
            </a:r>
          </a:p>
          <a:p>
            <a:pPr marL="153866" indent="-153866">
              <a:lnSpc>
                <a:spcPct val="95000"/>
              </a:lnSpc>
              <a:buFont typeface="Arial" panose="020B0604020202020204" pitchFamily="34" charset="0"/>
              <a:buChar char="•"/>
            </a:pPr>
            <a:r>
              <a:rPr lang="en-GB" sz="800" spc="-28" dirty="0"/>
              <a:t>A total of 96.7% (880/910) of patients achieved cycle regularization during the treatment period (p&lt;0.0001 using a pre-defined target of 90% success rate)</a:t>
            </a:r>
            <a:r>
              <a:rPr lang="en-GB" sz="800" spc="-28" baseline="30000" dirty="0"/>
              <a:t>1</a:t>
            </a:r>
          </a:p>
          <a:p>
            <a:pPr marL="326970" lvl="1" indent="-158268">
              <a:lnSpc>
                <a:spcPct val="95000"/>
              </a:lnSpc>
              <a:buFont typeface="Arial" panose="020B0604020202020204" pitchFamily="34" charset="0"/>
              <a:buChar char="•"/>
            </a:pPr>
            <a:r>
              <a:rPr lang="en-GB" sz="800" spc="-28" dirty="0"/>
              <a:t>94.8% (747/788) of patients maintained cycle regularization at the end of the 6-month follow-up</a:t>
            </a:r>
          </a:p>
          <a:p>
            <a:pPr marL="153866" indent="-153866">
              <a:lnSpc>
                <a:spcPct val="95000"/>
              </a:lnSpc>
              <a:buFont typeface="Arial" panose="020B0604020202020204" pitchFamily="34" charset="0"/>
              <a:buChar char="•"/>
            </a:pPr>
            <a:r>
              <a:rPr lang="en-GB" sz="800" spc="-28" dirty="0"/>
              <a:t>Changes in cycle duration, duration and amount of menstrual bleeding, intensity of menstrual pain, as well as patient satisfaction and clinical response (assessed by patients) were also evaluated at the end of treatment</a:t>
            </a:r>
            <a:r>
              <a:rPr lang="en-GB" sz="800" spc="-28" baseline="30000" dirty="0"/>
              <a:t>1</a:t>
            </a:r>
          </a:p>
          <a:p>
            <a:pPr marL="326970" lvl="1" indent="-158268">
              <a:lnSpc>
                <a:spcPct val="95000"/>
              </a:lnSpc>
              <a:buFont typeface="Arial" panose="020B0604020202020204" pitchFamily="34" charset="0"/>
              <a:buChar char="•"/>
            </a:pPr>
            <a:r>
              <a:rPr lang="en-GB" sz="800" spc="-28" dirty="0"/>
              <a:t>Normal cycle length was restored, with a mean cycle duration significantly decreased from 44.7 days to 28.6 days (p&lt;0.0001). For patients with polymenorrhea (188/910), cycle duration increased significantly from 12.6 days at Baseline to 22.4 days at end of treatment (p&lt;0.0001). For patients with oligomenorrhea, cycle duration decreased significantly from 57.9 days at Baseline to 30.3 days at end of treatment (p&lt;0.0001)</a:t>
            </a:r>
          </a:p>
          <a:p>
            <a:pPr marL="326970" lvl="1" indent="-158268">
              <a:lnSpc>
                <a:spcPct val="95000"/>
              </a:lnSpc>
              <a:buFont typeface="Arial" panose="020B0604020202020204" pitchFamily="34" charset="0"/>
              <a:buChar char="•"/>
            </a:pPr>
            <a:r>
              <a:rPr lang="en-GB" sz="800" spc="-28" dirty="0"/>
              <a:t>Regarding menstrual bleeding, mean duration and amount decreased significantly by 0.69</a:t>
            </a:r>
            <a:r>
              <a:rPr lang="en-GB" sz="800" spc="-28" dirty="0">
                <a:latin typeface="Arial" panose="020B0604020202020204" pitchFamily="34" charset="0"/>
                <a:cs typeface="Arial" panose="020B0604020202020204" pitchFamily="34" charset="0"/>
              </a:rPr>
              <a:t> </a:t>
            </a:r>
            <a:r>
              <a:rPr lang="en-GB" sz="800" spc="-28" dirty="0"/>
              <a:t>(±3.27) days and 0.45 (±1.20) pads/day, respectively (p&lt;0.0001)</a:t>
            </a:r>
          </a:p>
          <a:p>
            <a:pPr marL="326970" lvl="1" indent="-158268">
              <a:lnSpc>
                <a:spcPct val="95000"/>
              </a:lnSpc>
              <a:buFont typeface="Arial" panose="020B0604020202020204" pitchFamily="34" charset="0"/>
              <a:buChar char="•"/>
            </a:pPr>
            <a:r>
              <a:rPr lang="en-GB" sz="800" spc="-28" dirty="0"/>
              <a:t>The number of patients with no pain increased from 139 at Baseline to 200 at end of treatment. Of the 46 patients with severe pain at baseline, 45 reported decreased pain intensity to moderate (26), mild (18), and no pain (1) </a:t>
            </a:r>
          </a:p>
          <a:p>
            <a:pPr marL="326970" lvl="1" indent="-158268">
              <a:lnSpc>
                <a:spcPct val="95000"/>
              </a:lnSpc>
              <a:buFont typeface="Arial" panose="020B0604020202020204" pitchFamily="34" charset="0"/>
              <a:buChar char="•"/>
            </a:pPr>
            <a:r>
              <a:rPr lang="en-GB" sz="800" spc="-28" dirty="0"/>
              <a:t>A total of 89.5% of patients were either satisfied or very satisfied with the treatment, and 93.5% of patients reported an overall clinical response as ‘normal and not at all ill’</a:t>
            </a:r>
          </a:p>
          <a:p>
            <a:pPr marL="153866" indent="-153866">
              <a:lnSpc>
                <a:spcPct val="95000"/>
              </a:lnSpc>
              <a:buFont typeface="Arial" panose="020B0604020202020204" pitchFamily="34" charset="0"/>
              <a:buChar char="•"/>
            </a:pPr>
            <a:r>
              <a:rPr lang="en-GB" sz="800" spc="-28" dirty="0"/>
              <a:t>At the 6-month follow-up, 193 subjects reported no pain, and the decrease in mean duration and amount of menstrual bleeding obtained at end of treatment persisted</a:t>
            </a:r>
            <a:r>
              <a:rPr lang="en-GB" sz="800" spc="-28" baseline="30000" dirty="0"/>
              <a:t>1</a:t>
            </a:r>
          </a:p>
          <a:p>
            <a:pPr marL="153866" indent="-153866">
              <a:lnSpc>
                <a:spcPct val="95000"/>
              </a:lnSpc>
              <a:buFont typeface="Arial" panose="020B0604020202020204" pitchFamily="34" charset="0"/>
              <a:buChar char="•"/>
            </a:pPr>
            <a:r>
              <a:rPr lang="en-GB" sz="800" spc="-28" dirty="0"/>
              <a:t>The safety of dydrogesterone treatment was evaluated in 1000 patients</a:t>
            </a:r>
            <a:r>
              <a:rPr lang="en-GB" sz="800" spc="-28" baseline="30000" dirty="0"/>
              <a:t>1</a:t>
            </a:r>
          </a:p>
          <a:p>
            <a:pPr marL="326970" lvl="1" indent="-158268">
              <a:lnSpc>
                <a:spcPct val="95000"/>
              </a:lnSpc>
              <a:buFont typeface="Arial" panose="020B0604020202020204" pitchFamily="34" charset="0"/>
              <a:buChar char="•"/>
            </a:pPr>
            <a:r>
              <a:rPr lang="en-GB" sz="800" spc="-28" dirty="0"/>
              <a:t>Four adverse events (appendicitis [serious adverse event but did not lead to drug discontinuation], hypersensitivity, adenomyosis, irregular menstruation) were reported by 0.4% (4/1000) of patients, with the last three leading to drug discontinuation</a:t>
            </a:r>
          </a:p>
          <a:p>
            <a:pPr marL="326970" lvl="1" indent="-158268">
              <a:lnSpc>
                <a:spcPct val="95000"/>
              </a:lnSpc>
              <a:buFont typeface="Arial" panose="020B0604020202020204" pitchFamily="34" charset="0"/>
              <a:buChar char="•"/>
            </a:pPr>
            <a:r>
              <a:rPr lang="en-GB" sz="800" spc="-28" dirty="0"/>
              <a:t>There were 21 patients (2.1%) who became pregnant</a:t>
            </a:r>
          </a:p>
          <a:p>
            <a:pPr marL="326970" lvl="1" indent="-158268">
              <a:lnSpc>
                <a:spcPct val="95000"/>
              </a:lnSpc>
              <a:buFont typeface="Arial" panose="020B0604020202020204" pitchFamily="34" charset="0"/>
              <a:buChar char="•"/>
            </a:pPr>
            <a:endParaRPr lang="en-GB" sz="800" b="1" spc="-28" dirty="0"/>
          </a:p>
          <a:p>
            <a:pPr defTabSz="844098">
              <a:lnSpc>
                <a:spcPct val="95000"/>
              </a:lnSpc>
              <a:defRPr/>
            </a:pPr>
            <a:r>
              <a:rPr lang="en-GB" sz="800" b="1" dirty="0"/>
              <a:t>Reference</a:t>
            </a:r>
          </a:p>
          <a:p>
            <a:pPr marL="210998" indent="-210998" defTabSz="844098">
              <a:lnSpc>
                <a:spcPct val="95000"/>
              </a:lnSpc>
              <a:buFont typeface="+mj-lt"/>
              <a:buAutoNum type="arabicPeriod"/>
              <a:defRPr/>
            </a:pPr>
            <a:r>
              <a:rPr lang="en-IN" sz="800" dirty="0"/>
              <a:t>Trivedi N, Chauhan N, Vaidya V. Effectiveness and safety of dydrogesterone in regularization of menstrual cycle: a post-marketing study. </a:t>
            </a:r>
            <a:r>
              <a:rPr lang="en-IN" sz="800" i="1" dirty="0"/>
              <a:t>Gynecol Endocrinol </a:t>
            </a:r>
            <a:r>
              <a:rPr lang="en-IN" sz="800" dirty="0"/>
              <a:t>2016;32(8):667–671</a:t>
            </a:r>
          </a:p>
        </p:txBody>
      </p:sp>
      <p:sp>
        <p:nvSpPr>
          <p:cNvPr id="4" name="Slide Number Placeholder 3"/>
          <p:cNvSpPr>
            <a:spLocks noGrp="1"/>
          </p:cNvSpPr>
          <p:nvPr>
            <p:ph type="sldNum" sz="quarter" idx="10"/>
          </p:nvPr>
        </p:nvSpPr>
        <p:spPr/>
        <p:txBody>
          <a:bodyPr/>
          <a:lstStyle/>
          <a:p>
            <a:pPr>
              <a:defRPr/>
            </a:pPr>
            <a:fld id="{505B6F02-2081-4106-8EFC-E73A7CDC8D31}" type="slidenum">
              <a:rPr lang="en-US" smtClean="0"/>
              <a:pPr>
                <a:defRPr/>
              </a:pPr>
              <a:t>24</a:t>
            </a:fld>
            <a:endParaRPr lang="en-US" dirty="0"/>
          </a:p>
        </p:txBody>
      </p:sp>
    </p:spTree>
    <p:extLst>
      <p:ext uri="{BB962C8B-B14F-4D97-AF65-F5344CB8AC3E}">
        <p14:creationId xmlns:p14="http://schemas.microsoft.com/office/powerpoint/2010/main" val="53920712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p:spPr>
        <p:txBody>
          <a:bodyPr/>
          <a:lstStyle>
            <a:lvl1pPr algn="l" defTabSz="892271" eaLnBrk="0" hangingPunct="0">
              <a:spcBef>
                <a:spcPct val="30000"/>
              </a:spcBef>
              <a:spcAft>
                <a:spcPct val="0"/>
              </a:spcAft>
              <a:defRPr sz="1100">
                <a:solidFill>
                  <a:schemeClr val="tx1"/>
                </a:solidFill>
                <a:latin typeface="Arial" charset="0"/>
              </a:defRPr>
            </a:lvl1pPr>
            <a:lvl2pPr marL="685685" indent="-263724" algn="l" defTabSz="892271" eaLnBrk="0" hangingPunct="0">
              <a:spcBef>
                <a:spcPct val="30000"/>
              </a:spcBef>
              <a:spcAft>
                <a:spcPct val="0"/>
              </a:spcAft>
              <a:defRPr sz="1100">
                <a:solidFill>
                  <a:schemeClr val="tx1"/>
                </a:solidFill>
                <a:latin typeface="Arial" charset="0"/>
              </a:defRPr>
            </a:lvl2pPr>
            <a:lvl3pPr marL="1054902" indent="-210980" algn="l" defTabSz="892271" eaLnBrk="0" hangingPunct="0">
              <a:spcBef>
                <a:spcPct val="30000"/>
              </a:spcBef>
              <a:spcAft>
                <a:spcPct val="0"/>
              </a:spcAft>
              <a:defRPr sz="1100">
                <a:solidFill>
                  <a:schemeClr val="tx1"/>
                </a:solidFill>
                <a:latin typeface="Arial" charset="0"/>
              </a:defRPr>
            </a:lvl3pPr>
            <a:lvl4pPr marL="1476862" indent="-210980" algn="l" defTabSz="892271" eaLnBrk="0" hangingPunct="0">
              <a:spcBef>
                <a:spcPct val="30000"/>
              </a:spcBef>
              <a:spcAft>
                <a:spcPct val="0"/>
              </a:spcAft>
              <a:defRPr sz="1100">
                <a:solidFill>
                  <a:schemeClr val="tx1"/>
                </a:solidFill>
                <a:latin typeface="Arial" charset="0"/>
              </a:defRPr>
            </a:lvl4pPr>
            <a:lvl5pPr marL="1898821" indent="-210980" algn="l" defTabSz="892271" eaLnBrk="0" hangingPunct="0">
              <a:spcBef>
                <a:spcPct val="30000"/>
              </a:spcBef>
              <a:spcAft>
                <a:spcPct val="0"/>
              </a:spcAft>
              <a:defRPr sz="1100">
                <a:solidFill>
                  <a:schemeClr val="tx1"/>
                </a:solidFill>
                <a:latin typeface="Arial" charset="0"/>
              </a:defRPr>
            </a:lvl5pPr>
            <a:lvl6pPr marL="2320782" indent="-210980" defTabSz="892271" eaLnBrk="0" fontAlgn="base" hangingPunct="0">
              <a:spcBef>
                <a:spcPct val="30000"/>
              </a:spcBef>
              <a:spcAft>
                <a:spcPct val="0"/>
              </a:spcAft>
              <a:defRPr sz="1100">
                <a:solidFill>
                  <a:schemeClr val="tx1"/>
                </a:solidFill>
                <a:latin typeface="Arial" charset="0"/>
              </a:defRPr>
            </a:lvl6pPr>
            <a:lvl7pPr marL="2742744" indent="-210980" defTabSz="892271" eaLnBrk="0" fontAlgn="base" hangingPunct="0">
              <a:spcBef>
                <a:spcPct val="30000"/>
              </a:spcBef>
              <a:spcAft>
                <a:spcPct val="0"/>
              </a:spcAft>
              <a:defRPr sz="1100">
                <a:solidFill>
                  <a:schemeClr val="tx1"/>
                </a:solidFill>
                <a:latin typeface="Arial" charset="0"/>
              </a:defRPr>
            </a:lvl7pPr>
            <a:lvl8pPr marL="3164705" indent="-210980" defTabSz="892271" eaLnBrk="0" fontAlgn="base" hangingPunct="0">
              <a:spcBef>
                <a:spcPct val="30000"/>
              </a:spcBef>
              <a:spcAft>
                <a:spcPct val="0"/>
              </a:spcAft>
              <a:defRPr sz="1100">
                <a:solidFill>
                  <a:schemeClr val="tx1"/>
                </a:solidFill>
                <a:latin typeface="Arial" charset="0"/>
              </a:defRPr>
            </a:lvl8pPr>
            <a:lvl9pPr marL="3586665" indent="-210980" defTabSz="892271" eaLnBrk="0" fontAlgn="base" hangingPunct="0">
              <a:spcBef>
                <a:spcPct val="30000"/>
              </a:spcBef>
              <a:spcAft>
                <a:spcPct val="0"/>
              </a:spcAft>
              <a:defRPr sz="1100">
                <a:solidFill>
                  <a:schemeClr val="tx1"/>
                </a:solidFill>
                <a:latin typeface="Arial" charset="0"/>
              </a:defRPr>
            </a:lvl9pPr>
          </a:lstStyle>
          <a:p>
            <a:pPr algn="r" eaLnBrk="1" hangingPunct="1">
              <a:spcBef>
                <a:spcPct val="0"/>
              </a:spcBef>
            </a:pPr>
            <a:fld id="{5C5F6146-AB39-4BD1-A20E-784577FF5D4E}" type="slidenum">
              <a:rPr lang="en-US" altLang="en-US" smtClean="0"/>
              <a:pPr algn="r" eaLnBrk="1" hangingPunct="1">
                <a:spcBef>
                  <a:spcPct val="0"/>
                </a:spcBef>
              </a:pPr>
              <a:t>25</a:t>
            </a:fld>
            <a:endParaRPr lang="en-US" altLang="en-US" dirty="0"/>
          </a:p>
        </p:txBody>
      </p:sp>
      <p:sp>
        <p:nvSpPr>
          <p:cNvPr id="79875" name="Rectangle 2"/>
          <p:cNvSpPr>
            <a:spLocks noGrp="1" noRot="1" noChangeAspect="1" noChangeArrowheads="1" noTextEdit="1"/>
          </p:cNvSpPr>
          <p:nvPr>
            <p:ph type="sldImg"/>
          </p:nvPr>
        </p:nvSpPr>
        <p:spPr>
          <a:xfrm>
            <a:off x="1069975" y="665163"/>
            <a:ext cx="4440238" cy="3328987"/>
          </a:xfrm>
          <a:ln/>
        </p:spPr>
      </p:sp>
      <p:sp>
        <p:nvSpPr>
          <p:cNvPr id="79876" name="Notizenplatzhalter 2"/>
          <p:cNvSpPr>
            <a:spLocks noGrp="1"/>
          </p:cNvSpPr>
          <p:nvPr>
            <p:ph type="body" idx="3"/>
          </p:nvPr>
        </p:nvSpPr>
        <p:spPr>
          <a:xfrm>
            <a:off x="780573" y="4230185"/>
            <a:ext cx="4815322" cy="3991191"/>
          </a:xfrm>
          <a:noFill/>
        </p:spPr>
        <p:txBody>
          <a:bodyPr/>
          <a:lstStyle/>
          <a:p>
            <a:pPr eaLnBrk="1" hangingPunct="1"/>
            <a:r>
              <a:rPr lang="en-GB" altLang="en-US" b="1" dirty="0">
                <a:ea typeface="ＭＳ Ｐゴシック" pitchFamily="34" charset="-128"/>
                <a:cs typeface="Calibri" pitchFamily="34" charset="0"/>
              </a:rPr>
              <a:t>4. CLINICAL PARTICULARS</a:t>
            </a:r>
            <a:r>
              <a:rPr lang="en-GB" altLang="en-US" b="1" baseline="30000" dirty="0">
                <a:ea typeface="ＭＳ Ｐゴシック" pitchFamily="34" charset="-128"/>
                <a:cs typeface="Calibri" pitchFamily="34" charset="0"/>
              </a:rPr>
              <a:t>1</a:t>
            </a:r>
          </a:p>
          <a:p>
            <a:pPr eaLnBrk="1" hangingPunct="1"/>
            <a:r>
              <a:rPr lang="en-GB" altLang="en-US" b="1" dirty="0">
                <a:ea typeface="ＭＳ Ｐゴシック" pitchFamily="34" charset="-128"/>
                <a:cs typeface="Calibri" pitchFamily="34" charset="0"/>
              </a:rPr>
              <a:t>4.1 Therapeutic indications</a:t>
            </a:r>
            <a:endParaRPr lang="en-GB" altLang="en-US" b="1" baseline="30000" dirty="0">
              <a:ea typeface="ＭＳ Ｐゴシック" pitchFamily="34" charset="-128"/>
              <a:cs typeface="Calibri" pitchFamily="34" charset="0"/>
            </a:endParaRPr>
          </a:p>
          <a:p>
            <a:pPr eaLnBrk="1" hangingPunct="1"/>
            <a:r>
              <a:rPr lang="en-GB" altLang="en-US" dirty="0">
                <a:ea typeface="ＭＳ Ｐゴシック" pitchFamily="34" charset="-128"/>
                <a:cs typeface="Calibri" pitchFamily="34" charset="0"/>
              </a:rPr>
              <a:t>The information below is to illustrate the spectrum of approved uses of dydrogesterone in local markets. The type and wording of indications in a given market may differ.</a:t>
            </a:r>
          </a:p>
          <a:p>
            <a:pPr eaLnBrk="1" hangingPunct="1"/>
            <a:r>
              <a:rPr lang="en-GB" altLang="en-US" dirty="0">
                <a:ea typeface="ＭＳ Ｐゴシック" pitchFamily="34" charset="-128"/>
                <a:cs typeface="Calibri" pitchFamily="34" charset="0"/>
              </a:rPr>
              <a:t>Progesterone deficiencies</a:t>
            </a:r>
          </a:p>
          <a:p>
            <a:pPr eaLnBrk="1" hangingPunct="1"/>
            <a:r>
              <a:rPr lang="en-GB" altLang="en-US" dirty="0">
                <a:ea typeface="ＭＳ Ｐゴシック" pitchFamily="34" charset="-128"/>
                <a:cs typeface="Calibri" pitchFamily="34" charset="0"/>
              </a:rPr>
              <a:t>• Treatment of dysmenorrhoea</a:t>
            </a:r>
          </a:p>
          <a:p>
            <a:pPr eaLnBrk="1" hangingPunct="1"/>
            <a:r>
              <a:rPr lang="en-GB" altLang="en-US" dirty="0">
                <a:ea typeface="ＭＳ Ｐゴシック" pitchFamily="34" charset="-128"/>
                <a:cs typeface="Calibri" pitchFamily="34" charset="0"/>
              </a:rPr>
              <a:t/>
            </a:r>
            <a:br>
              <a:rPr lang="en-GB" altLang="en-US" dirty="0">
                <a:ea typeface="ＭＳ Ｐゴシック" pitchFamily="34" charset="-128"/>
                <a:cs typeface="Calibri" pitchFamily="34" charset="0"/>
              </a:rPr>
            </a:br>
            <a:r>
              <a:rPr lang="en-GB" altLang="en-US" b="1" dirty="0">
                <a:ea typeface="ＭＳ Ｐゴシック" pitchFamily="34" charset="-128"/>
                <a:cs typeface="Calibri" pitchFamily="34" charset="0"/>
              </a:rPr>
              <a:t>4.2 POSOLOGY AND METHOD OF ADMINISTRATION</a:t>
            </a:r>
            <a:br>
              <a:rPr lang="en-GB" altLang="en-US" b="1" dirty="0">
                <a:ea typeface="ＭＳ Ｐゴシック" pitchFamily="34" charset="-128"/>
                <a:cs typeface="Calibri" pitchFamily="34" charset="0"/>
              </a:rPr>
            </a:br>
            <a:r>
              <a:rPr lang="en-GB" altLang="en-US" dirty="0">
                <a:ea typeface="ＭＳ Ｐゴシック" pitchFamily="34" charset="-128"/>
                <a:cs typeface="Calibri" pitchFamily="34" charset="0"/>
              </a:rPr>
              <a:t>Dysmenorrhoea: 10 or 20 mg dydrogesterone per day from day 5 to day 25 of the menstrual cycle</a:t>
            </a:r>
          </a:p>
          <a:p>
            <a:pPr eaLnBrk="1" hangingPunct="1"/>
            <a:endParaRPr lang="en-GB" altLang="en-US" dirty="0">
              <a:ea typeface="ＭＳ Ｐゴシック" pitchFamily="34" charset="-128"/>
              <a:cs typeface="Calibri" pitchFamily="34" charset="0"/>
            </a:endParaRPr>
          </a:p>
          <a:p>
            <a:pPr eaLnBrk="1" hangingPunct="1"/>
            <a:endParaRPr lang="de-DE" altLang="en-US" dirty="0">
              <a:ea typeface="ＭＳ Ｐゴシック" pitchFamily="34" charset="-128"/>
              <a:cs typeface="Calibri" pitchFamily="34" charset="0"/>
            </a:endParaRPr>
          </a:p>
          <a:p>
            <a:pPr eaLnBrk="1" hangingPunct="1"/>
            <a:r>
              <a:rPr lang="de-DE" altLang="en-US" b="1" dirty="0">
                <a:ea typeface="ＭＳ Ｐゴシック" pitchFamily="34" charset="-128"/>
                <a:cs typeface="Calibri" pitchFamily="34" charset="0"/>
              </a:rPr>
              <a:t>Reference</a:t>
            </a:r>
          </a:p>
          <a:p>
            <a:pPr marL="210998" indent="-210998" defTabSz="843989">
              <a:buFont typeface="+mj-lt"/>
              <a:buAutoNum type="arabicPeriod"/>
              <a:defRPr/>
            </a:pPr>
            <a:r>
              <a:rPr lang="en-US" dirty="0"/>
              <a:t>Dydrogesterone Core Company Data Sheet, Abbott, 5 July 2017</a:t>
            </a:r>
          </a:p>
          <a:p>
            <a:pPr>
              <a:spcBef>
                <a:spcPts val="381"/>
              </a:spcBef>
            </a:pPr>
            <a:endParaRPr lang="en-US" altLang="en-US" dirty="0">
              <a:ea typeface="ＭＳ Ｐゴシック" pitchFamily="34" charset="-128"/>
              <a:cs typeface="Calibri" pitchFamily="34" charset="0"/>
            </a:endParaRPr>
          </a:p>
        </p:txBody>
      </p:sp>
    </p:spTree>
    <p:extLst>
      <p:ext uri="{BB962C8B-B14F-4D97-AF65-F5344CB8AC3E}">
        <p14:creationId xmlns:p14="http://schemas.microsoft.com/office/powerpoint/2010/main" val="15314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Folienbildplatzhalter 1"/>
          <p:cNvSpPr>
            <a:spLocks noGrp="1" noRot="1" noChangeAspect="1" noTextEdit="1"/>
          </p:cNvSpPr>
          <p:nvPr>
            <p:ph type="sldImg"/>
          </p:nvPr>
        </p:nvSpPr>
        <p:spPr>
          <a:ln/>
        </p:spPr>
      </p:sp>
      <p:sp>
        <p:nvSpPr>
          <p:cNvPr id="73731" name="Notizenplatzhalter 2"/>
          <p:cNvSpPr>
            <a:spLocks noGrp="1"/>
          </p:cNvSpPr>
          <p:nvPr>
            <p:ph type="body" idx="1"/>
          </p:nvPr>
        </p:nvSpPr>
        <p:spPr>
          <a:xfrm>
            <a:off x="780574" y="4212456"/>
            <a:ext cx="5299921" cy="3991191"/>
          </a:xfrm>
          <a:noFill/>
        </p:spPr>
        <p:txBody>
          <a:bodyPr/>
          <a:lstStyle/>
          <a:p>
            <a:pPr eaLnBrk="1" hangingPunct="1"/>
            <a:r>
              <a:rPr lang="de-DE" altLang="en-US" dirty="0"/>
              <a:t>The group of steroid hormones known as progestogens (or progestagens) included the natural progestogen, </a:t>
            </a:r>
            <a:r>
              <a:rPr lang="en-US" altLang="en-US" dirty="0"/>
              <a:t>progesterone; the retroprogesterone, dydrogesterone; and several progesterone derivatives, including 17</a:t>
            </a:r>
            <a:r>
              <a:rPr lang="de-DE" altLang="en-US" dirty="0"/>
              <a:t>‑hydroxyprogesterone (17-OH-progesterone) derivatives and 19‑nortestosterone derivatives.</a:t>
            </a:r>
            <a:r>
              <a:rPr lang="de-DE" altLang="en-US" baseline="30000" dirty="0"/>
              <a:t>1–3</a:t>
            </a:r>
          </a:p>
          <a:p>
            <a:pPr eaLnBrk="1" hangingPunct="1"/>
            <a:r>
              <a:rPr lang="de-DE" altLang="en-US" dirty="0"/>
              <a:t>Some of the synthetic progestins must be metabolized before they can exert their biological function, i.e. they are pro-drugs (for example, norgestimate is metabolized and converted to norgestrel).</a:t>
            </a:r>
            <a:r>
              <a:rPr lang="de-DE" altLang="en-US" baseline="30000" dirty="0"/>
              <a:t>2</a:t>
            </a:r>
          </a:p>
          <a:p>
            <a:pPr eaLnBrk="1" hangingPunct="1"/>
            <a:endParaRPr lang="de-DE" altLang="en-US" dirty="0"/>
          </a:p>
          <a:p>
            <a:pPr eaLnBrk="1" hangingPunct="1"/>
            <a:r>
              <a:rPr lang="de-DE" altLang="en-US" b="1" dirty="0"/>
              <a:t>Reference</a:t>
            </a:r>
          </a:p>
          <a:p>
            <a:pPr marL="210998" indent="-210998">
              <a:buAutoNum type="arabicPeriod"/>
            </a:pPr>
            <a:r>
              <a:rPr lang="en-GB" altLang="en-US" dirty="0"/>
              <a:t>Sitruk-Ware R. Pharmacological profile of progestins. </a:t>
            </a:r>
            <a:r>
              <a:rPr lang="en-GB" altLang="en-US" i="1" dirty="0"/>
              <a:t>Maturitas</a:t>
            </a:r>
            <a:r>
              <a:rPr lang="en-GB" altLang="en-US" dirty="0"/>
              <a:t> 2004;47:277–283</a:t>
            </a:r>
          </a:p>
          <a:p>
            <a:pPr marL="210998" indent="-210998">
              <a:buFont typeface="+mj-lt"/>
              <a:buAutoNum type="arabicPeriod"/>
            </a:pPr>
            <a:r>
              <a:rPr lang="en-US" dirty="0"/>
              <a:t>Schindler AE, </a:t>
            </a:r>
            <a:r>
              <a:rPr lang="en-GB" dirty="0"/>
              <a:t>Campagnoli C, Druckmann R, </a:t>
            </a:r>
            <a:r>
              <a:rPr lang="en-GB" i="1" dirty="0"/>
              <a:t>et al</a:t>
            </a:r>
            <a:r>
              <a:rPr lang="en-GB" dirty="0"/>
              <a:t>. </a:t>
            </a:r>
            <a:r>
              <a:rPr lang="en-US" dirty="0"/>
              <a:t>Classification and pharmacology of progestins. </a:t>
            </a:r>
            <a:r>
              <a:rPr lang="en-US" i="1" dirty="0"/>
              <a:t>Maturitas</a:t>
            </a:r>
            <a:r>
              <a:rPr lang="en-US" dirty="0"/>
              <a:t> 2008;61(1–2):171–180</a:t>
            </a:r>
          </a:p>
          <a:p>
            <a:pPr marL="210998" indent="-210998">
              <a:buAutoNum type="arabicPeriod"/>
            </a:pPr>
            <a:r>
              <a:rPr lang="en-US" altLang="en-US" dirty="0"/>
              <a:t>Stanczyk FZ, Hapgood JP, Winer S, Mishell DR. Progestogens used in postmenopausal hormone therapy: differences in their pharmacological properties intracellular actions, and clinical effects. </a:t>
            </a:r>
            <a:r>
              <a:rPr lang="en-US" altLang="en-US" i="1" dirty="0"/>
              <a:t>Endocrine Reviews </a:t>
            </a:r>
            <a:r>
              <a:rPr lang="en-US" altLang="en-US" dirty="0"/>
              <a:t>2013 34(2):171–208</a:t>
            </a:r>
            <a:endParaRPr lang="en-GB" dirty="0"/>
          </a:p>
        </p:txBody>
      </p:sp>
      <p:sp>
        <p:nvSpPr>
          <p:cNvPr id="73732" name="Foliennummernplatzhalter 3"/>
          <p:cNvSpPr>
            <a:spLocks noGrp="1"/>
          </p:cNvSpPr>
          <p:nvPr>
            <p:ph type="sldNum" sz="quarter" idx="5"/>
          </p:nvPr>
        </p:nvSpPr>
        <p:spPr>
          <a:noFill/>
        </p:spPr>
        <p:txBody>
          <a:bodyPr/>
          <a:lstStyle>
            <a:lvl1pPr algn="l" defTabSz="892271" eaLnBrk="0" hangingPunct="0">
              <a:spcBef>
                <a:spcPct val="30000"/>
              </a:spcBef>
              <a:spcAft>
                <a:spcPct val="0"/>
              </a:spcAft>
              <a:defRPr sz="1100">
                <a:solidFill>
                  <a:schemeClr val="tx1"/>
                </a:solidFill>
                <a:latin typeface="Arial" charset="0"/>
              </a:defRPr>
            </a:lvl1pPr>
            <a:lvl2pPr marL="685685" indent="-263724" algn="l" defTabSz="892271" eaLnBrk="0" hangingPunct="0">
              <a:spcBef>
                <a:spcPct val="30000"/>
              </a:spcBef>
              <a:spcAft>
                <a:spcPct val="0"/>
              </a:spcAft>
              <a:defRPr sz="1100">
                <a:solidFill>
                  <a:schemeClr val="tx1"/>
                </a:solidFill>
                <a:latin typeface="Arial" charset="0"/>
              </a:defRPr>
            </a:lvl2pPr>
            <a:lvl3pPr marL="1054902" indent="-210980" algn="l" defTabSz="892271" eaLnBrk="0" hangingPunct="0">
              <a:spcBef>
                <a:spcPct val="30000"/>
              </a:spcBef>
              <a:spcAft>
                <a:spcPct val="0"/>
              </a:spcAft>
              <a:defRPr sz="1100">
                <a:solidFill>
                  <a:schemeClr val="tx1"/>
                </a:solidFill>
                <a:latin typeface="Arial" charset="0"/>
              </a:defRPr>
            </a:lvl3pPr>
            <a:lvl4pPr marL="1476862" indent="-210980" algn="l" defTabSz="892271" eaLnBrk="0" hangingPunct="0">
              <a:spcBef>
                <a:spcPct val="30000"/>
              </a:spcBef>
              <a:spcAft>
                <a:spcPct val="0"/>
              </a:spcAft>
              <a:defRPr sz="1100">
                <a:solidFill>
                  <a:schemeClr val="tx1"/>
                </a:solidFill>
                <a:latin typeface="Arial" charset="0"/>
              </a:defRPr>
            </a:lvl4pPr>
            <a:lvl5pPr marL="1898821" indent="-210980" algn="l" defTabSz="892271" eaLnBrk="0" hangingPunct="0">
              <a:spcBef>
                <a:spcPct val="30000"/>
              </a:spcBef>
              <a:spcAft>
                <a:spcPct val="0"/>
              </a:spcAft>
              <a:defRPr sz="1100">
                <a:solidFill>
                  <a:schemeClr val="tx1"/>
                </a:solidFill>
                <a:latin typeface="Arial" charset="0"/>
              </a:defRPr>
            </a:lvl5pPr>
            <a:lvl6pPr marL="2320782" indent="-210980" defTabSz="892271" eaLnBrk="0" fontAlgn="base" hangingPunct="0">
              <a:spcBef>
                <a:spcPct val="30000"/>
              </a:spcBef>
              <a:spcAft>
                <a:spcPct val="0"/>
              </a:spcAft>
              <a:defRPr sz="1100">
                <a:solidFill>
                  <a:schemeClr val="tx1"/>
                </a:solidFill>
                <a:latin typeface="Arial" charset="0"/>
              </a:defRPr>
            </a:lvl6pPr>
            <a:lvl7pPr marL="2742744" indent="-210980" defTabSz="892271" eaLnBrk="0" fontAlgn="base" hangingPunct="0">
              <a:spcBef>
                <a:spcPct val="30000"/>
              </a:spcBef>
              <a:spcAft>
                <a:spcPct val="0"/>
              </a:spcAft>
              <a:defRPr sz="1100">
                <a:solidFill>
                  <a:schemeClr val="tx1"/>
                </a:solidFill>
                <a:latin typeface="Arial" charset="0"/>
              </a:defRPr>
            </a:lvl7pPr>
            <a:lvl8pPr marL="3164705" indent="-210980" defTabSz="892271" eaLnBrk="0" fontAlgn="base" hangingPunct="0">
              <a:spcBef>
                <a:spcPct val="30000"/>
              </a:spcBef>
              <a:spcAft>
                <a:spcPct val="0"/>
              </a:spcAft>
              <a:defRPr sz="1100">
                <a:solidFill>
                  <a:schemeClr val="tx1"/>
                </a:solidFill>
                <a:latin typeface="Arial" charset="0"/>
              </a:defRPr>
            </a:lvl8pPr>
            <a:lvl9pPr marL="3586665" indent="-210980" defTabSz="892271" eaLnBrk="0" fontAlgn="base" hangingPunct="0">
              <a:spcBef>
                <a:spcPct val="30000"/>
              </a:spcBef>
              <a:spcAft>
                <a:spcPct val="0"/>
              </a:spcAft>
              <a:defRPr sz="1100">
                <a:solidFill>
                  <a:schemeClr val="tx1"/>
                </a:solidFill>
                <a:latin typeface="Arial" charset="0"/>
              </a:defRPr>
            </a:lvl9pPr>
          </a:lstStyle>
          <a:p>
            <a:pPr algn="r" eaLnBrk="1" hangingPunct="1">
              <a:spcBef>
                <a:spcPct val="0"/>
              </a:spcBef>
            </a:pPr>
            <a:fld id="{C8EF894A-4A41-407C-9DCC-BBF839E061D7}" type="slidenum">
              <a:rPr lang="de-DE" altLang="en-US" smtClean="0"/>
              <a:pPr algn="r" eaLnBrk="1" hangingPunct="1">
                <a:spcBef>
                  <a:spcPct val="0"/>
                </a:spcBef>
              </a:pPr>
              <a:t>2</a:t>
            </a:fld>
            <a:endParaRPr lang="de-DE" altLang="en-US"/>
          </a:p>
        </p:txBody>
      </p:sp>
    </p:spTree>
    <p:extLst>
      <p:ext uri="{BB962C8B-B14F-4D97-AF65-F5344CB8AC3E}">
        <p14:creationId xmlns:p14="http://schemas.microsoft.com/office/powerpoint/2010/main" val="9138659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1" kern="1200" dirty="0" smtClean="0">
                <a:solidFill>
                  <a:schemeClr val="tx1"/>
                </a:solidFill>
                <a:effectLst/>
                <a:latin typeface="+mn-lt"/>
                <a:ea typeface="+mn-ea"/>
                <a:cs typeface="+mn-cs"/>
              </a:rPr>
              <a:t>İKİNCİ TABLODA DİSMENORE ÜSTÜN ETKİSİNE BAKMIŞ, MESELA GOULD UN ÇALIŞMASI 340 KİŞİ VAR, DYDROGESTERON KULLANANLARDA ANALJEZİK KULLANIMI BELİRGİN AZALMIŞKEN, PLASEBO GRUBUNDA AZALMAMIŞ,</a:t>
            </a:r>
            <a:endParaRPr lang="tr-TR" sz="1200" kern="1200" dirty="0" smtClean="0">
              <a:solidFill>
                <a:schemeClr val="tx1"/>
              </a:solidFill>
              <a:effectLst/>
              <a:latin typeface="+mn-lt"/>
              <a:ea typeface="+mn-ea"/>
              <a:cs typeface="+mn-cs"/>
            </a:endParaRPr>
          </a:p>
          <a:p>
            <a:endParaRPr lang="tr-TR" dirty="0"/>
          </a:p>
        </p:txBody>
      </p:sp>
      <p:sp>
        <p:nvSpPr>
          <p:cNvPr id="4" name="Slide Number Placeholder 3"/>
          <p:cNvSpPr>
            <a:spLocks noGrp="1"/>
          </p:cNvSpPr>
          <p:nvPr>
            <p:ph type="sldNum" sz="quarter" idx="10"/>
          </p:nvPr>
        </p:nvSpPr>
        <p:spPr/>
        <p:txBody>
          <a:bodyPr/>
          <a:lstStyle/>
          <a:p>
            <a:fld id="{47C38E39-CEB3-4C7F-B324-9DCF0F17367F}" type="slidenum">
              <a:rPr lang="tr-TR" smtClean="0"/>
              <a:pPr/>
              <a:t>26</a:t>
            </a:fld>
            <a:endParaRPr lang="tr-TR"/>
          </a:p>
        </p:txBody>
      </p:sp>
    </p:spTree>
    <p:extLst>
      <p:ext uri="{BB962C8B-B14F-4D97-AF65-F5344CB8AC3E}">
        <p14:creationId xmlns:p14="http://schemas.microsoft.com/office/powerpoint/2010/main" val="35495521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p:spPr>
        <p:txBody>
          <a:bodyPr/>
          <a:lstStyle>
            <a:lvl1pPr algn="l" defTabSz="892271" eaLnBrk="0" hangingPunct="0">
              <a:spcBef>
                <a:spcPct val="30000"/>
              </a:spcBef>
              <a:spcAft>
                <a:spcPct val="0"/>
              </a:spcAft>
              <a:defRPr sz="1100">
                <a:solidFill>
                  <a:schemeClr val="tx1"/>
                </a:solidFill>
                <a:latin typeface="Arial" charset="0"/>
              </a:defRPr>
            </a:lvl1pPr>
            <a:lvl2pPr marL="685685" indent="-263724" algn="l" defTabSz="892271" eaLnBrk="0" hangingPunct="0">
              <a:spcBef>
                <a:spcPct val="30000"/>
              </a:spcBef>
              <a:spcAft>
                <a:spcPct val="0"/>
              </a:spcAft>
              <a:defRPr sz="1100">
                <a:solidFill>
                  <a:schemeClr val="tx1"/>
                </a:solidFill>
                <a:latin typeface="Arial" charset="0"/>
              </a:defRPr>
            </a:lvl2pPr>
            <a:lvl3pPr marL="1054902" indent="-210980" algn="l" defTabSz="892271" eaLnBrk="0" hangingPunct="0">
              <a:spcBef>
                <a:spcPct val="30000"/>
              </a:spcBef>
              <a:spcAft>
                <a:spcPct val="0"/>
              </a:spcAft>
              <a:defRPr sz="1100">
                <a:solidFill>
                  <a:schemeClr val="tx1"/>
                </a:solidFill>
                <a:latin typeface="Arial" charset="0"/>
              </a:defRPr>
            </a:lvl3pPr>
            <a:lvl4pPr marL="1476862" indent="-210980" algn="l" defTabSz="892271" eaLnBrk="0" hangingPunct="0">
              <a:spcBef>
                <a:spcPct val="30000"/>
              </a:spcBef>
              <a:spcAft>
                <a:spcPct val="0"/>
              </a:spcAft>
              <a:defRPr sz="1100">
                <a:solidFill>
                  <a:schemeClr val="tx1"/>
                </a:solidFill>
                <a:latin typeface="Arial" charset="0"/>
              </a:defRPr>
            </a:lvl4pPr>
            <a:lvl5pPr marL="1898821" indent="-210980" algn="l" defTabSz="892271" eaLnBrk="0" hangingPunct="0">
              <a:spcBef>
                <a:spcPct val="30000"/>
              </a:spcBef>
              <a:spcAft>
                <a:spcPct val="0"/>
              </a:spcAft>
              <a:defRPr sz="1100">
                <a:solidFill>
                  <a:schemeClr val="tx1"/>
                </a:solidFill>
                <a:latin typeface="Arial" charset="0"/>
              </a:defRPr>
            </a:lvl5pPr>
            <a:lvl6pPr marL="2320782" indent="-210980" defTabSz="892271" eaLnBrk="0" fontAlgn="base" hangingPunct="0">
              <a:spcBef>
                <a:spcPct val="30000"/>
              </a:spcBef>
              <a:spcAft>
                <a:spcPct val="0"/>
              </a:spcAft>
              <a:defRPr sz="1100">
                <a:solidFill>
                  <a:schemeClr val="tx1"/>
                </a:solidFill>
                <a:latin typeface="Arial" charset="0"/>
              </a:defRPr>
            </a:lvl6pPr>
            <a:lvl7pPr marL="2742744" indent="-210980" defTabSz="892271" eaLnBrk="0" fontAlgn="base" hangingPunct="0">
              <a:spcBef>
                <a:spcPct val="30000"/>
              </a:spcBef>
              <a:spcAft>
                <a:spcPct val="0"/>
              </a:spcAft>
              <a:defRPr sz="1100">
                <a:solidFill>
                  <a:schemeClr val="tx1"/>
                </a:solidFill>
                <a:latin typeface="Arial" charset="0"/>
              </a:defRPr>
            </a:lvl7pPr>
            <a:lvl8pPr marL="3164705" indent="-210980" defTabSz="892271" eaLnBrk="0" fontAlgn="base" hangingPunct="0">
              <a:spcBef>
                <a:spcPct val="30000"/>
              </a:spcBef>
              <a:spcAft>
                <a:spcPct val="0"/>
              </a:spcAft>
              <a:defRPr sz="1100">
                <a:solidFill>
                  <a:schemeClr val="tx1"/>
                </a:solidFill>
                <a:latin typeface="Arial" charset="0"/>
              </a:defRPr>
            </a:lvl8pPr>
            <a:lvl9pPr marL="3586665" indent="-210980" defTabSz="892271" eaLnBrk="0" fontAlgn="base" hangingPunct="0">
              <a:spcBef>
                <a:spcPct val="30000"/>
              </a:spcBef>
              <a:spcAft>
                <a:spcPct val="0"/>
              </a:spcAft>
              <a:defRPr sz="1100">
                <a:solidFill>
                  <a:schemeClr val="tx1"/>
                </a:solidFill>
                <a:latin typeface="Arial" charset="0"/>
              </a:defRPr>
            </a:lvl9pPr>
          </a:lstStyle>
          <a:p>
            <a:pPr algn="r" eaLnBrk="1" hangingPunct="1">
              <a:spcBef>
                <a:spcPct val="0"/>
              </a:spcBef>
            </a:pPr>
            <a:fld id="{4EBD3EB6-6917-4312-92F5-E5C5E170AB09}" type="slidenum">
              <a:rPr lang="en-US" altLang="en-US" smtClean="0"/>
              <a:pPr algn="r" eaLnBrk="1" hangingPunct="1">
                <a:spcBef>
                  <a:spcPct val="0"/>
                </a:spcBef>
              </a:pPr>
              <a:t>27</a:t>
            </a:fld>
            <a:endParaRPr lang="en-US" altLang="en-US" dirty="0"/>
          </a:p>
        </p:txBody>
      </p:sp>
      <p:sp>
        <p:nvSpPr>
          <p:cNvPr id="83971" name="Rectangle 2"/>
          <p:cNvSpPr>
            <a:spLocks noGrp="1" noRot="1" noChangeAspect="1" noChangeArrowheads="1" noTextEdit="1"/>
          </p:cNvSpPr>
          <p:nvPr>
            <p:ph type="sldImg"/>
          </p:nvPr>
        </p:nvSpPr>
        <p:spPr>
          <a:ln/>
        </p:spPr>
      </p:sp>
      <p:sp>
        <p:nvSpPr>
          <p:cNvPr id="83972" name="Rectangle 3"/>
          <p:cNvSpPr>
            <a:spLocks noGrp="1" noChangeArrowheads="1"/>
          </p:cNvSpPr>
          <p:nvPr>
            <p:ph type="body" idx="1"/>
          </p:nvPr>
        </p:nvSpPr>
        <p:spPr>
          <a:xfrm>
            <a:off x="780575" y="4212456"/>
            <a:ext cx="5520751" cy="3991191"/>
          </a:xfrm>
          <a:noFill/>
        </p:spPr>
        <p:txBody>
          <a:bodyPr/>
          <a:lstStyle/>
          <a:p>
            <a:pPr eaLnBrk="1" hangingPunct="1"/>
            <a:r>
              <a:rPr lang="en-US" altLang="en-US" dirty="0"/>
              <a:t>Treatment with dydrogesterone reduces prostaglandin F</a:t>
            </a:r>
            <a:r>
              <a:rPr lang="en-US" altLang="en-US" baseline="-25000" dirty="0"/>
              <a:t>2</a:t>
            </a:r>
            <a:r>
              <a:rPr lang="el-GR" altLang="en-US" baseline="-25000" dirty="0"/>
              <a:t>α</a:t>
            </a:r>
            <a:r>
              <a:rPr lang="en-GB" altLang="en-US" baseline="-25000" dirty="0"/>
              <a:t> </a:t>
            </a:r>
            <a:r>
              <a:rPr lang="en-GB" altLang="en-US" dirty="0"/>
              <a:t>(PGF</a:t>
            </a:r>
            <a:r>
              <a:rPr lang="en-GB" altLang="en-US" baseline="-25000" dirty="0"/>
              <a:t>2</a:t>
            </a:r>
            <a:r>
              <a:rPr lang="el-GR" altLang="en-US" baseline="-25000" dirty="0"/>
              <a:t>α</a:t>
            </a:r>
            <a:r>
              <a:rPr lang="en-GB" altLang="en-US" dirty="0"/>
              <a:t>)</a:t>
            </a:r>
            <a:r>
              <a:rPr lang="en-US" altLang="en-US" dirty="0"/>
              <a:t> formation.</a:t>
            </a:r>
            <a:r>
              <a:rPr lang="en-US" altLang="en-US" baseline="30000" dirty="0"/>
              <a:t>1</a:t>
            </a:r>
          </a:p>
          <a:p>
            <a:pPr eaLnBrk="1" hangingPunct="1"/>
            <a:r>
              <a:rPr lang="de-DE" altLang="en-US" dirty="0"/>
              <a:t>Menstrual blood was collected from seven subjects, aged 20-35 years, with dysmenorrhea who were treated with dydrogesterone 2 x 10 mg/day (day 5–25) for 6 months.</a:t>
            </a:r>
            <a:r>
              <a:rPr lang="de-DE" altLang="en-US" baseline="30000" dirty="0"/>
              <a:t>1 </a:t>
            </a:r>
          </a:p>
          <a:p>
            <a:pPr eaLnBrk="1" hangingPunct="1"/>
            <a:r>
              <a:rPr lang="de-DE" altLang="en-US" dirty="0"/>
              <a:t>PGF</a:t>
            </a:r>
            <a:r>
              <a:rPr lang="de-DE" altLang="en-US" baseline="-25000" dirty="0"/>
              <a:t>2</a:t>
            </a:r>
            <a:r>
              <a:rPr lang="el-GR" altLang="en-US" baseline="-25000" dirty="0"/>
              <a:t>α</a:t>
            </a:r>
            <a:r>
              <a:rPr lang="en-NZ" altLang="en-US" baseline="-25000" dirty="0"/>
              <a:t> </a:t>
            </a:r>
            <a:r>
              <a:rPr lang="en-NZ" altLang="en-US" dirty="0"/>
              <a:t>levels were significantly reduced during treatment with dydrogesterone compared with no treatment (11.8 </a:t>
            </a:r>
            <a:r>
              <a:rPr lang="el-GR" altLang="en-US" dirty="0"/>
              <a:t>μ</a:t>
            </a:r>
            <a:r>
              <a:rPr lang="en-NZ" altLang="en-US" dirty="0"/>
              <a:t>g vs. 46.1 </a:t>
            </a:r>
            <a:r>
              <a:rPr lang="el-GR" altLang="en-US" dirty="0"/>
              <a:t>μ</a:t>
            </a:r>
            <a:r>
              <a:rPr lang="en-NZ" altLang="en-US" dirty="0"/>
              <a:t>g; p&lt;0.05).</a:t>
            </a:r>
            <a:r>
              <a:rPr lang="en-NZ" altLang="en-US" baseline="30000" dirty="0"/>
              <a:t>1</a:t>
            </a:r>
            <a:endParaRPr lang="de-DE" altLang="en-US" baseline="30000" dirty="0"/>
          </a:p>
          <a:p>
            <a:pPr eaLnBrk="1" hangingPunct="1"/>
            <a:endParaRPr lang="de-DE" altLang="en-US" dirty="0"/>
          </a:p>
          <a:p>
            <a:pPr eaLnBrk="1" hangingPunct="1"/>
            <a:r>
              <a:rPr lang="de-DE" altLang="en-US" b="1" dirty="0"/>
              <a:t>Reference</a:t>
            </a:r>
          </a:p>
          <a:p>
            <a:pPr marL="210998" indent="-210998">
              <a:buFont typeface="+mj-lt"/>
              <a:buAutoNum type="arabicPeriod"/>
            </a:pPr>
            <a:r>
              <a:rPr lang="en-GB" dirty="0"/>
              <a:t>Zahradnik HP. [The mechanism of action of dydrogesterone in dysmenorrhoea. Prostaglandin excretion in menstrual blood]. </a:t>
            </a:r>
            <a:r>
              <a:rPr lang="en-GB" i="1" dirty="0"/>
              <a:t>Fortschr Med</a:t>
            </a:r>
            <a:r>
              <a:rPr lang="en-GB" dirty="0"/>
              <a:t> 1984;102(15):439/79–442/82 [Article in German]</a:t>
            </a:r>
          </a:p>
        </p:txBody>
      </p:sp>
    </p:spTree>
    <p:extLst>
      <p:ext uri="{BB962C8B-B14F-4D97-AF65-F5344CB8AC3E}">
        <p14:creationId xmlns:p14="http://schemas.microsoft.com/office/powerpoint/2010/main" val="33891698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Folienbildplatzhalter 1"/>
          <p:cNvSpPr>
            <a:spLocks noGrp="1" noRot="1" noChangeAspect="1" noTextEdit="1"/>
          </p:cNvSpPr>
          <p:nvPr>
            <p:ph type="sldImg"/>
          </p:nvPr>
        </p:nvSpPr>
        <p:spPr>
          <a:ln/>
        </p:spPr>
      </p:sp>
      <p:sp>
        <p:nvSpPr>
          <p:cNvPr id="84995" name="Notizenplatzhalter 2"/>
          <p:cNvSpPr>
            <a:spLocks noGrp="1"/>
          </p:cNvSpPr>
          <p:nvPr>
            <p:ph type="body" idx="1"/>
          </p:nvPr>
        </p:nvSpPr>
        <p:spPr>
          <a:xfrm>
            <a:off x="780573" y="4212456"/>
            <a:ext cx="5079091" cy="3991191"/>
          </a:xfrm>
          <a:noFill/>
        </p:spPr>
        <p:txBody>
          <a:bodyPr/>
          <a:lstStyle/>
          <a:p>
            <a:pPr eaLnBrk="1" hangingPunct="1"/>
            <a:r>
              <a:rPr lang="de-DE" altLang="en-US" dirty="0"/>
              <a:t>The efficacy of dydrogesterone in the treatment of primary dysmenorrhea was assessed in a double-blind, placebo-controlled study of 62 nurses.</a:t>
            </a:r>
            <a:r>
              <a:rPr lang="de-DE" altLang="en-US" baseline="30000" dirty="0"/>
              <a:t>1</a:t>
            </a:r>
            <a:r>
              <a:rPr lang="de-DE" altLang="en-US" dirty="0"/>
              <a:t> Participants received dydrogesterone 2 x 10 mg/day (on Days 5 to 25 of their cycle) for 6 cycles; 298 cycles were evaluated (150 observations for the placebo group and 148 observations for the dydrogesterone group).</a:t>
            </a:r>
            <a:r>
              <a:rPr lang="de-DE" altLang="en-US" baseline="30000" dirty="0"/>
              <a:t>1</a:t>
            </a:r>
          </a:p>
          <a:p>
            <a:pPr eaLnBrk="1" hangingPunct="1"/>
            <a:r>
              <a:rPr lang="de-DE" altLang="en-US" dirty="0"/>
              <a:t>Patients receiving dydrogesterone experienced complete or some relief of symptoms during more cycles than those receiving placebo.</a:t>
            </a:r>
            <a:r>
              <a:rPr lang="de-DE" altLang="en-US" baseline="30000" dirty="0"/>
              <a:t>1</a:t>
            </a:r>
          </a:p>
          <a:p>
            <a:pPr eaLnBrk="1" hangingPunct="1"/>
            <a:r>
              <a:rPr lang="de-DE" altLang="en-US" dirty="0"/>
              <a:t>Pain relief was used for fewer cycles in patients taking dydrogesterone compared with those receiving placebo.</a:t>
            </a:r>
            <a:r>
              <a:rPr lang="de-DE" altLang="en-US" baseline="30000" dirty="0"/>
              <a:t>1</a:t>
            </a:r>
          </a:p>
          <a:p>
            <a:pPr eaLnBrk="1" hangingPunct="1"/>
            <a:r>
              <a:rPr lang="en-US" altLang="en-US" dirty="0"/>
              <a:t>There were 12 episodes of breakthrough bleeding in 4 patients in the dydrogesterone group. No other undesirable effects were observed.</a:t>
            </a:r>
            <a:r>
              <a:rPr lang="en-US" altLang="en-US" baseline="30000" dirty="0"/>
              <a:t>1</a:t>
            </a:r>
            <a:endParaRPr lang="de-DE" altLang="en-US" baseline="30000" dirty="0"/>
          </a:p>
          <a:p>
            <a:pPr eaLnBrk="1" hangingPunct="1"/>
            <a:endParaRPr lang="de-DE" altLang="en-US" dirty="0"/>
          </a:p>
          <a:p>
            <a:pPr eaLnBrk="1" hangingPunct="1"/>
            <a:r>
              <a:rPr lang="de-DE" altLang="en-US" b="1" dirty="0"/>
              <a:t>Reference</a:t>
            </a:r>
          </a:p>
          <a:p>
            <a:pPr marL="210998" indent="-210998">
              <a:buFont typeface="+mj-lt"/>
              <a:buAutoNum type="arabicPeriod"/>
            </a:pPr>
            <a:r>
              <a:rPr lang="en-IN" dirty="0"/>
              <a:t>Aydar CK, Coleman BD. Treatment of primary dysmenorrhea: a double-blind study. </a:t>
            </a:r>
            <a:r>
              <a:rPr lang="en-IN" i="1" dirty="0"/>
              <a:t>JAMA</a:t>
            </a:r>
            <a:r>
              <a:rPr lang="en-IN" dirty="0"/>
              <a:t> 1965;192(11):1003–1005</a:t>
            </a:r>
            <a:endParaRPr lang="en-GB" dirty="0"/>
          </a:p>
        </p:txBody>
      </p:sp>
      <p:sp>
        <p:nvSpPr>
          <p:cNvPr id="84996" name="Foliennummernplatzhalter 3"/>
          <p:cNvSpPr>
            <a:spLocks noGrp="1"/>
          </p:cNvSpPr>
          <p:nvPr>
            <p:ph type="sldNum" sz="quarter" idx="5"/>
          </p:nvPr>
        </p:nvSpPr>
        <p:spPr>
          <a:noFill/>
        </p:spPr>
        <p:txBody>
          <a:bodyPr/>
          <a:lstStyle>
            <a:lvl1pPr algn="l" defTabSz="892271" eaLnBrk="0" hangingPunct="0">
              <a:spcBef>
                <a:spcPct val="30000"/>
              </a:spcBef>
              <a:spcAft>
                <a:spcPct val="0"/>
              </a:spcAft>
              <a:defRPr sz="1100">
                <a:solidFill>
                  <a:schemeClr val="tx1"/>
                </a:solidFill>
                <a:latin typeface="Arial" charset="0"/>
              </a:defRPr>
            </a:lvl1pPr>
            <a:lvl2pPr marL="685685" indent="-263724" algn="l" defTabSz="892271" eaLnBrk="0" hangingPunct="0">
              <a:spcBef>
                <a:spcPct val="30000"/>
              </a:spcBef>
              <a:spcAft>
                <a:spcPct val="0"/>
              </a:spcAft>
              <a:defRPr sz="1100">
                <a:solidFill>
                  <a:schemeClr val="tx1"/>
                </a:solidFill>
                <a:latin typeface="Arial" charset="0"/>
              </a:defRPr>
            </a:lvl2pPr>
            <a:lvl3pPr marL="1054902" indent="-210980" algn="l" defTabSz="892271" eaLnBrk="0" hangingPunct="0">
              <a:spcBef>
                <a:spcPct val="30000"/>
              </a:spcBef>
              <a:spcAft>
                <a:spcPct val="0"/>
              </a:spcAft>
              <a:defRPr sz="1100">
                <a:solidFill>
                  <a:schemeClr val="tx1"/>
                </a:solidFill>
                <a:latin typeface="Arial" charset="0"/>
              </a:defRPr>
            </a:lvl3pPr>
            <a:lvl4pPr marL="1476862" indent="-210980" algn="l" defTabSz="892271" eaLnBrk="0" hangingPunct="0">
              <a:spcBef>
                <a:spcPct val="30000"/>
              </a:spcBef>
              <a:spcAft>
                <a:spcPct val="0"/>
              </a:spcAft>
              <a:defRPr sz="1100">
                <a:solidFill>
                  <a:schemeClr val="tx1"/>
                </a:solidFill>
                <a:latin typeface="Arial" charset="0"/>
              </a:defRPr>
            </a:lvl4pPr>
            <a:lvl5pPr marL="1898821" indent="-210980" algn="l" defTabSz="892271" eaLnBrk="0" hangingPunct="0">
              <a:spcBef>
                <a:spcPct val="30000"/>
              </a:spcBef>
              <a:spcAft>
                <a:spcPct val="0"/>
              </a:spcAft>
              <a:defRPr sz="1100">
                <a:solidFill>
                  <a:schemeClr val="tx1"/>
                </a:solidFill>
                <a:latin typeface="Arial" charset="0"/>
              </a:defRPr>
            </a:lvl5pPr>
            <a:lvl6pPr marL="2320782" indent="-210980" defTabSz="892271" eaLnBrk="0" fontAlgn="base" hangingPunct="0">
              <a:spcBef>
                <a:spcPct val="30000"/>
              </a:spcBef>
              <a:spcAft>
                <a:spcPct val="0"/>
              </a:spcAft>
              <a:defRPr sz="1100">
                <a:solidFill>
                  <a:schemeClr val="tx1"/>
                </a:solidFill>
                <a:latin typeface="Arial" charset="0"/>
              </a:defRPr>
            </a:lvl6pPr>
            <a:lvl7pPr marL="2742744" indent="-210980" defTabSz="892271" eaLnBrk="0" fontAlgn="base" hangingPunct="0">
              <a:spcBef>
                <a:spcPct val="30000"/>
              </a:spcBef>
              <a:spcAft>
                <a:spcPct val="0"/>
              </a:spcAft>
              <a:defRPr sz="1100">
                <a:solidFill>
                  <a:schemeClr val="tx1"/>
                </a:solidFill>
                <a:latin typeface="Arial" charset="0"/>
              </a:defRPr>
            </a:lvl7pPr>
            <a:lvl8pPr marL="3164705" indent="-210980" defTabSz="892271" eaLnBrk="0" fontAlgn="base" hangingPunct="0">
              <a:spcBef>
                <a:spcPct val="30000"/>
              </a:spcBef>
              <a:spcAft>
                <a:spcPct val="0"/>
              </a:spcAft>
              <a:defRPr sz="1100">
                <a:solidFill>
                  <a:schemeClr val="tx1"/>
                </a:solidFill>
                <a:latin typeface="Arial" charset="0"/>
              </a:defRPr>
            </a:lvl8pPr>
            <a:lvl9pPr marL="3586665" indent="-210980" defTabSz="892271" eaLnBrk="0" fontAlgn="base" hangingPunct="0">
              <a:spcBef>
                <a:spcPct val="30000"/>
              </a:spcBef>
              <a:spcAft>
                <a:spcPct val="0"/>
              </a:spcAft>
              <a:defRPr sz="1100">
                <a:solidFill>
                  <a:schemeClr val="tx1"/>
                </a:solidFill>
                <a:latin typeface="Arial" charset="0"/>
              </a:defRPr>
            </a:lvl9pPr>
          </a:lstStyle>
          <a:p>
            <a:pPr algn="r" eaLnBrk="1" hangingPunct="1">
              <a:spcBef>
                <a:spcPct val="0"/>
              </a:spcBef>
            </a:pPr>
            <a:fld id="{192D0B4E-D609-431D-AC61-D552AD2F1BDF}" type="slidenum">
              <a:rPr lang="de-DE" altLang="en-US" smtClean="0"/>
              <a:pPr algn="r" eaLnBrk="1" hangingPunct="1">
                <a:spcBef>
                  <a:spcPct val="0"/>
                </a:spcBef>
              </a:pPr>
              <a:t>28</a:t>
            </a:fld>
            <a:endParaRPr lang="de-DE" altLang="en-US"/>
          </a:p>
        </p:txBody>
      </p:sp>
    </p:spTree>
    <p:extLst>
      <p:ext uri="{BB962C8B-B14F-4D97-AF65-F5344CB8AC3E}">
        <p14:creationId xmlns:p14="http://schemas.microsoft.com/office/powerpoint/2010/main" val="133758574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Folienbildplatzhalter 1"/>
          <p:cNvSpPr>
            <a:spLocks noGrp="1" noRot="1" noChangeAspect="1" noTextEdit="1"/>
          </p:cNvSpPr>
          <p:nvPr>
            <p:ph type="sldImg"/>
          </p:nvPr>
        </p:nvSpPr>
        <p:spPr>
          <a:ln/>
        </p:spPr>
      </p:sp>
      <p:sp>
        <p:nvSpPr>
          <p:cNvPr id="86019" name="Notizenplatzhalter 2"/>
          <p:cNvSpPr>
            <a:spLocks noGrp="1"/>
          </p:cNvSpPr>
          <p:nvPr>
            <p:ph type="body" idx="1"/>
          </p:nvPr>
        </p:nvSpPr>
        <p:spPr>
          <a:xfrm>
            <a:off x="780574" y="4212456"/>
            <a:ext cx="5226311" cy="3991191"/>
          </a:xfrm>
          <a:noFill/>
        </p:spPr>
        <p:txBody>
          <a:bodyPr/>
          <a:lstStyle/>
          <a:p>
            <a:pPr eaLnBrk="1" hangingPunct="1"/>
            <a:r>
              <a:rPr lang="de-DE" altLang="en-US" dirty="0"/>
              <a:t>A cross-over study was performed with 18 patients in the final analysis (16–35 years of age) with known severe primary dysmenorrhea.</a:t>
            </a:r>
            <a:r>
              <a:rPr lang="de-DE" altLang="en-US" baseline="30000" dirty="0"/>
              <a:t>1</a:t>
            </a:r>
            <a:r>
              <a:rPr lang="de-DE" altLang="en-US" dirty="0"/>
              <a:t> Patients were treated randomly during four cycles with either dydrogesterone 3 x 5 mg/day (Days 5 to 25 of their cycle) or with placebo.</a:t>
            </a:r>
            <a:r>
              <a:rPr lang="de-DE" altLang="en-US" baseline="30000" dirty="0"/>
              <a:t>1</a:t>
            </a:r>
          </a:p>
          <a:p>
            <a:pPr eaLnBrk="1" hangingPunct="1"/>
            <a:r>
              <a:rPr lang="de-DE" altLang="en-US" dirty="0"/>
              <a:t>Dydrogesterone was significantly better than placebo at reducing symptom scores for pain (p=0.006).</a:t>
            </a:r>
            <a:r>
              <a:rPr lang="de-DE" altLang="en-US" baseline="30000" dirty="0"/>
              <a:t>1</a:t>
            </a:r>
            <a:r>
              <a:rPr lang="de-DE" altLang="en-US" dirty="0"/>
              <a:t> </a:t>
            </a:r>
          </a:p>
          <a:p>
            <a:pPr eaLnBrk="1" hangingPunct="1"/>
            <a:r>
              <a:rPr lang="de-DE" altLang="en-US" dirty="0"/>
              <a:t>Pain was evident in 53% of cycles where dydrogesterone was used and in 89% of cycles where placebo was used.</a:t>
            </a:r>
            <a:r>
              <a:rPr lang="de-DE" altLang="en-US" baseline="30000" dirty="0"/>
              <a:t>1 </a:t>
            </a:r>
          </a:p>
          <a:p>
            <a:pPr eaLnBrk="1" hangingPunct="1"/>
            <a:r>
              <a:rPr lang="de-DE" altLang="en-US" dirty="0"/>
              <a:t>A larger proportion of patients in the dydrogesterone group were satisfied with their treatment compared with the placebo group (p=0.01).</a:t>
            </a:r>
            <a:r>
              <a:rPr lang="de-DE" altLang="en-US" baseline="30000" dirty="0"/>
              <a:t>1 </a:t>
            </a:r>
          </a:p>
          <a:p>
            <a:pPr eaLnBrk="1" hangingPunct="1"/>
            <a:r>
              <a:rPr lang="en-US" altLang="en-US" dirty="0"/>
              <a:t>The most prevalent side effects were nausea and spotting in the dydrogesterone group, and spotting, skin defects, and tender breasts in the placebo group.</a:t>
            </a:r>
            <a:r>
              <a:rPr lang="en-US" altLang="en-US" baseline="30000" dirty="0"/>
              <a:t>1</a:t>
            </a:r>
          </a:p>
          <a:p>
            <a:pPr eaLnBrk="1" hangingPunct="1"/>
            <a:endParaRPr lang="de-DE" altLang="en-US" dirty="0"/>
          </a:p>
          <a:p>
            <a:pPr eaLnBrk="1" hangingPunct="1"/>
            <a:r>
              <a:rPr lang="de-DE" altLang="en-US" b="1" dirty="0"/>
              <a:t>Reference</a:t>
            </a:r>
          </a:p>
          <a:p>
            <a:pPr marL="210998" indent="-210998">
              <a:buFont typeface="+mj-lt"/>
              <a:buAutoNum type="arabicPeriod"/>
            </a:pPr>
            <a:r>
              <a:rPr lang="en-US" altLang="en-US" dirty="0"/>
              <a:t>Schellen AM, Wesselius de Casparis A. Treatment of dysmenorrhoea with dydrogesterone. Results of a double blind trial. </a:t>
            </a:r>
            <a:r>
              <a:rPr lang="en-US" altLang="en-US" i="1" dirty="0"/>
              <a:t>Bull Soc R Belge Gynecol Obstet </a:t>
            </a:r>
            <a:r>
              <a:rPr lang="en-US" altLang="en-US" dirty="0"/>
              <a:t>1967;37(4):273–276</a:t>
            </a:r>
            <a:endParaRPr lang="de-DE" altLang="en-US" dirty="0"/>
          </a:p>
        </p:txBody>
      </p:sp>
      <p:sp>
        <p:nvSpPr>
          <p:cNvPr id="86020" name="Foliennummernplatzhalter 3"/>
          <p:cNvSpPr>
            <a:spLocks noGrp="1"/>
          </p:cNvSpPr>
          <p:nvPr>
            <p:ph type="sldNum" sz="quarter" idx="5"/>
          </p:nvPr>
        </p:nvSpPr>
        <p:spPr>
          <a:noFill/>
        </p:spPr>
        <p:txBody>
          <a:bodyPr/>
          <a:lstStyle>
            <a:lvl1pPr algn="l" defTabSz="892271" eaLnBrk="0" hangingPunct="0">
              <a:spcBef>
                <a:spcPct val="30000"/>
              </a:spcBef>
              <a:spcAft>
                <a:spcPct val="0"/>
              </a:spcAft>
              <a:defRPr sz="1100">
                <a:solidFill>
                  <a:schemeClr val="tx1"/>
                </a:solidFill>
                <a:latin typeface="Arial" charset="0"/>
              </a:defRPr>
            </a:lvl1pPr>
            <a:lvl2pPr marL="685685" indent="-263724" algn="l" defTabSz="892271" eaLnBrk="0" hangingPunct="0">
              <a:spcBef>
                <a:spcPct val="30000"/>
              </a:spcBef>
              <a:spcAft>
                <a:spcPct val="0"/>
              </a:spcAft>
              <a:defRPr sz="1100">
                <a:solidFill>
                  <a:schemeClr val="tx1"/>
                </a:solidFill>
                <a:latin typeface="Arial" charset="0"/>
              </a:defRPr>
            </a:lvl2pPr>
            <a:lvl3pPr marL="1054902" indent="-210980" algn="l" defTabSz="892271" eaLnBrk="0" hangingPunct="0">
              <a:spcBef>
                <a:spcPct val="30000"/>
              </a:spcBef>
              <a:spcAft>
                <a:spcPct val="0"/>
              </a:spcAft>
              <a:defRPr sz="1100">
                <a:solidFill>
                  <a:schemeClr val="tx1"/>
                </a:solidFill>
                <a:latin typeface="Arial" charset="0"/>
              </a:defRPr>
            </a:lvl3pPr>
            <a:lvl4pPr marL="1476862" indent="-210980" algn="l" defTabSz="892271" eaLnBrk="0" hangingPunct="0">
              <a:spcBef>
                <a:spcPct val="30000"/>
              </a:spcBef>
              <a:spcAft>
                <a:spcPct val="0"/>
              </a:spcAft>
              <a:defRPr sz="1100">
                <a:solidFill>
                  <a:schemeClr val="tx1"/>
                </a:solidFill>
                <a:latin typeface="Arial" charset="0"/>
              </a:defRPr>
            </a:lvl4pPr>
            <a:lvl5pPr marL="1898821" indent="-210980" algn="l" defTabSz="892271" eaLnBrk="0" hangingPunct="0">
              <a:spcBef>
                <a:spcPct val="30000"/>
              </a:spcBef>
              <a:spcAft>
                <a:spcPct val="0"/>
              </a:spcAft>
              <a:defRPr sz="1100">
                <a:solidFill>
                  <a:schemeClr val="tx1"/>
                </a:solidFill>
                <a:latin typeface="Arial" charset="0"/>
              </a:defRPr>
            </a:lvl5pPr>
            <a:lvl6pPr marL="2320782" indent="-210980" defTabSz="892271" eaLnBrk="0" fontAlgn="base" hangingPunct="0">
              <a:spcBef>
                <a:spcPct val="30000"/>
              </a:spcBef>
              <a:spcAft>
                <a:spcPct val="0"/>
              </a:spcAft>
              <a:defRPr sz="1100">
                <a:solidFill>
                  <a:schemeClr val="tx1"/>
                </a:solidFill>
                <a:latin typeface="Arial" charset="0"/>
              </a:defRPr>
            </a:lvl6pPr>
            <a:lvl7pPr marL="2742744" indent="-210980" defTabSz="892271" eaLnBrk="0" fontAlgn="base" hangingPunct="0">
              <a:spcBef>
                <a:spcPct val="30000"/>
              </a:spcBef>
              <a:spcAft>
                <a:spcPct val="0"/>
              </a:spcAft>
              <a:defRPr sz="1100">
                <a:solidFill>
                  <a:schemeClr val="tx1"/>
                </a:solidFill>
                <a:latin typeface="Arial" charset="0"/>
              </a:defRPr>
            </a:lvl7pPr>
            <a:lvl8pPr marL="3164705" indent="-210980" defTabSz="892271" eaLnBrk="0" fontAlgn="base" hangingPunct="0">
              <a:spcBef>
                <a:spcPct val="30000"/>
              </a:spcBef>
              <a:spcAft>
                <a:spcPct val="0"/>
              </a:spcAft>
              <a:defRPr sz="1100">
                <a:solidFill>
                  <a:schemeClr val="tx1"/>
                </a:solidFill>
                <a:latin typeface="Arial" charset="0"/>
              </a:defRPr>
            </a:lvl8pPr>
            <a:lvl9pPr marL="3586665" indent="-210980" defTabSz="892271" eaLnBrk="0" fontAlgn="base" hangingPunct="0">
              <a:spcBef>
                <a:spcPct val="30000"/>
              </a:spcBef>
              <a:spcAft>
                <a:spcPct val="0"/>
              </a:spcAft>
              <a:defRPr sz="1100">
                <a:solidFill>
                  <a:schemeClr val="tx1"/>
                </a:solidFill>
                <a:latin typeface="Arial" charset="0"/>
              </a:defRPr>
            </a:lvl9pPr>
          </a:lstStyle>
          <a:p>
            <a:pPr algn="r" eaLnBrk="1" hangingPunct="1">
              <a:spcBef>
                <a:spcPct val="0"/>
              </a:spcBef>
            </a:pPr>
            <a:fld id="{0FB5A27F-761C-4AF5-AAEC-EB16C9D7A1C4}" type="slidenum">
              <a:rPr lang="de-DE" altLang="en-US" smtClean="0"/>
              <a:pPr algn="r" eaLnBrk="1" hangingPunct="1">
                <a:spcBef>
                  <a:spcPct val="0"/>
                </a:spcBef>
              </a:pPr>
              <a:t>29</a:t>
            </a:fld>
            <a:endParaRPr lang="de-DE" altLang="en-US"/>
          </a:p>
        </p:txBody>
      </p:sp>
    </p:spTree>
    <p:extLst>
      <p:ext uri="{BB962C8B-B14F-4D97-AF65-F5344CB8AC3E}">
        <p14:creationId xmlns:p14="http://schemas.microsoft.com/office/powerpoint/2010/main" val="214269503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US" sz="1200" b="0" i="0" u="none" strike="noStrike" kern="1200" baseline="0" dirty="0" smtClean="0">
                <a:solidFill>
                  <a:schemeClr val="tx1"/>
                </a:solidFill>
                <a:latin typeface="+mn-lt"/>
                <a:ea typeface="+mn-ea"/>
                <a:cs typeface="+mn-cs"/>
              </a:rPr>
              <a:t>Aims: </a:t>
            </a:r>
            <a:r>
              <a:rPr lang="en-US" sz="1200" b="0" i="0" u="none" strike="noStrike" kern="1200" baseline="0" dirty="0" err="1" smtClean="0">
                <a:solidFill>
                  <a:schemeClr val="tx1"/>
                </a:solidFill>
                <a:latin typeface="+mn-lt"/>
                <a:ea typeface="+mn-ea"/>
                <a:cs typeface="+mn-cs"/>
              </a:rPr>
              <a:t>Dydrogesterone</a:t>
            </a:r>
            <a:r>
              <a:rPr lang="en-US" sz="1200" b="0" i="0" u="none" strike="noStrike" kern="1200" baseline="0" dirty="0" smtClean="0">
                <a:solidFill>
                  <a:schemeClr val="tx1"/>
                </a:solidFill>
                <a:latin typeface="+mn-lt"/>
                <a:ea typeface="+mn-ea"/>
                <a:cs typeface="+mn-cs"/>
              </a:rPr>
              <a:t> is a retro-progesterone preparation widely used for over a half century. We sought</a:t>
            </a:r>
          </a:p>
          <a:p>
            <a:r>
              <a:rPr lang="en-US" sz="1200" b="0" i="0" u="none" strike="noStrike" kern="1200" baseline="0" dirty="0" smtClean="0">
                <a:solidFill>
                  <a:schemeClr val="tx1"/>
                </a:solidFill>
                <a:latin typeface="+mn-lt"/>
                <a:ea typeface="+mn-ea"/>
                <a:cs typeface="+mn-cs"/>
              </a:rPr>
              <a:t>to evaluate the efficacy and safety of </a:t>
            </a:r>
            <a:r>
              <a:rPr lang="en-US" sz="1200" b="0" i="0" u="none" strike="noStrike" kern="1200" baseline="0" dirty="0" err="1" smtClean="0">
                <a:solidFill>
                  <a:schemeClr val="tx1"/>
                </a:solidFill>
                <a:latin typeface="+mn-lt"/>
                <a:ea typeface="+mn-ea"/>
                <a:cs typeface="+mn-cs"/>
              </a:rPr>
              <a:t>dydrogesterone</a:t>
            </a:r>
            <a:r>
              <a:rPr lang="en-US" sz="1200" b="0" i="0" u="none" strike="noStrike" kern="1200" baseline="0" dirty="0" smtClean="0">
                <a:solidFill>
                  <a:schemeClr val="tx1"/>
                </a:solidFill>
                <a:latin typeface="+mn-lt"/>
                <a:ea typeface="+mn-ea"/>
                <a:cs typeface="+mn-cs"/>
              </a:rPr>
              <a:t> in Japanese women with dysmenorrhea.</a:t>
            </a:r>
          </a:p>
          <a:p>
            <a:r>
              <a:rPr lang="en-US" sz="1200" b="0" i="0" u="none" strike="noStrike" kern="1200" baseline="0" dirty="0" smtClean="0">
                <a:solidFill>
                  <a:schemeClr val="tx1"/>
                </a:solidFill>
                <a:latin typeface="+mn-lt"/>
                <a:ea typeface="+mn-ea"/>
                <a:cs typeface="+mn-cs"/>
              </a:rPr>
              <a:t>Methods: This study was conducted as an open-label, single-arm, multicenter study. One </a:t>
            </a:r>
            <a:r>
              <a:rPr lang="en-US" sz="1200" b="0" i="0" u="none" strike="noStrike" kern="1200" baseline="0" dirty="0" err="1" smtClean="0">
                <a:solidFill>
                  <a:schemeClr val="tx1"/>
                </a:solidFill>
                <a:latin typeface="+mn-lt"/>
                <a:ea typeface="+mn-ea"/>
                <a:cs typeface="+mn-cs"/>
              </a:rPr>
              <a:t>dydrogesterone</a:t>
            </a:r>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5-mg tablet (</a:t>
            </a:r>
            <a:r>
              <a:rPr lang="en-US" sz="1200" b="0" i="0" u="none" strike="noStrike" kern="1200" baseline="0" dirty="0" err="1" smtClean="0">
                <a:solidFill>
                  <a:schemeClr val="tx1"/>
                </a:solidFill>
                <a:latin typeface="+mn-lt"/>
                <a:ea typeface="+mn-ea"/>
                <a:cs typeface="+mn-cs"/>
              </a:rPr>
              <a:t>Duphaston</a:t>
            </a:r>
            <a:r>
              <a:rPr lang="en-US" sz="1200" b="0" i="0" u="none" strike="noStrike" kern="1200" baseline="0" dirty="0" smtClean="0">
                <a:solidFill>
                  <a:schemeClr val="tx1"/>
                </a:solidFill>
                <a:latin typeface="+mn-lt"/>
                <a:ea typeface="+mn-ea"/>
                <a:cs typeface="+mn-cs"/>
              </a:rPr>
              <a:t>) was administered orally twice daily for 21 days from the 5th to 25th day of each</a:t>
            </a:r>
          </a:p>
          <a:p>
            <a:r>
              <a:rPr lang="en-US" sz="1200" b="0" i="0" u="none" strike="noStrike" kern="1200" baseline="0" dirty="0" smtClean="0">
                <a:solidFill>
                  <a:schemeClr val="tx1"/>
                </a:solidFill>
                <a:latin typeface="+mn-lt"/>
                <a:ea typeface="+mn-ea"/>
                <a:cs typeface="+mn-cs"/>
              </a:rPr>
              <a:t>menstrual cycle. A total of 44 (safety analysis) and 31 patients (efficacy analysis) were enrolled. Total dysmenorrhea</a:t>
            </a:r>
          </a:p>
          <a:p>
            <a:r>
              <a:rPr lang="tr-TR" sz="1200" b="0" i="0" u="none" strike="noStrike" kern="1200" baseline="0" dirty="0" smtClean="0">
                <a:solidFill>
                  <a:schemeClr val="tx1"/>
                </a:solidFill>
                <a:latin typeface="+mn-lt"/>
                <a:ea typeface="+mn-ea"/>
                <a:cs typeface="+mn-cs"/>
              </a:rPr>
              <a:t>score, dysmenorrhea subscale scores, dysmenorrhea visual analog scale, severity of</a:t>
            </a:r>
          </a:p>
          <a:p>
            <a:r>
              <a:rPr lang="en-US" sz="1200" b="0" i="0" u="none" strike="noStrike" kern="1200" baseline="0" dirty="0" smtClean="0">
                <a:solidFill>
                  <a:schemeClr val="tx1"/>
                </a:solidFill>
                <a:latin typeface="+mn-lt"/>
                <a:ea typeface="+mn-ea"/>
                <a:cs typeface="+mn-cs"/>
              </a:rPr>
              <a:t>menstruation-related lower abdominal pain, low back pain, headache, and nausea/vomiting, basal body</a:t>
            </a:r>
          </a:p>
          <a:p>
            <a:r>
              <a:rPr lang="en-US" sz="1200" b="0" i="0" u="none" strike="noStrike" kern="1200" baseline="0" dirty="0" smtClean="0">
                <a:solidFill>
                  <a:schemeClr val="tx1"/>
                </a:solidFill>
                <a:latin typeface="+mn-lt"/>
                <a:ea typeface="+mn-ea"/>
                <a:cs typeface="+mn-cs"/>
              </a:rPr>
              <a:t>temperature, and serum estradiol and progesterone levels were evaluated.</a:t>
            </a:r>
          </a:p>
          <a:p>
            <a:r>
              <a:rPr lang="en-US" sz="1200" b="0" i="0" u="none" strike="noStrike" kern="1200" baseline="0" dirty="0" smtClean="0">
                <a:solidFill>
                  <a:schemeClr val="tx1"/>
                </a:solidFill>
                <a:latin typeface="+mn-lt"/>
                <a:ea typeface="+mn-ea"/>
                <a:cs typeface="+mn-cs"/>
              </a:rPr>
              <a:t>Results: Baseline of the total dysmenorrhea score was 4.61, which went down over time following the</a:t>
            </a:r>
          </a:p>
          <a:p>
            <a:r>
              <a:rPr lang="en-US" sz="1200" b="0" i="0" u="none" strike="noStrike" kern="1200" baseline="0" dirty="0" smtClean="0">
                <a:solidFill>
                  <a:schemeClr val="tx1"/>
                </a:solidFill>
                <a:latin typeface="+mn-lt"/>
                <a:ea typeface="+mn-ea"/>
                <a:cs typeface="+mn-cs"/>
              </a:rPr>
              <a:t>administration of </a:t>
            </a:r>
            <a:r>
              <a:rPr lang="en-US" sz="1200" b="0" i="0" u="none" strike="noStrike" kern="1200" baseline="0" dirty="0" err="1" smtClean="0">
                <a:solidFill>
                  <a:schemeClr val="tx1"/>
                </a:solidFill>
                <a:latin typeface="+mn-lt"/>
                <a:ea typeface="+mn-ea"/>
                <a:cs typeface="+mn-cs"/>
              </a:rPr>
              <a:t>dydrogesterone</a:t>
            </a:r>
            <a:r>
              <a:rPr lang="en-US" sz="1200" b="0" i="0" u="none" strike="noStrike" kern="1200" baseline="0" dirty="0" smtClean="0">
                <a:solidFill>
                  <a:schemeClr val="tx1"/>
                </a:solidFill>
                <a:latin typeface="+mn-lt"/>
                <a:ea typeface="+mn-ea"/>
                <a:cs typeface="+mn-cs"/>
              </a:rPr>
              <a:t>, and the decrease was statistically significant at and after 2nd cycle of</a:t>
            </a:r>
          </a:p>
          <a:p>
            <a:r>
              <a:rPr lang="en-US" sz="1200" b="0" i="0" u="none" strike="noStrike" kern="1200" baseline="0" dirty="0" smtClean="0">
                <a:solidFill>
                  <a:schemeClr val="tx1"/>
                </a:solidFill>
                <a:latin typeface="+mn-lt"/>
                <a:ea typeface="+mn-ea"/>
                <a:cs typeface="+mn-cs"/>
              </a:rPr>
              <a:t>menstruation. Mean change from baseline at the final evaluation point was −1.84 (P &lt; 0.001). Severity of</a:t>
            </a:r>
          </a:p>
          <a:p>
            <a:r>
              <a:rPr lang="en-US" sz="1200" b="0" i="0" u="none" strike="noStrike" kern="1200" baseline="0" dirty="0" smtClean="0">
                <a:solidFill>
                  <a:schemeClr val="tx1"/>
                </a:solidFill>
                <a:latin typeface="+mn-lt"/>
                <a:ea typeface="+mn-ea"/>
                <a:cs typeface="+mn-cs"/>
              </a:rPr>
              <a:t>menstruation-related lower abdominal pain, low back pain, headache, and nausea/vomiting, in the evaluated</a:t>
            </a:r>
          </a:p>
          <a:p>
            <a:r>
              <a:rPr lang="en-US" sz="1200" b="0" i="0" u="none" strike="noStrike" kern="1200" baseline="0" dirty="0" smtClean="0">
                <a:solidFill>
                  <a:schemeClr val="tx1"/>
                </a:solidFill>
                <a:latin typeface="+mn-lt"/>
                <a:ea typeface="+mn-ea"/>
                <a:cs typeface="+mn-cs"/>
              </a:rPr>
              <a:t>menstruation cycles tended to decrease over time. Basal body temperature showed a biphasic pattern in</a:t>
            </a:r>
          </a:p>
          <a:p>
            <a:r>
              <a:rPr lang="en-US" sz="1200" b="0" i="0" u="none" strike="noStrike" kern="1200" baseline="0" dirty="0" smtClean="0">
                <a:solidFill>
                  <a:schemeClr val="tx1"/>
                </a:solidFill>
                <a:latin typeface="+mn-lt"/>
                <a:ea typeface="+mn-ea"/>
                <a:cs typeface="+mn-cs"/>
              </a:rPr>
              <a:t>70% at baseline, 50% in 2nd menstruation cycle, and 61% in 5th menstruation cycle, and at least half of the</a:t>
            </a:r>
          </a:p>
          <a:p>
            <a:r>
              <a:rPr lang="en-US" sz="1200" b="0" i="0" u="none" strike="noStrike" kern="1200" baseline="0" dirty="0" smtClean="0">
                <a:solidFill>
                  <a:schemeClr val="tx1"/>
                </a:solidFill>
                <a:latin typeface="+mn-lt"/>
                <a:ea typeface="+mn-ea"/>
                <a:cs typeface="+mn-cs"/>
              </a:rPr>
              <a:t>patients may have had ovulation during the treatment. Incidence of adverse drug reactions was 31.8%, and</a:t>
            </a:r>
          </a:p>
          <a:p>
            <a:r>
              <a:rPr lang="en-US" sz="1200" b="0" i="0" u="none" strike="noStrike" kern="1200" baseline="0" dirty="0" smtClean="0">
                <a:solidFill>
                  <a:schemeClr val="tx1"/>
                </a:solidFill>
                <a:latin typeface="+mn-lt"/>
                <a:ea typeface="+mn-ea"/>
                <a:cs typeface="+mn-cs"/>
              </a:rPr>
              <a:t>the most common adverse event was </a:t>
            </a:r>
            <a:r>
              <a:rPr lang="en-US" sz="1200" b="0" i="0" u="none" strike="noStrike" kern="1200" baseline="0" dirty="0" err="1" smtClean="0">
                <a:solidFill>
                  <a:schemeClr val="tx1"/>
                </a:solidFill>
                <a:latin typeface="+mn-lt"/>
                <a:ea typeface="+mn-ea"/>
                <a:cs typeface="+mn-cs"/>
              </a:rPr>
              <a:t>metrorrhagia</a:t>
            </a:r>
            <a:r>
              <a:rPr lang="en-US" sz="1200" b="0" i="0" u="none" strike="noStrike" kern="1200" baseline="0" dirty="0" smtClean="0">
                <a:solidFill>
                  <a:schemeClr val="tx1"/>
                </a:solidFill>
                <a:latin typeface="+mn-lt"/>
                <a:ea typeface="+mn-ea"/>
                <a:cs typeface="+mn-cs"/>
              </a:rPr>
              <a:t>.</a:t>
            </a:r>
          </a:p>
          <a:p>
            <a:r>
              <a:rPr lang="en-US" sz="1200" b="0" i="0" u="none" strike="noStrike" kern="1200" baseline="0" dirty="0" smtClean="0">
                <a:solidFill>
                  <a:schemeClr val="tx1"/>
                </a:solidFill>
                <a:latin typeface="+mn-lt"/>
                <a:ea typeface="+mn-ea"/>
                <a:cs typeface="+mn-cs"/>
              </a:rPr>
              <a:t>Conclusion: </a:t>
            </a:r>
            <a:r>
              <a:rPr lang="en-US" sz="1200" b="0" i="0" u="none" strike="noStrike" kern="1200" baseline="0" dirty="0" err="1" smtClean="0">
                <a:solidFill>
                  <a:schemeClr val="tx1"/>
                </a:solidFill>
                <a:latin typeface="+mn-lt"/>
                <a:ea typeface="+mn-ea"/>
                <a:cs typeface="+mn-cs"/>
              </a:rPr>
              <a:t>Dydrogesterone</a:t>
            </a:r>
            <a:r>
              <a:rPr lang="en-US" sz="1200" b="0" i="0" u="none" strike="noStrike" kern="1200" baseline="0" dirty="0" smtClean="0">
                <a:solidFill>
                  <a:schemeClr val="tx1"/>
                </a:solidFill>
                <a:latin typeface="+mn-lt"/>
                <a:ea typeface="+mn-ea"/>
                <a:cs typeface="+mn-cs"/>
              </a:rPr>
              <a:t> is efficacious, safe, and clinically beneficial in patients with dysmenorrhea,</a:t>
            </a:r>
          </a:p>
          <a:p>
            <a:r>
              <a:rPr lang="en-US" sz="1200" b="0" i="0" u="none" strike="noStrike" kern="1200" baseline="0" dirty="0" smtClean="0">
                <a:solidFill>
                  <a:schemeClr val="tx1"/>
                </a:solidFill>
                <a:latin typeface="+mn-lt"/>
                <a:ea typeface="+mn-ea"/>
                <a:cs typeface="+mn-cs"/>
              </a:rPr>
              <a:t>thereby indicating that </a:t>
            </a:r>
            <a:r>
              <a:rPr lang="en-US" sz="1200" b="0" i="0" u="none" strike="noStrike" kern="1200" baseline="0" dirty="0" err="1" smtClean="0">
                <a:solidFill>
                  <a:schemeClr val="tx1"/>
                </a:solidFill>
                <a:latin typeface="+mn-lt"/>
                <a:ea typeface="+mn-ea"/>
                <a:cs typeface="+mn-cs"/>
              </a:rPr>
              <a:t>dydrogesterone</a:t>
            </a:r>
            <a:r>
              <a:rPr lang="en-US" sz="1200" b="0" i="0" u="none" strike="noStrike" kern="1200" baseline="0" dirty="0" smtClean="0">
                <a:solidFill>
                  <a:schemeClr val="tx1"/>
                </a:solidFill>
                <a:latin typeface="+mn-lt"/>
                <a:ea typeface="+mn-ea"/>
                <a:cs typeface="+mn-cs"/>
              </a:rPr>
              <a:t> can be considered as a treatment option for patients with</a:t>
            </a:r>
          </a:p>
          <a:p>
            <a:r>
              <a:rPr lang="tr-TR" sz="1200" b="0" i="0" u="none" strike="noStrike" kern="1200" baseline="0" dirty="0" smtClean="0">
                <a:solidFill>
                  <a:schemeClr val="tx1"/>
                </a:solidFill>
                <a:latin typeface="+mn-lt"/>
                <a:ea typeface="+mn-ea"/>
                <a:cs typeface="+mn-cs"/>
              </a:rPr>
              <a:t>dysmenorrhea.</a:t>
            </a:r>
            <a:endParaRPr lang="tr-TR" dirty="0"/>
          </a:p>
        </p:txBody>
      </p:sp>
      <p:sp>
        <p:nvSpPr>
          <p:cNvPr id="4" name="Slide Number Placeholder 3"/>
          <p:cNvSpPr>
            <a:spLocks noGrp="1"/>
          </p:cNvSpPr>
          <p:nvPr>
            <p:ph type="sldNum" sz="quarter" idx="10"/>
          </p:nvPr>
        </p:nvSpPr>
        <p:spPr/>
        <p:txBody>
          <a:bodyPr/>
          <a:lstStyle/>
          <a:p>
            <a:fld id="{47C38E39-CEB3-4C7F-B324-9DCF0F17367F}" type="slidenum">
              <a:rPr lang="tr-TR" smtClean="0"/>
              <a:pPr/>
              <a:t>30</a:t>
            </a:fld>
            <a:endParaRPr lang="tr-TR"/>
          </a:p>
        </p:txBody>
      </p:sp>
    </p:spTree>
    <p:extLst>
      <p:ext uri="{BB962C8B-B14F-4D97-AF65-F5344CB8AC3E}">
        <p14:creationId xmlns:p14="http://schemas.microsoft.com/office/powerpoint/2010/main" val="236852074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p:spPr>
        <p:txBody>
          <a:bodyPr/>
          <a:lstStyle>
            <a:lvl1pPr algn="l" defTabSz="892271" eaLnBrk="0" hangingPunct="0">
              <a:spcBef>
                <a:spcPct val="30000"/>
              </a:spcBef>
              <a:spcAft>
                <a:spcPct val="0"/>
              </a:spcAft>
              <a:defRPr sz="1100">
                <a:solidFill>
                  <a:schemeClr val="tx1"/>
                </a:solidFill>
                <a:latin typeface="Arial" charset="0"/>
              </a:defRPr>
            </a:lvl1pPr>
            <a:lvl2pPr marL="685685" indent="-263724" algn="l" defTabSz="892271" eaLnBrk="0" hangingPunct="0">
              <a:spcBef>
                <a:spcPct val="30000"/>
              </a:spcBef>
              <a:spcAft>
                <a:spcPct val="0"/>
              </a:spcAft>
              <a:defRPr sz="1100">
                <a:solidFill>
                  <a:schemeClr val="tx1"/>
                </a:solidFill>
                <a:latin typeface="Arial" charset="0"/>
              </a:defRPr>
            </a:lvl2pPr>
            <a:lvl3pPr marL="1054902" indent="-210980" algn="l" defTabSz="892271" eaLnBrk="0" hangingPunct="0">
              <a:spcBef>
                <a:spcPct val="30000"/>
              </a:spcBef>
              <a:spcAft>
                <a:spcPct val="0"/>
              </a:spcAft>
              <a:defRPr sz="1100">
                <a:solidFill>
                  <a:schemeClr val="tx1"/>
                </a:solidFill>
                <a:latin typeface="Arial" charset="0"/>
              </a:defRPr>
            </a:lvl3pPr>
            <a:lvl4pPr marL="1476862" indent="-210980" algn="l" defTabSz="892271" eaLnBrk="0" hangingPunct="0">
              <a:spcBef>
                <a:spcPct val="30000"/>
              </a:spcBef>
              <a:spcAft>
                <a:spcPct val="0"/>
              </a:spcAft>
              <a:defRPr sz="1100">
                <a:solidFill>
                  <a:schemeClr val="tx1"/>
                </a:solidFill>
                <a:latin typeface="Arial" charset="0"/>
              </a:defRPr>
            </a:lvl4pPr>
            <a:lvl5pPr marL="1898821" indent="-210980" algn="l" defTabSz="892271" eaLnBrk="0" hangingPunct="0">
              <a:spcBef>
                <a:spcPct val="30000"/>
              </a:spcBef>
              <a:spcAft>
                <a:spcPct val="0"/>
              </a:spcAft>
              <a:defRPr sz="1100">
                <a:solidFill>
                  <a:schemeClr val="tx1"/>
                </a:solidFill>
                <a:latin typeface="Arial" charset="0"/>
              </a:defRPr>
            </a:lvl5pPr>
            <a:lvl6pPr marL="2320782" indent="-210980" defTabSz="892271" eaLnBrk="0" fontAlgn="base" hangingPunct="0">
              <a:spcBef>
                <a:spcPct val="30000"/>
              </a:spcBef>
              <a:spcAft>
                <a:spcPct val="0"/>
              </a:spcAft>
              <a:defRPr sz="1100">
                <a:solidFill>
                  <a:schemeClr val="tx1"/>
                </a:solidFill>
                <a:latin typeface="Arial" charset="0"/>
              </a:defRPr>
            </a:lvl6pPr>
            <a:lvl7pPr marL="2742744" indent="-210980" defTabSz="892271" eaLnBrk="0" fontAlgn="base" hangingPunct="0">
              <a:spcBef>
                <a:spcPct val="30000"/>
              </a:spcBef>
              <a:spcAft>
                <a:spcPct val="0"/>
              </a:spcAft>
              <a:defRPr sz="1100">
                <a:solidFill>
                  <a:schemeClr val="tx1"/>
                </a:solidFill>
                <a:latin typeface="Arial" charset="0"/>
              </a:defRPr>
            </a:lvl7pPr>
            <a:lvl8pPr marL="3164705" indent="-210980" defTabSz="892271" eaLnBrk="0" fontAlgn="base" hangingPunct="0">
              <a:spcBef>
                <a:spcPct val="30000"/>
              </a:spcBef>
              <a:spcAft>
                <a:spcPct val="0"/>
              </a:spcAft>
              <a:defRPr sz="1100">
                <a:solidFill>
                  <a:schemeClr val="tx1"/>
                </a:solidFill>
                <a:latin typeface="Arial" charset="0"/>
              </a:defRPr>
            </a:lvl8pPr>
            <a:lvl9pPr marL="3586665" indent="-210980" defTabSz="892271" eaLnBrk="0" fontAlgn="base" hangingPunct="0">
              <a:spcBef>
                <a:spcPct val="30000"/>
              </a:spcBef>
              <a:spcAft>
                <a:spcPct val="0"/>
              </a:spcAft>
              <a:defRPr sz="1100">
                <a:solidFill>
                  <a:schemeClr val="tx1"/>
                </a:solidFill>
                <a:latin typeface="Arial" charset="0"/>
              </a:defRPr>
            </a:lvl9pPr>
          </a:lstStyle>
          <a:p>
            <a:pPr algn="r" eaLnBrk="1" hangingPunct="1">
              <a:spcBef>
                <a:spcPct val="0"/>
              </a:spcBef>
            </a:pPr>
            <a:fld id="{21BB838D-8F34-4839-B95C-8F10E3598C2F}" type="slidenum">
              <a:rPr lang="en-US" altLang="en-US" smtClean="0"/>
              <a:pPr algn="r" eaLnBrk="1" hangingPunct="1">
                <a:spcBef>
                  <a:spcPct val="0"/>
                </a:spcBef>
              </a:pPr>
              <a:t>31</a:t>
            </a:fld>
            <a:endParaRPr lang="en-US" altLang="en-US" dirty="0"/>
          </a:p>
        </p:txBody>
      </p:sp>
      <p:sp>
        <p:nvSpPr>
          <p:cNvPr id="107523" name="Rectangle 2"/>
          <p:cNvSpPr>
            <a:spLocks noGrp="1" noRot="1" noChangeAspect="1" noChangeArrowheads="1" noTextEdit="1"/>
          </p:cNvSpPr>
          <p:nvPr>
            <p:ph type="sldImg"/>
          </p:nvPr>
        </p:nvSpPr>
        <p:spPr>
          <a:xfrm>
            <a:off x="1069975" y="665163"/>
            <a:ext cx="4440238" cy="3328987"/>
          </a:xfrm>
          <a:ln/>
        </p:spPr>
      </p:sp>
      <p:sp>
        <p:nvSpPr>
          <p:cNvPr id="5" name="Notizenplatzhalter 2"/>
          <p:cNvSpPr>
            <a:spLocks noGrp="1"/>
          </p:cNvSpPr>
          <p:nvPr>
            <p:ph type="body" idx="3"/>
          </p:nvPr>
        </p:nvSpPr>
        <p:spPr>
          <a:xfrm>
            <a:off x="780574" y="4230181"/>
            <a:ext cx="5226311" cy="4442932"/>
          </a:xfrm>
        </p:spPr>
        <p:txBody>
          <a:bodyPr/>
          <a:lstStyle/>
          <a:p>
            <a:pPr eaLnBrk="1" hangingPunct="1"/>
            <a:r>
              <a:rPr lang="en-GB" altLang="en-US" dirty="0">
                <a:ea typeface="ＭＳ Ｐゴシック" pitchFamily="34" charset="-128"/>
                <a:cs typeface="Calibri" pitchFamily="34" charset="0"/>
              </a:rPr>
              <a:t>4. CLINICAL PARTICULARS</a:t>
            </a:r>
            <a:r>
              <a:rPr lang="en-GB" altLang="en-US" baseline="30000" dirty="0">
                <a:ea typeface="ＭＳ Ｐゴシック" pitchFamily="34" charset="-128"/>
                <a:cs typeface="Calibri" pitchFamily="34" charset="0"/>
              </a:rPr>
              <a:t>1</a:t>
            </a:r>
          </a:p>
          <a:p>
            <a:pPr eaLnBrk="1" hangingPunct="1"/>
            <a:r>
              <a:rPr lang="en-GB" altLang="en-US" dirty="0">
                <a:ea typeface="ＭＳ Ｐゴシック" pitchFamily="34" charset="-128"/>
                <a:cs typeface="Calibri" pitchFamily="34" charset="0"/>
              </a:rPr>
              <a:t>4.1 Therapeutic indications</a:t>
            </a:r>
            <a:r>
              <a:rPr lang="en-GB" altLang="en-US" baseline="30000" dirty="0">
                <a:ea typeface="ＭＳ Ｐゴシック" pitchFamily="34" charset="-128"/>
                <a:cs typeface="Calibri" pitchFamily="34" charset="0"/>
              </a:rPr>
              <a:t>1</a:t>
            </a:r>
          </a:p>
          <a:p>
            <a:pPr eaLnBrk="1" hangingPunct="1"/>
            <a:r>
              <a:rPr lang="en-GB" altLang="en-US" dirty="0">
                <a:ea typeface="ＭＳ Ｐゴシック" pitchFamily="34" charset="-128"/>
                <a:cs typeface="Calibri" pitchFamily="34" charset="0"/>
              </a:rPr>
              <a:t>The information below is to illustrate the spectrum of approved uses of dydrogesterone in local markets. The type and wording of indications in a given market may differ.</a:t>
            </a:r>
          </a:p>
          <a:p>
            <a:pPr eaLnBrk="1" hangingPunct="1"/>
            <a:r>
              <a:rPr lang="en-GB" altLang="en-US" dirty="0">
                <a:ea typeface="ＭＳ Ｐゴシック" pitchFamily="34" charset="-128"/>
                <a:cs typeface="Calibri" pitchFamily="34" charset="0"/>
              </a:rPr>
              <a:t>Progesterone deficiencies</a:t>
            </a:r>
          </a:p>
          <a:p>
            <a:r>
              <a:rPr lang="en-GB" altLang="en-US" dirty="0">
                <a:ea typeface="ＭＳ Ｐゴシック" pitchFamily="34" charset="-128"/>
                <a:cs typeface="Calibri" pitchFamily="34" charset="0"/>
              </a:rPr>
              <a:t>• Treatment of secondary amenorrhea</a:t>
            </a:r>
            <a:endParaRPr lang="en-GB" sz="1400" dirty="0"/>
          </a:p>
          <a:p>
            <a:r>
              <a:rPr lang="en-GB" kern="1200" dirty="0">
                <a:solidFill>
                  <a:schemeClr val="tx1"/>
                </a:solidFill>
              </a:rPr>
              <a:t>4.2 Posology and method of administration</a:t>
            </a:r>
            <a:r>
              <a:rPr lang="en-GB" kern="1200" baseline="30000" dirty="0">
                <a:solidFill>
                  <a:schemeClr val="tx1"/>
                </a:solidFill>
              </a:rPr>
              <a:t>1</a:t>
            </a:r>
          </a:p>
          <a:p>
            <a:r>
              <a:rPr lang="en-GB" kern="1200" dirty="0">
                <a:solidFill>
                  <a:schemeClr val="tx1"/>
                </a:solidFill>
              </a:rPr>
              <a:t>The information below is to illustrate the spectrum of approved dosages of dydrogesterone in local markets. The information of dosages in a given market may differ.</a:t>
            </a:r>
          </a:p>
          <a:p>
            <a:r>
              <a:rPr lang="en-GB" kern="1200" dirty="0">
                <a:solidFill>
                  <a:schemeClr val="tx1"/>
                </a:solidFill>
              </a:rPr>
              <a:t>Dosages, treatment schedule and duration of treatment may be adapted to the severity of the dysfunction and the clinical response.</a:t>
            </a:r>
            <a:endParaRPr lang="en-US" dirty="0">
              <a:ea typeface="Calibri"/>
              <a:cs typeface="Arial" panose="020B0604020202020204" pitchFamily="34" charset="0"/>
            </a:endParaRPr>
          </a:p>
          <a:p>
            <a:pPr>
              <a:spcAft>
                <a:spcPts val="555"/>
              </a:spcAft>
              <a:defRPr/>
            </a:pPr>
            <a:r>
              <a:rPr lang="en-GB" u="sng" dirty="0">
                <a:ea typeface="Calibri"/>
                <a:cs typeface="Arial" panose="020B0604020202020204" pitchFamily="34" charset="0"/>
              </a:rPr>
              <a:t>Secondary amenorrhoea</a:t>
            </a:r>
            <a:r>
              <a:rPr lang="en-GB" dirty="0">
                <a:ea typeface="Calibri"/>
                <a:cs typeface="Arial" panose="020B0604020202020204" pitchFamily="34" charset="0"/>
              </a:rPr>
              <a:t>: 10 or 20 mg dydrogesterone per day, to be given daily for 14 days during the second half of the theoretical menstrual cycle to produce an optimum secretory transformation of an endometrium that has been adequately primed with either endogenous or exogenous estrogen.</a:t>
            </a:r>
          </a:p>
          <a:p>
            <a:pPr eaLnBrk="1" hangingPunct="1"/>
            <a:r>
              <a:rPr lang="de-DE" altLang="en-US" b="1" dirty="0">
                <a:ea typeface="ＭＳ Ｐゴシック" pitchFamily="34" charset="-128"/>
                <a:cs typeface="Calibri" pitchFamily="34" charset="0"/>
              </a:rPr>
              <a:t>Reference</a:t>
            </a:r>
          </a:p>
          <a:p>
            <a:pPr marL="210998" indent="-210998" defTabSz="843989">
              <a:buFont typeface="+mj-lt"/>
              <a:buAutoNum type="arabicPeriod"/>
              <a:defRPr/>
            </a:pPr>
            <a:r>
              <a:rPr lang="en-US" dirty="0"/>
              <a:t>Dydrogesterone Company Core Data Sheet, Abbott, 5 July 2017</a:t>
            </a:r>
          </a:p>
          <a:p>
            <a:pPr>
              <a:spcAft>
                <a:spcPts val="555"/>
              </a:spcAft>
              <a:defRPr/>
            </a:pPr>
            <a:endParaRPr lang="en-US" dirty="0">
              <a:ea typeface="Calibri"/>
              <a:cs typeface="Arial" panose="020B0604020202020204" pitchFamily="34" charset="0"/>
            </a:endParaRPr>
          </a:p>
        </p:txBody>
      </p:sp>
    </p:spTree>
    <p:extLst>
      <p:ext uri="{BB962C8B-B14F-4D97-AF65-F5344CB8AC3E}">
        <p14:creationId xmlns:p14="http://schemas.microsoft.com/office/powerpoint/2010/main" val="265561602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Folienbildplatzhalter 1"/>
          <p:cNvSpPr>
            <a:spLocks noGrp="1" noRot="1" noChangeAspect="1" noTextEdit="1"/>
          </p:cNvSpPr>
          <p:nvPr>
            <p:ph type="sldImg"/>
          </p:nvPr>
        </p:nvSpPr>
        <p:spPr>
          <a:ln/>
        </p:spPr>
      </p:sp>
      <p:sp>
        <p:nvSpPr>
          <p:cNvPr id="109571" name="Notizenplatzhalter 2"/>
          <p:cNvSpPr>
            <a:spLocks noGrp="1"/>
          </p:cNvSpPr>
          <p:nvPr>
            <p:ph type="body" idx="1"/>
          </p:nvPr>
        </p:nvSpPr>
        <p:spPr>
          <a:xfrm>
            <a:off x="780573" y="4212456"/>
            <a:ext cx="5079091" cy="3991191"/>
          </a:xfrm>
          <a:noFill/>
        </p:spPr>
        <p:txBody>
          <a:bodyPr/>
          <a:lstStyle/>
          <a:p>
            <a:pPr eaLnBrk="1" hangingPunct="1"/>
            <a:r>
              <a:rPr lang="de-DE" altLang="en-US" dirty="0">
                <a:cs typeface="Arial" charset="0"/>
              </a:rPr>
              <a:t>The efficacy of dydrogesterone in secondary amenorrhea was studied in a double-blind, randomized, placebo-controlled, parallel-group, multicenter study in Germany, Austria and Switzerland.</a:t>
            </a:r>
            <a:r>
              <a:rPr lang="de-DE" altLang="en-US" baseline="30000" dirty="0">
                <a:cs typeface="Arial" charset="0"/>
              </a:rPr>
              <a:t>1</a:t>
            </a:r>
            <a:r>
              <a:rPr lang="de-DE" altLang="en-US" dirty="0">
                <a:cs typeface="Arial" charset="0"/>
              </a:rPr>
              <a:t> In total, </a:t>
            </a:r>
            <a:r>
              <a:rPr lang="en-NZ" altLang="en-US" dirty="0">
                <a:cs typeface="Arial" charset="0"/>
              </a:rPr>
              <a:t>104 premenopausal women with secondary amenorrhea or oligomenorrhea and premenopausal estrogen levels were randomized to dydrogesterone 10 mg/day from days 1–14, and placebo on days 15–28 of each treatment cycle, or placebo alone, for six cycles.</a:t>
            </a:r>
            <a:r>
              <a:rPr lang="en-NZ" altLang="en-US" baseline="30000" dirty="0">
                <a:cs typeface="Arial" charset="0"/>
              </a:rPr>
              <a:t>1</a:t>
            </a:r>
          </a:p>
          <a:p>
            <a:pPr eaLnBrk="1" hangingPunct="1"/>
            <a:r>
              <a:rPr lang="en-NZ" altLang="en-US" dirty="0">
                <a:cs typeface="Arial" charset="0"/>
              </a:rPr>
              <a:t>The primary efficacy variable was the occurrence of withdrawal bleeding during the first cycle. More women in the dydrogesterone group had withdrawal bleeding during the first cycle of treatment than those receiving placebo (65% vs. 31%; p=0.0004).</a:t>
            </a:r>
            <a:r>
              <a:rPr lang="en-NZ" altLang="en-US" baseline="30000" dirty="0">
                <a:cs typeface="Arial" charset="0"/>
              </a:rPr>
              <a:t>1</a:t>
            </a:r>
          </a:p>
          <a:p>
            <a:pPr eaLnBrk="1" hangingPunct="1"/>
            <a:r>
              <a:rPr lang="en-NZ" altLang="en-US" dirty="0">
                <a:cs typeface="Arial" charset="0"/>
              </a:rPr>
              <a:t>Regularity of withdrawal bleeding was significantly better in patients receiving dydrogesterone than in those receiving placebo (median regularity score: 4.0 vs. 1.0; p&lt;0.0001).</a:t>
            </a:r>
            <a:r>
              <a:rPr lang="en-NZ" altLang="en-US" baseline="30000" dirty="0">
                <a:cs typeface="Arial" charset="0"/>
              </a:rPr>
              <a:t>1</a:t>
            </a:r>
          </a:p>
          <a:p>
            <a:pPr eaLnBrk="1" hangingPunct="1"/>
            <a:r>
              <a:rPr lang="en-NZ" altLang="en-US" dirty="0">
                <a:cs typeface="Arial" charset="0"/>
              </a:rPr>
              <a:t>Nineteen treatment-emergent adverse events (TEAEs) occurred in 12 patients (23%) on dydrogesterone and 16 TEAEs occurred in 13 (25%) patients receiving placebo.</a:t>
            </a:r>
            <a:r>
              <a:rPr lang="en-NZ" altLang="en-US" baseline="30000" dirty="0">
                <a:cs typeface="Arial" charset="0"/>
              </a:rPr>
              <a:t>1</a:t>
            </a:r>
          </a:p>
          <a:p>
            <a:pPr eaLnBrk="1" hangingPunct="1"/>
            <a:r>
              <a:rPr lang="en-NZ" altLang="en-US" dirty="0">
                <a:cs typeface="Arial" charset="0"/>
              </a:rPr>
              <a:t> </a:t>
            </a:r>
            <a:endParaRPr lang="de-DE" altLang="en-US" dirty="0">
              <a:cs typeface="Arial" charset="0"/>
            </a:endParaRPr>
          </a:p>
          <a:p>
            <a:pPr eaLnBrk="1" hangingPunct="1"/>
            <a:r>
              <a:rPr lang="de-DE" altLang="en-US" b="1" dirty="0">
                <a:cs typeface="Arial" charset="0"/>
              </a:rPr>
              <a:t>Reference</a:t>
            </a:r>
          </a:p>
          <a:p>
            <a:pPr marL="210998" indent="-210998">
              <a:buFont typeface="+mj-lt"/>
              <a:buAutoNum type="arabicPeriod"/>
            </a:pPr>
            <a:r>
              <a:rPr lang="en-GB" dirty="0"/>
              <a:t>Panay N, Pritsch M, Alt J. Cyclical dydrogesterone in secondary amenorrhea: results of a double-blind, placebo-controlled, randomized study. </a:t>
            </a:r>
            <a:r>
              <a:rPr lang="en-GB" i="1" dirty="0"/>
              <a:t>Gynecol Endocrinol</a:t>
            </a:r>
            <a:r>
              <a:rPr lang="en-GB" dirty="0"/>
              <a:t> 2007;23(11):611–618</a:t>
            </a:r>
          </a:p>
        </p:txBody>
      </p:sp>
      <p:sp>
        <p:nvSpPr>
          <p:cNvPr id="109572" name="Foliennummernplatzhalter 3"/>
          <p:cNvSpPr>
            <a:spLocks noGrp="1"/>
          </p:cNvSpPr>
          <p:nvPr>
            <p:ph type="sldNum" sz="quarter" idx="5"/>
          </p:nvPr>
        </p:nvSpPr>
        <p:spPr>
          <a:noFill/>
        </p:spPr>
        <p:txBody>
          <a:bodyPr/>
          <a:lstStyle>
            <a:lvl1pPr algn="l" defTabSz="892271" eaLnBrk="0" hangingPunct="0">
              <a:spcBef>
                <a:spcPct val="30000"/>
              </a:spcBef>
              <a:spcAft>
                <a:spcPct val="0"/>
              </a:spcAft>
              <a:defRPr sz="1100">
                <a:solidFill>
                  <a:schemeClr val="tx1"/>
                </a:solidFill>
                <a:latin typeface="Arial" charset="0"/>
              </a:defRPr>
            </a:lvl1pPr>
            <a:lvl2pPr marL="685685" indent="-263724" algn="l" defTabSz="892271" eaLnBrk="0" hangingPunct="0">
              <a:spcBef>
                <a:spcPct val="30000"/>
              </a:spcBef>
              <a:spcAft>
                <a:spcPct val="0"/>
              </a:spcAft>
              <a:defRPr sz="1100">
                <a:solidFill>
                  <a:schemeClr val="tx1"/>
                </a:solidFill>
                <a:latin typeface="Arial" charset="0"/>
              </a:defRPr>
            </a:lvl2pPr>
            <a:lvl3pPr marL="1054902" indent="-210980" algn="l" defTabSz="892271" eaLnBrk="0" hangingPunct="0">
              <a:spcBef>
                <a:spcPct val="30000"/>
              </a:spcBef>
              <a:spcAft>
                <a:spcPct val="0"/>
              </a:spcAft>
              <a:defRPr sz="1100">
                <a:solidFill>
                  <a:schemeClr val="tx1"/>
                </a:solidFill>
                <a:latin typeface="Arial" charset="0"/>
              </a:defRPr>
            </a:lvl3pPr>
            <a:lvl4pPr marL="1476862" indent="-210980" algn="l" defTabSz="892271" eaLnBrk="0" hangingPunct="0">
              <a:spcBef>
                <a:spcPct val="30000"/>
              </a:spcBef>
              <a:spcAft>
                <a:spcPct val="0"/>
              </a:spcAft>
              <a:defRPr sz="1100">
                <a:solidFill>
                  <a:schemeClr val="tx1"/>
                </a:solidFill>
                <a:latin typeface="Arial" charset="0"/>
              </a:defRPr>
            </a:lvl4pPr>
            <a:lvl5pPr marL="1898821" indent="-210980" algn="l" defTabSz="892271" eaLnBrk="0" hangingPunct="0">
              <a:spcBef>
                <a:spcPct val="30000"/>
              </a:spcBef>
              <a:spcAft>
                <a:spcPct val="0"/>
              </a:spcAft>
              <a:defRPr sz="1100">
                <a:solidFill>
                  <a:schemeClr val="tx1"/>
                </a:solidFill>
                <a:latin typeface="Arial" charset="0"/>
              </a:defRPr>
            </a:lvl5pPr>
            <a:lvl6pPr marL="2320782" indent="-210980" defTabSz="892271" eaLnBrk="0" fontAlgn="base" hangingPunct="0">
              <a:spcBef>
                <a:spcPct val="30000"/>
              </a:spcBef>
              <a:spcAft>
                <a:spcPct val="0"/>
              </a:spcAft>
              <a:defRPr sz="1100">
                <a:solidFill>
                  <a:schemeClr val="tx1"/>
                </a:solidFill>
                <a:latin typeface="Arial" charset="0"/>
              </a:defRPr>
            </a:lvl6pPr>
            <a:lvl7pPr marL="2742744" indent="-210980" defTabSz="892271" eaLnBrk="0" fontAlgn="base" hangingPunct="0">
              <a:spcBef>
                <a:spcPct val="30000"/>
              </a:spcBef>
              <a:spcAft>
                <a:spcPct val="0"/>
              </a:spcAft>
              <a:defRPr sz="1100">
                <a:solidFill>
                  <a:schemeClr val="tx1"/>
                </a:solidFill>
                <a:latin typeface="Arial" charset="0"/>
              </a:defRPr>
            </a:lvl7pPr>
            <a:lvl8pPr marL="3164705" indent="-210980" defTabSz="892271" eaLnBrk="0" fontAlgn="base" hangingPunct="0">
              <a:spcBef>
                <a:spcPct val="30000"/>
              </a:spcBef>
              <a:spcAft>
                <a:spcPct val="0"/>
              </a:spcAft>
              <a:defRPr sz="1100">
                <a:solidFill>
                  <a:schemeClr val="tx1"/>
                </a:solidFill>
                <a:latin typeface="Arial" charset="0"/>
              </a:defRPr>
            </a:lvl8pPr>
            <a:lvl9pPr marL="3586665" indent="-210980" defTabSz="892271" eaLnBrk="0" fontAlgn="base" hangingPunct="0">
              <a:spcBef>
                <a:spcPct val="30000"/>
              </a:spcBef>
              <a:spcAft>
                <a:spcPct val="0"/>
              </a:spcAft>
              <a:defRPr sz="1100">
                <a:solidFill>
                  <a:schemeClr val="tx1"/>
                </a:solidFill>
                <a:latin typeface="Arial" charset="0"/>
              </a:defRPr>
            </a:lvl9pPr>
          </a:lstStyle>
          <a:p>
            <a:pPr algn="r" eaLnBrk="1" hangingPunct="1">
              <a:spcBef>
                <a:spcPct val="0"/>
              </a:spcBef>
            </a:pPr>
            <a:fld id="{30168F9A-AC44-4EA0-9022-30F0D7F4C30D}" type="slidenum">
              <a:rPr lang="de-DE" altLang="en-US" smtClean="0">
                <a:solidFill>
                  <a:srgbClr val="000000"/>
                </a:solidFill>
              </a:rPr>
              <a:pPr algn="r" eaLnBrk="1" hangingPunct="1">
                <a:spcBef>
                  <a:spcPct val="0"/>
                </a:spcBef>
              </a:pPr>
              <a:t>32</a:t>
            </a:fld>
            <a:endParaRPr lang="de-DE" altLang="en-US">
              <a:solidFill>
                <a:srgbClr val="000000"/>
              </a:solidFill>
            </a:endParaRPr>
          </a:p>
        </p:txBody>
      </p:sp>
    </p:spTree>
    <p:extLst>
      <p:ext uri="{BB962C8B-B14F-4D97-AF65-F5344CB8AC3E}">
        <p14:creationId xmlns:p14="http://schemas.microsoft.com/office/powerpoint/2010/main" val="226661754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Folienbildplatzhalter 1"/>
          <p:cNvSpPr>
            <a:spLocks noGrp="1" noRot="1" noChangeAspect="1" noTextEdit="1"/>
          </p:cNvSpPr>
          <p:nvPr>
            <p:ph type="sldImg"/>
          </p:nvPr>
        </p:nvSpPr>
        <p:spPr>
          <a:ln/>
        </p:spPr>
      </p:sp>
      <p:sp>
        <p:nvSpPr>
          <p:cNvPr id="110595" name="Notizenplatzhalter 2"/>
          <p:cNvSpPr>
            <a:spLocks noGrp="1"/>
          </p:cNvSpPr>
          <p:nvPr>
            <p:ph type="body" idx="1"/>
          </p:nvPr>
        </p:nvSpPr>
        <p:spPr>
          <a:xfrm>
            <a:off x="770446" y="4212456"/>
            <a:ext cx="5236439" cy="3991191"/>
          </a:xfrm>
          <a:noFill/>
        </p:spPr>
        <p:txBody>
          <a:bodyPr/>
          <a:lstStyle/>
          <a:p>
            <a:pPr eaLnBrk="1" hangingPunct="1"/>
            <a:r>
              <a:rPr lang="de-DE" altLang="en-US" dirty="0"/>
              <a:t>In the same study, dydrogesterone improved the regularity of bleeding episodes in this population of patients with secondary amenorrhea or oligomenorrhea.</a:t>
            </a:r>
            <a:r>
              <a:rPr lang="de-DE" altLang="en-US" baseline="30000" dirty="0"/>
              <a:t>1</a:t>
            </a:r>
            <a:r>
              <a:rPr lang="de-DE" altLang="en-US" dirty="0"/>
              <a:t> </a:t>
            </a:r>
            <a:r>
              <a:rPr lang="en-NZ" altLang="en-US" dirty="0"/>
              <a:t>The mean duration of the bleeding episodes was longer in the dydrogesterone group than in the placebo group in each of the six cycles.</a:t>
            </a:r>
            <a:r>
              <a:rPr lang="en-NZ" altLang="en-US" baseline="30000" dirty="0"/>
              <a:t>1</a:t>
            </a:r>
            <a:endParaRPr lang="de-DE" altLang="en-US" baseline="30000" dirty="0"/>
          </a:p>
          <a:p>
            <a:pPr eaLnBrk="1" hangingPunct="1"/>
            <a:endParaRPr lang="de-DE" altLang="en-US" dirty="0"/>
          </a:p>
          <a:p>
            <a:pPr eaLnBrk="1" hangingPunct="1"/>
            <a:r>
              <a:rPr lang="de-DE" altLang="en-US" b="1" dirty="0"/>
              <a:t>Reference</a:t>
            </a:r>
          </a:p>
          <a:p>
            <a:pPr marL="210998" indent="-210998">
              <a:buFont typeface="+mj-lt"/>
              <a:buAutoNum type="arabicPeriod"/>
            </a:pPr>
            <a:r>
              <a:rPr lang="en-GB" dirty="0"/>
              <a:t>Panay N, Pritsch M, Alt J. Cyclical dydrogesterone in secondary amenorrhea: results of a double-blind, placebo-controlled, randomized study. </a:t>
            </a:r>
            <a:r>
              <a:rPr lang="en-GB" i="1" dirty="0"/>
              <a:t>Gynecol Endocrinol</a:t>
            </a:r>
            <a:r>
              <a:rPr lang="en-GB" dirty="0"/>
              <a:t> 2007;</a:t>
            </a:r>
            <a:br>
              <a:rPr lang="en-GB" dirty="0"/>
            </a:br>
            <a:r>
              <a:rPr lang="en-GB" dirty="0"/>
              <a:t>23(11):611–618</a:t>
            </a:r>
          </a:p>
        </p:txBody>
      </p:sp>
      <p:sp>
        <p:nvSpPr>
          <p:cNvPr id="110596" name="Foliennummernplatzhalter 3"/>
          <p:cNvSpPr>
            <a:spLocks noGrp="1"/>
          </p:cNvSpPr>
          <p:nvPr>
            <p:ph type="sldNum" sz="quarter" idx="5"/>
          </p:nvPr>
        </p:nvSpPr>
        <p:spPr>
          <a:noFill/>
        </p:spPr>
        <p:txBody>
          <a:bodyPr/>
          <a:lstStyle>
            <a:lvl1pPr algn="l" defTabSz="892271" eaLnBrk="0" hangingPunct="0">
              <a:spcBef>
                <a:spcPct val="30000"/>
              </a:spcBef>
              <a:spcAft>
                <a:spcPct val="0"/>
              </a:spcAft>
              <a:defRPr sz="1100">
                <a:solidFill>
                  <a:schemeClr val="tx1"/>
                </a:solidFill>
                <a:latin typeface="Arial" charset="0"/>
              </a:defRPr>
            </a:lvl1pPr>
            <a:lvl2pPr marL="685685" indent="-263724" algn="l" defTabSz="892271" eaLnBrk="0" hangingPunct="0">
              <a:spcBef>
                <a:spcPct val="30000"/>
              </a:spcBef>
              <a:spcAft>
                <a:spcPct val="0"/>
              </a:spcAft>
              <a:defRPr sz="1100">
                <a:solidFill>
                  <a:schemeClr val="tx1"/>
                </a:solidFill>
                <a:latin typeface="Arial" charset="0"/>
              </a:defRPr>
            </a:lvl2pPr>
            <a:lvl3pPr marL="1054902" indent="-210980" algn="l" defTabSz="892271" eaLnBrk="0" hangingPunct="0">
              <a:spcBef>
                <a:spcPct val="30000"/>
              </a:spcBef>
              <a:spcAft>
                <a:spcPct val="0"/>
              </a:spcAft>
              <a:defRPr sz="1100">
                <a:solidFill>
                  <a:schemeClr val="tx1"/>
                </a:solidFill>
                <a:latin typeface="Arial" charset="0"/>
              </a:defRPr>
            </a:lvl3pPr>
            <a:lvl4pPr marL="1476862" indent="-210980" algn="l" defTabSz="892271" eaLnBrk="0" hangingPunct="0">
              <a:spcBef>
                <a:spcPct val="30000"/>
              </a:spcBef>
              <a:spcAft>
                <a:spcPct val="0"/>
              </a:spcAft>
              <a:defRPr sz="1100">
                <a:solidFill>
                  <a:schemeClr val="tx1"/>
                </a:solidFill>
                <a:latin typeface="Arial" charset="0"/>
              </a:defRPr>
            </a:lvl4pPr>
            <a:lvl5pPr marL="1898821" indent="-210980" algn="l" defTabSz="892271" eaLnBrk="0" hangingPunct="0">
              <a:spcBef>
                <a:spcPct val="30000"/>
              </a:spcBef>
              <a:spcAft>
                <a:spcPct val="0"/>
              </a:spcAft>
              <a:defRPr sz="1100">
                <a:solidFill>
                  <a:schemeClr val="tx1"/>
                </a:solidFill>
                <a:latin typeface="Arial" charset="0"/>
              </a:defRPr>
            </a:lvl5pPr>
            <a:lvl6pPr marL="2320782" indent="-210980" defTabSz="892271" eaLnBrk="0" fontAlgn="base" hangingPunct="0">
              <a:spcBef>
                <a:spcPct val="30000"/>
              </a:spcBef>
              <a:spcAft>
                <a:spcPct val="0"/>
              </a:spcAft>
              <a:defRPr sz="1100">
                <a:solidFill>
                  <a:schemeClr val="tx1"/>
                </a:solidFill>
                <a:latin typeface="Arial" charset="0"/>
              </a:defRPr>
            </a:lvl6pPr>
            <a:lvl7pPr marL="2742744" indent="-210980" defTabSz="892271" eaLnBrk="0" fontAlgn="base" hangingPunct="0">
              <a:spcBef>
                <a:spcPct val="30000"/>
              </a:spcBef>
              <a:spcAft>
                <a:spcPct val="0"/>
              </a:spcAft>
              <a:defRPr sz="1100">
                <a:solidFill>
                  <a:schemeClr val="tx1"/>
                </a:solidFill>
                <a:latin typeface="Arial" charset="0"/>
              </a:defRPr>
            </a:lvl7pPr>
            <a:lvl8pPr marL="3164705" indent="-210980" defTabSz="892271" eaLnBrk="0" fontAlgn="base" hangingPunct="0">
              <a:spcBef>
                <a:spcPct val="30000"/>
              </a:spcBef>
              <a:spcAft>
                <a:spcPct val="0"/>
              </a:spcAft>
              <a:defRPr sz="1100">
                <a:solidFill>
                  <a:schemeClr val="tx1"/>
                </a:solidFill>
                <a:latin typeface="Arial" charset="0"/>
              </a:defRPr>
            </a:lvl8pPr>
            <a:lvl9pPr marL="3586665" indent="-210980" defTabSz="892271" eaLnBrk="0" fontAlgn="base" hangingPunct="0">
              <a:spcBef>
                <a:spcPct val="30000"/>
              </a:spcBef>
              <a:spcAft>
                <a:spcPct val="0"/>
              </a:spcAft>
              <a:defRPr sz="1100">
                <a:solidFill>
                  <a:schemeClr val="tx1"/>
                </a:solidFill>
                <a:latin typeface="Arial" charset="0"/>
              </a:defRPr>
            </a:lvl9pPr>
          </a:lstStyle>
          <a:p>
            <a:pPr algn="r" eaLnBrk="1" hangingPunct="1">
              <a:spcBef>
                <a:spcPct val="0"/>
              </a:spcBef>
            </a:pPr>
            <a:fld id="{B62A1A2A-4401-4D3F-91C4-EAB6BED1F142}" type="slidenum">
              <a:rPr lang="de-DE" altLang="en-US" smtClean="0"/>
              <a:pPr algn="r" eaLnBrk="1" hangingPunct="1">
                <a:spcBef>
                  <a:spcPct val="0"/>
                </a:spcBef>
              </a:pPr>
              <a:t>33</a:t>
            </a:fld>
            <a:endParaRPr lang="de-DE" altLang="en-US"/>
          </a:p>
        </p:txBody>
      </p:sp>
    </p:spTree>
    <p:extLst>
      <p:ext uri="{BB962C8B-B14F-4D97-AF65-F5344CB8AC3E}">
        <p14:creationId xmlns:p14="http://schemas.microsoft.com/office/powerpoint/2010/main" val="365064260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Image Placeholder 1"/>
          <p:cNvSpPr>
            <a:spLocks noGrp="1" noRot="1" noChangeAspect="1" noTextEdit="1"/>
          </p:cNvSpPr>
          <p:nvPr>
            <p:ph type="sldImg"/>
          </p:nvPr>
        </p:nvSpPr>
        <p:spPr>
          <a:ln/>
        </p:spPr>
      </p:sp>
      <p:sp>
        <p:nvSpPr>
          <p:cNvPr id="111619" name="Notes Placeholder 2"/>
          <p:cNvSpPr>
            <a:spLocks noGrp="1"/>
          </p:cNvSpPr>
          <p:nvPr>
            <p:ph type="body" idx="1"/>
          </p:nvPr>
        </p:nvSpPr>
        <p:spPr>
          <a:noFill/>
        </p:spPr>
        <p:txBody>
          <a:bodyPr/>
          <a:lstStyle/>
          <a:p>
            <a:pPr lvl="0"/>
            <a:r>
              <a:rPr lang="en-GB" altLang="en-US" b="1" dirty="0"/>
              <a:t>References: </a:t>
            </a:r>
          </a:p>
          <a:p>
            <a:pPr marL="210998" indent="-210998">
              <a:buFont typeface="+mj-lt"/>
              <a:buAutoNum type="arabicPeriod"/>
            </a:pPr>
            <a:r>
              <a:rPr lang="en-US" dirty="0"/>
              <a:t>Schindler AE, </a:t>
            </a:r>
            <a:r>
              <a:rPr lang="en-GB" dirty="0"/>
              <a:t>Campagnoli C, Druckmann R, </a:t>
            </a:r>
            <a:r>
              <a:rPr lang="en-GB" i="1" dirty="0"/>
              <a:t>et al</a:t>
            </a:r>
            <a:r>
              <a:rPr lang="en-GB" dirty="0"/>
              <a:t>. </a:t>
            </a:r>
            <a:r>
              <a:rPr lang="en-US" dirty="0"/>
              <a:t>Classification and pharmacology of progestins. </a:t>
            </a:r>
            <a:r>
              <a:rPr lang="en-US" i="1" dirty="0"/>
              <a:t>Maturitas</a:t>
            </a:r>
            <a:r>
              <a:rPr lang="en-US" dirty="0"/>
              <a:t> 2008;61(1–2):171–180</a:t>
            </a:r>
            <a:endParaRPr lang="en-GB" dirty="0"/>
          </a:p>
          <a:p>
            <a:pPr marL="210998" indent="-210998">
              <a:buFont typeface="+mj-lt"/>
              <a:buAutoNum type="arabicPeriod"/>
            </a:pPr>
            <a:r>
              <a:rPr lang="en-IN" dirty="0"/>
              <a:t>Balasch J, Vanrell JA, Rivera F, González-Merlo J. The effect of postovulatory administration of dehydrogesterone on plasma progesterone levels. </a:t>
            </a:r>
            <a:r>
              <a:rPr lang="en-IN" i="1" dirty="0"/>
              <a:t>Fertil Steril </a:t>
            </a:r>
            <a:r>
              <a:rPr lang="en-IN" dirty="0"/>
              <a:t>1980;34(1):21–23</a:t>
            </a:r>
          </a:p>
          <a:p>
            <a:pPr marL="210998" indent="-210998" defTabSz="844083">
              <a:buFont typeface="+mj-lt"/>
              <a:buAutoNum type="arabicPeriod"/>
              <a:defRPr/>
            </a:pPr>
            <a:r>
              <a:rPr lang="en-GB" sz="1000" dirty="0"/>
              <a:t>Schindler AE. Progestational effects of dydrogesterone in vitro, in vivo and on the human endometrium. </a:t>
            </a:r>
            <a:r>
              <a:rPr lang="en-GB" sz="1000" i="1" dirty="0"/>
              <a:t>Maturitas</a:t>
            </a:r>
            <a:r>
              <a:rPr lang="en-GB" sz="1000" dirty="0"/>
              <a:t> 2009;65(Suppl 1):S3–S11</a:t>
            </a:r>
            <a:endParaRPr lang="en-IN" dirty="0"/>
          </a:p>
          <a:p>
            <a:pPr marL="210998" indent="-210998" defTabSz="843989">
              <a:buFont typeface="+mj-lt"/>
              <a:buAutoNum type="arabicPeriod"/>
              <a:defRPr/>
            </a:pPr>
            <a:r>
              <a:rPr lang="en-IN" dirty="0"/>
              <a:t>Karakus S, Kiran G, Ciralik H. Efficacy of micronised vaginal progesterone versus oral dydrogestrone in the treatment of irregular dysfunctional uterine bleeding: a pilot randomised controlled trial. </a:t>
            </a:r>
            <a:r>
              <a:rPr lang="en-IN" i="1" dirty="0"/>
              <a:t>Aust N Z J Obstet Gynaecol </a:t>
            </a:r>
            <a:r>
              <a:rPr lang="en-IN" dirty="0"/>
              <a:t>2009;49(6):685–688</a:t>
            </a:r>
          </a:p>
          <a:p>
            <a:pPr marL="210998" indent="-210998" defTabSz="843989">
              <a:buFont typeface="+mj-lt"/>
              <a:buAutoNum type="arabicPeriod"/>
              <a:defRPr/>
            </a:pPr>
            <a:r>
              <a:rPr lang="en-IN" dirty="0"/>
              <a:t>Dydrogesterone Company Core Data Sheet, Abbott, 5 July 2017</a:t>
            </a:r>
          </a:p>
          <a:p>
            <a:pPr marL="210998" indent="-210998" defTabSz="843989">
              <a:buFont typeface="+mj-lt"/>
              <a:buAutoNum type="arabicPeriod"/>
              <a:defRPr/>
            </a:pPr>
            <a:r>
              <a:rPr lang="en-GB" dirty="0"/>
              <a:t>Podzolkova N, Tatarchuk T, Doshchanova A, </a:t>
            </a:r>
            <a:r>
              <a:rPr lang="en-GB" i="1" dirty="0"/>
              <a:t>et al</a:t>
            </a:r>
            <a:r>
              <a:rPr lang="en-GB" dirty="0"/>
              <a:t>. Dydrogesterone treatment for menstrual-cycle regularization in routine clinical practice: a multicenter observational study. </a:t>
            </a:r>
            <a:r>
              <a:rPr lang="en-GB" i="1" dirty="0"/>
              <a:t>Gynecol Endocrinol</a:t>
            </a:r>
            <a:r>
              <a:rPr lang="en-GB" dirty="0"/>
              <a:t> 2016;32(3):246–249</a:t>
            </a:r>
          </a:p>
          <a:p>
            <a:pPr marL="210998" indent="-210998" defTabSz="843989">
              <a:buFont typeface="+mj-lt"/>
              <a:buAutoNum type="arabicPeriod"/>
              <a:defRPr/>
            </a:pPr>
            <a:r>
              <a:rPr lang="en-IN" dirty="0"/>
              <a:t>Trivedi N, Chauhan N, Vaidya V. Effectiveness and safety of dydrogesterone in regularization of menstrual cycle: a post-marketing study. </a:t>
            </a:r>
            <a:r>
              <a:rPr lang="en-IN" i="1" dirty="0"/>
              <a:t>Gynecol Endocrinol </a:t>
            </a:r>
            <a:r>
              <a:rPr lang="en-IN" dirty="0"/>
              <a:t>2016;32(8):667–671</a:t>
            </a:r>
          </a:p>
          <a:p>
            <a:pPr marL="210998" indent="-210998" defTabSz="843989">
              <a:buFont typeface="+mj-lt"/>
              <a:buAutoNum type="arabicPeriod"/>
              <a:defRPr/>
            </a:pPr>
            <a:r>
              <a:rPr lang="en-IN" dirty="0"/>
              <a:t>Tajjamal A, Zaman F. Severity of bleeding is a predictor of quality of life in women with heavy menstrual bleeding under dydrogesterone treatment in a prospective, multicentre, observational study. </a:t>
            </a:r>
            <a:r>
              <a:rPr lang="en-GB" i="1" dirty="0"/>
              <a:t>Gazz Med Ital </a:t>
            </a:r>
            <a:r>
              <a:rPr lang="en-GB" dirty="0"/>
              <a:t>2015;174(9):391–398</a:t>
            </a:r>
          </a:p>
          <a:p>
            <a:pPr defTabSz="843989">
              <a:defRPr/>
            </a:pPr>
            <a:endParaRPr lang="en-GB" dirty="0"/>
          </a:p>
        </p:txBody>
      </p:sp>
      <p:sp>
        <p:nvSpPr>
          <p:cNvPr id="111620" name="Slide Number Placeholder 3"/>
          <p:cNvSpPr>
            <a:spLocks noGrp="1"/>
          </p:cNvSpPr>
          <p:nvPr>
            <p:ph type="sldNum" sz="quarter" idx="5"/>
          </p:nvPr>
        </p:nvSpPr>
        <p:spPr>
          <a:noFill/>
        </p:spPr>
        <p:txBody>
          <a:bodyPr/>
          <a:lstStyle>
            <a:lvl1pPr algn="l" defTabSz="862967" eaLnBrk="0" hangingPunct="0">
              <a:spcBef>
                <a:spcPct val="30000"/>
              </a:spcBef>
              <a:spcAft>
                <a:spcPct val="0"/>
              </a:spcAft>
              <a:defRPr sz="1100">
                <a:solidFill>
                  <a:schemeClr val="tx1"/>
                </a:solidFill>
                <a:latin typeface="Arial" charset="0"/>
              </a:defRPr>
            </a:lvl1pPr>
            <a:lvl2pPr marL="685685" indent="-263724" algn="l" defTabSz="862967" eaLnBrk="0" hangingPunct="0">
              <a:spcBef>
                <a:spcPct val="30000"/>
              </a:spcBef>
              <a:spcAft>
                <a:spcPct val="0"/>
              </a:spcAft>
              <a:defRPr sz="1100">
                <a:solidFill>
                  <a:schemeClr val="tx1"/>
                </a:solidFill>
                <a:latin typeface="Arial" charset="0"/>
              </a:defRPr>
            </a:lvl2pPr>
            <a:lvl3pPr marL="1054902" indent="-210980" algn="l" defTabSz="862967" eaLnBrk="0" hangingPunct="0">
              <a:spcBef>
                <a:spcPct val="30000"/>
              </a:spcBef>
              <a:spcAft>
                <a:spcPct val="0"/>
              </a:spcAft>
              <a:defRPr sz="1100">
                <a:solidFill>
                  <a:schemeClr val="tx1"/>
                </a:solidFill>
                <a:latin typeface="Arial" charset="0"/>
              </a:defRPr>
            </a:lvl3pPr>
            <a:lvl4pPr marL="1476862" indent="-210980" algn="l" defTabSz="862967" eaLnBrk="0" hangingPunct="0">
              <a:spcBef>
                <a:spcPct val="30000"/>
              </a:spcBef>
              <a:spcAft>
                <a:spcPct val="0"/>
              </a:spcAft>
              <a:defRPr sz="1100">
                <a:solidFill>
                  <a:schemeClr val="tx1"/>
                </a:solidFill>
                <a:latin typeface="Arial" charset="0"/>
              </a:defRPr>
            </a:lvl4pPr>
            <a:lvl5pPr marL="1898821" indent="-210980" algn="l" defTabSz="862967" eaLnBrk="0" hangingPunct="0">
              <a:spcBef>
                <a:spcPct val="30000"/>
              </a:spcBef>
              <a:spcAft>
                <a:spcPct val="0"/>
              </a:spcAft>
              <a:defRPr sz="1100">
                <a:solidFill>
                  <a:schemeClr val="tx1"/>
                </a:solidFill>
                <a:latin typeface="Arial" charset="0"/>
              </a:defRPr>
            </a:lvl5pPr>
            <a:lvl6pPr marL="2320782" indent="-210980" defTabSz="862967" eaLnBrk="0" fontAlgn="base" hangingPunct="0">
              <a:spcBef>
                <a:spcPct val="30000"/>
              </a:spcBef>
              <a:spcAft>
                <a:spcPct val="0"/>
              </a:spcAft>
              <a:defRPr sz="1100">
                <a:solidFill>
                  <a:schemeClr val="tx1"/>
                </a:solidFill>
                <a:latin typeface="Arial" charset="0"/>
              </a:defRPr>
            </a:lvl6pPr>
            <a:lvl7pPr marL="2742744" indent="-210980" defTabSz="862967" eaLnBrk="0" fontAlgn="base" hangingPunct="0">
              <a:spcBef>
                <a:spcPct val="30000"/>
              </a:spcBef>
              <a:spcAft>
                <a:spcPct val="0"/>
              </a:spcAft>
              <a:defRPr sz="1100">
                <a:solidFill>
                  <a:schemeClr val="tx1"/>
                </a:solidFill>
                <a:latin typeface="Arial" charset="0"/>
              </a:defRPr>
            </a:lvl7pPr>
            <a:lvl8pPr marL="3164705" indent="-210980" defTabSz="862967" eaLnBrk="0" fontAlgn="base" hangingPunct="0">
              <a:spcBef>
                <a:spcPct val="30000"/>
              </a:spcBef>
              <a:spcAft>
                <a:spcPct val="0"/>
              </a:spcAft>
              <a:defRPr sz="1100">
                <a:solidFill>
                  <a:schemeClr val="tx1"/>
                </a:solidFill>
                <a:latin typeface="Arial" charset="0"/>
              </a:defRPr>
            </a:lvl8pPr>
            <a:lvl9pPr marL="3586665" indent="-210980" defTabSz="862967" eaLnBrk="0" fontAlgn="base" hangingPunct="0">
              <a:spcBef>
                <a:spcPct val="30000"/>
              </a:spcBef>
              <a:spcAft>
                <a:spcPct val="0"/>
              </a:spcAft>
              <a:defRPr sz="1100">
                <a:solidFill>
                  <a:schemeClr val="tx1"/>
                </a:solidFill>
                <a:latin typeface="Arial" charset="0"/>
              </a:defRPr>
            </a:lvl9pPr>
          </a:lstStyle>
          <a:p>
            <a:pPr algn="r" eaLnBrk="1" hangingPunct="1">
              <a:spcBef>
                <a:spcPct val="0"/>
              </a:spcBef>
            </a:pPr>
            <a:fld id="{C608816B-659B-4F05-B9F1-1914DE619AEE}" type="slidenum">
              <a:rPr lang="en-US" altLang="en-US" smtClean="0"/>
              <a:pPr algn="r" eaLnBrk="1" hangingPunct="1">
                <a:spcBef>
                  <a:spcPct val="0"/>
                </a:spcBef>
              </a:pPr>
              <a:t>34</a:t>
            </a:fld>
            <a:endParaRPr lang="en-US" altLang="en-US" dirty="0"/>
          </a:p>
        </p:txBody>
      </p:sp>
    </p:spTree>
    <p:extLst>
      <p:ext uri="{BB962C8B-B14F-4D97-AF65-F5344CB8AC3E}">
        <p14:creationId xmlns:p14="http://schemas.microsoft.com/office/powerpoint/2010/main" val="136132741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98488" y="119063"/>
            <a:ext cx="5661025" cy="4246562"/>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29D740A2-4944-41B8-B70B-73B0FE28E7DD}" type="slidenum">
              <a:rPr lang="en-GB" smtClean="0"/>
              <a:t>35</a:t>
            </a:fld>
            <a:endParaRPr lang="en-GB"/>
          </a:p>
        </p:txBody>
      </p:sp>
    </p:spTree>
    <p:extLst>
      <p:ext uri="{BB962C8B-B14F-4D97-AF65-F5344CB8AC3E}">
        <p14:creationId xmlns:p14="http://schemas.microsoft.com/office/powerpoint/2010/main" val="25928205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a:ln/>
        </p:spPr>
      </p:sp>
      <p:sp>
        <p:nvSpPr>
          <p:cNvPr id="63491" name="Notes Placeholder 2"/>
          <p:cNvSpPr>
            <a:spLocks noGrp="1"/>
          </p:cNvSpPr>
          <p:nvPr>
            <p:ph type="body" idx="1"/>
          </p:nvPr>
        </p:nvSpPr>
        <p:spPr>
          <a:xfrm>
            <a:off x="749903" y="4230185"/>
            <a:ext cx="5404202" cy="4638660"/>
          </a:xfrm>
        </p:spPr>
        <p:txBody>
          <a:bodyPr/>
          <a:lstStyle/>
          <a:p>
            <a:pPr marL="152375" indent="-152375">
              <a:spcBef>
                <a:spcPct val="0"/>
              </a:spcBef>
              <a:buFontTx/>
              <a:buChar char="•"/>
              <a:tabLst>
                <a:tab pos="1614586" algn="l"/>
              </a:tabLst>
              <a:defRPr/>
            </a:pPr>
            <a:r>
              <a:rPr lang="en-US" altLang="en-US" sz="900" dirty="0">
                <a:ea typeface="Calibri" pitchFamily="34" charset="0"/>
                <a:cs typeface="Arial" charset="0"/>
              </a:rPr>
              <a:t>There are several advantages to dydrogesterone over micronized progesterone.</a:t>
            </a:r>
          </a:p>
          <a:p>
            <a:pPr marL="564080" lvl="1" indent="-156770">
              <a:spcBef>
                <a:spcPct val="0"/>
              </a:spcBef>
              <a:buFontTx/>
              <a:buChar char="•"/>
              <a:tabLst>
                <a:tab pos="1614586" algn="l"/>
              </a:tabLst>
              <a:defRPr/>
            </a:pPr>
            <a:r>
              <a:rPr lang="en-US" altLang="en-US" sz="900" dirty="0">
                <a:ea typeface="Calibri" pitchFamily="34" charset="0"/>
                <a:cs typeface="Arial" charset="0"/>
              </a:rPr>
              <a:t>Dydrogesterone is highly selective for the progesterone receptor, thereby reducing the likelihood of other receptor-related side effects.</a:t>
            </a:r>
            <a:r>
              <a:rPr lang="en-US" altLang="en-US" sz="900" baseline="30000" dirty="0">
                <a:ea typeface="Calibri" pitchFamily="34" charset="0"/>
                <a:cs typeface="Arial" charset="0"/>
              </a:rPr>
              <a:t>1-4</a:t>
            </a:r>
          </a:p>
          <a:p>
            <a:pPr marL="564080" lvl="1" indent="-156770">
              <a:spcBef>
                <a:spcPct val="0"/>
              </a:spcBef>
              <a:buFontTx/>
              <a:buChar char="•"/>
              <a:tabLst>
                <a:tab pos="1614586" algn="l"/>
              </a:tabLst>
              <a:defRPr/>
            </a:pPr>
            <a:r>
              <a:rPr lang="en-US" altLang="en-US" sz="900" dirty="0">
                <a:ea typeface="Calibri" pitchFamily="34" charset="0"/>
                <a:cs typeface="Arial" charset="0"/>
              </a:rPr>
              <a:t>In contrast to progesterone, dydrogesterone does not block ovulation at normal dosage,</a:t>
            </a:r>
            <a:r>
              <a:rPr lang="en-US" altLang="en-US" sz="900" baseline="30000" dirty="0">
                <a:ea typeface="Calibri" pitchFamily="34" charset="0"/>
                <a:cs typeface="Arial" charset="0"/>
              </a:rPr>
              <a:t>1,2</a:t>
            </a:r>
            <a:r>
              <a:rPr lang="en-US" altLang="en-US" sz="900" dirty="0">
                <a:ea typeface="Calibri" pitchFamily="34" charset="0"/>
                <a:cs typeface="Arial" charset="0"/>
              </a:rPr>
              <a:t> has no thermogenic,</a:t>
            </a:r>
            <a:r>
              <a:rPr lang="en-US" altLang="en-US" sz="900" baseline="30000" dirty="0">
                <a:ea typeface="Calibri" pitchFamily="34" charset="0"/>
                <a:cs typeface="Arial" charset="0"/>
              </a:rPr>
              <a:t>2</a:t>
            </a:r>
            <a:r>
              <a:rPr lang="en-US" altLang="en-US" sz="900" dirty="0">
                <a:ea typeface="Calibri" pitchFamily="34" charset="0"/>
                <a:cs typeface="Arial" charset="0"/>
              </a:rPr>
              <a:t> anti-gonadotrophic or glucocorticoid effects</a:t>
            </a:r>
            <a:r>
              <a:rPr lang="en-US" altLang="en-US" sz="900" baseline="30000" dirty="0">
                <a:ea typeface="Calibri" pitchFamily="34" charset="0"/>
                <a:cs typeface="Arial" charset="0"/>
              </a:rPr>
              <a:t>1 </a:t>
            </a:r>
            <a:r>
              <a:rPr lang="en-US" altLang="en-US" sz="900" dirty="0">
                <a:ea typeface="Calibri" pitchFamily="34" charset="0"/>
                <a:cs typeface="Arial" charset="0"/>
              </a:rPr>
              <a:t>and has less pronounced anti-androgenic effects.</a:t>
            </a:r>
            <a:r>
              <a:rPr lang="en-US" altLang="en-US" sz="900" baseline="30000" dirty="0">
                <a:ea typeface="Calibri" pitchFamily="34" charset="0"/>
                <a:cs typeface="Arial" charset="0"/>
              </a:rPr>
              <a:t>4</a:t>
            </a:r>
          </a:p>
          <a:p>
            <a:pPr marL="564080" lvl="1" indent="-156770" defTabSz="843921">
              <a:spcBef>
                <a:spcPct val="0"/>
              </a:spcBef>
              <a:buFontTx/>
              <a:buChar char="•"/>
              <a:tabLst>
                <a:tab pos="1614586" algn="l"/>
              </a:tabLst>
              <a:defRPr/>
            </a:pPr>
            <a:r>
              <a:rPr lang="en-US" altLang="en-US" sz="900" dirty="0">
                <a:ea typeface="Calibri" pitchFamily="34" charset="0"/>
                <a:cs typeface="Arial" charset="0"/>
              </a:rPr>
              <a:t>An </a:t>
            </a:r>
            <a:r>
              <a:rPr lang="en-US" altLang="en-US" sz="900" i="1" dirty="0">
                <a:ea typeface="Calibri" pitchFamily="34" charset="0"/>
                <a:cs typeface="Arial" charset="0"/>
              </a:rPr>
              <a:t>in vitro </a:t>
            </a:r>
            <a:r>
              <a:rPr lang="en-US" altLang="en-US" sz="900" dirty="0">
                <a:ea typeface="Calibri" pitchFamily="34" charset="0"/>
                <a:cs typeface="Arial" charset="0"/>
              </a:rPr>
              <a:t>study demonstrated that progesterone exerted anti-androgenic effects, with more than 90% inhibition of </a:t>
            </a:r>
            <a:r>
              <a:rPr lang="el-GR" altLang="en-US" sz="900" dirty="0">
                <a:ea typeface="Calibri" pitchFamily="34" charset="0"/>
                <a:cs typeface="Arial" charset="0"/>
              </a:rPr>
              <a:t>5α</a:t>
            </a:r>
            <a:r>
              <a:rPr lang="en-GB" altLang="en-US" sz="900" dirty="0">
                <a:ea typeface="Calibri" pitchFamily="34" charset="0"/>
                <a:cs typeface="Arial" charset="0"/>
              </a:rPr>
              <a:t>-reductase type 2 (an androgen-producing enzyme). Dydrogesterone and its major metabolite showed only weak inhibition (up to 16%) of this enzyme.</a:t>
            </a:r>
            <a:r>
              <a:rPr lang="en-GB" altLang="en-US" sz="900" baseline="30000" dirty="0">
                <a:ea typeface="Calibri" pitchFamily="34" charset="0"/>
                <a:cs typeface="Arial" charset="0"/>
              </a:rPr>
              <a:t>4</a:t>
            </a:r>
            <a:endParaRPr lang="en-US" altLang="en-US" sz="900" baseline="30000" dirty="0">
              <a:ea typeface="Calibri" pitchFamily="34" charset="0"/>
              <a:cs typeface="Arial" charset="0"/>
            </a:endParaRPr>
          </a:p>
          <a:p>
            <a:pPr marL="564080" lvl="1" indent="-156770">
              <a:spcBef>
                <a:spcPct val="0"/>
              </a:spcBef>
              <a:buFontTx/>
              <a:buChar char="•"/>
              <a:tabLst>
                <a:tab pos="1614586" algn="l"/>
              </a:tabLst>
              <a:defRPr/>
            </a:pPr>
            <a:r>
              <a:rPr lang="en-US" altLang="en-US" sz="900" dirty="0">
                <a:ea typeface="Calibri" pitchFamily="34" charset="0"/>
                <a:cs typeface="Arial" charset="0"/>
              </a:rPr>
              <a:t>Androgenic activity could increase the risk of masculinization of a female fetus.</a:t>
            </a:r>
            <a:r>
              <a:rPr lang="en-US" altLang="en-US" sz="900" baseline="30000" dirty="0">
                <a:ea typeface="Calibri" pitchFamily="34" charset="0"/>
                <a:cs typeface="Arial" charset="0"/>
              </a:rPr>
              <a:t>5</a:t>
            </a:r>
            <a:r>
              <a:rPr lang="en-US" altLang="en-US" sz="900" dirty="0">
                <a:ea typeface="Calibri" pitchFamily="34" charset="0"/>
                <a:cs typeface="Arial" charset="0"/>
              </a:rPr>
              <a:t> However, progesterone, but not dydrogesterone or its major metabolite, dihydrodydrogesterone, did exert an anti-androgenic effect by inhibiting 5α-reductase type 2 (an androgen-producing enzyme).</a:t>
            </a:r>
            <a:r>
              <a:rPr lang="en-US" altLang="en-US" sz="900" baseline="30000" dirty="0">
                <a:ea typeface="Calibri" pitchFamily="34" charset="0"/>
                <a:cs typeface="Arial" charset="0"/>
              </a:rPr>
              <a:t>4 </a:t>
            </a:r>
            <a:r>
              <a:rPr lang="en-US" altLang="en-US" sz="900" dirty="0">
                <a:ea typeface="Calibri" pitchFamily="34" charset="0"/>
                <a:cs typeface="Arial" charset="0"/>
              </a:rPr>
              <a:t>Anti-androgenic activity could increase the risk of inadequate masculinization of a male fetus, i.e. hypospadias</a:t>
            </a:r>
            <a:r>
              <a:rPr lang="en-US" altLang="en-US" sz="900" baseline="30000" dirty="0">
                <a:ea typeface="Calibri" pitchFamily="34" charset="0"/>
                <a:cs typeface="Arial" charset="0"/>
              </a:rPr>
              <a:t>6</a:t>
            </a:r>
            <a:r>
              <a:rPr lang="en-US" altLang="en-US" sz="900" dirty="0">
                <a:ea typeface="Calibri" pitchFamily="34" charset="0"/>
                <a:cs typeface="Arial" charset="0"/>
              </a:rPr>
              <a:t> (no such increased risk is noted or reported for either dydrogesterone or progesterone).</a:t>
            </a:r>
            <a:r>
              <a:rPr lang="en-US" altLang="en-US" sz="900" baseline="30000" dirty="0">
                <a:ea typeface="Calibri" pitchFamily="34" charset="0"/>
                <a:cs typeface="Arial" charset="0"/>
              </a:rPr>
              <a:t>7,8</a:t>
            </a:r>
          </a:p>
          <a:p>
            <a:pPr marL="152375" indent="-152375">
              <a:spcBef>
                <a:spcPct val="0"/>
              </a:spcBef>
              <a:buFontTx/>
              <a:buChar char="•"/>
              <a:tabLst>
                <a:tab pos="1614586" algn="l"/>
              </a:tabLst>
              <a:defRPr/>
            </a:pPr>
            <a:r>
              <a:rPr lang="en-US" altLang="en-US" sz="900" spc="-18" dirty="0">
                <a:ea typeface="Calibri" pitchFamily="34" charset="0"/>
                <a:cs typeface="Times New Roman" pitchFamily="18" charset="0"/>
              </a:rPr>
              <a:t>Norethisterone </a:t>
            </a:r>
            <a:r>
              <a:rPr lang="en-GB" altLang="en-US" sz="900" spc="-18" dirty="0">
                <a:ea typeface="Calibri" pitchFamily="34" charset="0"/>
                <a:cs typeface="Times New Roman" pitchFamily="18" charset="0"/>
              </a:rPr>
              <a:t>has estrogenic and androgenic activities, unlike progesterone and dydrogesterone, and does not exhibit anti-androgenic, glucocorticoid or anti-mineralocorticoid activities.</a:t>
            </a:r>
            <a:r>
              <a:rPr lang="en-GB" altLang="en-US" sz="900" spc="-18" baseline="30000" dirty="0">
                <a:ea typeface="Calibri" pitchFamily="34" charset="0"/>
                <a:cs typeface="Times New Roman" pitchFamily="18" charset="0"/>
              </a:rPr>
              <a:t>1</a:t>
            </a:r>
            <a:endParaRPr lang="en-GB" altLang="en-US" sz="900" spc="-18" dirty="0">
              <a:ea typeface="Calibri" pitchFamily="34" charset="0"/>
              <a:cs typeface="Times New Roman" pitchFamily="18" charset="0"/>
            </a:endParaRPr>
          </a:p>
          <a:p>
            <a:pPr marL="152375" indent="-152375">
              <a:spcBef>
                <a:spcPct val="0"/>
              </a:spcBef>
              <a:buFontTx/>
              <a:buChar char="•"/>
              <a:tabLst>
                <a:tab pos="1614586" algn="l"/>
              </a:tabLst>
              <a:defRPr/>
            </a:pPr>
            <a:r>
              <a:rPr lang="en-US" altLang="en-US" sz="900" dirty="0">
                <a:ea typeface="Calibri" pitchFamily="34" charset="0"/>
                <a:cs typeface="Times New Roman" pitchFamily="18" charset="0"/>
              </a:rPr>
              <a:t>Medroxy-progesterone acetate (MPA) </a:t>
            </a:r>
            <a:r>
              <a:rPr lang="en-GB" altLang="en-US" sz="900" dirty="0">
                <a:ea typeface="Calibri" pitchFamily="34" charset="0"/>
                <a:cs typeface="Times New Roman" pitchFamily="18" charset="0"/>
              </a:rPr>
              <a:t>has similar receptor-binding selectivities to progesterone, but unlike progesterone or dydrogesterone, it has no anti-androgenic or anti-mineralocorticoid effects and has only weak androgenic effects.</a:t>
            </a:r>
            <a:r>
              <a:rPr lang="en-GB" altLang="en-US" sz="900" baseline="30000" dirty="0">
                <a:ea typeface="Calibri" pitchFamily="34" charset="0"/>
                <a:cs typeface="Times New Roman" pitchFamily="18" charset="0"/>
              </a:rPr>
              <a:t>1</a:t>
            </a:r>
            <a:endParaRPr lang="en-US" altLang="en-US" sz="900" dirty="0">
              <a:ea typeface="Calibri" pitchFamily="34" charset="0"/>
              <a:cs typeface="Arial" charset="0"/>
            </a:endParaRPr>
          </a:p>
          <a:p>
            <a:pPr marL="564080" lvl="1" indent="-156770">
              <a:spcBef>
                <a:spcPct val="0"/>
              </a:spcBef>
              <a:buClr>
                <a:schemeClr val="tx1"/>
              </a:buClr>
              <a:buSzPct val="110000"/>
              <a:tabLst>
                <a:tab pos="1614586" algn="l"/>
              </a:tabLst>
              <a:defRPr/>
            </a:pPr>
            <a:endParaRPr lang="en-US" altLang="en-US" sz="900" dirty="0">
              <a:ea typeface="Calibri" pitchFamily="34" charset="0"/>
              <a:cs typeface="Arial" charset="0"/>
            </a:endParaRPr>
          </a:p>
          <a:p>
            <a:pPr marL="152375" indent="-152375">
              <a:spcBef>
                <a:spcPct val="0"/>
              </a:spcBef>
              <a:tabLst>
                <a:tab pos="1614586" algn="l"/>
              </a:tabLst>
              <a:defRPr/>
            </a:pPr>
            <a:r>
              <a:rPr lang="en-US" altLang="en-US" sz="900" b="1" dirty="0">
                <a:ea typeface="Calibri" pitchFamily="34" charset="0"/>
                <a:cs typeface="Arial" charset="0"/>
              </a:rPr>
              <a:t>References</a:t>
            </a:r>
          </a:p>
          <a:p>
            <a:pPr marL="210998" indent="-210998">
              <a:buFont typeface="+mj-lt"/>
              <a:buAutoNum type="arabicPeriod"/>
            </a:pPr>
            <a:r>
              <a:rPr lang="en-US" sz="700" dirty="0"/>
              <a:t>Schindler AE, </a:t>
            </a:r>
            <a:r>
              <a:rPr lang="en-GB" sz="700" dirty="0"/>
              <a:t>Campagnoli C, Druckmann R, </a:t>
            </a:r>
            <a:r>
              <a:rPr lang="en-GB" sz="700" i="1" dirty="0"/>
              <a:t>et al</a:t>
            </a:r>
            <a:r>
              <a:rPr lang="en-GB" sz="700" dirty="0"/>
              <a:t>. </a:t>
            </a:r>
            <a:r>
              <a:rPr lang="en-US" sz="700" dirty="0"/>
              <a:t>Classification and pharmacology of progestins. </a:t>
            </a:r>
            <a:r>
              <a:rPr lang="en-US" sz="700" i="1" dirty="0"/>
              <a:t>Maturitas</a:t>
            </a:r>
            <a:r>
              <a:rPr lang="en-US" sz="700" dirty="0"/>
              <a:t> 2008;61(1–2):171–180</a:t>
            </a:r>
          </a:p>
          <a:p>
            <a:pPr marL="210998" indent="-210998" defTabSz="843989">
              <a:buFont typeface="+mj-lt"/>
              <a:buAutoNum type="arabicPeriod"/>
              <a:defRPr/>
            </a:pPr>
            <a:r>
              <a:rPr lang="en-GB" sz="700" dirty="0"/>
              <a:t>Schindler AE. Progestational effects of dydrogesterone in vitro, in vivo and on the human endometrium. </a:t>
            </a:r>
            <a:r>
              <a:rPr lang="en-GB" sz="700" i="1" dirty="0"/>
              <a:t>Maturitas</a:t>
            </a:r>
            <a:r>
              <a:rPr lang="en-GB" sz="700" dirty="0"/>
              <a:t> 2009;65(Suppl 1):S3–S11</a:t>
            </a:r>
            <a:endParaRPr lang="en-US" sz="700" dirty="0"/>
          </a:p>
          <a:p>
            <a:pPr marL="210998" indent="-210998" defTabSz="843989">
              <a:buFont typeface="+mj-lt"/>
              <a:buAutoNum type="arabicPeriod"/>
              <a:defRPr/>
            </a:pPr>
            <a:r>
              <a:rPr lang="en-US" sz="700" dirty="0"/>
              <a:t>Dydrogesterone Company Core Data Sheet, Abbott, 5 July 2017</a:t>
            </a:r>
          </a:p>
          <a:p>
            <a:pPr marL="210998" indent="-210998" defTabSz="843989">
              <a:buFont typeface="+mj-lt"/>
              <a:buAutoNum type="arabicPeriod"/>
              <a:defRPr/>
            </a:pPr>
            <a:r>
              <a:rPr lang="en-US" sz="700" dirty="0"/>
              <a:t>Rižner TL, Brožič P, Doucette C, </a:t>
            </a:r>
            <a:r>
              <a:rPr lang="en-US" sz="700" i="1" dirty="0"/>
              <a:t>et al</a:t>
            </a:r>
            <a:r>
              <a:rPr lang="en-US" sz="700" dirty="0"/>
              <a:t>. Selectivity and potency of the retroprogesterone dydrogesterone in vitro. </a:t>
            </a:r>
            <a:r>
              <a:rPr lang="en-US" sz="700" i="1" dirty="0"/>
              <a:t>Steroids</a:t>
            </a:r>
            <a:r>
              <a:rPr lang="en-US" sz="700" dirty="0"/>
              <a:t> 2011;76(6):607–615</a:t>
            </a:r>
            <a:endParaRPr lang="en-GB" sz="700" dirty="0"/>
          </a:p>
          <a:p>
            <a:pPr marL="210998" indent="-210998" defTabSz="843989">
              <a:buFont typeface="+mj-lt"/>
              <a:buAutoNum type="arabicPeriod"/>
              <a:defRPr/>
            </a:pPr>
            <a:r>
              <a:rPr lang="en-US" sz="700" dirty="0"/>
              <a:t>Kaňová N, Bičíková M. Hyperandrogenic states in pregnancy. </a:t>
            </a:r>
            <a:r>
              <a:rPr lang="en-US" sz="700" i="1" dirty="0"/>
              <a:t>Physiol Res</a:t>
            </a:r>
            <a:r>
              <a:rPr lang="en-US" sz="700" dirty="0"/>
              <a:t> 2011;60(2):243–252</a:t>
            </a:r>
            <a:endParaRPr lang="en-GB" sz="700" dirty="0"/>
          </a:p>
          <a:p>
            <a:pPr marL="210998" indent="-210998" defTabSz="843989">
              <a:buFont typeface="+mj-lt"/>
              <a:buAutoNum type="arabicPeriod"/>
              <a:defRPr/>
            </a:pPr>
            <a:r>
              <a:rPr lang="en-US" sz="700" dirty="0"/>
              <a:t>Wang MH, Baskin LS. Endocrine disruptors, genital development, and hypospadias. </a:t>
            </a:r>
            <a:r>
              <a:rPr lang="en-US" sz="700" i="1" dirty="0"/>
              <a:t>J Androl</a:t>
            </a:r>
            <a:r>
              <a:rPr lang="en-US" sz="700" dirty="0"/>
              <a:t> 2008;29(5):499–505</a:t>
            </a:r>
            <a:endParaRPr lang="en-GB" sz="700" dirty="0"/>
          </a:p>
          <a:p>
            <a:pPr marL="210998" indent="-210998" defTabSz="843989">
              <a:buFont typeface="+mj-lt"/>
              <a:buAutoNum type="arabicPeriod"/>
              <a:defRPr/>
            </a:pPr>
            <a:r>
              <a:rPr lang="en-GB" sz="700" dirty="0"/>
              <a:t>Abbott (Netherlands). Dydrogesterone Summary of Product Characteristics, 8 June 2017</a:t>
            </a:r>
          </a:p>
          <a:p>
            <a:pPr marL="210998" indent="-210998" defTabSz="843989">
              <a:buFont typeface="+mj-lt"/>
              <a:buAutoNum type="arabicPeriod"/>
              <a:defRPr/>
            </a:pPr>
            <a:r>
              <a:rPr lang="en-GB" altLang="en-US" sz="700" dirty="0">
                <a:ea typeface="Calibri" pitchFamily="34" charset="0"/>
                <a:cs typeface="Arial" charset="0"/>
              </a:rPr>
              <a:t>Besins Healthcare (UK) Ltd. Utrogestan Vaginal 200mg Capsules Summary of Product Characteristics, 11 June 2014</a:t>
            </a:r>
          </a:p>
        </p:txBody>
      </p:sp>
      <p:sp>
        <p:nvSpPr>
          <p:cNvPr id="74756" name="Slide Number Placeholder 3"/>
          <p:cNvSpPr>
            <a:spLocks noGrp="1"/>
          </p:cNvSpPr>
          <p:nvPr>
            <p:ph type="sldNum" sz="quarter" idx="5"/>
          </p:nvPr>
        </p:nvSpPr>
        <p:spPr>
          <a:noFill/>
        </p:spPr>
        <p:txBody>
          <a:bodyPr/>
          <a:lstStyle>
            <a:lvl1pPr algn="l" defTabSz="862967" eaLnBrk="0" hangingPunct="0">
              <a:spcBef>
                <a:spcPct val="30000"/>
              </a:spcBef>
              <a:spcAft>
                <a:spcPct val="0"/>
              </a:spcAft>
              <a:defRPr sz="1100">
                <a:solidFill>
                  <a:schemeClr val="tx1"/>
                </a:solidFill>
                <a:latin typeface="Arial" charset="0"/>
              </a:defRPr>
            </a:lvl1pPr>
            <a:lvl2pPr marL="685685" indent="-263724" algn="l" defTabSz="862967" eaLnBrk="0" hangingPunct="0">
              <a:spcBef>
                <a:spcPct val="30000"/>
              </a:spcBef>
              <a:spcAft>
                <a:spcPct val="0"/>
              </a:spcAft>
              <a:defRPr sz="1100">
                <a:solidFill>
                  <a:schemeClr val="tx1"/>
                </a:solidFill>
                <a:latin typeface="Arial" charset="0"/>
              </a:defRPr>
            </a:lvl2pPr>
            <a:lvl3pPr marL="1054902" indent="-210980" algn="l" defTabSz="862967" eaLnBrk="0" hangingPunct="0">
              <a:spcBef>
                <a:spcPct val="30000"/>
              </a:spcBef>
              <a:spcAft>
                <a:spcPct val="0"/>
              </a:spcAft>
              <a:defRPr sz="1100">
                <a:solidFill>
                  <a:schemeClr val="tx1"/>
                </a:solidFill>
                <a:latin typeface="Arial" charset="0"/>
              </a:defRPr>
            </a:lvl3pPr>
            <a:lvl4pPr marL="1476862" indent="-210980" algn="l" defTabSz="862967" eaLnBrk="0" hangingPunct="0">
              <a:spcBef>
                <a:spcPct val="30000"/>
              </a:spcBef>
              <a:spcAft>
                <a:spcPct val="0"/>
              </a:spcAft>
              <a:defRPr sz="1100">
                <a:solidFill>
                  <a:schemeClr val="tx1"/>
                </a:solidFill>
                <a:latin typeface="Arial" charset="0"/>
              </a:defRPr>
            </a:lvl4pPr>
            <a:lvl5pPr marL="1898821" indent="-210980" algn="l" defTabSz="862967" eaLnBrk="0" hangingPunct="0">
              <a:spcBef>
                <a:spcPct val="30000"/>
              </a:spcBef>
              <a:spcAft>
                <a:spcPct val="0"/>
              </a:spcAft>
              <a:defRPr sz="1100">
                <a:solidFill>
                  <a:schemeClr val="tx1"/>
                </a:solidFill>
                <a:latin typeface="Arial" charset="0"/>
              </a:defRPr>
            </a:lvl5pPr>
            <a:lvl6pPr marL="2320782" indent="-210980" defTabSz="862967" eaLnBrk="0" fontAlgn="base" hangingPunct="0">
              <a:spcBef>
                <a:spcPct val="30000"/>
              </a:spcBef>
              <a:spcAft>
                <a:spcPct val="0"/>
              </a:spcAft>
              <a:defRPr sz="1100">
                <a:solidFill>
                  <a:schemeClr val="tx1"/>
                </a:solidFill>
                <a:latin typeface="Arial" charset="0"/>
              </a:defRPr>
            </a:lvl6pPr>
            <a:lvl7pPr marL="2742744" indent="-210980" defTabSz="862967" eaLnBrk="0" fontAlgn="base" hangingPunct="0">
              <a:spcBef>
                <a:spcPct val="30000"/>
              </a:spcBef>
              <a:spcAft>
                <a:spcPct val="0"/>
              </a:spcAft>
              <a:defRPr sz="1100">
                <a:solidFill>
                  <a:schemeClr val="tx1"/>
                </a:solidFill>
                <a:latin typeface="Arial" charset="0"/>
              </a:defRPr>
            </a:lvl7pPr>
            <a:lvl8pPr marL="3164705" indent="-210980" defTabSz="862967" eaLnBrk="0" fontAlgn="base" hangingPunct="0">
              <a:spcBef>
                <a:spcPct val="30000"/>
              </a:spcBef>
              <a:spcAft>
                <a:spcPct val="0"/>
              </a:spcAft>
              <a:defRPr sz="1100">
                <a:solidFill>
                  <a:schemeClr val="tx1"/>
                </a:solidFill>
                <a:latin typeface="Arial" charset="0"/>
              </a:defRPr>
            </a:lvl8pPr>
            <a:lvl9pPr marL="3586665" indent="-210980" defTabSz="862967" eaLnBrk="0" fontAlgn="base" hangingPunct="0">
              <a:spcBef>
                <a:spcPct val="30000"/>
              </a:spcBef>
              <a:spcAft>
                <a:spcPct val="0"/>
              </a:spcAft>
              <a:defRPr sz="1100">
                <a:solidFill>
                  <a:schemeClr val="tx1"/>
                </a:solidFill>
                <a:latin typeface="Arial" charset="0"/>
              </a:defRPr>
            </a:lvl9pPr>
          </a:lstStyle>
          <a:p>
            <a:pPr algn="r" eaLnBrk="1" hangingPunct="1">
              <a:spcBef>
                <a:spcPct val="0"/>
              </a:spcBef>
            </a:pPr>
            <a:fld id="{B5AA364B-6B9B-4969-8CDB-6050FE997C4A}" type="slidenum">
              <a:rPr lang="en-US" altLang="en-US" smtClean="0"/>
              <a:pPr algn="r" eaLnBrk="1" hangingPunct="1">
                <a:spcBef>
                  <a:spcPct val="0"/>
                </a:spcBef>
              </a:pPr>
              <a:t>3</a:t>
            </a:fld>
            <a:endParaRPr lang="en-US" altLang="en-US" dirty="0"/>
          </a:p>
        </p:txBody>
      </p:sp>
    </p:spTree>
    <p:extLst>
      <p:ext uri="{BB962C8B-B14F-4D97-AF65-F5344CB8AC3E}">
        <p14:creationId xmlns:p14="http://schemas.microsoft.com/office/powerpoint/2010/main" val="340292428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11188" y="125413"/>
            <a:ext cx="5653087" cy="4240212"/>
          </a:xfrm>
        </p:spPr>
      </p:sp>
      <p:sp>
        <p:nvSpPr>
          <p:cNvPr id="3" name="Notes Placeholder 2"/>
          <p:cNvSpPr>
            <a:spLocks noGrp="1"/>
          </p:cNvSpPr>
          <p:nvPr>
            <p:ph type="body" idx="1"/>
          </p:nvPr>
        </p:nvSpPr>
        <p:spPr/>
        <p:txBody>
          <a:bodyPr/>
          <a:lstStyle/>
          <a:p>
            <a:pPr marL="184939" indent="-184939">
              <a:buFont typeface="Arial" panose="020B0604020202020204" pitchFamily="34" charset="0"/>
              <a:buChar char="•"/>
              <a:defRPr/>
            </a:pPr>
            <a:r>
              <a:rPr lang="en-GB" altLang="en-US" dirty="0"/>
              <a:t>Progesterone is essential for the maintenance of pregnancy, and its pro-gestational effects are mediated by a number of pathways</a:t>
            </a:r>
            <a:r>
              <a:rPr lang="en-GB" altLang="en-US" baseline="30000" dirty="0"/>
              <a:t>1</a:t>
            </a:r>
            <a:r>
              <a:rPr lang="en-GB" altLang="en-US" dirty="0"/>
              <a:t> </a:t>
            </a:r>
          </a:p>
          <a:p>
            <a:pPr marL="184939" indent="-184939">
              <a:buFont typeface="Arial" panose="020B0604020202020204" pitchFamily="34" charset="0"/>
              <a:buChar char="•"/>
              <a:defRPr/>
            </a:pPr>
            <a:r>
              <a:rPr lang="en-GB" altLang="en-US" dirty="0"/>
              <a:t>Progesterone induces secretory changes in the endometrium that prepare it for implantation</a:t>
            </a:r>
            <a:r>
              <a:rPr lang="en-GB" altLang="en-US" baseline="30000" dirty="0"/>
              <a:t>1</a:t>
            </a:r>
          </a:p>
          <a:p>
            <a:pPr marL="184939" indent="-184939">
              <a:buFont typeface="Arial" panose="020B0604020202020204" pitchFamily="34" charset="0"/>
              <a:buChar char="•"/>
              <a:defRPr/>
            </a:pPr>
            <a:r>
              <a:rPr lang="en-GB" altLang="en-US" dirty="0"/>
              <a:t>The significant decrease in uterine vascular tone and the increase in uterine blood flow observed in pregnancy are mediated by hormones including progesterone, </a:t>
            </a:r>
            <a:r>
              <a:rPr lang="en-GB" altLang="en-US" dirty="0" err="1"/>
              <a:t>estrogen</a:t>
            </a:r>
            <a:r>
              <a:rPr lang="en-GB" altLang="en-US" dirty="0"/>
              <a:t> and cortisol</a:t>
            </a:r>
            <a:r>
              <a:rPr lang="en-GB" altLang="en-US" baseline="30000" dirty="0"/>
              <a:t>2 </a:t>
            </a:r>
          </a:p>
          <a:p>
            <a:pPr marL="184939" indent="-184939">
              <a:buFont typeface="Arial" panose="020B0604020202020204" pitchFamily="34" charset="0"/>
              <a:buChar char="•"/>
              <a:defRPr/>
            </a:pPr>
            <a:r>
              <a:rPr lang="en-GB" altLang="en-US" dirty="0"/>
              <a:t>In particular, progesterone has a range of effects on uterine blood flow and uterine artery endothelium and decreases contractility of uterine smooth muscle during pregnancy</a:t>
            </a:r>
            <a:r>
              <a:rPr lang="en-GB" altLang="en-US" baseline="30000" dirty="0"/>
              <a:t>1</a:t>
            </a:r>
          </a:p>
          <a:p>
            <a:pPr marL="184939" indent="-184939">
              <a:buFont typeface="Arial" panose="020B0604020202020204" pitchFamily="34" charset="0"/>
              <a:buChar char="•"/>
              <a:defRPr/>
            </a:pPr>
            <a:r>
              <a:rPr lang="en-GB" altLang="en-US" dirty="0"/>
              <a:t>Progesterone also regulates cellular immunity by inducing a shift from a cytotoxic and pro‑inflammatory response to an anti-inflammatory immune response</a:t>
            </a:r>
            <a:r>
              <a:rPr lang="en-GB" altLang="en-US" baseline="30000" dirty="0"/>
              <a:t>1</a:t>
            </a:r>
          </a:p>
          <a:p>
            <a:pPr marL="184939" indent="-184939">
              <a:buFont typeface="Arial" panose="020B0604020202020204" pitchFamily="34" charset="0"/>
              <a:buChar char="•"/>
              <a:defRPr/>
            </a:pPr>
            <a:endParaRPr lang="en-GB" altLang="en-US" dirty="0"/>
          </a:p>
          <a:p>
            <a:pPr>
              <a:defRPr/>
            </a:pPr>
            <a:r>
              <a:rPr lang="en-GB" altLang="en-US" b="1" dirty="0"/>
              <a:t>References</a:t>
            </a:r>
          </a:p>
          <a:p>
            <a:pPr marL="194976" indent="-194976">
              <a:buFont typeface="+mj-lt"/>
              <a:buAutoNum type="arabicPeriod"/>
              <a:defRPr/>
            </a:pPr>
            <a:r>
              <a:rPr lang="en-GB" altLang="en-US" dirty="0"/>
              <a:t>Schindler AE. First trimester endocrinology: consequences for diagnosis and treatment of pregnancy failure. </a:t>
            </a:r>
            <a:r>
              <a:rPr lang="en-GB" altLang="en-US" i="1" dirty="0" err="1"/>
              <a:t>Gynecol</a:t>
            </a:r>
            <a:r>
              <a:rPr lang="en-GB" altLang="en-US" i="1" dirty="0"/>
              <a:t> </a:t>
            </a:r>
            <a:r>
              <a:rPr lang="en-GB" altLang="en-US" i="1" dirty="0" err="1"/>
              <a:t>Endocrinol</a:t>
            </a:r>
            <a:r>
              <a:rPr lang="en-GB" altLang="en-US" i="1" dirty="0"/>
              <a:t> </a:t>
            </a:r>
            <a:r>
              <a:rPr lang="en-GB" altLang="en-US" dirty="0"/>
              <a:t>2004;18(1):51–57.</a:t>
            </a:r>
          </a:p>
          <a:p>
            <a:pPr marL="194976" indent="-194976">
              <a:buFont typeface="+mj-lt"/>
              <a:buAutoNum type="arabicPeriod"/>
              <a:defRPr/>
            </a:pPr>
            <a:r>
              <a:rPr lang="en-GB" altLang="en-US" dirty="0"/>
              <a:t>Chang K, Zhang L. Review article: steroid hormones and uterine vascular adaptation to pregnancy. </a:t>
            </a:r>
            <a:r>
              <a:rPr lang="en-GB" altLang="en-US" i="1" dirty="0" err="1"/>
              <a:t>Reprod</a:t>
            </a:r>
            <a:r>
              <a:rPr lang="en-GB" altLang="en-US" i="1" dirty="0"/>
              <a:t> Sci </a:t>
            </a:r>
            <a:r>
              <a:rPr lang="en-GB" altLang="en-US" dirty="0"/>
              <a:t>2008;15(4):336–348.</a:t>
            </a:r>
          </a:p>
        </p:txBody>
      </p:sp>
      <p:sp>
        <p:nvSpPr>
          <p:cNvPr id="4" name="Slide Number Placeholder 3"/>
          <p:cNvSpPr>
            <a:spLocks noGrp="1"/>
          </p:cNvSpPr>
          <p:nvPr>
            <p:ph type="sldNum" sz="quarter" idx="10"/>
          </p:nvPr>
        </p:nvSpPr>
        <p:spPr/>
        <p:txBody>
          <a:bodyPr/>
          <a:lstStyle/>
          <a:p>
            <a:fld id="{2B751C23-F17F-4FBC-A2A5-151144C1D862}" type="slidenum">
              <a:rPr lang="en-US" smtClean="0"/>
              <a:t>36</a:t>
            </a:fld>
            <a:endParaRPr lang="en-US"/>
          </a:p>
        </p:txBody>
      </p:sp>
    </p:spTree>
    <p:extLst>
      <p:ext uri="{BB962C8B-B14F-4D97-AF65-F5344CB8AC3E}">
        <p14:creationId xmlns:p14="http://schemas.microsoft.com/office/powerpoint/2010/main" val="413239944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11188" y="125413"/>
            <a:ext cx="5653087" cy="4240212"/>
          </a:xfrm>
        </p:spPr>
      </p:sp>
      <p:sp>
        <p:nvSpPr>
          <p:cNvPr id="3" name="Notes Placeholder 2"/>
          <p:cNvSpPr>
            <a:spLocks noGrp="1"/>
          </p:cNvSpPr>
          <p:nvPr>
            <p:ph type="body" idx="1"/>
          </p:nvPr>
        </p:nvSpPr>
        <p:spPr>
          <a:xfrm>
            <a:off x="679766" y="4715152"/>
            <a:ext cx="5735818" cy="5055774"/>
          </a:xfrm>
        </p:spPr>
        <p:txBody>
          <a:bodyPr>
            <a:normAutofit/>
          </a:bodyPr>
          <a:lstStyle/>
          <a:p>
            <a:pPr marL="169849" indent="-169849" defTabSz="874642" eaLnBrk="1" hangingPunct="1">
              <a:spcBef>
                <a:spcPct val="0"/>
              </a:spcBef>
              <a:spcAft>
                <a:spcPts val="0"/>
              </a:spcAft>
              <a:buFontTx/>
              <a:buChar char="•"/>
              <a:tabLst>
                <a:tab pos="1749283" algn="l"/>
              </a:tabLst>
            </a:pPr>
            <a:r>
              <a:rPr lang="en-US" altLang="en-US" dirty="0">
                <a:ea typeface="Calibri" pitchFamily="34" charset="0"/>
                <a:cs typeface="Arial" charset="0"/>
              </a:rPr>
              <a:t>When comparing oral </a:t>
            </a:r>
            <a:r>
              <a:rPr lang="en-US" altLang="en-US" dirty="0" err="1">
                <a:ea typeface="Calibri" pitchFamily="34" charset="0"/>
                <a:cs typeface="Arial" charset="0"/>
              </a:rPr>
              <a:t>dydrogesterone</a:t>
            </a:r>
            <a:r>
              <a:rPr lang="en-US" altLang="en-US" dirty="0">
                <a:ea typeface="Calibri" pitchFamily="34" charset="0"/>
                <a:cs typeface="Arial" charset="0"/>
              </a:rPr>
              <a:t> with oral micronized progesterone, </a:t>
            </a:r>
            <a:r>
              <a:rPr lang="en-US" altLang="en-US" dirty="0" err="1">
                <a:ea typeface="Calibri" pitchFamily="34" charset="0"/>
                <a:cs typeface="Arial" charset="0"/>
              </a:rPr>
              <a:t>dydrogesterone</a:t>
            </a:r>
            <a:r>
              <a:rPr lang="en-US" altLang="en-US" dirty="0">
                <a:ea typeface="Calibri" pitchFamily="34" charset="0"/>
                <a:cs typeface="Arial" charset="0"/>
              </a:rPr>
              <a:t> has over 5.6 times </a:t>
            </a:r>
            <a:r>
              <a:rPr lang="en-GB" altLang="en-US" dirty="0">
                <a:ea typeface="Calibri" pitchFamily="34" charset="0"/>
                <a:cs typeface="Times New Roman" pitchFamily="18" charset="0"/>
              </a:rPr>
              <a:t>higher</a:t>
            </a:r>
            <a:r>
              <a:rPr lang="en-GB" altLang="en-US" baseline="0" dirty="0">
                <a:ea typeface="Calibri" pitchFamily="34" charset="0"/>
                <a:cs typeface="Times New Roman" pitchFamily="18" charset="0"/>
              </a:rPr>
              <a:t> </a:t>
            </a:r>
            <a:r>
              <a:rPr lang="en-US" altLang="en-US" dirty="0">
                <a:ea typeface="Calibri" pitchFamily="34" charset="0"/>
                <a:cs typeface="Arial" charset="0"/>
              </a:rPr>
              <a:t>oral bioavailability</a:t>
            </a:r>
            <a:r>
              <a:rPr lang="en-US" altLang="en-US" baseline="30000" dirty="0">
                <a:ea typeface="Calibri" pitchFamily="34" charset="0"/>
                <a:cs typeface="Arial" charset="0"/>
              </a:rPr>
              <a:t>1-3</a:t>
            </a:r>
            <a:endParaRPr lang="en-US" altLang="en-US" dirty="0">
              <a:ea typeface="Calibri" pitchFamily="34" charset="0"/>
              <a:cs typeface="Arial" charset="0"/>
            </a:endParaRPr>
          </a:p>
          <a:p>
            <a:pPr marL="169849" indent="-169849" defTabSz="874642" eaLnBrk="1" hangingPunct="1">
              <a:spcBef>
                <a:spcPct val="0"/>
              </a:spcBef>
              <a:spcAft>
                <a:spcPts val="0"/>
              </a:spcAft>
              <a:buFontTx/>
              <a:buChar char="•"/>
              <a:tabLst>
                <a:tab pos="1749283" algn="l"/>
              </a:tabLst>
            </a:pPr>
            <a:r>
              <a:rPr lang="en-US" altLang="en-US" dirty="0">
                <a:ea typeface="Calibri" pitchFamily="34" charset="0"/>
                <a:cs typeface="Arial" charset="0"/>
              </a:rPr>
              <a:t>Orally administered micronized progesterone shows a wide variation in absorption and bioavailability, even within a single individual</a:t>
            </a:r>
            <a:r>
              <a:rPr lang="en-US" altLang="en-US" baseline="30000" dirty="0">
                <a:ea typeface="Calibri" pitchFamily="34" charset="0"/>
                <a:cs typeface="Arial" charset="0"/>
              </a:rPr>
              <a:t>3</a:t>
            </a:r>
          </a:p>
          <a:p>
            <a:pPr marL="169849" marR="0" indent="-169849" algn="l" defTabSz="874642" rtl="0" eaLnBrk="1" fontAlgn="auto" latinLnBrk="0" hangingPunct="1">
              <a:lnSpc>
                <a:spcPct val="100000"/>
              </a:lnSpc>
              <a:spcBef>
                <a:spcPct val="0"/>
              </a:spcBef>
              <a:spcAft>
                <a:spcPts val="0"/>
              </a:spcAft>
              <a:buClrTx/>
              <a:buSzTx/>
              <a:buFontTx/>
              <a:buChar char="•"/>
              <a:tabLst>
                <a:tab pos="1749283" algn="l"/>
              </a:tabLst>
              <a:defRPr/>
            </a:pPr>
            <a:r>
              <a:rPr lang="en-US" sz="1200" kern="1200" dirty="0">
                <a:solidFill>
                  <a:schemeClr val="tx1"/>
                </a:solidFill>
                <a:effectLst/>
                <a:latin typeface="+mn-lt"/>
                <a:ea typeface="+mn-ea"/>
                <a:cs typeface="+mn-cs"/>
              </a:rPr>
              <a:t>Micronized vaginal progesterone has a bioavailability that ranges between 4% and 8%</a:t>
            </a:r>
            <a:r>
              <a:rPr lang="en-US" sz="1200" kern="1200" baseline="30000" dirty="0">
                <a:solidFill>
                  <a:schemeClr val="tx1"/>
                </a:solidFill>
                <a:effectLst/>
                <a:latin typeface="+mn-lt"/>
                <a:ea typeface="+mn-ea"/>
                <a:cs typeface="+mn-cs"/>
              </a:rPr>
              <a:t>1</a:t>
            </a:r>
            <a:endParaRPr lang="en-US" altLang="en-US" baseline="30000" dirty="0">
              <a:ea typeface="Calibri" pitchFamily="34" charset="0"/>
              <a:cs typeface="Arial" charset="0"/>
            </a:endParaRPr>
          </a:p>
          <a:p>
            <a:pPr marL="169849" indent="-169849" defTabSz="874642" eaLnBrk="1" hangingPunct="1">
              <a:spcBef>
                <a:spcPct val="0"/>
              </a:spcBef>
              <a:spcAft>
                <a:spcPts val="0"/>
              </a:spcAft>
              <a:buFontTx/>
              <a:buChar char="•"/>
              <a:tabLst>
                <a:tab pos="1749283" algn="l"/>
              </a:tabLst>
            </a:pPr>
            <a:endParaRPr lang="en-US" altLang="en-US" dirty="0">
              <a:ea typeface="Calibri" pitchFamily="34" charset="0"/>
              <a:cs typeface="Arial" charset="0"/>
            </a:endParaRPr>
          </a:p>
          <a:p>
            <a:pPr marL="165087" lvl="1" indent="-165087" defTabSz="874642" eaLnBrk="1" hangingPunct="1">
              <a:spcBef>
                <a:spcPct val="0"/>
              </a:spcBef>
              <a:buClr>
                <a:schemeClr val="tx1"/>
              </a:buClr>
              <a:buSzPct val="110000"/>
              <a:tabLst>
                <a:tab pos="1749283" algn="l"/>
              </a:tabLst>
            </a:pPr>
            <a:endParaRPr lang="en-US" altLang="en-US" dirty="0">
              <a:ea typeface="Calibri" pitchFamily="34" charset="0"/>
              <a:cs typeface="Arial" charset="0"/>
            </a:endParaRPr>
          </a:p>
          <a:p>
            <a:pPr marL="165087" lvl="1" indent="-165087" defTabSz="874642" eaLnBrk="1" hangingPunct="1">
              <a:spcBef>
                <a:spcPct val="0"/>
              </a:spcBef>
              <a:buClr>
                <a:schemeClr val="tx1"/>
              </a:buClr>
              <a:buSzPct val="110000"/>
              <a:tabLst>
                <a:tab pos="1749283" algn="l"/>
              </a:tabLst>
            </a:pPr>
            <a:r>
              <a:rPr lang="en-US" altLang="en-US" b="1" dirty="0">
                <a:ea typeface="Calibri" pitchFamily="34" charset="0"/>
                <a:cs typeface="Arial" charset="0"/>
              </a:rPr>
              <a:t>References</a:t>
            </a:r>
          </a:p>
          <a:p>
            <a:pPr marL="228600" marR="0" lvl="1" indent="-228600" algn="l" defTabSz="874642" rtl="0" eaLnBrk="1" fontAlgn="auto" latinLnBrk="0" hangingPunct="1">
              <a:lnSpc>
                <a:spcPct val="100000"/>
              </a:lnSpc>
              <a:spcBef>
                <a:spcPct val="0"/>
              </a:spcBef>
              <a:spcAft>
                <a:spcPts val="0"/>
              </a:spcAft>
              <a:buClr>
                <a:schemeClr val="tx1"/>
              </a:buClr>
              <a:buSzPct val="110000"/>
              <a:buFontTx/>
              <a:buAutoNum type="arabicPeriod"/>
              <a:tabLst>
                <a:tab pos="1749283" algn="l"/>
              </a:tabLst>
              <a:defRPr/>
            </a:pPr>
            <a:r>
              <a:rPr lang="nb-NO" sz="1200" spc="-20" dirty="0">
                <a:solidFill>
                  <a:srgbClr val="000000"/>
                </a:solidFill>
                <a:latin typeface="+mn-lt"/>
              </a:rPr>
              <a:t>Paulson RJ, et al. </a:t>
            </a:r>
            <a:r>
              <a:rPr lang="en-GB" sz="1200" dirty="0">
                <a:solidFill>
                  <a:srgbClr val="000000"/>
                </a:solidFill>
                <a:latin typeface="+mn-lt"/>
                <a:cs typeface="Arial" charset="0"/>
              </a:rPr>
              <a:t>Progesterone Pharmacokinetics and Pharmacodynamics With 3 Dosages and 2 Regimens of an Effervescent Micronized Progesterone Vaginal Insert. </a:t>
            </a:r>
            <a:r>
              <a:rPr lang="nb-NO" sz="1200" i="1" spc="-20" dirty="0">
                <a:solidFill>
                  <a:srgbClr val="000000"/>
                </a:solidFill>
                <a:latin typeface="+mn-lt"/>
              </a:rPr>
              <a:t>J Clin Endocrinol Metab </a:t>
            </a:r>
            <a:r>
              <a:rPr lang="nb-NO" sz="1200" spc="-20" dirty="0">
                <a:solidFill>
                  <a:srgbClr val="000000"/>
                </a:solidFill>
                <a:latin typeface="+mn-lt"/>
              </a:rPr>
              <a:t>2014;99(11):4241–4249</a:t>
            </a:r>
            <a:r>
              <a:rPr lang="en-US" sz="1200" spc="-20" dirty="0">
                <a:solidFill>
                  <a:srgbClr val="000000"/>
                </a:solidFill>
                <a:latin typeface="+mn-lt"/>
                <a:cs typeface="Arial" charset="0"/>
              </a:rPr>
              <a:t>.</a:t>
            </a:r>
          </a:p>
          <a:p>
            <a:pPr marL="228600" marR="0" lvl="1" indent="-228600" algn="l" defTabSz="874642" rtl="0" eaLnBrk="1" fontAlgn="auto" latinLnBrk="0" hangingPunct="1">
              <a:lnSpc>
                <a:spcPct val="100000"/>
              </a:lnSpc>
              <a:spcBef>
                <a:spcPct val="0"/>
              </a:spcBef>
              <a:spcAft>
                <a:spcPts val="0"/>
              </a:spcAft>
              <a:buClr>
                <a:schemeClr val="tx1"/>
              </a:buClr>
              <a:buSzPct val="110000"/>
              <a:buFontTx/>
              <a:buAutoNum type="arabicPeriod"/>
              <a:tabLst>
                <a:tab pos="1749283" algn="l"/>
              </a:tabLst>
              <a:defRPr/>
            </a:pPr>
            <a:r>
              <a:rPr lang="en-US" altLang="en-US" dirty="0">
                <a:ea typeface="Calibri" pitchFamily="34" charset="0"/>
                <a:cs typeface="Arial" charset="0"/>
              </a:rPr>
              <a:t>Stanczyk FZ, </a:t>
            </a:r>
            <a:r>
              <a:rPr lang="en-US" altLang="en-US" dirty="0" err="1">
                <a:ea typeface="Calibri" pitchFamily="34" charset="0"/>
                <a:cs typeface="Arial" charset="0"/>
              </a:rPr>
              <a:t>Hapgood</a:t>
            </a:r>
            <a:r>
              <a:rPr lang="en-US" altLang="en-US" dirty="0">
                <a:ea typeface="Calibri" pitchFamily="34" charset="0"/>
                <a:cs typeface="Arial" charset="0"/>
              </a:rPr>
              <a:t> JP, Winer S, et al. Progestogens used in postmenopausal hormone therapy: differences in their pharmacological properties, intracellular actions, and clinical effects.</a:t>
            </a:r>
            <a:r>
              <a:rPr lang="en-US" altLang="en-US" baseline="0" dirty="0">
                <a:ea typeface="Calibri" pitchFamily="34" charset="0"/>
                <a:cs typeface="Arial" charset="0"/>
              </a:rPr>
              <a:t> </a:t>
            </a:r>
            <a:r>
              <a:rPr lang="en-US" altLang="en-US" i="1" dirty="0" err="1">
                <a:ea typeface="Calibri" pitchFamily="34" charset="0"/>
                <a:cs typeface="Arial" charset="0"/>
              </a:rPr>
              <a:t>Endocr</a:t>
            </a:r>
            <a:r>
              <a:rPr lang="en-US" altLang="en-US" i="1" dirty="0">
                <a:ea typeface="Calibri" pitchFamily="34" charset="0"/>
                <a:cs typeface="Arial" charset="0"/>
              </a:rPr>
              <a:t> Rev</a:t>
            </a:r>
            <a:r>
              <a:rPr lang="en-US" altLang="en-US" dirty="0">
                <a:ea typeface="Calibri" pitchFamily="34" charset="0"/>
                <a:cs typeface="Arial" charset="0"/>
              </a:rPr>
              <a:t> 2013;34(2):171-208.</a:t>
            </a:r>
          </a:p>
          <a:p>
            <a:pPr marL="228600" marR="0" lvl="1" indent="-228600" algn="l" defTabSz="874642" rtl="0" eaLnBrk="1" fontAlgn="auto" latinLnBrk="0" hangingPunct="1">
              <a:lnSpc>
                <a:spcPct val="100000"/>
              </a:lnSpc>
              <a:spcBef>
                <a:spcPct val="0"/>
              </a:spcBef>
              <a:spcAft>
                <a:spcPts val="0"/>
              </a:spcAft>
              <a:buClr>
                <a:schemeClr val="tx1"/>
              </a:buClr>
              <a:buSzPct val="110000"/>
              <a:buFontTx/>
              <a:buAutoNum type="arabicPeriod"/>
              <a:tabLst>
                <a:tab pos="1749283" algn="l"/>
              </a:tabLst>
              <a:defRPr/>
            </a:pPr>
            <a:r>
              <a:rPr lang="en-US" altLang="en-US" dirty="0">
                <a:ea typeface="Calibri" pitchFamily="34" charset="0"/>
                <a:cs typeface="Arial" charset="0"/>
              </a:rPr>
              <a:t>Schindler AE, </a:t>
            </a:r>
            <a:r>
              <a:rPr lang="en-US" altLang="en-US" dirty="0" err="1">
                <a:ea typeface="Calibri" pitchFamily="34" charset="0"/>
                <a:cs typeface="Arial" charset="0"/>
              </a:rPr>
              <a:t>Campagnoli</a:t>
            </a:r>
            <a:r>
              <a:rPr lang="en-US" altLang="en-US" dirty="0">
                <a:ea typeface="Calibri" pitchFamily="34" charset="0"/>
                <a:cs typeface="Arial" charset="0"/>
              </a:rPr>
              <a:t> C, </a:t>
            </a:r>
            <a:r>
              <a:rPr lang="en-US" altLang="en-US" dirty="0" err="1">
                <a:ea typeface="Calibri" pitchFamily="34" charset="0"/>
                <a:cs typeface="Arial" charset="0"/>
              </a:rPr>
              <a:t>Druckmann</a:t>
            </a:r>
            <a:r>
              <a:rPr lang="en-US" altLang="en-US" dirty="0">
                <a:ea typeface="Calibri" pitchFamily="34" charset="0"/>
                <a:cs typeface="Arial" charset="0"/>
              </a:rPr>
              <a:t> R, et al. Classification and pharmacology of progestins.</a:t>
            </a:r>
            <a:r>
              <a:rPr lang="en-US" altLang="en-US" baseline="0" dirty="0">
                <a:ea typeface="Calibri" pitchFamily="34" charset="0"/>
                <a:cs typeface="Arial" charset="0"/>
              </a:rPr>
              <a:t> </a:t>
            </a:r>
            <a:r>
              <a:rPr lang="en-US" altLang="en-US" i="1" dirty="0" err="1">
                <a:ea typeface="Calibri" pitchFamily="34" charset="0"/>
                <a:cs typeface="Arial" charset="0"/>
              </a:rPr>
              <a:t>Maturitas</a:t>
            </a:r>
            <a:r>
              <a:rPr lang="en-US" altLang="en-US" dirty="0">
                <a:ea typeface="Calibri" pitchFamily="34" charset="0"/>
                <a:cs typeface="Arial" charset="0"/>
              </a:rPr>
              <a:t> 2008;61(1-2):171-180.</a:t>
            </a:r>
          </a:p>
          <a:p>
            <a:pPr marL="0" indent="0" defTabSz="921712">
              <a:buFont typeface="Arial" panose="020B0604020202020204" pitchFamily="34" charset="0"/>
              <a:buNone/>
              <a:tabLst>
                <a:tab pos="1843424" algn="l"/>
              </a:tabLst>
              <a:defRPr/>
            </a:pPr>
            <a:endParaRPr lang="en-GB" dirty="0"/>
          </a:p>
        </p:txBody>
      </p:sp>
      <p:sp>
        <p:nvSpPr>
          <p:cNvPr id="4" name="Slide Number Placeholder 3"/>
          <p:cNvSpPr>
            <a:spLocks noGrp="1"/>
          </p:cNvSpPr>
          <p:nvPr>
            <p:ph type="sldNum" sz="quarter" idx="10"/>
          </p:nvPr>
        </p:nvSpPr>
        <p:spPr/>
        <p:txBody>
          <a:bodyPr/>
          <a:lstStyle/>
          <a:p>
            <a:fld id="{2B751C23-F17F-4FBC-A2A5-151144C1D862}" type="slidenum">
              <a:rPr lang="en-US" smtClean="0">
                <a:solidFill>
                  <a:prstClr val="black"/>
                </a:solidFill>
              </a:rPr>
              <a:pPr/>
              <a:t>40</a:t>
            </a:fld>
            <a:endParaRPr lang="en-US">
              <a:solidFill>
                <a:prstClr val="black"/>
              </a:solidFill>
            </a:endParaRPr>
          </a:p>
        </p:txBody>
      </p:sp>
    </p:spTree>
    <p:extLst>
      <p:ext uri="{BB962C8B-B14F-4D97-AF65-F5344CB8AC3E}">
        <p14:creationId xmlns:p14="http://schemas.microsoft.com/office/powerpoint/2010/main" val="115376814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11188" y="125413"/>
            <a:ext cx="5653087" cy="4240212"/>
          </a:xfrm>
        </p:spPr>
      </p:sp>
      <p:sp>
        <p:nvSpPr>
          <p:cNvPr id="3" name="Notes Placeholder 2"/>
          <p:cNvSpPr>
            <a:spLocks noGrp="1"/>
          </p:cNvSpPr>
          <p:nvPr>
            <p:ph type="body" idx="1"/>
          </p:nvPr>
        </p:nvSpPr>
        <p:spPr>
          <a:xfrm>
            <a:off x="679766" y="4715152"/>
            <a:ext cx="5735818" cy="5055774"/>
          </a:xfrm>
        </p:spPr>
        <p:txBody>
          <a:bodyPr>
            <a:normAutofit/>
          </a:bodyPr>
          <a:lstStyle/>
          <a:p>
            <a:pPr marL="169849" marR="0" lvl="0" indent="-169849" algn="l" defTabSz="874642" rtl="0" eaLnBrk="1" fontAlgn="auto" latinLnBrk="0" hangingPunct="1">
              <a:lnSpc>
                <a:spcPct val="100000"/>
              </a:lnSpc>
              <a:spcBef>
                <a:spcPct val="0"/>
              </a:spcBef>
              <a:spcAft>
                <a:spcPts val="0"/>
              </a:spcAft>
              <a:buClrTx/>
              <a:buSzTx/>
              <a:buFontTx/>
              <a:buChar char="•"/>
              <a:tabLst>
                <a:tab pos="1749283" algn="l"/>
              </a:tabLst>
              <a:defRPr/>
            </a:pPr>
            <a:r>
              <a:rPr lang="en-US" altLang="en-US" dirty="0">
                <a:ea typeface="Calibri" pitchFamily="34" charset="0"/>
                <a:cs typeface="Arial" charset="0"/>
              </a:rPr>
              <a:t>The approved daily dosing of </a:t>
            </a:r>
            <a:r>
              <a:rPr lang="en-US" altLang="en-US" dirty="0" err="1">
                <a:ea typeface="Calibri" pitchFamily="34" charset="0"/>
                <a:cs typeface="Arial" charset="0"/>
              </a:rPr>
              <a:t>dydrogesterone</a:t>
            </a:r>
            <a:r>
              <a:rPr lang="en-US" altLang="en-US" dirty="0">
                <a:ea typeface="Calibri" pitchFamily="34" charset="0"/>
                <a:cs typeface="Arial" charset="0"/>
              </a:rPr>
              <a:t> is 30 mg/day compared to 90 mg/day for vaginal progesterone gel, and 600 mg/day for vaginal progesterone capsules.</a:t>
            </a:r>
            <a:r>
              <a:rPr lang="en-US" altLang="en-US" baseline="30000" dirty="0">
                <a:ea typeface="Calibri" pitchFamily="34" charset="0"/>
                <a:cs typeface="Arial" charset="0"/>
              </a:rPr>
              <a:t>1-3</a:t>
            </a:r>
          </a:p>
          <a:p>
            <a:pPr marL="169849" marR="0" lvl="0" indent="-169849" algn="l" defTabSz="874642" rtl="0" eaLnBrk="1" fontAlgn="auto" latinLnBrk="0" hangingPunct="1">
              <a:lnSpc>
                <a:spcPct val="100000"/>
              </a:lnSpc>
              <a:spcBef>
                <a:spcPct val="0"/>
              </a:spcBef>
              <a:spcAft>
                <a:spcPts val="0"/>
              </a:spcAft>
              <a:buClrTx/>
              <a:buSzTx/>
              <a:buFontTx/>
              <a:buChar char="•"/>
              <a:tabLst>
                <a:tab pos="1749283" algn="l"/>
              </a:tabLst>
              <a:defRPr/>
            </a:pPr>
            <a:r>
              <a:rPr lang="en-GB" sz="1200" b="0" dirty="0">
                <a:solidFill>
                  <a:srgbClr val="000000"/>
                </a:solidFill>
              </a:rPr>
              <a:t>In a recent phase III RCT, the daily dose of oral </a:t>
            </a:r>
            <a:r>
              <a:rPr lang="en-GB" sz="1200" b="0" dirty="0" err="1">
                <a:solidFill>
                  <a:srgbClr val="000000"/>
                </a:solidFill>
              </a:rPr>
              <a:t>dydrogesterone</a:t>
            </a:r>
            <a:r>
              <a:rPr lang="en-GB" sz="1200" b="0" dirty="0">
                <a:solidFill>
                  <a:srgbClr val="000000"/>
                </a:solidFill>
              </a:rPr>
              <a:t> used was 20 times lower than micronized vaginal progesterone capsules</a:t>
            </a:r>
            <a:r>
              <a:rPr lang="en-GB" sz="1200" b="0" baseline="30000" dirty="0">
                <a:solidFill>
                  <a:srgbClr val="000000"/>
                </a:solidFill>
              </a:rPr>
              <a:t>4,5</a:t>
            </a:r>
            <a:r>
              <a:rPr lang="en-GB" sz="1200" b="0" dirty="0">
                <a:solidFill>
                  <a:srgbClr val="000000"/>
                </a:solidFill>
              </a:rPr>
              <a:t> and showed similar clinical benefits with a well established safety profile</a:t>
            </a:r>
            <a:r>
              <a:rPr lang="en-GB" sz="1200" b="0" baseline="30000" dirty="0">
                <a:solidFill>
                  <a:srgbClr val="000000"/>
                </a:solidFill>
              </a:rPr>
              <a:t>4</a:t>
            </a:r>
          </a:p>
          <a:p>
            <a:pPr marL="169849" indent="-169849" defTabSz="874642" eaLnBrk="1" hangingPunct="1">
              <a:spcBef>
                <a:spcPct val="0"/>
              </a:spcBef>
              <a:spcAft>
                <a:spcPts val="0"/>
              </a:spcAft>
              <a:buFontTx/>
              <a:buChar char="•"/>
              <a:tabLst>
                <a:tab pos="1749283" algn="l"/>
              </a:tabLst>
            </a:pPr>
            <a:endParaRPr lang="en-US" altLang="en-US" dirty="0">
              <a:ea typeface="Calibri" pitchFamily="34" charset="0"/>
              <a:cs typeface="Arial" charset="0"/>
            </a:endParaRPr>
          </a:p>
          <a:p>
            <a:pPr marL="165087" lvl="1" indent="-165087" defTabSz="874642" eaLnBrk="1" hangingPunct="1">
              <a:spcBef>
                <a:spcPct val="0"/>
              </a:spcBef>
              <a:buClr>
                <a:schemeClr val="tx1"/>
              </a:buClr>
              <a:buSzPct val="110000"/>
              <a:tabLst>
                <a:tab pos="1749283" algn="l"/>
              </a:tabLst>
            </a:pPr>
            <a:r>
              <a:rPr lang="en-US" altLang="en-US" b="1" dirty="0">
                <a:ea typeface="Calibri" pitchFamily="34" charset="0"/>
                <a:cs typeface="Arial" charset="0"/>
              </a:rPr>
              <a:t>References</a:t>
            </a:r>
          </a:p>
          <a:p>
            <a:pPr marL="165087" marR="0" lvl="1" indent="-165087" algn="l" defTabSz="874642" rtl="0" eaLnBrk="1" fontAlgn="auto" latinLnBrk="0" hangingPunct="1">
              <a:lnSpc>
                <a:spcPct val="100000"/>
              </a:lnSpc>
              <a:spcBef>
                <a:spcPct val="0"/>
              </a:spcBef>
              <a:spcAft>
                <a:spcPts val="0"/>
              </a:spcAft>
              <a:buClr>
                <a:schemeClr val="tx1"/>
              </a:buClr>
              <a:buSzPct val="110000"/>
              <a:buFontTx/>
              <a:buNone/>
              <a:tabLst>
                <a:tab pos="1749283" algn="l"/>
              </a:tabLst>
              <a:defRPr/>
            </a:pPr>
            <a:r>
              <a:rPr lang="en-US" altLang="en-US" dirty="0">
                <a:ea typeface="Calibri" pitchFamily="34" charset="0"/>
                <a:cs typeface="Arial" charset="0"/>
              </a:rPr>
              <a:t>1.</a:t>
            </a:r>
            <a:r>
              <a:rPr lang="en-US" sz="1200" dirty="0">
                <a:latin typeface="+mn-lt"/>
              </a:rPr>
              <a:t> Abbott Laboratories. Company Core Data Sheet. </a:t>
            </a:r>
            <a:r>
              <a:rPr lang="en-US" sz="1200" dirty="0" err="1">
                <a:latin typeface="+mn-lt"/>
              </a:rPr>
              <a:t>Dydrogesterone</a:t>
            </a:r>
            <a:r>
              <a:rPr lang="en-US" sz="1200" dirty="0">
                <a:latin typeface="+mn-lt"/>
              </a:rPr>
              <a:t>. 5 July 2017</a:t>
            </a:r>
            <a:r>
              <a:rPr lang="da-DK" sz="1200" dirty="0">
                <a:solidFill>
                  <a:srgbClr val="000000"/>
                </a:solidFill>
                <a:latin typeface="+mn-lt"/>
              </a:rPr>
              <a:t>. </a:t>
            </a:r>
          </a:p>
          <a:p>
            <a:pPr marL="165087" marR="0" lvl="1" indent="-165087" algn="l" defTabSz="874642" rtl="0" eaLnBrk="1" fontAlgn="auto" latinLnBrk="0" hangingPunct="1">
              <a:lnSpc>
                <a:spcPct val="100000"/>
              </a:lnSpc>
              <a:spcBef>
                <a:spcPct val="0"/>
              </a:spcBef>
              <a:spcAft>
                <a:spcPts val="0"/>
              </a:spcAft>
              <a:buClr>
                <a:schemeClr val="tx1"/>
              </a:buClr>
              <a:buSzPct val="110000"/>
              <a:buFontTx/>
              <a:buNone/>
              <a:tabLst>
                <a:tab pos="1749283" algn="l"/>
              </a:tabLst>
              <a:defRPr/>
            </a:pPr>
            <a:r>
              <a:rPr lang="nb-NO" sz="1200" spc="-20" dirty="0">
                <a:solidFill>
                  <a:srgbClr val="000000"/>
                </a:solidFill>
                <a:latin typeface="+mn-lt"/>
              </a:rPr>
              <a:t>2. Merck Serono Ltd. </a:t>
            </a:r>
            <a:r>
              <a:rPr lang="en-GB" altLang="de-DE" sz="1200" dirty="0" err="1">
                <a:latin typeface="+mn-lt"/>
              </a:rPr>
              <a:t>Crinone</a:t>
            </a:r>
            <a:r>
              <a:rPr lang="en-GB" altLang="de-DE" sz="1200" dirty="0">
                <a:latin typeface="+mn-lt"/>
              </a:rPr>
              <a:t> 8% progesterone vaginal gel. </a:t>
            </a:r>
            <a:r>
              <a:rPr lang="de-DE" sz="1200" dirty="0">
                <a:ea typeface="Calibri"/>
                <a:cs typeface="Arial" panose="020B0604020202020204" pitchFamily="34" charset="0"/>
              </a:rPr>
              <a:t>Summary of Product Characteristics UK</a:t>
            </a:r>
            <a:r>
              <a:rPr lang="en-GB" sz="1200" dirty="0">
                <a:latin typeface="+mn-lt"/>
                <a:ea typeface="Calibri"/>
                <a:cs typeface="Arial" panose="020B0604020202020204" pitchFamily="34" charset="0"/>
              </a:rPr>
              <a:t>.</a:t>
            </a:r>
            <a:r>
              <a:rPr lang="en-GB" altLang="de-DE" sz="1200" dirty="0">
                <a:latin typeface="+mn-lt"/>
              </a:rPr>
              <a:t> March 2015.</a:t>
            </a:r>
            <a:endParaRPr lang="en-US" altLang="en-US" dirty="0">
              <a:ea typeface="Calibri" pitchFamily="34" charset="0"/>
              <a:cs typeface="Arial" charset="0"/>
            </a:endParaRPr>
          </a:p>
          <a:p>
            <a:pPr marL="165087" marR="0" lvl="1" indent="-165087" algn="l" defTabSz="874642" rtl="0" eaLnBrk="1" fontAlgn="auto" latinLnBrk="0" hangingPunct="1">
              <a:lnSpc>
                <a:spcPct val="100000"/>
              </a:lnSpc>
              <a:spcBef>
                <a:spcPct val="0"/>
              </a:spcBef>
              <a:spcAft>
                <a:spcPts val="0"/>
              </a:spcAft>
              <a:buClr>
                <a:schemeClr val="tx1"/>
              </a:buClr>
              <a:buSzPct val="110000"/>
              <a:buFontTx/>
              <a:buNone/>
              <a:tabLst>
                <a:tab pos="1749283" algn="l"/>
              </a:tabLst>
              <a:defRPr/>
            </a:pPr>
            <a:r>
              <a:rPr lang="da-DK" sz="1200" dirty="0">
                <a:solidFill>
                  <a:srgbClr val="000000"/>
                </a:solidFill>
                <a:latin typeface="+mn-lt"/>
              </a:rPr>
              <a:t>3. Besins Healthcare (UK Ltd. </a:t>
            </a:r>
            <a:r>
              <a:rPr lang="en-US" sz="1200" dirty="0" err="1">
                <a:solidFill>
                  <a:srgbClr val="000000"/>
                </a:solidFill>
                <a:latin typeface="+mn-lt"/>
              </a:rPr>
              <a:t>Utrogestan</a:t>
            </a:r>
            <a:r>
              <a:rPr lang="en-US" sz="1200" dirty="0">
                <a:solidFill>
                  <a:srgbClr val="000000"/>
                </a:solidFill>
                <a:latin typeface="+mn-lt"/>
              </a:rPr>
              <a:t> vaginal 200 mg capsules. </a:t>
            </a:r>
            <a:r>
              <a:rPr lang="de-DE" sz="1200" dirty="0">
                <a:ea typeface="Calibri"/>
                <a:cs typeface="Arial" panose="020B0604020202020204" pitchFamily="34" charset="0"/>
              </a:rPr>
              <a:t>Summary of Product Characteristics UK</a:t>
            </a:r>
            <a:r>
              <a:rPr lang="en-US" sz="1200" dirty="0">
                <a:solidFill>
                  <a:srgbClr val="000000"/>
                </a:solidFill>
                <a:latin typeface="+mn-lt"/>
              </a:rPr>
              <a:t>. 29 June 2017.</a:t>
            </a:r>
            <a:r>
              <a:rPr lang="nb-NO" sz="1200" spc="-20" dirty="0">
                <a:solidFill>
                  <a:srgbClr val="000000"/>
                </a:solidFill>
                <a:latin typeface="+mn-lt"/>
              </a:rPr>
              <a:t> </a:t>
            </a:r>
          </a:p>
          <a:p>
            <a:pPr marL="165087" marR="0" lvl="1" indent="-165087" algn="l" defTabSz="874642" rtl="0" eaLnBrk="1" fontAlgn="auto" latinLnBrk="0" hangingPunct="1">
              <a:lnSpc>
                <a:spcPct val="100000"/>
              </a:lnSpc>
              <a:spcBef>
                <a:spcPct val="0"/>
              </a:spcBef>
              <a:spcAft>
                <a:spcPts val="0"/>
              </a:spcAft>
              <a:buClr>
                <a:schemeClr val="tx1"/>
              </a:buClr>
              <a:buSzPct val="110000"/>
              <a:buFontTx/>
              <a:buNone/>
              <a:tabLst>
                <a:tab pos="1749283" algn="l"/>
              </a:tabLst>
              <a:defRPr/>
            </a:pPr>
            <a:r>
              <a:rPr lang="nb-NO" sz="1200" spc="-20" dirty="0">
                <a:solidFill>
                  <a:srgbClr val="000000"/>
                </a:solidFill>
                <a:latin typeface="+mn-lt"/>
              </a:rPr>
              <a:t>4. Sukhikh G, et al. Lotus I: a phase III randomized controlled trial of oral dydrogesterone verses micronized vaginal progesterone for luteal support in </a:t>
            </a:r>
            <a:r>
              <a:rPr lang="nb-NO" sz="1200" i="1" spc="-20" dirty="0">
                <a:solidFill>
                  <a:srgbClr val="000000"/>
                </a:solidFill>
                <a:latin typeface="+mn-lt"/>
              </a:rPr>
              <a:t>in vitro</a:t>
            </a:r>
            <a:r>
              <a:rPr lang="nb-NO" sz="1200" spc="-20" dirty="0">
                <a:solidFill>
                  <a:srgbClr val="000000"/>
                </a:solidFill>
                <a:latin typeface="+mn-lt"/>
              </a:rPr>
              <a:t> fertilization, with focus on the Russian subpopulation. </a:t>
            </a:r>
            <a:r>
              <a:rPr lang="nb-NO" sz="1200" i="1" spc="-20" dirty="0">
                <a:solidFill>
                  <a:srgbClr val="000000"/>
                </a:solidFill>
                <a:latin typeface="+mn-lt"/>
              </a:rPr>
              <a:t>Akusherstvo I Ginekologiya/Obstetrics and Gynecology </a:t>
            </a:r>
            <a:r>
              <a:rPr lang="nb-NO" sz="1200" spc="-20" dirty="0">
                <a:solidFill>
                  <a:srgbClr val="000000"/>
                </a:solidFill>
                <a:latin typeface="+mn-lt"/>
              </a:rPr>
              <a:t>2017;7: http://</a:t>
            </a:r>
            <a:r>
              <a:rPr lang="en-US" sz="1200" dirty="0">
                <a:latin typeface="+mn-lt"/>
              </a:rPr>
              <a:t>dx.doi.org/10.18565/aig.2017.7.</a:t>
            </a:r>
          </a:p>
          <a:p>
            <a:pPr marL="165087" marR="0" lvl="1" indent="-165087" algn="l" defTabSz="874642" rtl="0" eaLnBrk="1" fontAlgn="auto" latinLnBrk="0" hangingPunct="1">
              <a:lnSpc>
                <a:spcPct val="100000"/>
              </a:lnSpc>
              <a:spcBef>
                <a:spcPct val="0"/>
              </a:spcBef>
              <a:spcAft>
                <a:spcPts val="0"/>
              </a:spcAft>
              <a:buClr>
                <a:schemeClr val="tx1"/>
              </a:buClr>
              <a:buSzPct val="110000"/>
              <a:buFontTx/>
              <a:buNone/>
              <a:tabLst>
                <a:tab pos="1749283" algn="l"/>
              </a:tabLst>
              <a:defRPr/>
            </a:pPr>
            <a:r>
              <a:rPr lang="nb-NO" sz="1200" spc="-20" dirty="0">
                <a:solidFill>
                  <a:srgbClr val="000000"/>
                </a:solidFill>
                <a:latin typeface="+mn-lt"/>
              </a:rPr>
              <a:t>5. Tournaye H, et al. </a:t>
            </a:r>
            <a:r>
              <a:rPr lang="en-US" sz="1200" dirty="0">
                <a:solidFill>
                  <a:prstClr val="black"/>
                </a:solidFill>
                <a:latin typeface="+mn-lt"/>
                <a:cs typeface="Arial" panose="020B0604020202020204" pitchFamily="34" charset="0"/>
              </a:rPr>
              <a:t>A Phase III randomized controlled trial comparing the efficacy, safety and tolerability of oral </a:t>
            </a:r>
            <a:r>
              <a:rPr lang="en-US" sz="1200" dirty="0" err="1">
                <a:solidFill>
                  <a:prstClr val="black"/>
                </a:solidFill>
                <a:latin typeface="+mn-lt"/>
                <a:cs typeface="Arial" panose="020B0604020202020204" pitchFamily="34" charset="0"/>
              </a:rPr>
              <a:t>dydrogesterone</a:t>
            </a:r>
            <a:r>
              <a:rPr lang="en-US" sz="1200" dirty="0">
                <a:solidFill>
                  <a:prstClr val="black"/>
                </a:solidFill>
                <a:latin typeface="+mn-lt"/>
                <a:cs typeface="Arial" panose="020B0604020202020204" pitchFamily="34" charset="0"/>
              </a:rPr>
              <a:t> versus micronized vaginal progesterone for luteal support in </a:t>
            </a:r>
            <a:r>
              <a:rPr lang="en-US" sz="1200" i="1" dirty="0">
                <a:solidFill>
                  <a:prstClr val="black"/>
                </a:solidFill>
                <a:latin typeface="+mn-lt"/>
                <a:cs typeface="Arial" panose="020B0604020202020204" pitchFamily="34" charset="0"/>
              </a:rPr>
              <a:t>in vitro</a:t>
            </a:r>
            <a:r>
              <a:rPr lang="en-US" sz="1200" dirty="0">
                <a:solidFill>
                  <a:prstClr val="black"/>
                </a:solidFill>
                <a:latin typeface="+mn-lt"/>
                <a:cs typeface="Arial" panose="020B0604020202020204" pitchFamily="34" charset="0"/>
              </a:rPr>
              <a:t> fertilization. </a:t>
            </a:r>
            <a:r>
              <a:rPr lang="nb-NO" sz="1200" i="1" spc="-20" dirty="0">
                <a:solidFill>
                  <a:srgbClr val="000000"/>
                </a:solidFill>
                <a:latin typeface="+mn-lt"/>
              </a:rPr>
              <a:t>Hum Reprod </a:t>
            </a:r>
            <a:r>
              <a:rPr lang="nb-NO" sz="1200" spc="-20" dirty="0">
                <a:solidFill>
                  <a:srgbClr val="000000"/>
                </a:solidFill>
                <a:latin typeface="+mn-lt"/>
              </a:rPr>
              <a:t>2017; 32(5):1019-1027.</a:t>
            </a:r>
          </a:p>
        </p:txBody>
      </p:sp>
      <p:sp>
        <p:nvSpPr>
          <p:cNvPr id="4" name="Slide Number Placeholder 3"/>
          <p:cNvSpPr>
            <a:spLocks noGrp="1"/>
          </p:cNvSpPr>
          <p:nvPr>
            <p:ph type="sldNum" sz="quarter" idx="10"/>
          </p:nvPr>
        </p:nvSpPr>
        <p:spPr/>
        <p:txBody>
          <a:bodyPr/>
          <a:lstStyle/>
          <a:p>
            <a:fld id="{2B751C23-F17F-4FBC-A2A5-151144C1D862}" type="slidenum">
              <a:rPr lang="en-US" smtClean="0">
                <a:solidFill>
                  <a:prstClr val="black"/>
                </a:solidFill>
              </a:rPr>
              <a:pPr/>
              <a:t>41</a:t>
            </a:fld>
            <a:endParaRPr lang="en-US">
              <a:solidFill>
                <a:prstClr val="black"/>
              </a:solidFill>
            </a:endParaRPr>
          </a:p>
        </p:txBody>
      </p:sp>
    </p:spTree>
    <p:extLst>
      <p:ext uri="{BB962C8B-B14F-4D97-AF65-F5344CB8AC3E}">
        <p14:creationId xmlns:p14="http://schemas.microsoft.com/office/powerpoint/2010/main" val="37591882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11188" y="128588"/>
            <a:ext cx="5653087" cy="4240212"/>
          </a:xfrm>
        </p:spPr>
      </p:sp>
      <p:sp>
        <p:nvSpPr>
          <p:cNvPr id="3" name="Notes Placeholder 2"/>
          <p:cNvSpPr>
            <a:spLocks noGrp="1"/>
          </p:cNvSpPr>
          <p:nvPr>
            <p:ph type="body" idx="1"/>
          </p:nvPr>
        </p:nvSpPr>
        <p:spPr>
          <a:xfrm>
            <a:off x="611188" y="4498026"/>
            <a:ext cx="5823283" cy="5252766"/>
          </a:xfrm>
        </p:spPr>
        <p:txBody>
          <a:bodyPr/>
          <a:lstStyle/>
          <a:p>
            <a:pPr marL="185699" indent="-185699">
              <a:buFont typeface="Arial" panose="020B0604020202020204" pitchFamily="34" charset="0"/>
              <a:buChar char="•"/>
              <a:tabLst>
                <a:tab pos="1895618" algn="l"/>
              </a:tabLst>
            </a:pPr>
            <a:r>
              <a:rPr lang="en-US" sz="1050" dirty="0">
                <a:ea typeface="Calibri"/>
                <a:cs typeface="Arial" panose="020B0604020202020204" pitchFamily="34" charset="0"/>
              </a:rPr>
              <a:t>Women prefer to use oral formulations than vaginal ones, even in the case of mifepristone, for example, when there are gastrointestinal side effects associated with the oral formulation</a:t>
            </a:r>
            <a:r>
              <a:rPr lang="en-US" sz="1050" baseline="30000" dirty="0">
                <a:ea typeface="Calibri"/>
                <a:cs typeface="Arial" panose="020B0604020202020204" pitchFamily="34" charset="0"/>
              </a:rPr>
              <a:t>1</a:t>
            </a:r>
            <a:endParaRPr lang="en-GB" sz="1050" dirty="0">
              <a:ea typeface="Calibri"/>
              <a:cs typeface="Arial" panose="020B0604020202020204" pitchFamily="34" charset="0"/>
            </a:endParaRPr>
          </a:p>
          <a:p>
            <a:pPr marL="185699" indent="-185699">
              <a:buFont typeface="Arial" panose="020B0604020202020204" pitchFamily="34" charset="0"/>
              <a:buChar char="•"/>
              <a:tabLst>
                <a:tab pos="1895618" algn="l"/>
              </a:tabLst>
            </a:pPr>
            <a:r>
              <a:rPr lang="en-US" sz="1050" dirty="0">
                <a:ea typeface="Calibri"/>
                <a:cs typeface="Arial" panose="020B0604020202020204" pitchFamily="34" charset="0"/>
              </a:rPr>
              <a:t>Oral tablets can be taken anywhere; whereas, application of vaginal tablets requires a clean, private room</a:t>
            </a:r>
            <a:endParaRPr lang="en-US" sz="1050" baseline="30000" dirty="0">
              <a:ea typeface="Calibri"/>
              <a:cs typeface="Arial" panose="020B0604020202020204" pitchFamily="34" charset="0"/>
            </a:endParaRPr>
          </a:p>
          <a:p>
            <a:pPr marL="185699" lvl="1" indent="-185699">
              <a:buFont typeface="Arial" panose="020B0604020202020204" pitchFamily="34" charset="0"/>
              <a:buChar char="•"/>
              <a:tabLst>
                <a:tab pos="1895618" algn="l"/>
              </a:tabLst>
            </a:pPr>
            <a:r>
              <a:rPr lang="en-US" sz="1050" dirty="0">
                <a:ea typeface="Calibri"/>
                <a:cs typeface="Arial" panose="020B0604020202020204" pitchFamily="34" charset="0"/>
              </a:rPr>
              <a:t>The preferred route of administration of vaginal micronized progesterone or oral </a:t>
            </a:r>
            <a:r>
              <a:rPr lang="en-US" sz="1050" dirty="0" err="1">
                <a:ea typeface="Calibri"/>
                <a:cs typeface="Arial" panose="020B0604020202020204" pitchFamily="34" charset="0"/>
              </a:rPr>
              <a:t>dydrogesterone</a:t>
            </a:r>
            <a:r>
              <a:rPr lang="en-US" sz="1050" dirty="0">
                <a:ea typeface="Calibri"/>
                <a:cs typeface="Arial" panose="020B0604020202020204" pitchFamily="34" charset="0"/>
              </a:rPr>
              <a:t> was reported by a study of 430 women undergoing</a:t>
            </a:r>
            <a:r>
              <a:rPr lang="en-US" sz="1050" i="1" dirty="0">
                <a:ea typeface="Calibri"/>
                <a:cs typeface="Arial" panose="020B0604020202020204" pitchFamily="34" charset="0"/>
              </a:rPr>
              <a:t> </a:t>
            </a:r>
            <a:r>
              <a:rPr lang="en-US" sz="1050" dirty="0">
                <a:ea typeface="Calibri"/>
                <a:cs typeface="Arial" panose="020B0604020202020204" pitchFamily="34" charset="0"/>
              </a:rPr>
              <a:t>luteal support</a:t>
            </a:r>
            <a:r>
              <a:rPr lang="en-US" sz="1050" baseline="30000" dirty="0">
                <a:ea typeface="Calibri"/>
                <a:cs typeface="Arial" panose="020B0604020202020204" pitchFamily="34" charset="0"/>
              </a:rPr>
              <a:t>2</a:t>
            </a:r>
            <a:endParaRPr lang="en-US" sz="1050" dirty="0">
              <a:ea typeface="Calibri"/>
              <a:cs typeface="Arial" panose="020B0604020202020204" pitchFamily="34" charset="0"/>
            </a:endParaRPr>
          </a:p>
          <a:p>
            <a:pPr marL="389952" lvl="2" indent="-194976">
              <a:buFont typeface="Arial" panose="020B0604020202020204" pitchFamily="34" charset="0"/>
              <a:buChar char="•"/>
              <a:tabLst>
                <a:tab pos="1895618" algn="l"/>
              </a:tabLst>
            </a:pPr>
            <a:r>
              <a:rPr lang="en-US" sz="1050" dirty="0">
                <a:ea typeface="Calibri"/>
                <a:cs typeface="Arial" panose="020B0604020202020204" pitchFamily="34" charset="0"/>
              </a:rPr>
              <a:t>There was no difference in the rate of treatment success (pregnancy and viable delivery) between the two treatment groups</a:t>
            </a:r>
          </a:p>
          <a:p>
            <a:pPr marL="389952" lvl="2" indent="-194976">
              <a:buFont typeface="Arial" panose="020B0604020202020204" pitchFamily="34" charset="0"/>
              <a:buChar char="•"/>
              <a:tabLst>
                <a:tab pos="1895618" algn="l"/>
              </a:tabLst>
            </a:pPr>
            <a:r>
              <a:rPr lang="en-US" sz="1050" dirty="0">
                <a:ea typeface="Calibri"/>
                <a:cs typeface="Arial" panose="020B0604020202020204" pitchFamily="34" charset="0"/>
              </a:rPr>
              <a:t>However, significantly more patients in the oral </a:t>
            </a:r>
            <a:r>
              <a:rPr lang="en-US" sz="1050" dirty="0" err="1">
                <a:ea typeface="Calibri"/>
                <a:cs typeface="Arial" panose="020B0604020202020204" pitchFamily="34" charset="0"/>
              </a:rPr>
              <a:t>dydrogesterone</a:t>
            </a:r>
            <a:r>
              <a:rPr lang="en-US" sz="1050" dirty="0">
                <a:ea typeface="Calibri"/>
                <a:cs typeface="Arial" panose="020B0604020202020204" pitchFamily="34" charset="0"/>
              </a:rPr>
              <a:t> group were satisfied with the tolerability of their treatment (assessed by questionnaire) than in the vaginal micronized progesterone group</a:t>
            </a:r>
            <a:r>
              <a:rPr lang="en-US" sz="1050" baseline="30000" dirty="0">
                <a:ea typeface="Calibri"/>
                <a:cs typeface="Arial" panose="020B0604020202020204" pitchFamily="34" charset="0"/>
              </a:rPr>
              <a:t>2</a:t>
            </a:r>
            <a:endParaRPr lang="en-US" sz="1050" dirty="0">
              <a:ea typeface="Calibri"/>
              <a:cs typeface="Arial" panose="020B0604020202020204" pitchFamily="34" charset="0"/>
            </a:endParaRPr>
          </a:p>
          <a:p>
            <a:pPr marL="389952" lvl="2" indent="-194976">
              <a:buFont typeface="Arial" panose="020B0604020202020204" pitchFamily="34" charset="0"/>
              <a:buChar char="•"/>
              <a:tabLst>
                <a:tab pos="1895618" algn="l"/>
              </a:tabLst>
            </a:pPr>
            <a:r>
              <a:rPr lang="en-US" sz="1050" dirty="0">
                <a:ea typeface="Calibri"/>
                <a:cs typeface="Arial" panose="020B0604020202020204" pitchFamily="34" charset="0"/>
              </a:rPr>
              <a:t>Vaginal discharge or irritation was reported in 10.5% of patients in the vaginal micronized progesterone group compared to 0% in the oral </a:t>
            </a:r>
            <a:r>
              <a:rPr lang="en-US" sz="1050" dirty="0" err="1">
                <a:ea typeface="Calibri"/>
                <a:cs typeface="Arial" panose="020B0604020202020204" pitchFamily="34" charset="0"/>
              </a:rPr>
              <a:t>dydrogesterone</a:t>
            </a:r>
            <a:r>
              <a:rPr lang="en-US" sz="1050" dirty="0">
                <a:ea typeface="Calibri"/>
                <a:cs typeface="Arial" panose="020B0604020202020204" pitchFamily="34" charset="0"/>
              </a:rPr>
              <a:t> group</a:t>
            </a:r>
          </a:p>
          <a:p>
            <a:pPr marL="389952" lvl="2" indent="-194976">
              <a:buFont typeface="Arial" panose="020B0604020202020204" pitchFamily="34" charset="0"/>
              <a:buChar char="•"/>
              <a:tabLst>
                <a:tab pos="1895618" algn="l"/>
              </a:tabLst>
            </a:pPr>
            <a:r>
              <a:rPr lang="en-US" altLang="en-US" sz="1050" dirty="0">
                <a:ea typeface="Calibri"/>
                <a:cs typeface="Arial" panose="020B0604020202020204" pitchFamily="34" charset="0"/>
              </a:rPr>
              <a:t>Satisfaction with the tolerability of the treatment was significantly higher with oral compared to vaginal application (p&lt;0.05)</a:t>
            </a:r>
            <a:r>
              <a:rPr lang="en-US" altLang="en-US" sz="1050" baseline="30000" dirty="0">
                <a:ea typeface="Calibri"/>
                <a:cs typeface="Arial" panose="020B0604020202020204" pitchFamily="34" charset="0"/>
              </a:rPr>
              <a:t>2</a:t>
            </a:r>
            <a:endParaRPr lang="en-GB" sz="1050" baseline="30000" dirty="0">
              <a:ea typeface="Calibri"/>
              <a:cs typeface="Arial" panose="020B0604020202020204" pitchFamily="34" charset="0"/>
            </a:endParaRPr>
          </a:p>
          <a:p>
            <a:pPr>
              <a:tabLst>
                <a:tab pos="1895618" algn="l"/>
              </a:tabLst>
            </a:pPr>
            <a:endParaRPr lang="en-US" sz="1050" dirty="0">
              <a:ea typeface="Calibri"/>
              <a:cs typeface="Arial" panose="020B0604020202020204" pitchFamily="34" charset="0"/>
            </a:endParaRPr>
          </a:p>
          <a:p>
            <a:pPr>
              <a:tabLst>
                <a:tab pos="1895618" algn="l"/>
              </a:tabLst>
            </a:pPr>
            <a:r>
              <a:rPr lang="en-US" sz="1050" b="1" dirty="0">
                <a:ea typeface="Calibri"/>
                <a:cs typeface="Arial" panose="020B0604020202020204" pitchFamily="34" charset="0"/>
              </a:rPr>
              <a:t>References</a:t>
            </a:r>
            <a:endParaRPr lang="en-GB" sz="1050" b="1" dirty="0">
              <a:ea typeface="Calibri"/>
              <a:cs typeface="Arial" panose="020B0604020202020204" pitchFamily="34" charset="0"/>
            </a:endParaRPr>
          </a:p>
          <a:p>
            <a:pPr marL="247620" indent="-247620">
              <a:buFont typeface="+mj-lt"/>
              <a:buAutoNum type="arabicPeriod"/>
              <a:tabLst>
                <a:tab pos="1895618" algn="l"/>
              </a:tabLst>
            </a:pPr>
            <a:r>
              <a:rPr lang="en-US" sz="1050" dirty="0" err="1">
                <a:ea typeface="Calibri"/>
                <a:cs typeface="Arial" panose="020B0604020202020204" pitchFamily="34" charset="0"/>
              </a:rPr>
              <a:t>Arvidsson</a:t>
            </a:r>
            <a:r>
              <a:rPr lang="en-US" sz="1050" dirty="0">
                <a:ea typeface="Calibri"/>
                <a:cs typeface="Arial" panose="020B0604020202020204" pitchFamily="34" charset="0"/>
              </a:rPr>
              <a:t> C, </a:t>
            </a:r>
            <a:r>
              <a:rPr lang="en-US" sz="1050" dirty="0" err="1">
                <a:ea typeface="Calibri"/>
                <a:cs typeface="Arial" panose="020B0604020202020204" pitchFamily="34" charset="0"/>
              </a:rPr>
              <a:t>Hellborg</a:t>
            </a:r>
            <a:r>
              <a:rPr lang="en-US" sz="1050" dirty="0">
                <a:ea typeface="Calibri"/>
                <a:cs typeface="Arial" panose="020B0604020202020204" pitchFamily="34" charset="0"/>
              </a:rPr>
              <a:t> M, </a:t>
            </a:r>
            <a:r>
              <a:rPr lang="en-US" sz="1050" dirty="0" err="1">
                <a:ea typeface="Calibri"/>
                <a:cs typeface="Arial" panose="020B0604020202020204" pitchFamily="34" charset="0"/>
              </a:rPr>
              <a:t>Gemzell-Danielsson</a:t>
            </a:r>
            <a:r>
              <a:rPr lang="en-US" sz="1050" dirty="0">
                <a:ea typeface="Calibri"/>
                <a:cs typeface="Arial" panose="020B0604020202020204" pitchFamily="34" charset="0"/>
              </a:rPr>
              <a:t> K.</a:t>
            </a:r>
            <a:r>
              <a:rPr lang="en-US" sz="1050" baseline="0" dirty="0">
                <a:ea typeface="Calibri"/>
                <a:cs typeface="Arial" panose="020B0604020202020204" pitchFamily="34" charset="0"/>
              </a:rPr>
              <a:t> </a:t>
            </a:r>
            <a:r>
              <a:rPr lang="en-GB" sz="1050" baseline="0" dirty="0">
                <a:ea typeface="Calibri"/>
                <a:cs typeface="Arial" panose="020B0604020202020204" pitchFamily="34" charset="0"/>
              </a:rPr>
              <a:t>Preference and acceptability of oral versus vaginal administration of misoprostol in medical abortion with mifepristone.</a:t>
            </a:r>
            <a:r>
              <a:rPr lang="en-US" sz="1050" dirty="0">
                <a:ea typeface="Calibri"/>
                <a:cs typeface="Arial" panose="020B0604020202020204" pitchFamily="34" charset="0"/>
              </a:rPr>
              <a:t> </a:t>
            </a:r>
            <a:r>
              <a:rPr lang="en-US" sz="1050" i="1" dirty="0" err="1">
                <a:ea typeface="Calibri"/>
                <a:cs typeface="Arial" panose="020B0604020202020204" pitchFamily="34" charset="0"/>
              </a:rPr>
              <a:t>Eur</a:t>
            </a:r>
            <a:r>
              <a:rPr lang="en-US" sz="1050" i="1" dirty="0">
                <a:ea typeface="Calibri"/>
                <a:cs typeface="Arial" panose="020B0604020202020204" pitchFamily="34" charset="0"/>
              </a:rPr>
              <a:t> J </a:t>
            </a:r>
            <a:r>
              <a:rPr lang="en-US" sz="1050" i="1" dirty="0" err="1">
                <a:ea typeface="Calibri"/>
                <a:cs typeface="Arial" panose="020B0604020202020204" pitchFamily="34" charset="0"/>
              </a:rPr>
              <a:t>Obstet</a:t>
            </a:r>
            <a:r>
              <a:rPr lang="en-US" sz="1050" i="1" dirty="0">
                <a:ea typeface="Calibri"/>
                <a:cs typeface="Arial" panose="020B0604020202020204" pitchFamily="34" charset="0"/>
              </a:rPr>
              <a:t> </a:t>
            </a:r>
            <a:r>
              <a:rPr lang="en-US" sz="1050" i="1" dirty="0" err="1">
                <a:ea typeface="Calibri"/>
                <a:cs typeface="Arial" panose="020B0604020202020204" pitchFamily="34" charset="0"/>
              </a:rPr>
              <a:t>Gynecol</a:t>
            </a:r>
            <a:r>
              <a:rPr lang="en-US" sz="1050" i="1" dirty="0">
                <a:ea typeface="Calibri"/>
                <a:cs typeface="Arial" panose="020B0604020202020204" pitchFamily="34" charset="0"/>
              </a:rPr>
              <a:t> </a:t>
            </a:r>
            <a:r>
              <a:rPr lang="en-US" sz="1050" i="1" dirty="0" err="1">
                <a:ea typeface="Calibri"/>
                <a:cs typeface="Arial" panose="020B0604020202020204" pitchFamily="34" charset="0"/>
              </a:rPr>
              <a:t>Reprod</a:t>
            </a:r>
            <a:r>
              <a:rPr lang="en-US" sz="1050" i="1" dirty="0">
                <a:ea typeface="Calibri"/>
                <a:cs typeface="Arial" panose="020B0604020202020204" pitchFamily="34" charset="0"/>
              </a:rPr>
              <a:t> </a:t>
            </a:r>
            <a:r>
              <a:rPr lang="en-US" sz="1050" i="1" dirty="0" err="1">
                <a:ea typeface="Calibri"/>
                <a:cs typeface="Arial" panose="020B0604020202020204" pitchFamily="34" charset="0"/>
              </a:rPr>
              <a:t>Biol</a:t>
            </a:r>
            <a:r>
              <a:rPr lang="en-US" sz="1050" i="1" dirty="0">
                <a:ea typeface="Calibri"/>
                <a:cs typeface="Arial" panose="020B0604020202020204" pitchFamily="34" charset="0"/>
              </a:rPr>
              <a:t> </a:t>
            </a:r>
            <a:r>
              <a:rPr lang="en-US" sz="1050" i="0" dirty="0">
                <a:ea typeface="Calibri"/>
                <a:cs typeface="Arial" panose="020B0604020202020204" pitchFamily="34" charset="0"/>
              </a:rPr>
              <a:t>2005;</a:t>
            </a:r>
            <a:r>
              <a:rPr lang="en-US" sz="1050" dirty="0">
                <a:ea typeface="Calibri"/>
                <a:cs typeface="Arial" panose="020B0604020202020204" pitchFamily="34" charset="0"/>
              </a:rPr>
              <a:t>123(1):87–91.</a:t>
            </a:r>
            <a:endParaRPr lang="en-GB" sz="1050" dirty="0">
              <a:ea typeface="Calibri"/>
              <a:cs typeface="Arial" panose="020B0604020202020204" pitchFamily="34" charset="0"/>
            </a:endParaRPr>
          </a:p>
          <a:p>
            <a:pPr marL="247620" indent="-247620">
              <a:buFont typeface="+mj-lt"/>
              <a:buAutoNum type="arabicPeriod"/>
            </a:pPr>
            <a:r>
              <a:rPr lang="en-US" sz="1050" kern="1200" dirty="0">
                <a:solidFill>
                  <a:schemeClr val="tx1"/>
                </a:solidFill>
                <a:effectLst/>
              </a:rPr>
              <a:t>Chakravarty BN, </a:t>
            </a:r>
            <a:r>
              <a:rPr lang="en-US" sz="1050" kern="1200" dirty="0" err="1">
                <a:solidFill>
                  <a:schemeClr val="tx1"/>
                </a:solidFill>
                <a:effectLst/>
              </a:rPr>
              <a:t>Shirazee</a:t>
            </a:r>
            <a:r>
              <a:rPr lang="en-US" sz="1050" kern="1200" dirty="0">
                <a:solidFill>
                  <a:schemeClr val="tx1"/>
                </a:solidFill>
                <a:effectLst/>
              </a:rPr>
              <a:t> HH, Dam P, </a:t>
            </a:r>
            <a:r>
              <a:rPr lang="en-US" sz="1050" i="1" kern="1200" dirty="0">
                <a:solidFill>
                  <a:schemeClr val="tx1"/>
                </a:solidFill>
                <a:effectLst/>
              </a:rPr>
              <a:t>et al. </a:t>
            </a:r>
            <a:r>
              <a:rPr lang="en-GB" sz="1050" kern="1200" dirty="0">
                <a:solidFill>
                  <a:schemeClr val="tx1"/>
                </a:solidFill>
                <a:effectLst/>
              </a:rPr>
              <a:t>Oral </a:t>
            </a:r>
            <a:r>
              <a:rPr lang="en-GB" sz="1050" kern="1200" dirty="0" err="1">
                <a:solidFill>
                  <a:schemeClr val="tx1"/>
                </a:solidFill>
                <a:effectLst/>
              </a:rPr>
              <a:t>dydrogesterone</a:t>
            </a:r>
            <a:r>
              <a:rPr lang="en-GB" sz="1050" kern="1200" dirty="0">
                <a:solidFill>
                  <a:schemeClr val="tx1"/>
                </a:solidFill>
                <a:effectLst/>
              </a:rPr>
              <a:t> versus intravaginal micronized progesterone as luteal phase support in assisted reproductive technology (ART) cycles: results of a randomised study. </a:t>
            </a:r>
            <a:r>
              <a:rPr lang="en-US" sz="1050" i="1" kern="1200" dirty="0">
                <a:solidFill>
                  <a:schemeClr val="tx1"/>
                </a:solidFill>
                <a:effectLst/>
              </a:rPr>
              <a:t>J Steroid </a:t>
            </a:r>
            <a:r>
              <a:rPr lang="en-US" sz="1050" i="1" kern="1200" dirty="0" err="1">
                <a:solidFill>
                  <a:schemeClr val="tx1"/>
                </a:solidFill>
                <a:effectLst/>
              </a:rPr>
              <a:t>Biochem</a:t>
            </a:r>
            <a:r>
              <a:rPr lang="en-US" sz="1050" i="1" kern="1200" dirty="0">
                <a:solidFill>
                  <a:schemeClr val="tx1"/>
                </a:solidFill>
                <a:effectLst/>
              </a:rPr>
              <a:t> </a:t>
            </a:r>
            <a:r>
              <a:rPr lang="en-US" sz="1050" i="1" kern="1200" dirty="0" err="1">
                <a:solidFill>
                  <a:schemeClr val="tx1"/>
                </a:solidFill>
                <a:effectLst/>
              </a:rPr>
              <a:t>Mol</a:t>
            </a:r>
            <a:r>
              <a:rPr lang="en-US" sz="1050" i="1" kern="1200" dirty="0">
                <a:solidFill>
                  <a:schemeClr val="tx1"/>
                </a:solidFill>
                <a:effectLst/>
              </a:rPr>
              <a:t> </a:t>
            </a:r>
            <a:r>
              <a:rPr lang="en-US" sz="1050" i="1" kern="1200" dirty="0" err="1">
                <a:solidFill>
                  <a:schemeClr val="tx1"/>
                </a:solidFill>
                <a:effectLst/>
              </a:rPr>
              <a:t>Biol</a:t>
            </a:r>
            <a:r>
              <a:rPr lang="en-US" sz="1050" i="1" kern="1200" dirty="0">
                <a:solidFill>
                  <a:schemeClr val="tx1"/>
                </a:solidFill>
                <a:effectLst/>
              </a:rPr>
              <a:t> </a:t>
            </a:r>
            <a:r>
              <a:rPr lang="en-US" sz="1050" kern="1200" dirty="0">
                <a:solidFill>
                  <a:schemeClr val="tx1"/>
                </a:solidFill>
                <a:effectLst/>
              </a:rPr>
              <a:t>2005;97(5):416–420.</a:t>
            </a:r>
          </a:p>
          <a:p>
            <a:pPr marL="247620" indent="-247620">
              <a:buFont typeface="+mj-lt"/>
              <a:buAutoNum type="arabicPeriod"/>
            </a:pPr>
            <a:r>
              <a:rPr lang="en-US" altLang="en-US" sz="1050" dirty="0">
                <a:solidFill>
                  <a:srgbClr val="000000"/>
                </a:solidFill>
                <a:ea typeface="MS PGothic" pitchFamily="34" charset="-128"/>
              </a:rPr>
              <a:t>Bingham JS. Single blind comparison of ketoconazole 200 mg oral tablets and </a:t>
            </a:r>
            <a:r>
              <a:rPr lang="en-US" altLang="en-US" sz="1050" dirty="0" err="1">
                <a:solidFill>
                  <a:srgbClr val="000000"/>
                </a:solidFill>
                <a:ea typeface="MS PGothic" pitchFamily="34" charset="-128"/>
              </a:rPr>
              <a:t>clotrimazole</a:t>
            </a:r>
            <a:r>
              <a:rPr lang="en-US" altLang="en-US" sz="1050" dirty="0">
                <a:solidFill>
                  <a:srgbClr val="000000"/>
                </a:solidFill>
                <a:ea typeface="MS PGothic" pitchFamily="34" charset="-128"/>
              </a:rPr>
              <a:t> 100 mg vaginal tablets and 1% cream in treating acute vaginal </a:t>
            </a:r>
            <a:r>
              <a:rPr lang="en-US" altLang="en-US" sz="1050" dirty="0" err="1">
                <a:solidFill>
                  <a:srgbClr val="000000"/>
                </a:solidFill>
                <a:ea typeface="MS PGothic" pitchFamily="34" charset="-128"/>
              </a:rPr>
              <a:t>candidosis</a:t>
            </a:r>
            <a:r>
              <a:rPr lang="en-US" altLang="en-US" sz="1050" dirty="0">
                <a:solidFill>
                  <a:srgbClr val="000000"/>
                </a:solidFill>
                <a:ea typeface="MS PGothic" pitchFamily="34" charset="-128"/>
              </a:rPr>
              <a:t>. </a:t>
            </a:r>
            <a:r>
              <a:rPr lang="en-US" altLang="en-US" sz="1050" i="1" dirty="0">
                <a:solidFill>
                  <a:srgbClr val="000000"/>
                </a:solidFill>
                <a:ea typeface="MS PGothic" pitchFamily="34" charset="-128"/>
              </a:rPr>
              <a:t>Br J </a:t>
            </a:r>
            <a:r>
              <a:rPr lang="en-US" altLang="en-US" sz="1050" i="1" dirty="0" err="1">
                <a:solidFill>
                  <a:srgbClr val="000000"/>
                </a:solidFill>
                <a:ea typeface="MS PGothic" pitchFamily="34" charset="-128"/>
              </a:rPr>
              <a:t>Vener</a:t>
            </a:r>
            <a:r>
              <a:rPr lang="en-US" altLang="en-US" sz="1050" i="1" dirty="0">
                <a:solidFill>
                  <a:srgbClr val="000000"/>
                </a:solidFill>
                <a:ea typeface="MS PGothic" pitchFamily="34" charset="-128"/>
              </a:rPr>
              <a:t> Dis </a:t>
            </a:r>
            <a:r>
              <a:rPr lang="en-US" altLang="en-US" sz="1050" dirty="0">
                <a:solidFill>
                  <a:srgbClr val="000000"/>
                </a:solidFill>
                <a:ea typeface="MS PGothic" pitchFamily="34" charset="-128"/>
              </a:rPr>
              <a:t>1984;60(3):175–177.</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B751C23-F17F-4FBC-A2A5-151144C1D862}" type="slidenum">
              <a:rPr kumimoji="0" lang="en-US" sz="13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US" sz="13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63529993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98488" y="119063"/>
            <a:ext cx="5661025" cy="4246562"/>
          </a:xfrm>
        </p:spPr>
      </p:sp>
      <p:sp>
        <p:nvSpPr>
          <p:cNvPr id="3" name="Notes Placeholder 2"/>
          <p:cNvSpPr>
            <a:spLocks noGrp="1"/>
          </p:cNvSpPr>
          <p:nvPr>
            <p:ph type="body" idx="1"/>
          </p:nvPr>
        </p:nvSpPr>
        <p:spPr/>
        <p:txBody>
          <a:bodyPr/>
          <a:lstStyle/>
          <a:p>
            <a:pPr marL="171450" indent="-171450">
              <a:buFont typeface="Arial" charset="0"/>
              <a:buChar char="•"/>
            </a:pPr>
            <a:r>
              <a:rPr lang="en-US" dirty="0"/>
              <a:t>The aim of this review was </a:t>
            </a:r>
            <a:r>
              <a:rPr lang="en-US" sz="1200" b="0" i="0" kern="1200" dirty="0">
                <a:solidFill>
                  <a:schemeClr val="tx1"/>
                </a:solidFill>
                <a:effectLst/>
                <a:latin typeface="+mn-lt"/>
                <a:ea typeface="+mn-ea"/>
                <a:cs typeface="+mn-cs"/>
              </a:rPr>
              <a:t>to determine the relative effectiveness and safety of methods of luteal phase support provided to </a:t>
            </a:r>
            <a:r>
              <a:rPr lang="en-US" sz="1200" b="0" i="0" kern="1200" dirty="0" err="1">
                <a:solidFill>
                  <a:schemeClr val="tx1"/>
                </a:solidFill>
                <a:effectLst/>
                <a:latin typeface="+mn-lt"/>
                <a:ea typeface="+mn-ea"/>
                <a:cs typeface="+mn-cs"/>
              </a:rPr>
              <a:t>subfertile</a:t>
            </a:r>
            <a:r>
              <a:rPr lang="en-US" sz="1200" b="0" i="0" kern="1200" dirty="0">
                <a:solidFill>
                  <a:schemeClr val="tx1"/>
                </a:solidFill>
                <a:effectLst/>
                <a:latin typeface="+mn-lt"/>
                <a:ea typeface="+mn-ea"/>
                <a:cs typeface="+mn-cs"/>
              </a:rPr>
              <a:t> women undergoing assisted reproduction</a:t>
            </a:r>
          </a:p>
          <a:p>
            <a:pPr marL="171450" indent="-171450">
              <a:buFont typeface="Arial" charset="0"/>
              <a:buChar char="•"/>
            </a:pPr>
            <a:r>
              <a:rPr lang="en-US" sz="1200" b="0" i="0" kern="1200" dirty="0">
                <a:solidFill>
                  <a:schemeClr val="tx1"/>
                </a:solidFill>
                <a:effectLst/>
                <a:latin typeface="+mn-lt"/>
                <a:ea typeface="+mn-ea"/>
                <a:cs typeface="+mn-cs"/>
              </a:rPr>
              <a:t>Randomized controlled trials (RCTs) of luteal phase support using progesterone, </a:t>
            </a:r>
            <a:r>
              <a:rPr lang="en-US" sz="1200" b="0" i="0" kern="1200" dirty="0" err="1">
                <a:solidFill>
                  <a:schemeClr val="tx1"/>
                </a:solidFill>
                <a:effectLst/>
                <a:latin typeface="+mn-lt"/>
                <a:ea typeface="+mn-ea"/>
                <a:cs typeface="+mn-cs"/>
              </a:rPr>
              <a:t>hCG</a:t>
            </a:r>
            <a:r>
              <a:rPr lang="en-US" sz="1200" b="0" i="0" kern="1200" dirty="0">
                <a:solidFill>
                  <a:schemeClr val="tx1"/>
                </a:solidFill>
                <a:effectLst/>
                <a:latin typeface="+mn-lt"/>
                <a:ea typeface="+mn-ea"/>
                <a:cs typeface="+mn-cs"/>
              </a:rPr>
              <a:t> or GnRH agonist supplementation in ART cycles were included</a:t>
            </a:r>
          </a:p>
          <a:p>
            <a:pPr marL="171450" indent="-171450">
              <a:buFont typeface="Arial" charset="0"/>
              <a:buChar char="•"/>
            </a:pPr>
            <a:r>
              <a:rPr lang="en-US" sz="1200" b="0" i="0" kern="1200" dirty="0">
                <a:solidFill>
                  <a:schemeClr val="tx1"/>
                </a:solidFill>
                <a:effectLst/>
                <a:latin typeface="+mn-lt"/>
                <a:ea typeface="+mn-ea"/>
                <a:cs typeface="+mn-cs"/>
              </a:rPr>
              <a:t>The authors concluded that both progesterone and </a:t>
            </a:r>
            <a:r>
              <a:rPr lang="en-US" sz="1200" b="0" i="0" kern="1200" dirty="0" err="1">
                <a:solidFill>
                  <a:schemeClr val="tx1"/>
                </a:solidFill>
                <a:effectLst/>
                <a:latin typeface="+mn-lt"/>
                <a:ea typeface="+mn-ea"/>
                <a:cs typeface="+mn-cs"/>
              </a:rPr>
              <a:t>hCG</a:t>
            </a:r>
            <a:r>
              <a:rPr lang="en-US" sz="1200" b="0" i="0" kern="1200" dirty="0">
                <a:solidFill>
                  <a:schemeClr val="tx1"/>
                </a:solidFill>
                <a:effectLst/>
                <a:latin typeface="+mn-lt"/>
                <a:ea typeface="+mn-ea"/>
                <a:cs typeface="+mn-cs"/>
              </a:rPr>
              <a:t> during the luteal phase are associated with higher rates of live birth or ongoing pregnancy than placebo</a:t>
            </a:r>
          </a:p>
          <a:p>
            <a:pPr marL="628650" lvl="1" indent="-171450">
              <a:buFont typeface="Arial" charset="0"/>
              <a:buChar char="•"/>
            </a:pPr>
            <a:r>
              <a:rPr lang="en-US" sz="1200" b="0" i="0" kern="1200" dirty="0">
                <a:solidFill>
                  <a:schemeClr val="tx1"/>
                </a:solidFill>
                <a:effectLst/>
                <a:latin typeface="+mn-lt"/>
                <a:ea typeface="+mn-ea"/>
                <a:cs typeface="+mn-cs"/>
              </a:rPr>
              <a:t>The addition of </a:t>
            </a:r>
            <a:r>
              <a:rPr lang="en-US" sz="1200" b="0" i="0" kern="1200" dirty="0" err="1">
                <a:solidFill>
                  <a:schemeClr val="tx1"/>
                </a:solidFill>
                <a:effectLst/>
                <a:latin typeface="+mn-lt"/>
                <a:ea typeface="+mn-ea"/>
                <a:cs typeface="+mn-cs"/>
              </a:rPr>
              <a:t>GnRHa</a:t>
            </a:r>
            <a:r>
              <a:rPr lang="en-US" sz="1200" b="0" i="0" kern="1200" dirty="0">
                <a:solidFill>
                  <a:schemeClr val="tx1"/>
                </a:solidFill>
                <a:effectLst/>
                <a:latin typeface="+mn-lt"/>
                <a:ea typeface="+mn-ea"/>
                <a:cs typeface="+mn-cs"/>
              </a:rPr>
              <a:t> to progesterone is associated with an improvement in pregnancy outcomes</a:t>
            </a:r>
          </a:p>
          <a:p>
            <a:pPr marL="628650" lvl="1" indent="-171450">
              <a:buFont typeface="Arial" charset="0"/>
              <a:buChar char="•"/>
            </a:pPr>
            <a:r>
              <a:rPr lang="en-GB" sz="1200" dirty="0">
                <a:solidFill>
                  <a:srgbClr val="000000"/>
                </a:solidFill>
                <a:latin typeface="Georgia"/>
              </a:rPr>
              <a:t>Evidence suggested that synthetic progesterone was associated with a higher clinical pregnancy rate than micronized progesterone </a:t>
            </a:r>
            <a:endParaRPr lang="en-US" b="0" i="0" kern="1200" dirty="0">
              <a:solidFill>
                <a:schemeClr val="tx1"/>
              </a:solidFill>
              <a:effectLst/>
              <a:latin typeface="+mn-lt"/>
              <a:ea typeface="+mn-ea"/>
              <a:cs typeface="+mn-cs"/>
            </a:endParaRPr>
          </a:p>
          <a:p>
            <a:pPr marL="0" lvl="0" indent="0">
              <a:buFont typeface="Arial" charset="0"/>
              <a:buNone/>
            </a:pPr>
            <a:endParaRPr lang="en-US" b="1" dirty="0"/>
          </a:p>
          <a:p>
            <a:pPr marL="0" lvl="0" indent="0">
              <a:buFont typeface="Arial" charset="0"/>
              <a:buNone/>
            </a:pPr>
            <a:r>
              <a:rPr lang="en-US" b="1" dirty="0"/>
              <a:t>Reference</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GB" sz="1200" dirty="0"/>
              <a:t>van der Linden M, Buckingham K, Farquhar C, et al. Luteal phase support for assisted reproduction cycles.</a:t>
            </a:r>
            <a:r>
              <a:rPr lang="en-GB" sz="1200" baseline="0" dirty="0"/>
              <a:t> </a:t>
            </a:r>
            <a:r>
              <a:rPr lang="en-GB" sz="1200" i="1" dirty="0"/>
              <a:t>Cochrane Database </a:t>
            </a:r>
            <a:r>
              <a:rPr lang="en-GB" sz="1200" i="1" dirty="0" err="1"/>
              <a:t>Syst</a:t>
            </a:r>
            <a:r>
              <a:rPr lang="en-GB" sz="1200" i="1" dirty="0"/>
              <a:t> Rev</a:t>
            </a:r>
            <a:r>
              <a:rPr lang="en-GB" sz="1200" dirty="0"/>
              <a:t> 2015: CD009154. </a:t>
            </a:r>
          </a:p>
          <a:p>
            <a:pPr marL="0" lvl="0" indent="0">
              <a:buFont typeface="Arial" charset="0"/>
              <a:buNone/>
            </a:pPr>
            <a:endParaRPr lang="en-US" dirty="0"/>
          </a:p>
        </p:txBody>
      </p:sp>
      <p:sp>
        <p:nvSpPr>
          <p:cNvPr id="4" name="Slide Number Placeholder 3"/>
          <p:cNvSpPr>
            <a:spLocks noGrp="1"/>
          </p:cNvSpPr>
          <p:nvPr>
            <p:ph type="sldNum" sz="quarter" idx="10"/>
          </p:nvPr>
        </p:nvSpPr>
        <p:spPr/>
        <p:txBody>
          <a:bodyPr/>
          <a:lstStyle/>
          <a:p>
            <a:fld id="{29D740A2-4944-41B8-B70B-73B0FE28E7DD}" type="slidenum">
              <a:rPr lang="en-GB" smtClean="0"/>
              <a:t>46</a:t>
            </a:fld>
            <a:endParaRPr lang="en-GB"/>
          </a:p>
        </p:txBody>
      </p:sp>
    </p:spTree>
    <p:extLst>
      <p:ext uri="{BB962C8B-B14F-4D97-AF65-F5344CB8AC3E}">
        <p14:creationId xmlns:p14="http://schemas.microsoft.com/office/powerpoint/2010/main" val="138276762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98488" y="119063"/>
            <a:ext cx="5661025" cy="4246562"/>
          </a:xfrm>
        </p:spPr>
      </p:sp>
      <p:sp>
        <p:nvSpPr>
          <p:cNvPr id="3" name="Notes Placeholder 2"/>
          <p:cNvSpPr>
            <a:spLocks noGrp="1"/>
          </p:cNvSpPr>
          <p:nvPr>
            <p:ph type="body" idx="1"/>
          </p:nvPr>
        </p:nvSpPr>
        <p:spPr/>
        <p:txBody>
          <a:bodyPr/>
          <a:lstStyle/>
          <a:p>
            <a:pPr marL="171450" indent="-171450">
              <a:buFont typeface="Arial" charset="0"/>
              <a:buChar char="•"/>
            </a:pPr>
            <a:r>
              <a:rPr lang="en-US" dirty="0"/>
              <a:t>The aim of this study was to </a:t>
            </a:r>
            <a:r>
              <a:rPr lang="en-US" sz="1200" b="0" i="0" kern="1200" dirty="0">
                <a:solidFill>
                  <a:schemeClr val="tx1"/>
                </a:solidFill>
                <a:effectLst/>
                <a:latin typeface="+mn-lt"/>
                <a:ea typeface="+mn-ea"/>
                <a:cs typeface="+mn-cs"/>
              </a:rPr>
              <a:t>compare the effects of </a:t>
            </a:r>
            <a:r>
              <a:rPr lang="en-US" sz="1200" b="0" i="0" kern="1200" dirty="0" err="1">
                <a:solidFill>
                  <a:schemeClr val="tx1"/>
                </a:solidFill>
                <a:effectLst/>
                <a:latin typeface="+mn-lt"/>
                <a:ea typeface="+mn-ea"/>
                <a:cs typeface="+mn-cs"/>
              </a:rPr>
              <a:t>dydrogesterone</a:t>
            </a:r>
            <a:r>
              <a:rPr lang="en-US" sz="1200" b="0" i="0" kern="1200" dirty="0">
                <a:solidFill>
                  <a:schemeClr val="tx1"/>
                </a:solidFill>
                <a:effectLst/>
                <a:latin typeface="+mn-lt"/>
                <a:ea typeface="+mn-ea"/>
                <a:cs typeface="+mn-cs"/>
              </a:rPr>
              <a:t> and progesterone for luteal-phase support (LPS) in women undergoing assisted reproductive techniques (ART)</a:t>
            </a:r>
          </a:p>
          <a:p>
            <a:pPr marL="171450" indent="-171450">
              <a:buFont typeface="Arial" charset="0"/>
              <a:buChar char="•"/>
            </a:pPr>
            <a:r>
              <a:rPr lang="en-US" sz="1200" b="0" i="0" kern="1200" dirty="0">
                <a:solidFill>
                  <a:schemeClr val="tx1"/>
                </a:solidFill>
                <a:effectLst/>
                <a:latin typeface="+mn-lt"/>
                <a:ea typeface="+mn-ea"/>
                <a:cs typeface="+mn-cs"/>
              </a:rPr>
              <a:t>The last search was performed in October 2015</a:t>
            </a:r>
          </a:p>
          <a:p>
            <a:pPr marL="628650" lvl="1" indent="-171450">
              <a:buFont typeface="Arial" charset="0"/>
              <a:buChar char="•"/>
            </a:pPr>
            <a:r>
              <a:rPr lang="en-US" sz="1200" b="0" i="0" kern="1200" dirty="0">
                <a:solidFill>
                  <a:schemeClr val="tx1"/>
                </a:solidFill>
                <a:effectLst/>
                <a:latin typeface="+mn-lt"/>
                <a:ea typeface="+mn-ea"/>
                <a:cs typeface="+mn-cs"/>
              </a:rPr>
              <a:t>Eight RCTs were considered eligible and were included in the review and meta-analyses</a:t>
            </a:r>
          </a:p>
          <a:p>
            <a:pPr marL="171450" lvl="0" indent="-171450">
              <a:buFont typeface="Arial" charset="0"/>
              <a:buChar char="•"/>
            </a:pPr>
            <a:r>
              <a:rPr lang="en-US" sz="1200" b="0" i="0" kern="1200" dirty="0">
                <a:solidFill>
                  <a:schemeClr val="tx1"/>
                </a:solidFill>
                <a:effectLst/>
                <a:latin typeface="+mn-lt"/>
                <a:ea typeface="+mn-ea"/>
                <a:cs typeface="+mn-cs"/>
              </a:rPr>
              <a:t>The authors concluded that oral </a:t>
            </a:r>
            <a:r>
              <a:rPr lang="en-US" sz="1200" b="0" i="0" kern="1200" dirty="0" err="1">
                <a:solidFill>
                  <a:schemeClr val="tx1"/>
                </a:solidFill>
                <a:effectLst/>
                <a:latin typeface="+mn-lt"/>
                <a:ea typeface="+mn-ea"/>
                <a:cs typeface="+mn-cs"/>
              </a:rPr>
              <a:t>dydrogesterone</a:t>
            </a:r>
            <a:r>
              <a:rPr lang="en-US" sz="1200" b="0" i="0" kern="1200" dirty="0">
                <a:solidFill>
                  <a:schemeClr val="tx1"/>
                </a:solidFill>
                <a:effectLst/>
                <a:latin typeface="+mn-lt"/>
                <a:ea typeface="+mn-ea"/>
                <a:cs typeface="+mn-cs"/>
              </a:rPr>
              <a:t> seems to be as effective as vaginal progesterone for LPS in ART cycles, and appears to be better tolerated </a:t>
            </a:r>
          </a:p>
          <a:p>
            <a:pPr marL="171450" lvl="0" indent="-171450">
              <a:buFont typeface="Arial" charset="0"/>
              <a:buChar char="•"/>
            </a:pPr>
            <a:endParaRPr lang="en-US" sz="1200" b="0" i="0" kern="1200" dirty="0">
              <a:solidFill>
                <a:schemeClr val="tx1"/>
              </a:solidFill>
              <a:effectLst/>
              <a:latin typeface="+mn-lt"/>
              <a:ea typeface="+mn-ea"/>
              <a:cs typeface="+mn-cs"/>
            </a:endParaRPr>
          </a:p>
          <a:p>
            <a:pPr marL="0" lvl="0" indent="0">
              <a:buFont typeface="Arial" charset="0"/>
              <a:buNone/>
            </a:pPr>
            <a:r>
              <a:rPr lang="en-US" sz="1200" b="1" i="0" kern="1200" dirty="0">
                <a:solidFill>
                  <a:schemeClr val="tx1"/>
                </a:solidFill>
                <a:effectLst/>
                <a:latin typeface="+mn-lt"/>
                <a:ea typeface="+mn-ea"/>
                <a:cs typeface="+mn-cs"/>
              </a:rPr>
              <a:t>Reference</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GB" sz="1200" dirty="0"/>
              <a:t>Barbosa MWP, Silva LR, Navarro PA</a:t>
            </a:r>
            <a:r>
              <a:rPr lang="en-GB" sz="1200" baseline="0" dirty="0"/>
              <a:t> </a:t>
            </a:r>
            <a:r>
              <a:rPr lang="en-GB" sz="1200" dirty="0"/>
              <a:t>et al. </a:t>
            </a:r>
            <a:r>
              <a:rPr lang="en-GB" sz="1200" dirty="0" err="1"/>
              <a:t>Dydrogesterone</a:t>
            </a:r>
            <a:r>
              <a:rPr lang="en-GB" sz="1200" dirty="0"/>
              <a:t> vs progesterone for luteal-phase support: systematic review and meta-analysis of randomized controlled trials.</a:t>
            </a:r>
            <a:r>
              <a:rPr lang="en-GB" sz="1200" baseline="0" dirty="0"/>
              <a:t> </a:t>
            </a:r>
            <a:r>
              <a:rPr lang="en-GB" sz="1200" i="1" dirty="0"/>
              <a:t>Ultrasound </a:t>
            </a:r>
            <a:r>
              <a:rPr lang="en-GB" sz="1200" i="1" dirty="0" err="1"/>
              <a:t>Obstet</a:t>
            </a:r>
            <a:r>
              <a:rPr lang="en-GB" sz="1200" i="1" dirty="0"/>
              <a:t> </a:t>
            </a:r>
            <a:r>
              <a:rPr lang="en-GB" sz="1200" i="1" dirty="0" err="1"/>
              <a:t>Gynecol</a:t>
            </a:r>
            <a:r>
              <a:rPr lang="en-GB" sz="1200" i="1" dirty="0"/>
              <a:t> </a:t>
            </a:r>
            <a:r>
              <a:rPr lang="en-GB" sz="1200" dirty="0"/>
              <a:t>2016;48:161–170.</a:t>
            </a:r>
          </a:p>
          <a:p>
            <a:pPr marL="0" lvl="0" indent="0">
              <a:buFont typeface="Arial" charset="0"/>
              <a:buNone/>
            </a:pPr>
            <a:endParaRPr lang="en-US" sz="1200" b="0" i="0" kern="1200" dirty="0">
              <a:solidFill>
                <a:schemeClr val="tx1"/>
              </a:solidFill>
              <a:effectLst/>
              <a:latin typeface="+mn-lt"/>
              <a:ea typeface="+mn-ea"/>
              <a:cs typeface="+mn-cs"/>
            </a:endParaRPr>
          </a:p>
          <a:p>
            <a:pPr marL="171450" indent="-171450">
              <a:buFont typeface="Arial" charset="0"/>
              <a:buChar char="•"/>
            </a:pPr>
            <a:endParaRPr lang="en-US" dirty="0"/>
          </a:p>
        </p:txBody>
      </p:sp>
      <p:sp>
        <p:nvSpPr>
          <p:cNvPr id="4" name="Slide Number Placeholder 3"/>
          <p:cNvSpPr>
            <a:spLocks noGrp="1"/>
          </p:cNvSpPr>
          <p:nvPr>
            <p:ph type="sldNum" sz="quarter" idx="10"/>
          </p:nvPr>
        </p:nvSpPr>
        <p:spPr/>
        <p:txBody>
          <a:bodyPr/>
          <a:lstStyle/>
          <a:p>
            <a:fld id="{29D740A2-4944-41B8-B70B-73B0FE28E7DD}" type="slidenum">
              <a:rPr lang="en-GB" smtClean="0"/>
              <a:t>47</a:t>
            </a:fld>
            <a:endParaRPr lang="en-GB"/>
          </a:p>
        </p:txBody>
      </p:sp>
    </p:spTree>
    <p:extLst>
      <p:ext uri="{BB962C8B-B14F-4D97-AF65-F5344CB8AC3E}">
        <p14:creationId xmlns:p14="http://schemas.microsoft.com/office/powerpoint/2010/main" val="7878385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98488" y="106363"/>
            <a:ext cx="5661025" cy="4246562"/>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29D740A2-4944-41B8-B70B-73B0FE28E7DD}" type="slidenum">
              <a:rPr lang="en-GB" smtClean="0"/>
              <a:t>48</a:t>
            </a:fld>
            <a:endParaRPr lang="en-GB"/>
          </a:p>
        </p:txBody>
      </p:sp>
    </p:spTree>
    <p:extLst>
      <p:ext uri="{BB962C8B-B14F-4D97-AF65-F5344CB8AC3E}">
        <p14:creationId xmlns:p14="http://schemas.microsoft.com/office/powerpoint/2010/main" val="43720304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a:xfrm>
            <a:off x="611188" y="115888"/>
            <a:ext cx="5662612" cy="4246562"/>
          </a:xfrm>
          <a:ln/>
        </p:spPr>
      </p:sp>
      <p:sp>
        <p:nvSpPr>
          <p:cNvPr id="49155" name="Notes Placeholder 2"/>
          <p:cNvSpPr>
            <a:spLocks noGrp="1"/>
          </p:cNvSpPr>
          <p:nvPr>
            <p:ph type="body" idx="1"/>
          </p:nvPr>
        </p:nvSpPr>
        <p:spPr>
          <a:noFill/>
        </p:spPr>
        <p:txBody>
          <a:bodyPr>
            <a:normAutofit fontScale="92500"/>
          </a:bodyPr>
          <a:lstStyle/>
          <a:p>
            <a:pPr marL="171450" indent="-171450">
              <a:buFont typeface="Arial" panose="020B0604020202020204" pitchFamily="34" charset="0"/>
              <a:buChar char="•"/>
            </a:pPr>
            <a:r>
              <a:rPr lang="en-US" sz="1100" kern="1200" dirty="0">
                <a:effectLst/>
              </a:rPr>
              <a:t>Up to 2012, when Lotus I was designed, studies conducted in luteal support for </a:t>
            </a:r>
            <a:r>
              <a:rPr lang="en-US" sz="1100" i="1" kern="1200" dirty="0">
                <a:effectLst/>
              </a:rPr>
              <a:t>in vitro </a:t>
            </a:r>
            <a:r>
              <a:rPr lang="en-US" sz="1100" kern="1200" dirty="0">
                <a:effectLst/>
              </a:rPr>
              <a:t>fertilization (IVF) used daily doses of dydrogesterone ranging from 20 to 30 mg;</a:t>
            </a:r>
            <a:r>
              <a:rPr lang="en-US" sz="1100" kern="1200" baseline="30000" dirty="0">
                <a:effectLst/>
              </a:rPr>
              <a:t>1–3</a:t>
            </a:r>
            <a:r>
              <a:rPr lang="en-US" sz="1100" kern="1200" dirty="0">
                <a:effectLst/>
              </a:rPr>
              <a:t> however, 10 mg twice daily was shown to have reduced endometrial development compared with 200 mg micronized vaginal progesterone three times daily</a:t>
            </a:r>
            <a:r>
              <a:rPr lang="en-US" sz="1100" kern="1200" baseline="30000" dirty="0">
                <a:effectLst/>
              </a:rPr>
              <a:t>4</a:t>
            </a:r>
          </a:p>
          <a:p>
            <a:pPr marL="171450" indent="-171450">
              <a:buFont typeface="Arial" panose="020B0604020202020204" pitchFamily="34" charset="0"/>
              <a:buChar char="•"/>
            </a:pPr>
            <a:r>
              <a:rPr lang="en-US" sz="1100" kern="1200" dirty="0">
                <a:effectLst/>
              </a:rPr>
              <a:t>The dose of dydrogesterone (10 mg three times daily) used in </a:t>
            </a:r>
            <a:r>
              <a:rPr lang="en-US" sz="1100" dirty="0"/>
              <a:t>Lotus I </a:t>
            </a:r>
            <a:r>
              <a:rPr lang="en-US" sz="1100" kern="1200" dirty="0">
                <a:effectLst/>
              </a:rPr>
              <a:t>was chosen based on recommendations by </a:t>
            </a:r>
            <a:r>
              <a:rPr lang="en-US" sz="1100" dirty="0">
                <a:ea typeface="MS PGothic" pitchFamily="34" charset="-128"/>
              </a:rPr>
              <a:t>IVF</a:t>
            </a:r>
            <a:r>
              <a:rPr lang="en-US" altLang="en-US" sz="1100" dirty="0">
                <a:ea typeface="MS PGothic" pitchFamily="34" charset="-128"/>
              </a:rPr>
              <a:t> </a:t>
            </a:r>
            <a:r>
              <a:rPr lang="en-US" sz="1100" kern="1200" dirty="0">
                <a:effectLst/>
              </a:rPr>
              <a:t>specialists and on the</a:t>
            </a:r>
            <a:r>
              <a:rPr lang="en-US" sz="1100" kern="1200" baseline="0" dirty="0">
                <a:effectLst/>
              </a:rPr>
              <a:t> </a:t>
            </a:r>
            <a:r>
              <a:rPr lang="en-US" sz="1100" kern="1200" dirty="0">
                <a:effectLst/>
              </a:rPr>
              <a:t>three studies mentioned above</a:t>
            </a:r>
            <a:r>
              <a:rPr lang="en-US" sz="1100" kern="1200" baseline="30000" dirty="0">
                <a:effectLst/>
              </a:rPr>
              <a:t>5</a:t>
            </a:r>
          </a:p>
          <a:p>
            <a:pPr marL="171450" indent="-171450">
              <a:buFont typeface="Arial" panose="020B0604020202020204" pitchFamily="34" charset="0"/>
              <a:buChar char="•"/>
            </a:pPr>
            <a:endParaRPr lang="en-US" altLang="en-US" sz="1100" kern="1200" dirty="0">
              <a:effectLst/>
            </a:endParaRPr>
          </a:p>
          <a:p>
            <a:pPr marL="0" indent="0">
              <a:buFont typeface="Arial" panose="020B0604020202020204" pitchFamily="34" charset="0"/>
              <a:buNone/>
            </a:pPr>
            <a:r>
              <a:rPr lang="en-US" altLang="en-US" sz="1100" b="1" kern="1200" dirty="0">
                <a:effectLst/>
              </a:rPr>
              <a:t>References</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GB" altLang="en-US" sz="1100" i="0" spc="-20" dirty="0"/>
              <a:t>Chakravarty BN, Shirazee HH, Dam P, </a:t>
            </a:r>
            <a:r>
              <a:rPr lang="en-US" altLang="en-US" sz="1100" i="1" spc="-20" dirty="0"/>
              <a:t>et al. </a:t>
            </a:r>
            <a:r>
              <a:rPr lang="en-US" altLang="en-US" sz="1100" i="0" spc="-20" dirty="0"/>
              <a:t>Oral dydrogesterone versus intravaginal micronized progesterone as luteal phase support in assisted reproductive technology (ART) cycles: results of a randomised study.</a:t>
            </a:r>
            <a:r>
              <a:rPr lang="en-US" altLang="en-US" sz="1100" i="0" spc="-20" baseline="0" dirty="0"/>
              <a:t> </a:t>
            </a:r>
            <a:r>
              <a:rPr lang="nl-NL" altLang="en-US" sz="1100" i="1" spc="-20" dirty="0"/>
              <a:t>J Steroid Biochem Mol Biol</a:t>
            </a:r>
            <a:r>
              <a:rPr lang="nl-NL" altLang="en-US" sz="1100" spc="-20" dirty="0"/>
              <a:t> 2005;97(5):416</a:t>
            </a:r>
            <a:r>
              <a:rPr lang="en-US" altLang="de-DE" sz="1100" spc="-20" dirty="0"/>
              <a:t>–4</a:t>
            </a:r>
            <a:r>
              <a:rPr lang="nl-NL" altLang="en-US" sz="1100" spc="-20" dirty="0"/>
              <a:t>20.</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altLang="en-US" sz="1100" dirty="0"/>
              <a:t>Patki A, Pawar VC</a:t>
            </a:r>
            <a:r>
              <a:rPr lang="en-US" altLang="en-US" sz="1100" i="1" dirty="0"/>
              <a:t>. </a:t>
            </a:r>
            <a:r>
              <a:rPr lang="en-GB" altLang="en-US" sz="1100" i="0" dirty="0"/>
              <a:t>Modulating fertility outcome in assisted reproductive technologies by the use of dydrogesterone. </a:t>
            </a:r>
            <a:r>
              <a:rPr lang="en-US" altLang="en-US" sz="1100" i="1" dirty="0"/>
              <a:t>Gynecol Endocrinol </a:t>
            </a:r>
            <a:r>
              <a:rPr lang="en-US" altLang="en-US" sz="1100" dirty="0"/>
              <a:t>2007;23(Suppl 1):68</a:t>
            </a:r>
            <a:r>
              <a:rPr lang="en-US" altLang="de-DE" sz="1100" dirty="0"/>
              <a:t>–</a:t>
            </a:r>
            <a:r>
              <a:rPr lang="en-US" altLang="en-US" sz="1100" dirty="0"/>
              <a:t>72.</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pt-BR" sz="1100" b="0" i="0" u="none" strike="noStrike" kern="1200" baseline="0" dirty="0">
                <a:solidFill>
                  <a:schemeClr val="tx1"/>
                </a:solidFill>
              </a:rPr>
              <a:t>Ganesh A, Chakravorty N, Mukherjee R, </a:t>
            </a:r>
            <a:r>
              <a:rPr lang="pt-BR" sz="1100" b="0" i="1" u="none" strike="noStrike" kern="1200" baseline="0" dirty="0">
                <a:solidFill>
                  <a:schemeClr val="tx1"/>
                </a:solidFill>
              </a:rPr>
              <a:t>et al. </a:t>
            </a:r>
            <a:r>
              <a:rPr lang="en-GB" sz="1100" b="0" i="0" u="none" strike="noStrike" kern="1200" baseline="0" dirty="0">
                <a:solidFill>
                  <a:schemeClr val="tx1"/>
                </a:solidFill>
              </a:rPr>
              <a:t>Comparison of oral dydrogestrone with progesterone gel and micronized progesterone for luteal support in 1,373 women undergoing </a:t>
            </a:r>
            <a:r>
              <a:rPr lang="en-GB" sz="1100" b="0" i="1" u="none" strike="noStrike" kern="1200" baseline="0" dirty="0">
                <a:solidFill>
                  <a:schemeClr val="tx1"/>
                </a:solidFill>
              </a:rPr>
              <a:t>in vitro </a:t>
            </a:r>
            <a:r>
              <a:rPr lang="en-GB" sz="1100" b="0" i="0" u="none" strike="noStrike" kern="1200" baseline="0" dirty="0">
                <a:solidFill>
                  <a:schemeClr val="tx1"/>
                </a:solidFill>
              </a:rPr>
              <a:t>fertilization: a randomized clinical study. </a:t>
            </a:r>
            <a:r>
              <a:rPr lang="en-GB" sz="1100" b="0" i="1" u="none" strike="noStrike" kern="1200" baseline="0" dirty="0">
                <a:solidFill>
                  <a:schemeClr val="tx1"/>
                </a:solidFill>
              </a:rPr>
              <a:t>Fertil Steril </a:t>
            </a:r>
            <a:r>
              <a:rPr lang="en-GB" sz="1100" b="0" i="0" u="none" strike="noStrike" kern="1200" baseline="0" dirty="0">
                <a:solidFill>
                  <a:schemeClr val="tx1"/>
                </a:solidFill>
              </a:rPr>
              <a:t>2011;95(6):1961–1965.</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GB" sz="1100" b="0" i="0" u="none" strike="noStrike" kern="1200" baseline="0" dirty="0">
                <a:solidFill>
                  <a:schemeClr val="tx1"/>
                </a:solidFill>
              </a:rPr>
              <a:t>Fatemi HM, Bourgain C, Donoso P, </a:t>
            </a:r>
            <a:r>
              <a:rPr lang="en-GB" sz="1100" b="0" i="1" u="none" strike="noStrike" kern="1200" baseline="0" dirty="0">
                <a:solidFill>
                  <a:schemeClr val="tx1"/>
                </a:solidFill>
              </a:rPr>
              <a:t>et al</a:t>
            </a:r>
            <a:r>
              <a:rPr lang="en-GB" sz="1100" b="0" i="0" u="none" strike="noStrike" kern="1200" baseline="0" dirty="0">
                <a:solidFill>
                  <a:schemeClr val="tx1"/>
                </a:solidFill>
              </a:rPr>
              <a:t>. Effect of oral administration of dydrogestrone versus vaginal administration of natural micronized progesterone on the secretory transformation of endometrium and luteal endocrine profile in patients with premature ovarian failure: a proof of concept. </a:t>
            </a:r>
            <a:r>
              <a:rPr lang="en-GB" sz="1100" b="0" i="1" u="none" strike="noStrike" kern="1200" baseline="0" dirty="0">
                <a:solidFill>
                  <a:schemeClr val="tx1"/>
                </a:solidFill>
              </a:rPr>
              <a:t>Hum Reprod </a:t>
            </a:r>
            <a:r>
              <a:rPr lang="en-GB" sz="1100" b="0" i="0" u="none" strike="noStrike" kern="1200" baseline="0" dirty="0">
                <a:solidFill>
                  <a:schemeClr val="tx1"/>
                </a:solidFill>
              </a:rPr>
              <a:t>2007;22(5):1260–1263.</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100" dirty="0"/>
              <a:t>Tournaye H, Sukhikh GT, Kahler E, Griesinger G. A Phase III randomized controlled trial comparing the efficacy, safety and tolerability of oral dydrogesterone versus micronized vaginal progesterone for luteal support in </a:t>
            </a:r>
            <a:r>
              <a:rPr lang="en-US" sz="1100" i="1" dirty="0"/>
              <a:t>in vitro</a:t>
            </a:r>
            <a:r>
              <a:rPr lang="en-US" sz="1100" dirty="0"/>
              <a:t> fertilization. </a:t>
            </a:r>
            <a:r>
              <a:rPr lang="en-US" sz="1100" i="1" dirty="0"/>
              <a:t>Hum </a:t>
            </a:r>
            <a:r>
              <a:rPr lang="en-US" sz="1100" i="1" dirty="0" err="1"/>
              <a:t>Reprod</a:t>
            </a:r>
            <a:r>
              <a:rPr lang="en-US" sz="1100" dirty="0"/>
              <a:t> </a:t>
            </a:r>
            <a:r>
              <a:rPr lang="de-DE" sz="1100" dirty="0"/>
              <a:t>2017;32(5):1019</a:t>
            </a:r>
            <a:r>
              <a:rPr lang="en-US" sz="1100" kern="1200" dirty="0">
                <a:effectLst/>
              </a:rPr>
              <a:t>–</a:t>
            </a:r>
            <a:r>
              <a:rPr lang="de-DE" sz="1100" dirty="0"/>
              <a:t>1027.</a:t>
            </a:r>
            <a:endParaRPr lang="en-GB" sz="1100" b="0" i="0" u="none" strike="noStrike" kern="1200" baseline="0" dirty="0">
              <a:solidFill>
                <a:schemeClr val="tx1"/>
              </a:solidFill>
            </a:endParaRPr>
          </a:p>
        </p:txBody>
      </p:sp>
      <p:sp>
        <p:nvSpPr>
          <p:cNvPr id="49156" name="Slide Number Placeholder 3"/>
          <p:cNvSpPr>
            <a:spLocks noGrp="1"/>
          </p:cNvSpPr>
          <p:nvPr>
            <p:ph type="sldNum" sz="quarter" idx="5"/>
          </p:nvPr>
        </p:nvSpPr>
        <p:spPr>
          <a:noFill/>
        </p:spPr>
        <p:txBody>
          <a:bodyPr/>
          <a:lstStyle>
            <a:lvl1pPr algn="l" defTabSz="935038" eaLnBrk="0" hangingPunct="0">
              <a:spcBef>
                <a:spcPct val="30000"/>
              </a:spcBef>
              <a:spcAft>
                <a:spcPct val="0"/>
              </a:spcAft>
              <a:defRPr sz="1200">
                <a:solidFill>
                  <a:schemeClr val="tx1"/>
                </a:solidFill>
                <a:latin typeface="Arial" charset="0"/>
              </a:defRPr>
            </a:lvl1pPr>
            <a:lvl2pPr marL="742950" indent="-285750" algn="l" defTabSz="935038" eaLnBrk="0" hangingPunct="0">
              <a:spcBef>
                <a:spcPct val="30000"/>
              </a:spcBef>
              <a:spcAft>
                <a:spcPct val="0"/>
              </a:spcAft>
              <a:defRPr sz="1200">
                <a:solidFill>
                  <a:schemeClr val="tx1"/>
                </a:solidFill>
                <a:latin typeface="Arial" charset="0"/>
              </a:defRPr>
            </a:lvl2pPr>
            <a:lvl3pPr marL="1143000" indent="-228600" algn="l" defTabSz="935038" eaLnBrk="0" hangingPunct="0">
              <a:spcBef>
                <a:spcPct val="30000"/>
              </a:spcBef>
              <a:spcAft>
                <a:spcPct val="0"/>
              </a:spcAft>
              <a:defRPr sz="1200">
                <a:solidFill>
                  <a:schemeClr val="tx1"/>
                </a:solidFill>
                <a:latin typeface="Arial" charset="0"/>
              </a:defRPr>
            </a:lvl3pPr>
            <a:lvl4pPr marL="1600200" indent="-228600" algn="l" defTabSz="935038" eaLnBrk="0" hangingPunct="0">
              <a:spcBef>
                <a:spcPct val="30000"/>
              </a:spcBef>
              <a:spcAft>
                <a:spcPct val="0"/>
              </a:spcAft>
              <a:defRPr sz="1200">
                <a:solidFill>
                  <a:schemeClr val="tx1"/>
                </a:solidFill>
                <a:latin typeface="Arial" charset="0"/>
              </a:defRPr>
            </a:lvl4pPr>
            <a:lvl5pPr marL="2057400" indent="-228600" algn="l" defTabSz="935038" eaLnBrk="0" hangingPunct="0">
              <a:spcBef>
                <a:spcPct val="30000"/>
              </a:spcBef>
              <a:spcAft>
                <a:spcPct val="0"/>
              </a:spcAft>
              <a:defRPr sz="1200">
                <a:solidFill>
                  <a:schemeClr val="tx1"/>
                </a:solidFill>
                <a:latin typeface="Arial" charset="0"/>
              </a:defRPr>
            </a:lvl5pPr>
            <a:lvl6pPr marL="2514600" indent="-228600" defTabSz="935038" eaLnBrk="0" fontAlgn="base" hangingPunct="0">
              <a:spcBef>
                <a:spcPct val="30000"/>
              </a:spcBef>
              <a:spcAft>
                <a:spcPct val="0"/>
              </a:spcAft>
              <a:defRPr sz="1200">
                <a:solidFill>
                  <a:schemeClr val="tx1"/>
                </a:solidFill>
                <a:latin typeface="Arial" charset="0"/>
              </a:defRPr>
            </a:lvl6pPr>
            <a:lvl7pPr marL="2971800" indent="-228600" defTabSz="935038" eaLnBrk="0" fontAlgn="base" hangingPunct="0">
              <a:spcBef>
                <a:spcPct val="30000"/>
              </a:spcBef>
              <a:spcAft>
                <a:spcPct val="0"/>
              </a:spcAft>
              <a:defRPr sz="1200">
                <a:solidFill>
                  <a:schemeClr val="tx1"/>
                </a:solidFill>
                <a:latin typeface="Arial" charset="0"/>
              </a:defRPr>
            </a:lvl7pPr>
            <a:lvl8pPr marL="3429000" indent="-228600" defTabSz="935038" eaLnBrk="0" fontAlgn="base" hangingPunct="0">
              <a:spcBef>
                <a:spcPct val="30000"/>
              </a:spcBef>
              <a:spcAft>
                <a:spcPct val="0"/>
              </a:spcAft>
              <a:defRPr sz="1200">
                <a:solidFill>
                  <a:schemeClr val="tx1"/>
                </a:solidFill>
                <a:latin typeface="Arial" charset="0"/>
              </a:defRPr>
            </a:lvl8pPr>
            <a:lvl9pPr marL="3886200" indent="-228600" defTabSz="935038" eaLnBrk="0" fontAlgn="base" hangingPunct="0">
              <a:spcBef>
                <a:spcPct val="30000"/>
              </a:spcBef>
              <a:spcAft>
                <a:spcPct val="0"/>
              </a:spcAft>
              <a:defRPr sz="1200">
                <a:solidFill>
                  <a:schemeClr val="tx1"/>
                </a:solidFill>
                <a:latin typeface="Arial" charset="0"/>
              </a:defRPr>
            </a:lvl9pPr>
          </a:lstStyle>
          <a:p>
            <a:pPr marL="0" marR="0" lvl="0" indent="0" algn="r" defTabSz="935038" rtl="0" eaLnBrk="1" fontAlgn="auto" latinLnBrk="0" hangingPunct="1">
              <a:lnSpc>
                <a:spcPct val="100000"/>
              </a:lnSpc>
              <a:spcBef>
                <a:spcPct val="0"/>
              </a:spcBef>
              <a:spcAft>
                <a:spcPct val="0"/>
              </a:spcAft>
              <a:buClrTx/>
              <a:buSzTx/>
              <a:buFontTx/>
              <a:buNone/>
              <a:tabLst/>
              <a:defRPr/>
            </a:pPr>
            <a:fld id="{7AFFACA8-6045-4373-AE64-B53091C7E460}" type="slidenum">
              <a:rPr kumimoji="0" lang="en-GB" alt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35038" rtl="0" eaLnBrk="1" fontAlgn="auto" latinLnBrk="0" hangingPunct="1">
                <a:lnSpc>
                  <a:spcPct val="100000"/>
                </a:lnSpc>
                <a:spcBef>
                  <a:spcPct val="0"/>
                </a:spcBef>
                <a:spcAft>
                  <a:spcPct val="0"/>
                </a:spcAft>
                <a:buClrTx/>
                <a:buSzTx/>
                <a:buFontTx/>
                <a:buNone/>
                <a:tabLst/>
                <a:defRPr/>
              </a:pPr>
              <a:t>49</a:t>
            </a:fld>
            <a:endParaRPr kumimoji="0" lang="en-GB" alt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55649971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11188" y="117475"/>
            <a:ext cx="5653087" cy="4240213"/>
          </a:xfrm>
        </p:spPr>
      </p:sp>
      <p:sp>
        <p:nvSpPr>
          <p:cNvPr id="3" name="Notes Placeholder 2"/>
          <p:cNvSpPr>
            <a:spLocks noGrp="1"/>
          </p:cNvSpPr>
          <p:nvPr>
            <p:ph type="body" idx="1"/>
          </p:nvPr>
        </p:nvSpPr>
        <p:spPr>
          <a:xfrm>
            <a:off x="611188" y="4706816"/>
            <a:ext cx="5551512" cy="4114800"/>
          </a:xfrm>
        </p:spPr>
        <p:txBody>
          <a:bodyPr/>
          <a:lstStyle/>
          <a:p>
            <a:pPr marL="171450" marR="0" indent="-171450" algn="l" defTabSz="844083" rtl="0" eaLnBrk="1" fontAlgn="auto" latinLnBrk="0" hangingPunct="1">
              <a:lnSpc>
                <a:spcPct val="90000"/>
              </a:lnSpc>
              <a:spcBef>
                <a:spcPts val="0"/>
              </a:spcBef>
              <a:spcAft>
                <a:spcPts val="0"/>
              </a:spcAft>
              <a:buClrTx/>
              <a:buSzTx/>
              <a:buFont typeface="Arial" panose="020B0604020202020204" pitchFamily="34" charset="0"/>
              <a:buChar char="•"/>
              <a:tabLst/>
              <a:defRPr/>
            </a:pPr>
            <a:r>
              <a:rPr lang="en-US" sz="1100" kern="1200" dirty="0">
                <a:effectLst/>
              </a:rPr>
              <a:t>Lotus I was a double-blind, double-dummy, two-arm, international Phase III randomized controlled trial, performed across 38 sites, in 7 countries (Austria, Belgium, Finland, Germany, Israel, Russia, and Spain) from August 2013 to March 2016</a:t>
            </a:r>
          </a:p>
          <a:p>
            <a:pPr marL="171450" marR="0" indent="-171450" algn="l" defTabSz="844083" rtl="0" eaLnBrk="1" fontAlgn="auto" latinLnBrk="0" hangingPunct="1">
              <a:lnSpc>
                <a:spcPct val="90000"/>
              </a:lnSpc>
              <a:spcBef>
                <a:spcPts val="0"/>
              </a:spcBef>
              <a:spcAft>
                <a:spcPts val="0"/>
              </a:spcAft>
              <a:buClrTx/>
              <a:buSzTx/>
              <a:buFont typeface="Arial" panose="020B0604020202020204" pitchFamily="34" charset="0"/>
              <a:buChar char="•"/>
              <a:tabLst/>
              <a:defRPr/>
            </a:pPr>
            <a:r>
              <a:rPr lang="en-US" sz="1100" dirty="0"/>
              <a:t>The primary objective of the study was to demonstrate non-inferiority of oral dydrogesterone 10 mg tablets three times daily (TID) </a:t>
            </a:r>
            <a:r>
              <a:rPr lang="en-US" sz="1100" i="1" dirty="0"/>
              <a:t>versus </a:t>
            </a:r>
            <a:r>
              <a:rPr lang="en-US" sz="1100" dirty="0"/>
              <a:t>micronized vaginal progesterone 200 mg capsules TID</a:t>
            </a:r>
          </a:p>
          <a:p>
            <a:pPr marL="345600" lvl="1" indent="-172800" defTabSz="844083">
              <a:lnSpc>
                <a:spcPct val="90000"/>
              </a:lnSpc>
              <a:buFont typeface="Arial" panose="020B0604020202020204" pitchFamily="34" charset="0"/>
              <a:buChar char="•"/>
            </a:pPr>
            <a:r>
              <a:rPr lang="en-US" sz="1100" dirty="0"/>
              <a:t>This objective was assessed by the presence of fetal heartbeats at pregnancy Week 10 (12 weeks of gestation) determined by transvaginal ultrasound</a:t>
            </a:r>
          </a:p>
          <a:p>
            <a:pPr marL="345600" lvl="1" indent="-172800" defTabSz="844083">
              <a:lnSpc>
                <a:spcPct val="90000"/>
              </a:lnSpc>
              <a:buFont typeface="Arial" panose="020B0604020202020204" pitchFamily="34" charset="0"/>
              <a:buChar char="•"/>
            </a:pPr>
            <a:r>
              <a:rPr lang="en-US" sz="1100" dirty="0"/>
              <a:t>A non-inferiority margin of 10% was used in accordance with recent licensing studies of products indicated for luteal support in </a:t>
            </a:r>
            <a:r>
              <a:rPr lang="en-US" sz="1100" i="1" dirty="0"/>
              <a:t>in vitro </a:t>
            </a:r>
            <a:r>
              <a:rPr lang="en-US" sz="1100" dirty="0"/>
              <a:t>fertilization</a:t>
            </a:r>
          </a:p>
          <a:p>
            <a:pPr marL="212682" indent="-212682" defTabSz="844083">
              <a:lnSpc>
                <a:spcPct val="90000"/>
              </a:lnSpc>
              <a:buFont typeface="Arial" panose="020B0604020202020204" pitchFamily="34" charset="0"/>
              <a:buChar char="•"/>
            </a:pPr>
            <a:r>
              <a:rPr lang="en-US" sz="1100" dirty="0"/>
              <a:t>Secondary objectives included positive pregnancy test on treatment Day 15 after embryo transfer and the incidence of live births</a:t>
            </a:r>
          </a:p>
          <a:p>
            <a:pPr marL="212682" marR="0" lvl="1" indent="-212682" algn="l" defTabSz="844083" rtl="0" eaLnBrk="1" fontAlgn="auto" latinLnBrk="0" hangingPunct="1">
              <a:lnSpc>
                <a:spcPct val="90000"/>
              </a:lnSpc>
              <a:spcBef>
                <a:spcPts val="0"/>
              </a:spcBef>
              <a:spcAft>
                <a:spcPts val="0"/>
              </a:spcAft>
              <a:buClrTx/>
              <a:buSzTx/>
              <a:buFont typeface="Arial" panose="020B0604020202020204" pitchFamily="34" charset="0"/>
              <a:buChar char="•"/>
              <a:tabLst/>
              <a:defRPr/>
            </a:pPr>
            <a:r>
              <a:rPr lang="en-US" sz="1100" dirty="0"/>
              <a:t>Newborn assessments included the following variables: gender, appearance, pulse, grimace, activity, and respiration score, weight, height, head circumference, abnormal findings of physical examination, and any malformations</a:t>
            </a:r>
          </a:p>
          <a:p>
            <a:pPr marL="212682" indent="-212682" defTabSz="844083">
              <a:lnSpc>
                <a:spcPct val="90000"/>
              </a:lnSpc>
              <a:buFont typeface="Arial" panose="020B0604020202020204" pitchFamily="34" charset="0"/>
              <a:buChar char="•"/>
            </a:pPr>
            <a:r>
              <a:rPr lang="en-US" sz="1100" spc="-20" dirty="0"/>
              <a:t>Safety and tolerability were examined by documentation of treatment-emergent adverse events, as well as routine laboratory findings, vital signs, and physical examination</a:t>
            </a:r>
          </a:p>
          <a:p>
            <a:pPr marL="158265" indent="-158265">
              <a:lnSpc>
                <a:spcPct val="90000"/>
              </a:lnSpc>
              <a:buFont typeface="Arial" panose="020B0604020202020204" pitchFamily="34" charset="0"/>
              <a:buChar char="•"/>
            </a:pPr>
            <a:endParaRPr lang="en-GB" sz="1100" b="0" i="0" u="none" strike="noStrike" kern="1200" baseline="0" dirty="0">
              <a:solidFill>
                <a:schemeClr val="tx1"/>
              </a:solidFill>
            </a:endParaRPr>
          </a:p>
          <a:p>
            <a:pPr marL="0" marR="0" lvl="0" indent="0" algn="l" defTabSz="914400" rtl="0" eaLnBrk="1" fontAlgn="auto" latinLnBrk="0" hangingPunct="1">
              <a:lnSpc>
                <a:spcPct val="90000"/>
              </a:lnSpc>
              <a:spcBef>
                <a:spcPts val="0"/>
              </a:spcBef>
              <a:spcAft>
                <a:spcPts val="0"/>
              </a:spcAft>
              <a:buClrTx/>
              <a:buSzTx/>
              <a:buFont typeface="Arial"/>
              <a:buNone/>
              <a:tabLst/>
              <a:defRPr/>
            </a:pPr>
            <a:r>
              <a:rPr lang="en-GB" sz="1100" b="1" baseline="0" dirty="0">
                <a:effectLst/>
              </a:rPr>
              <a:t>Reference</a:t>
            </a:r>
          </a:p>
          <a:p>
            <a:pPr marL="0" marR="0" lvl="0" indent="0" algn="l" defTabSz="914400" rtl="0" eaLnBrk="1" fontAlgn="auto" latinLnBrk="0" hangingPunct="1">
              <a:lnSpc>
                <a:spcPct val="90000"/>
              </a:lnSpc>
              <a:spcBef>
                <a:spcPts val="0"/>
              </a:spcBef>
              <a:spcAft>
                <a:spcPts val="0"/>
              </a:spcAft>
              <a:buClrTx/>
              <a:buSzTx/>
              <a:buFont typeface="Arial"/>
              <a:buNone/>
              <a:tabLst/>
              <a:defRPr/>
            </a:pPr>
            <a:r>
              <a:rPr lang="en-US" sz="1100" dirty="0"/>
              <a:t>Tournaye H, </a:t>
            </a:r>
            <a:r>
              <a:rPr lang="en-US" sz="1100" dirty="0" err="1"/>
              <a:t>Sukhikh</a:t>
            </a:r>
            <a:r>
              <a:rPr lang="en-US" sz="1100" dirty="0"/>
              <a:t> GT, Kahler E, </a:t>
            </a:r>
            <a:r>
              <a:rPr lang="en-US" sz="1100" dirty="0" err="1"/>
              <a:t>Griesinger</a:t>
            </a:r>
            <a:r>
              <a:rPr lang="en-US" sz="1100" dirty="0"/>
              <a:t> G. A Phase III randomized controlled trial comparing the efficacy, safety and tolerability of oral dydrogesterone versus micronized vaginal progesterone for luteal support in </a:t>
            </a:r>
            <a:r>
              <a:rPr lang="en-US" sz="1100" i="1" dirty="0"/>
              <a:t>in vitro</a:t>
            </a:r>
            <a:r>
              <a:rPr lang="en-US" sz="1100" dirty="0"/>
              <a:t> fertilization. </a:t>
            </a:r>
            <a:r>
              <a:rPr lang="en-US" sz="1100" i="1" dirty="0"/>
              <a:t>Hum </a:t>
            </a:r>
            <a:r>
              <a:rPr lang="en-US" sz="1100" i="1" dirty="0" err="1"/>
              <a:t>Reprod</a:t>
            </a:r>
            <a:r>
              <a:rPr lang="en-US" sz="1100" dirty="0"/>
              <a:t> </a:t>
            </a:r>
            <a:r>
              <a:rPr lang="de-DE" sz="1100" dirty="0"/>
              <a:t>2017;32(5):1019</a:t>
            </a:r>
            <a:r>
              <a:rPr lang="en-US" sz="1100" kern="1200" dirty="0">
                <a:effectLst/>
              </a:rPr>
              <a:t>–</a:t>
            </a:r>
            <a:r>
              <a:rPr lang="de-DE" sz="1100" dirty="0"/>
              <a:t>1027</a:t>
            </a:r>
            <a:r>
              <a:rPr lang="en-US" sz="1100" dirty="0"/>
              <a:t>.</a:t>
            </a:r>
            <a:endParaRPr lang="en-GB" sz="1100" dirty="0">
              <a:solidFill>
                <a:srgbClr val="000000"/>
              </a:solidFill>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B751C23-F17F-4FBC-A2A5-151144C1D862}"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08857159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11188" y="115888"/>
            <a:ext cx="5635625" cy="4227512"/>
          </a:xfrm>
        </p:spPr>
      </p:sp>
      <p:sp>
        <p:nvSpPr>
          <p:cNvPr id="3" name="Notes Placeholder 2"/>
          <p:cNvSpPr>
            <a:spLocks noGrp="1"/>
          </p:cNvSpPr>
          <p:nvPr>
            <p:ph type="body" idx="1"/>
          </p:nvPr>
        </p:nvSpPr>
        <p:spPr>
          <a:xfrm>
            <a:off x="612776" y="4671646"/>
            <a:ext cx="5486400" cy="4114800"/>
          </a:xfrm>
        </p:spPr>
        <p:txBody>
          <a:bodyPr/>
          <a:lstStyle/>
          <a:p>
            <a:pPr marL="171450" indent="-171450">
              <a:buFont typeface="Arial"/>
              <a:buChar char="•"/>
            </a:pPr>
            <a:r>
              <a:rPr lang="en-GB" sz="1100" dirty="0"/>
              <a:t>Additional inclusion criteria were:</a:t>
            </a:r>
          </a:p>
          <a:p>
            <a:pPr marL="345600" lvl="1" indent="-171450">
              <a:buFont typeface="Arial"/>
              <a:buChar char="•"/>
            </a:pPr>
            <a:r>
              <a:rPr lang="en-GB" sz="1100" dirty="0">
                <a:effectLst/>
              </a:rPr>
              <a:t>Early follicular phase (Day 2 </a:t>
            </a:r>
            <a:r>
              <a:rPr lang="en-GB" sz="1100" dirty="0"/>
              <a:t>to 4), </a:t>
            </a:r>
            <a:r>
              <a:rPr lang="en-GB" sz="1100" dirty="0">
                <a:effectLst/>
              </a:rPr>
              <a:t>with a follicle stimulating hormone level of ≤15 IU/L and estradiol within normal limits</a:t>
            </a:r>
          </a:p>
          <a:p>
            <a:pPr marL="345600" lvl="1" indent="-171450">
              <a:buFont typeface="Arial"/>
              <a:buChar char="•"/>
            </a:pPr>
            <a:r>
              <a:rPr lang="en-GB" sz="1100" dirty="0">
                <a:effectLst/>
              </a:rPr>
              <a:t>Luteinizing hormone, prolactin, testosterone, and thyroid-stimulating hormone within the normal limits for the clinical laboratory, or considered not clinically significant by the investigator within 6 months prior to screening</a:t>
            </a:r>
          </a:p>
          <a:p>
            <a:pPr marL="344488" marR="0" lvl="1" indent="-171450" algn="l" defTabSz="914400" rtl="0" eaLnBrk="1" fontAlgn="auto" latinLnBrk="0" hangingPunct="1">
              <a:lnSpc>
                <a:spcPct val="100000"/>
              </a:lnSpc>
              <a:spcBef>
                <a:spcPts val="0"/>
              </a:spcBef>
              <a:spcAft>
                <a:spcPts val="0"/>
              </a:spcAft>
              <a:buClrTx/>
              <a:buSzTx/>
              <a:buFont typeface="Arial"/>
              <a:buChar char="•"/>
              <a:tabLst/>
              <a:defRPr/>
            </a:pPr>
            <a:r>
              <a:rPr lang="en-GB" sz="1100" dirty="0">
                <a:effectLst/>
              </a:rPr>
              <a:t>Negative pregnancy test on the day of pituitary down-regulation (prior to administration of </a:t>
            </a:r>
            <a:r>
              <a:rPr lang="en-GB" sz="1100" b="0" i="0" u="none" strike="noStrike" kern="1200" baseline="0" dirty="0">
                <a:solidFill>
                  <a:schemeClr val="tx1"/>
                </a:solidFill>
              </a:rPr>
              <a:t>gonadotropin-releasing hormone [GnRH] </a:t>
            </a:r>
            <a:r>
              <a:rPr lang="en-GB" sz="1100" dirty="0">
                <a:effectLst/>
              </a:rPr>
              <a:t>agonist or GnRH antagonist)</a:t>
            </a:r>
          </a:p>
          <a:p>
            <a:pPr marL="171450" marR="0" lvl="0" indent="-171450" algn="l" defTabSz="914400" rtl="0" eaLnBrk="1" fontAlgn="auto" latinLnBrk="0" hangingPunct="1">
              <a:lnSpc>
                <a:spcPct val="100000"/>
              </a:lnSpc>
              <a:spcBef>
                <a:spcPts val="0"/>
              </a:spcBef>
              <a:spcAft>
                <a:spcPts val="0"/>
              </a:spcAft>
              <a:buClrTx/>
              <a:buSzTx/>
              <a:buFont typeface="Arial"/>
              <a:buChar char="•"/>
              <a:tabLst/>
              <a:defRPr/>
            </a:pPr>
            <a:r>
              <a:rPr lang="en-GB" sz="1100" dirty="0">
                <a:effectLst/>
              </a:rPr>
              <a:t>Subjects were excluded for</a:t>
            </a:r>
            <a:r>
              <a:rPr lang="en-GB" sz="1100" baseline="0" dirty="0">
                <a:effectLst/>
              </a:rPr>
              <a:t> refusal or inability to comply with the requirements of the study protocol for any reason, including scheduled clinic visits and laboratory tests</a:t>
            </a:r>
          </a:p>
          <a:p>
            <a:pPr marL="0" marR="0" lvl="0" indent="0" algn="l" defTabSz="914400" rtl="0" eaLnBrk="1" fontAlgn="auto" latinLnBrk="0" hangingPunct="1">
              <a:lnSpc>
                <a:spcPct val="100000"/>
              </a:lnSpc>
              <a:spcBef>
                <a:spcPts val="0"/>
              </a:spcBef>
              <a:spcAft>
                <a:spcPts val="0"/>
              </a:spcAft>
              <a:buClrTx/>
              <a:buSzTx/>
              <a:buFont typeface="Arial"/>
              <a:buNone/>
              <a:tabLst/>
              <a:defRPr/>
            </a:pPr>
            <a:endParaRPr lang="en-GB" sz="1100" baseline="0" dirty="0">
              <a:effectLst/>
            </a:endParaRPr>
          </a:p>
          <a:p>
            <a:pPr marL="0" marR="0" lvl="0" indent="0" algn="l" defTabSz="914400" rtl="0" eaLnBrk="1" fontAlgn="auto" latinLnBrk="0" hangingPunct="1">
              <a:lnSpc>
                <a:spcPct val="100000"/>
              </a:lnSpc>
              <a:spcBef>
                <a:spcPts val="0"/>
              </a:spcBef>
              <a:spcAft>
                <a:spcPts val="0"/>
              </a:spcAft>
              <a:buClrTx/>
              <a:buSzTx/>
              <a:buFont typeface="Arial"/>
              <a:buNone/>
              <a:tabLst/>
              <a:defRPr/>
            </a:pPr>
            <a:r>
              <a:rPr lang="en-GB" sz="1100" b="1" baseline="0" dirty="0">
                <a:effectLst/>
              </a:rPr>
              <a:t>Reference</a:t>
            </a:r>
          </a:p>
          <a:p>
            <a:r>
              <a:rPr lang="en-US" sz="1100" spc="0" baseline="0" dirty="0"/>
              <a:t>Tournaye H, </a:t>
            </a:r>
            <a:r>
              <a:rPr lang="en-US" sz="1100" spc="0" baseline="0" dirty="0" err="1"/>
              <a:t>Sukhikh</a:t>
            </a:r>
            <a:r>
              <a:rPr lang="en-US" sz="1100" spc="0" baseline="0" dirty="0"/>
              <a:t> GT, Kahler E, </a:t>
            </a:r>
            <a:r>
              <a:rPr lang="en-US" sz="1100" spc="0" baseline="0" dirty="0" err="1"/>
              <a:t>Griesinger</a:t>
            </a:r>
            <a:r>
              <a:rPr lang="en-US" sz="1100" spc="0" baseline="0" dirty="0"/>
              <a:t> G. A Phase III randomized controlled trial comparing the efficacy, safety and tolerability of oral dydrogesterone versus micronized vaginal progesterone for luteal support in </a:t>
            </a:r>
            <a:r>
              <a:rPr lang="en-US" sz="1100" i="1" spc="0" baseline="0" dirty="0"/>
              <a:t>in vitro</a:t>
            </a:r>
            <a:r>
              <a:rPr lang="en-US" sz="1100" spc="0" baseline="0" dirty="0"/>
              <a:t> fertilization. </a:t>
            </a:r>
            <a:r>
              <a:rPr lang="en-US" sz="1100" i="1" spc="0" baseline="0" dirty="0"/>
              <a:t>Hum </a:t>
            </a:r>
            <a:r>
              <a:rPr lang="en-US" sz="1100" i="1" spc="0" baseline="0" dirty="0" err="1"/>
              <a:t>Reprod</a:t>
            </a:r>
            <a:r>
              <a:rPr lang="en-US" sz="1100" spc="0" baseline="0" dirty="0"/>
              <a:t> </a:t>
            </a:r>
            <a:r>
              <a:rPr lang="de-DE" sz="1100" dirty="0"/>
              <a:t>2017;32(5):1019</a:t>
            </a:r>
            <a:r>
              <a:rPr lang="en-US" sz="1100" kern="1200" dirty="0">
                <a:effectLst/>
              </a:rPr>
              <a:t>–</a:t>
            </a:r>
            <a:r>
              <a:rPr lang="de-DE" sz="1100" dirty="0"/>
              <a:t>1027</a:t>
            </a:r>
            <a:r>
              <a:rPr lang="en-US" sz="1100" spc="0" baseline="0" dirty="0"/>
              <a:t>.</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B751C23-F17F-4FBC-A2A5-151144C1D862}"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33614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11188" y="106363"/>
            <a:ext cx="5653087" cy="4238625"/>
          </a:xfrm>
        </p:spPr>
      </p:sp>
      <p:sp>
        <p:nvSpPr>
          <p:cNvPr id="3" name="Notes Placeholder 2"/>
          <p:cNvSpPr>
            <a:spLocks noGrp="1"/>
          </p:cNvSpPr>
          <p:nvPr>
            <p:ph type="body" idx="1"/>
          </p:nvPr>
        </p:nvSpPr>
        <p:spPr>
          <a:xfrm>
            <a:off x="611188" y="4677195"/>
            <a:ext cx="5634146" cy="4306162"/>
          </a:xfrm>
        </p:spPr>
        <p:txBody>
          <a:bodyPr>
            <a:normAutofit lnSpcReduction="10000"/>
          </a:bodyPr>
          <a:lstStyle/>
          <a:p>
            <a:pPr marL="171389" indent="-171389" defTabSz="921509" eaLnBrk="0" fontAlgn="base" hangingPunct="0">
              <a:buFont typeface="Arial" panose="020B0604020202020204" pitchFamily="34" charset="0"/>
              <a:buChar char="•"/>
              <a:tabLst>
                <a:tab pos="1763764" algn="l"/>
              </a:tabLst>
              <a:defRPr/>
            </a:pPr>
            <a:r>
              <a:rPr lang="en-US" sz="1000" dirty="0">
                <a:ea typeface="Calibri"/>
                <a:cs typeface="Arial" panose="020B0604020202020204" pitchFamily="34" charset="0"/>
              </a:rPr>
              <a:t>Dydrogesterone and progesterone differ in their molecular structure</a:t>
            </a:r>
            <a:r>
              <a:rPr lang="en-US" sz="1000" baseline="30000" dirty="0">
                <a:ea typeface="Calibri"/>
                <a:cs typeface="Arial" panose="020B0604020202020204" pitchFamily="34" charset="0"/>
              </a:rPr>
              <a:t>1,2</a:t>
            </a:r>
            <a:endParaRPr lang="en-US" sz="1000" dirty="0">
              <a:ea typeface="Calibri"/>
              <a:cs typeface="Arial" panose="020B0604020202020204" pitchFamily="34" charset="0"/>
            </a:endParaRPr>
          </a:p>
          <a:p>
            <a:pPr marL="171389" indent="-171389" defTabSz="921509">
              <a:buFont typeface="Arial" panose="020B0604020202020204" pitchFamily="34" charset="0"/>
              <a:buChar char="•"/>
              <a:tabLst>
                <a:tab pos="1763764" algn="l"/>
              </a:tabLst>
              <a:defRPr/>
            </a:pPr>
            <a:r>
              <a:rPr lang="en-US" sz="1000" dirty="0">
                <a:ea typeface="Calibri"/>
                <a:cs typeface="Arial" panose="020B0604020202020204" pitchFamily="34" charset="0"/>
              </a:rPr>
              <a:t>Dydrogesterone is a retroprogesterone</a:t>
            </a:r>
            <a:r>
              <a:rPr lang="en-US" sz="1000" baseline="30000" dirty="0">
                <a:ea typeface="Calibri"/>
                <a:cs typeface="Arial" panose="020B0604020202020204" pitchFamily="34" charset="0"/>
              </a:rPr>
              <a:t>1,2</a:t>
            </a:r>
            <a:endParaRPr lang="en-GB" sz="1000" dirty="0"/>
          </a:p>
          <a:p>
            <a:pPr marL="542925" lvl="1" indent="-171450" defTabSz="914502">
              <a:buFont typeface="Arial" panose="020B0604020202020204" pitchFamily="34" charset="0"/>
              <a:buChar char="•"/>
              <a:defRPr/>
            </a:pPr>
            <a:r>
              <a:rPr lang="en-US" sz="1000" dirty="0">
                <a:ea typeface="Calibri"/>
                <a:cs typeface="Arial" panose="020B0604020202020204" pitchFamily="34" charset="0"/>
              </a:rPr>
              <a:t>Compared with progesterone, the molecular structure of dydrogesterone contains an additional double bond between carbons 6 and 7. Furthermore, while the four rings are attached in a </a:t>
            </a:r>
            <a:r>
              <a:rPr lang="en-US" sz="1000" i="1" dirty="0">
                <a:ea typeface="Calibri"/>
                <a:cs typeface="Arial" panose="020B0604020202020204" pitchFamily="34" charset="0"/>
              </a:rPr>
              <a:t>trans</a:t>
            </a:r>
            <a:r>
              <a:rPr lang="en-US" sz="1000" dirty="0">
                <a:ea typeface="Calibri"/>
                <a:cs typeface="Arial" panose="020B0604020202020204" pitchFamily="34" charset="0"/>
              </a:rPr>
              <a:t>‑orientation in progesterone, the two middle rings of dydrogesterone are joined in the </a:t>
            </a:r>
            <a:r>
              <a:rPr lang="en-US" sz="1000" i="1" dirty="0">
                <a:ea typeface="Calibri"/>
                <a:cs typeface="Arial" panose="020B0604020202020204" pitchFamily="34" charset="0"/>
              </a:rPr>
              <a:t>cis</a:t>
            </a:r>
            <a:r>
              <a:rPr lang="en-US" sz="1000" dirty="0">
                <a:ea typeface="Calibri"/>
                <a:cs typeface="Arial" panose="020B0604020202020204" pitchFamily="34" charset="0"/>
              </a:rPr>
              <a:t>-orientation. This results in the bent structure of dydrogesterone, rather than the flat shape of progesterone</a:t>
            </a:r>
          </a:p>
          <a:p>
            <a:pPr marL="171389" indent="-171389" defTabSz="921509">
              <a:buFont typeface="Arial" panose="020B0604020202020204" pitchFamily="34" charset="0"/>
              <a:buChar char="•"/>
              <a:tabLst>
                <a:tab pos="1763764" algn="l"/>
              </a:tabLst>
              <a:defRPr/>
            </a:pPr>
            <a:r>
              <a:rPr lang="en-US" sz="1000" dirty="0">
                <a:ea typeface="Calibri"/>
                <a:cs typeface="Arial" panose="020B0604020202020204" pitchFamily="34" charset="0"/>
              </a:rPr>
              <a:t>Dydrogesterone and progesterone have different routes of administration:</a:t>
            </a:r>
            <a:endParaRPr lang="en-GB" sz="1000" dirty="0"/>
          </a:p>
          <a:p>
            <a:pPr marL="542925" lvl="1" indent="-171450" defTabSz="914502">
              <a:buFont typeface="Arial" panose="020B0604020202020204" pitchFamily="34" charset="0"/>
              <a:buChar char="•"/>
              <a:defRPr/>
            </a:pPr>
            <a:r>
              <a:rPr lang="en-US" sz="1000" dirty="0">
                <a:ea typeface="Calibri"/>
                <a:cs typeface="Arial" panose="020B0604020202020204" pitchFamily="34" charset="0"/>
              </a:rPr>
              <a:t>Dydrogesterone is administered orally</a:t>
            </a:r>
            <a:r>
              <a:rPr lang="en-US" sz="1000" baseline="30000" dirty="0">
                <a:ea typeface="Calibri"/>
                <a:cs typeface="Arial" panose="020B0604020202020204" pitchFamily="34" charset="0"/>
              </a:rPr>
              <a:t>1</a:t>
            </a:r>
          </a:p>
          <a:p>
            <a:pPr marL="542925" lvl="1" indent="-171450" defTabSz="914502">
              <a:buFont typeface="Arial" panose="020B0604020202020204" pitchFamily="34" charset="0"/>
              <a:buChar char="•"/>
              <a:defRPr/>
            </a:pPr>
            <a:r>
              <a:rPr lang="en-US" sz="1000" dirty="0">
                <a:ea typeface="Calibri"/>
                <a:cs typeface="Arial" panose="020B0604020202020204" pitchFamily="34" charset="0"/>
              </a:rPr>
              <a:t>Progesterone can be administered orally, vaginally, or by intramuscular injection, with each route of administration associated with different effects</a:t>
            </a:r>
            <a:r>
              <a:rPr lang="en-US" sz="1000" baseline="30000" dirty="0">
                <a:ea typeface="Calibri"/>
                <a:cs typeface="Arial" panose="020B0604020202020204" pitchFamily="34" charset="0"/>
              </a:rPr>
              <a:t>3</a:t>
            </a:r>
            <a:r>
              <a:rPr lang="en-US" altLang="en-US" sz="1000" baseline="30000" dirty="0">
                <a:ea typeface="Calibri"/>
                <a:cs typeface="Arial" panose="020B0604020202020204" pitchFamily="34" charset="0"/>
              </a:rPr>
              <a:t>‒</a:t>
            </a:r>
            <a:r>
              <a:rPr lang="en-US" sz="1000" baseline="30000" dirty="0">
                <a:ea typeface="Calibri"/>
                <a:cs typeface="Arial" panose="020B0604020202020204" pitchFamily="34" charset="0"/>
              </a:rPr>
              <a:t>5</a:t>
            </a:r>
          </a:p>
          <a:p>
            <a:pPr marL="714375" lvl="2" indent="-171450" defTabSz="914502">
              <a:buFont typeface="Arial" panose="020B0604020202020204" pitchFamily="34" charset="0"/>
              <a:buChar char="•"/>
              <a:defRPr/>
            </a:pPr>
            <a:r>
              <a:rPr lang="en-GB" sz="1000" dirty="0">
                <a:ea typeface="Calibri"/>
                <a:cs typeface="Arial" panose="020B0604020202020204" pitchFamily="34" charset="0"/>
              </a:rPr>
              <a:t>Oral administration, although more convenient for the patient, is associated with significant metabolism of drug in the gastrointestinal tract and the liver, resulting in inter‑individual variability in plasma concentration</a:t>
            </a:r>
            <a:r>
              <a:rPr lang="en-GB" sz="1000" baseline="30000" dirty="0">
                <a:ea typeface="Calibri"/>
                <a:cs typeface="Arial" panose="020B0604020202020204" pitchFamily="34" charset="0"/>
              </a:rPr>
              <a:t>1</a:t>
            </a:r>
            <a:r>
              <a:rPr lang="en-GB" sz="1000" dirty="0">
                <a:ea typeface="Calibri"/>
                <a:cs typeface="Arial" panose="020B0604020202020204" pitchFamily="34" charset="0"/>
              </a:rPr>
              <a:t> and side effects (e.g. nausea, headache, sleepiness)</a:t>
            </a:r>
          </a:p>
          <a:p>
            <a:pPr marL="714375" lvl="2" indent="-171450" defTabSz="914502">
              <a:buFont typeface="Arial" panose="020B0604020202020204" pitchFamily="34" charset="0"/>
              <a:buChar char="•"/>
              <a:defRPr/>
            </a:pPr>
            <a:r>
              <a:rPr lang="en-GB" sz="1000" dirty="0">
                <a:ea typeface="Calibri"/>
                <a:cs typeface="Arial" panose="020B0604020202020204" pitchFamily="34" charset="0"/>
              </a:rPr>
              <a:t>Vaginal administration leads to higher concentrations in the uterus, due to first‑pass metabolism bypass, but does not achieve high and constant blood levels</a:t>
            </a:r>
          </a:p>
          <a:p>
            <a:pPr marL="714375" marR="0" lvl="2" indent="-171450" algn="l" defTabSz="914502"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000" kern="1200" dirty="0">
                <a:solidFill>
                  <a:schemeClr val="tx1"/>
                </a:solidFill>
                <a:effectLst/>
                <a:latin typeface="+mn-lt"/>
                <a:ea typeface="+mn-ea"/>
                <a:cs typeface="+mn-cs"/>
              </a:rPr>
              <a:t>Intramuscular injection results in optimal blood levels but occlusion can lead to non-septic abscess at the injection site</a:t>
            </a:r>
            <a:endParaRPr lang="en-GB" sz="1000" dirty="0">
              <a:ea typeface="Calibri"/>
              <a:cs typeface="Arial" panose="020B0604020202020204" pitchFamily="34" charset="0"/>
            </a:endParaRPr>
          </a:p>
          <a:p>
            <a:pPr marL="171434" indent="-171434">
              <a:buFont typeface="Arial" panose="020B0604020202020204" pitchFamily="34" charset="0"/>
              <a:buChar char="•"/>
              <a:tabLst>
                <a:tab pos="1763764" algn="l"/>
              </a:tabLst>
            </a:pPr>
            <a:r>
              <a:rPr lang="en-US" sz="1000" dirty="0">
                <a:ea typeface="Calibri"/>
                <a:cs typeface="Arial" panose="020B0604020202020204" pitchFamily="34" charset="0"/>
              </a:rPr>
              <a:t>These differences in the structure of dydrogesterone and progesterone influence the potency and potential side-effect profiles of these progestogens</a:t>
            </a:r>
            <a:r>
              <a:rPr lang="en-US" sz="1000" baseline="30000" dirty="0">
                <a:ea typeface="Calibri"/>
                <a:cs typeface="Arial" panose="020B0604020202020204" pitchFamily="34" charset="0"/>
              </a:rPr>
              <a:t>1,2</a:t>
            </a:r>
          </a:p>
          <a:p>
            <a:pPr marL="171434" indent="-171434">
              <a:lnSpc>
                <a:spcPct val="85000"/>
              </a:lnSpc>
              <a:buFont typeface="Arial" panose="020B0604020202020204" pitchFamily="34" charset="0"/>
              <a:buChar char="•"/>
              <a:tabLst>
                <a:tab pos="1763764" algn="l"/>
              </a:tabLst>
            </a:pPr>
            <a:endParaRPr lang="en-US" sz="950" dirty="0">
              <a:ea typeface="Calibri"/>
              <a:cs typeface="Arial" panose="020B0604020202020204" pitchFamily="34" charset="0"/>
            </a:endParaRPr>
          </a:p>
          <a:p>
            <a:pPr>
              <a:lnSpc>
                <a:spcPct val="85000"/>
              </a:lnSpc>
              <a:tabLst>
                <a:tab pos="1763764" algn="l"/>
              </a:tabLst>
            </a:pPr>
            <a:r>
              <a:rPr lang="en-US" sz="950" b="1" spc="-20" dirty="0">
                <a:ea typeface="Calibri"/>
                <a:cs typeface="Arial" panose="020B0604020202020204" pitchFamily="34" charset="0"/>
              </a:rPr>
              <a:t>References</a:t>
            </a:r>
          </a:p>
          <a:p>
            <a:pPr marL="228578" indent="-228578" defTabSz="947713">
              <a:lnSpc>
                <a:spcPct val="85000"/>
              </a:lnSpc>
              <a:buFontTx/>
              <a:buAutoNum type="arabicPeriod"/>
              <a:defRPr/>
            </a:pPr>
            <a:r>
              <a:rPr lang="en-US" sz="950" spc="-20" dirty="0">
                <a:ea typeface="ＭＳ Ｐゴシック" pitchFamily="34" charset="-128"/>
                <a:cs typeface="Arial" panose="020B0604020202020204" pitchFamily="34" charset="0"/>
              </a:rPr>
              <a:t>Kuhl H. Pha</a:t>
            </a:r>
            <a:r>
              <a:rPr lang="en-GB" sz="950" spc="-20" dirty="0">
                <a:ea typeface="ＭＳ Ｐゴシック" pitchFamily="34" charset="-128"/>
                <a:cs typeface="Arial" panose="020B0604020202020204" pitchFamily="34" charset="0"/>
              </a:rPr>
              <a:t>rmacology of estrogens and progestogens: influence of different routes of administration. </a:t>
            </a:r>
            <a:r>
              <a:rPr lang="en-US" sz="950" i="1" spc="-20" dirty="0">
                <a:ea typeface="ＭＳ Ｐゴシック" pitchFamily="34" charset="-128"/>
                <a:cs typeface="Arial" panose="020B0604020202020204" pitchFamily="34" charset="0"/>
              </a:rPr>
              <a:t>Climacteric </a:t>
            </a:r>
            <a:r>
              <a:rPr lang="en-US" sz="950" spc="-20" dirty="0">
                <a:ea typeface="ＭＳ Ｐゴシック" pitchFamily="34" charset="-128"/>
                <a:cs typeface="Arial" panose="020B0604020202020204" pitchFamily="34" charset="0"/>
              </a:rPr>
              <a:t>2005;8(Suppl 1):3</a:t>
            </a:r>
            <a:r>
              <a:rPr lang="en-US" sz="950" spc="-20" dirty="0">
                <a:solidFill>
                  <a:schemeClr val="dk1"/>
                </a:solidFill>
                <a:cs typeface="Arial" panose="020B0604020202020204" pitchFamily="34" charset="0"/>
              </a:rPr>
              <a:t>–</a:t>
            </a:r>
            <a:r>
              <a:rPr lang="en-US" sz="950" spc="-20" dirty="0">
                <a:ea typeface="ＭＳ Ｐゴシック" pitchFamily="34" charset="-128"/>
                <a:cs typeface="Arial" panose="020B0604020202020204" pitchFamily="34" charset="0"/>
              </a:rPr>
              <a:t>63.</a:t>
            </a:r>
          </a:p>
          <a:p>
            <a:pPr marL="228578" indent="-228578" defTabSz="947713">
              <a:lnSpc>
                <a:spcPct val="85000"/>
              </a:lnSpc>
              <a:buFontTx/>
              <a:buAutoNum type="arabicPeriod"/>
              <a:defRPr/>
            </a:pPr>
            <a:r>
              <a:rPr lang="en-US" sz="950" spc="-20" dirty="0">
                <a:ea typeface="Calibri"/>
                <a:cs typeface="Arial" panose="020B0604020202020204" pitchFamily="34" charset="0"/>
              </a:rPr>
              <a:t>Schindler AE, Campagnoli C, Druckmann R, </a:t>
            </a:r>
            <a:r>
              <a:rPr lang="en-US" sz="950" i="1" spc="-20" dirty="0">
                <a:ea typeface="Calibri"/>
                <a:cs typeface="Arial" panose="020B0604020202020204" pitchFamily="34" charset="0"/>
              </a:rPr>
              <a:t>et al. </a:t>
            </a:r>
            <a:r>
              <a:rPr lang="en-US" sz="950" spc="-20" dirty="0">
                <a:ea typeface="Calibri"/>
                <a:cs typeface="Arial" panose="020B0604020202020204" pitchFamily="34" charset="0"/>
              </a:rPr>
              <a:t>Classification and pharmacology of progestins. </a:t>
            </a:r>
            <a:r>
              <a:rPr lang="en-US" sz="950" i="1" spc="-20" dirty="0">
                <a:ea typeface="Calibri"/>
                <a:cs typeface="Arial" panose="020B0604020202020204" pitchFamily="34" charset="0"/>
              </a:rPr>
              <a:t>Maturitas </a:t>
            </a:r>
            <a:r>
              <a:rPr lang="en-US" sz="950" spc="-20" dirty="0">
                <a:ea typeface="Calibri"/>
                <a:cs typeface="Arial" panose="020B0604020202020204" pitchFamily="34" charset="0"/>
              </a:rPr>
              <a:t>2008;61(1–2):171–180.</a:t>
            </a:r>
          </a:p>
          <a:p>
            <a:pPr marL="228578" indent="-228578" defTabSz="947713">
              <a:lnSpc>
                <a:spcPct val="85000"/>
              </a:lnSpc>
              <a:buFontTx/>
              <a:buAutoNum type="arabicPeriod"/>
              <a:defRPr/>
            </a:pPr>
            <a:r>
              <a:rPr lang="en-US" sz="950" spc="-50" dirty="0">
                <a:ea typeface="ＭＳ Ｐゴシック" pitchFamily="34" charset="-128"/>
                <a:cs typeface="Arial" panose="020B0604020202020204" pitchFamily="34" charset="0"/>
              </a:rPr>
              <a:t>Di Renzo GC, Mattei A, Gojnic M, Gerli S</a:t>
            </a:r>
            <a:r>
              <a:rPr lang="en-US" sz="950" i="1" spc="-50" dirty="0">
                <a:ea typeface="ＭＳ Ｐゴシック" pitchFamily="34" charset="-128"/>
                <a:cs typeface="Arial" panose="020B0604020202020204" pitchFamily="34" charset="0"/>
              </a:rPr>
              <a:t>. </a:t>
            </a:r>
            <a:r>
              <a:rPr lang="en-US" sz="950" spc="-50" dirty="0">
                <a:ea typeface="ＭＳ Ｐゴシック" pitchFamily="34" charset="-128"/>
                <a:cs typeface="Arial" panose="020B0604020202020204" pitchFamily="34" charset="0"/>
              </a:rPr>
              <a:t>Progesterone and pregnancy. </a:t>
            </a:r>
            <a:r>
              <a:rPr lang="en-GB" sz="950" i="1" spc="-50" dirty="0">
                <a:ea typeface="ＭＳ Ｐゴシック" pitchFamily="34" charset="-128"/>
                <a:cs typeface="Arial" panose="020B0604020202020204" pitchFamily="34" charset="0"/>
              </a:rPr>
              <a:t>Curr Opin Obstet Gynecol </a:t>
            </a:r>
            <a:r>
              <a:rPr lang="en-GB" sz="950" spc="-50" dirty="0">
                <a:ea typeface="ＭＳ Ｐゴシック" pitchFamily="34" charset="-128"/>
                <a:cs typeface="Arial" panose="020B0604020202020204" pitchFamily="34" charset="0"/>
              </a:rPr>
              <a:t>2005;17(6):598–600.</a:t>
            </a:r>
            <a:endParaRPr lang="en-US" sz="950" spc="-50" dirty="0">
              <a:ea typeface="ＭＳ Ｐゴシック" pitchFamily="34" charset="-128"/>
              <a:cs typeface="Arial" panose="020B0604020202020204" pitchFamily="34" charset="0"/>
            </a:endParaRPr>
          </a:p>
          <a:p>
            <a:pPr marL="228578" indent="-228578" defTabSz="947713">
              <a:lnSpc>
                <a:spcPct val="85000"/>
              </a:lnSpc>
              <a:buFontTx/>
              <a:buAutoNum type="arabicPeriod"/>
              <a:defRPr/>
            </a:pPr>
            <a:r>
              <a:rPr lang="en-US" sz="950" spc="-20" dirty="0">
                <a:ea typeface="ＭＳ Ｐゴシック" pitchFamily="34" charset="-128"/>
                <a:cs typeface="Arial" panose="020B0604020202020204" pitchFamily="34" charset="0"/>
              </a:rPr>
              <a:t>Tavaniotou A, Smitz J, Bourgain C, Devroey P</a:t>
            </a:r>
            <a:r>
              <a:rPr lang="en-US" sz="950" i="1" spc="-20" dirty="0">
                <a:ea typeface="ＭＳ Ｐゴシック" pitchFamily="34" charset="-128"/>
                <a:cs typeface="Arial" panose="020B0604020202020204" pitchFamily="34" charset="0"/>
              </a:rPr>
              <a:t>. </a:t>
            </a:r>
            <a:r>
              <a:rPr lang="en-GB" sz="950" spc="-20" dirty="0">
                <a:ea typeface="ＭＳ Ｐゴシック" pitchFamily="34" charset="-128"/>
                <a:cs typeface="Arial" panose="020B0604020202020204" pitchFamily="34" charset="0"/>
              </a:rPr>
              <a:t>Comparison between different routes of progesterone administration as luteal phase support in infertility treatments. </a:t>
            </a:r>
            <a:r>
              <a:rPr lang="en-GB" sz="950" i="1" spc="-20" dirty="0">
                <a:ea typeface="ＭＳ Ｐゴシック" pitchFamily="34" charset="-128"/>
                <a:cs typeface="Arial" panose="020B0604020202020204" pitchFamily="34" charset="0"/>
              </a:rPr>
              <a:t>Hum Reprod Update </a:t>
            </a:r>
            <a:r>
              <a:rPr lang="en-GB" sz="950" spc="-20" dirty="0">
                <a:ea typeface="ＭＳ Ｐゴシック" pitchFamily="34" charset="-128"/>
                <a:cs typeface="Arial" panose="020B0604020202020204" pitchFamily="34" charset="0"/>
              </a:rPr>
              <a:t>2000;6(2):139</a:t>
            </a:r>
            <a:r>
              <a:rPr lang="en-US" sz="950" spc="-20" dirty="0">
                <a:solidFill>
                  <a:schemeClr val="dk1"/>
                </a:solidFill>
              </a:rPr>
              <a:t>–</a:t>
            </a:r>
            <a:r>
              <a:rPr lang="en-GB" sz="950" spc="-20" dirty="0">
                <a:ea typeface="ＭＳ Ｐゴシック" pitchFamily="34" charset="-128"/>
                <a:cs typeface="Arial" panose="020B0604020202020204" pitchFamily="34" charset="0"/>
              </a:rPr>
              <a:t>148.</a:t>
            </a:r>
          </a:p>
          <a:p>
            <a:pPr marL="228578" indent="-228578" defTabSz="947713">
              <a:lnSpc>
                <a:spcPct val="85000"/>
              </a:lnSpc>
              <a:buFontTx/>
              <a:buAutoNum type="arabicPeriod"/>
              <a:defRPr/>
            </a:pPr>
            <a:r>
              <a:rPr lang="en-US" sz="950" spc="-40" dirty="0">
                <a:ea typeface="ＭＳ Ｐゴシック" pitchFamily="34" charset="-128"/>
                <a:cs typeface="Arial" panose="020B0604020202020204" pitchFamily="34" charset="0"/>
              </a:rPr>
              <a:t>Paulson RJ, Collins MG, Yankov VI. </a:t>
            </a:r>
            <a:r>
              <a:rPr lang="en-GB" sz="950" spc="-40" dirty="0">
                <a:ea typeface="ＭＳ Ｐゴシック" pitchFamily="34" charset="-128"/>
                <a:cs typeface="Arial" panose="020B0604020202020204" pitchFamily="34" charset="0"/>
              </a:rPr>
              <a:t>Progesterone pharmacokinetics and pharmacodynamics with 3 dosages and 2 regimens of an effervescent micronized progesterone vaginal insert.</a:t>
            </a:r>
            <a:r>
              <a:rPr lang="en-US" sz="950" i="1" spc="-40" dirty="0">
                <a:ea typeface="ＭＳ Ｐゴシック" pitchFamily="34" charset="-128"/>
                <a:cs typeface="Arial" panose="020B0604020202020204" pitchFamily="34" charset="0"/>
              </a:rPr>
              <a:t> J Clin Endocrinol Metab </a:t>
            </a:r>
            <a:r>
              <a:rPr lang="en-US" sz="950" spc="-40" dirty="0">
                <a:ea typeface="ＭＳ Ｐゴシック" pitchFamily="34" charset="-128"/>
                <a:cs typeface="Arial" panose="020B0604020202020204" pitchFamily="34" charset="0"/>
              </a:rPr>
              <a:t>2014;99(11):4241–4249.</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B751C23-F17F-4FBC-A2A5-151144C1D862}"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03685938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11188" y="104775"/>
            <a:ext cx="5653087" cy="4238625"/>
          </a:xfrm>
        </p:spPr>
      </p:sp>
      <p:sp>
        <p:nvSpPr>
          <p:cNvPr id="3" name="Notes Placeholder 2"/>
          <p:cNvSpPr>
            <a:spLocks noGrp="1"/>
          </p:cNvSpPr>
          <p:nvPr>
            <p:ph type="body" idx="1"/>
          </p:nvPr>
        </p:nvSpPr>
        <p:spPr>
          <a:xfrm>
            <a:off x="611188" y="4695092"/>
            <a:ext cx="5551512" cy="4114800"/>
          </a:xfrm>
        </p:spPr>
        <p:txBody>
          <a:bodyPr/>
          <a:lstStyle/>
          <a:p>
            <a:pPr marL="171450" indent="-171450">
              <a:buFont typeface="Arial" panose="020B0604020202020204" pitchFamily="34" charset="0"/>
              <a:buChar char="•"/>
            </a:pPr>
            <a:r>
              <a:rPr lang="en-GB" sz="1100" dirty="0"/>
              <a:t>The demographics and baseline characteristics of each group were similar between the oral dydrogesterone and micronized vaginal progesterone treatment groups</a:t>
            </a:r>
          </a:p>
          <a:p>
            <a:pPr marL="171450" indent="-171450">
              <a:buFont typeface="Arial" panose="020B0604020202020204" pitchFamily="34" charset="0"/>
              <a:buChar char="•"/>
            </a:pPr>
            <a:r>
              <a:rPr lang="en-GB" sz="1100" dirty="0"/>
              <a:t>The majority (71.9%) of subjects in the full analysis sample were 35 years of age or younger, had a body mass index of less than 24 kg/m</a:t>
            </a:r>
            <a:r>
              <a:rPr lang="en-GB" sz="1100" baseline="30000" dirty="0"/>
              <a:t>2</a:t>
            </a:r>
            <a:r>
              <a:rPr lang="en-GB" sz="1100" dirty="0"/>
              <a:t> (63.8%), and were Caucasian (96.3%)</a:t>
            </a:r>
          </a:p>
          <a:p>
            <a:pPr marL="0" indent="0">
              <a:buFont typeface="Arial" panose="020B0604020202020204" pitchFamily="34" charset="0"/>
              <a:buNone/>
            </a:pPr>
            <a:endParaRPr lang="en-GB" sz="1100" dirty="0"/>
          </a:p>
          <a:p>
            <a:pPr marL="0" marR="0" lvl="0" indent="0" algn="l" defTabSz="914400" rtl="0" eaLnBrk="1" fontAlgn="auto" latinLnBrk="0" hangingPunct="1">
              <a:lnSpc>
                <a:spcPct val="100000"/>
              </a:lnSpc>
              <a:spcBef>
                <a:spcPts val="0"/>
              </a:spcBef>
              <a:spcAft>
                <a:spcPts val="0"/>
              </a:spcAft>
              <a:buClrTx/>
              <a:buSzTx/>
              <a:buFont typeface="Arial"/>
              <a:buNone/>
              <a:tabLst/>
              <a:defRPr/>
            </a:pPr>
            <a:r>
              <a:rPr lang="en-GB" sz="1100" b="1" baseline="0" dirty="0">
                <a:effectLst/>
              </a:rPr>
              <a:t>Reference</a:t>
            </a:r>
          </a:p>
          <a:p>
            <a:r>
              <a:rPr lang="de-DE" sz="1100" dirty="0" err="1"/>
              <a:t>Tournaye</a:t>
            </a:r>
            <a:r>
              <a:rPr lang="de-DE" sz="1100" dirty="0"/>
              <a:t> H, </a:t>
            </a:r>
            <a:r>
              <a:rPr lang="de-DE" sz="1100" dirty="0" err="1"/>
              <a:t>Sukhikh</a:t>
            </a:r>
            <a:r>
              <a:rPr lang="de-DE" sz="1100" dirty="0"/>
              <a:t> GT, Kahler E, </a:t>
            </a:r>
            <a:r>
              <a:rPr lang="de-DE" sz="1100" dirty="0" err="1"/>
              <a:t>Griesinger</a:t>
            </a:r>
            <a:r>
              <a:rPr lang="de-DE" sz="1100" dirty="0"/>
              <a:t> G. </a:t>
            </a:r>
            <a:r>
              <a:rPr lang="en-US" sz="1100" dirty="0"/>
              <a:t>A Phase III randomized controlled trial comparing the efficacy, safety and tolerability of oral </a:t>
            </a:r>
            <a:r>
              <a:rPr lang="en-US" sz="1100" dirty="0" err="1"/>
              <a:t>dydrogesterone</a:t>
            </a:r>
            <a:r>
              <a:rPr lang="en-US" sz="1100" dirty="0"/>
              <a:t> versus micronized vaginal progesterone for luteal support in in vitro fertilization. </a:t>
            </a:r>
            <a:r>
              <a:rPr lang="de-DE" sz="1100" i="1" dirty="0"/>
              <a:t>Hum </a:t>
            </a:r>
            <a:r>
              <a:rPr lang="de-DE" sz="1100" i="1" dirty="0" err="1"/>
              <a:t>Reprod</a:t>
            </a:r>
            <a:r>
              <a:rPr lang="de-DE" sz="1100" dirty="0"/>
              <a:t> 2017;32(5):1019</a:t>
            </a:r>
            <a:r>
              <a:rPr lang="en-US" sz="1100" kern="1200" dirty="0">
                <a:effectLst/>
              </a:rPr>
              <a:t>–</a:t>
            </a:r>
            <a:r>
              <a:rPr lang="de-DE" sz="1100" dirty="0"/>
              <a:t>1027.</a:t>
            </a:r>
            <a:endParaRPr lang="en-GB" sz="110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FA55976-206D-4688-9D1A-58402BD5CB8B}"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93211459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11188" y="125413"/>
            <a:ext cx="5653087" cy="4240212"/>
          </a:xfrm>
        </p:spPr>
      </p:sp>
      <p:sp>
        <p:nvSpPr>
          <p:cNvPr id="3" name="Notes Placeholder 2"/>
          <p:cNvSpPr>
            <a:spLocks noGrp="1"/>
          </p:cNvSpPr>
          <p:nvPr>
            <p:ph type="body" idx="1"/>
          </p:nvPr>
        </p:nvSpPr>
        <p:spPr>
          <a:xfrm>
            <a:off x="611188" y="4570413"/>
            <a:ext cx="5263480" cy="4114800"/>
          </a:xfrm>
        </p:spPr>
        <p:txBody>
          <a:bodyPr/>
          <a:lstStyle/>
          <a:p>
            <a:pPr marL="171450" indent="-171450">
              <a:buFont typeface="Arial" panose="020B0604020202020204" pitchFamily="34" charset="0"/>
              <a:buChar char="•"/>
            </a:pPr>
            <a:r>
              <a:rPr lang="en-GB" sz="1100" kern="1200" dirty="0">
                <a:solidFill>
                  <a:schemeClr val="tx1"/>
                </a:solidFill>
                <a:latin typeface="+mn-lt"/>
                <a:ea typeface="+mn-ea"/>
                <a:cs typeface="+mn-cs"/>
              </a:rPr>
              <a:t>The number of subjects who underwent embryo transfer and were included in the full analysis sample were 497 and 477 in the oral dydrogesterone and micronized vaginal progesterone groups, respectively</a:t>
            </a:r>
          </a:p>
          <a:p>
            <a:pPr marL="345600" lvl="1" indent="-171450">
              <a:buFont typeface="Arial" panose="020B0604020202020204" pitchFamily="34" charset="0"/>
              <a:buChar char="•"/>
            </a:pPr>
            <a:r>
              <a:rPr lang="en-GB" sz="1100" kern="1200" dirty="0">
                <a:solidFill>
                  <a:schemeClr val="tx1"/>
                </a:solidFill>
                <a:latin typeface="+mn-lt"/>
                <a:ea typeface="+mn-ea"/>
                <a:cs typeface="+mn-cs"/>
              </a:rPr>
              <a:t>The majority of subjects (72.5%) underwent embryo transfer after intracytoplasmic sperm injection</a:t>
            </a:r>
          </a:p>
          <a:p>
            <a:pPr marL="171450" lvl="0" indent="-171450">
              <a:buFont typeface="Arial" panose="020B0604020202020204" pitchFamily="34" charset="0"/>
              <a:buChar char="•"/>
            </a:pPr>
            <a:r>
              <a:rPr lang="en-GB" sz="1100" kern="1200" dirty="0">
                <a:solidFill>
                  <a:schemeClr val="tx1"/>
                </a:solidFill>
                <a:latin typeface="+mn-lt"/>
                <a:ea typeface="+mn-ea"/>
                <a:cs typeface="+mn-cs"/>
              </a:rPr>
              <a:t>The day </a:t>
            </a:r>
            <a:r>
              <a:rPr lang="en-US" sz="1100" kern="1200" dirty="0">
                <a:solidFill>
                  <a:schemeClr val="tx1"/>
                </a:solidFill>
                <a:latin typeface="+mn-lt"/>
                <a:ea typeface="+mn-ea"/>
                <a:cs typeface="+mn-cs"/>
              </a:rPr>
              <a:t>of embryo transfer after oocyte retrieval </a:t>
            </a:r>
            <a:r>
              <a:rPr lang="en-GB" sz="1100" kern="1200" dirty="0">
                <a:solidFill>
                  <a:schemeClr val="tx1"/>
                </a:solidFill>
                <a:latin typeface="+mn-lt"/>
                <a:ea typeface="+mn-ea"/>
                <a:cs typeface="+mn-cs"/>
              </a:rPr>
              <a:t>and the number of embryos transferred were similar between the two treatment groups </a:t>
            </a:r>
          </a:p>
          <a:p>
            <a:pPr marL="345600" lvl="1" indent="-171450">
              <a:buFont typeface="Arial" panose="020B0604020202020204" pitchFamily="34" charset="0"/>
              <a:buChar char="•"/>
            </a:pPr>
            <a:r>
              <a:rPr lang="en-GB" sz="1100" kern="1200" dirty="0">
                <a:solidFill>
                  <a:schemeClr val="tx1"/>
                </a:solidFill>
                <a:latin typeface="+mn-lt"/>
                <a:ea typeface="+mn-ea"/>
                <a:cs typeface="+mn-cs"/>
              </a:rPr>
              <a:t>The majority of patients (98.5%) received one or two embryos</a:t>
            </a:r>
          </a:p>
          <a:p>
            <a:pPr marL="171450" indent="-171450">
              <a:buFont typeface="Arial" panose="020B0604020202020204" pitchFamily="34" charset="0"/>
              <a:buChar char="•"/>
            </a:pPr>
            <a:r>
              <a:rPr lang="en-GB" sz="1100" kern="1200" dirty="0">
                <a:solidFill>
                  <a:schemeClr val="tx1"/>
                </a:solidFill>
                <a:latin typeface="+mn-lt"/>
                <a:ea typeface="+mn-ea"/>
                <a:cs typeface="+mn-cs"/>
              </a:rPr>
              <a:t>Notably, the number of subjects who had at least one newborn was numerically higher in the oral dydrogesterone group (34.6%) </a:t>
            </a:r>
            <a:r>
              <a:rPr lang="en-GB" sz="1100" i="1" kern="1200" dirty="0">
                <a:solidFill>
                  <a:schemeClr val="tx1"/>
                </a:solidFill>
                <a:latin typeface="+mn-lt"/>
                <a:ea typeface="+mn-ea"/>
                <a:cs typeface="+mn-cs"/>
              </a:rPr>
              <a:t>versus</a:t>
            </a:r>
            <a:r>
              <a:rPr lang="en-GB" sz="1100" kern="1200" dirty="0">
                <a:solidFill>
                  <a:schemeClr val="tx1"/>
                </a:solidFill>
                <a:latin typeface="+mn-lt"/>
                <a:ea typeface="+mn-ea"/>
                <a:cs typeface="+mn-cs"/>
              </a:rPr>
              <a:t> the micronized vaginal progesterone group (29.8%)</a:t>
            </a:r>
          </a:p>
          <a:p>
            <a:pPr marL="0" indent="0">
              <a:buFont typeface="Arial" panose="020B0604020202020204" pitchFamily="34" charset="0"/>
              <a:buNone/>
            </a:pPr>
            <a:endParaRPr lang="en-GB" sz="1100" dirty="0"/>
          </a:p>
          <a:p>
            <a:pPr defTabSz="914400">
              <a:defRPr/>
            </a:pPr>
            <a:r>
              <a:rPr lang="de-DE" sz="1100" b="1" dirty="0"/>
              <a:t>Reference</a:t>
            </a:r>
          </a:p>
          <a:p>
            <a:pPr defTabSz="914400">
              <a:defRPr/>
            </a:pPr>
            <a:r>
              <a:rPr lang="de-DE" sz="1100" dirty="0" err="1"/>
              <a:t>Tournaye</a:t>
            </a:r>
            <a:r>
              <a:rPr lang="de-DE" sz="1100" dirty="0"/>
              <a:t> H, </a:t>
            </a:r>
            <a:r>
              <a:rPr lang="de-DE" sz="1100" dirty="0" err="1"/>
              <a:t>Sukhikh</a:t>
            </a:r>
            <a:r>
              <a:rPr lang="de-DE" sz="1100" dirty="0"/>
              <a:t> GT, Kahler E, </a:t>
            </a:r>
            <a:r>
              <a:rPr lang="de-DE" sz="1100" dirty="0" err="1"/>
              <a:t>Griesinger</a:t>
            </a:r>
            <a:r>
              <a:rPr lang="de-DE" sz="1100" dirty="0"/>
              <a:t> G. </a:t>
            </a:r>
            <a:r>
              <a:rPr lang="en-US" sz="1100" dirty="0"/>
              <a:t>A Phase III randomized controlled trial comparing the efficacy, safety and tolerability of oral </a:t>
            </a:r>
            <a:r>
              <a:rPr lang="en-US" sz="1100" dirty="0" err="1"/>
              <a:t>dydrogesterone</a:t>
            </a:r>
            <a:r>
              <a:rPr lang="en-US" sz="1100" dirty="0"/>
              <a:t> versus micronized vaginal progesterone for luteal support in in vitro fertilization. </a:t>
            </a:r>
            <a:r>
              <a:rPr lang="de-DE" sz="1100" i="1" dirty="0"/>
              <a:t>Hum </a:t>
            </a:r>
            <a:r>
              <a:rPr lang="de-DE" sz="1100" i="1" dirty="0" err="1"/>
              <a:t>Reprod</a:t>
            </a:r>
            <a:r>
              <a:rPr lang="de-DE" sz="1100" dirty="0"/>
              <a:t> 2017;32(5):1019</a:t>
            </a:r>
            <a:r>
              <a:rPr lang="en-US" sz="1100" kern="1200" dirty="0">
                <a:effectLst/>
              </a:rPr>
              <a:t>–</a:t>
            </a:r>
            <a:r>
              <a:rPr lang="de-DE" sz="1100" dirty="0"/>
              <a:t>1027.</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FA55976-206D-4688-9D1A-58402BD5CB8B}"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56591268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11188" y="103188"/>
            <a:ext cx="5653087" cy="4240212"/>
          </a:xfrm>
        </p:spPr>
      </p:sp>
      <p:sp>
        <p:nvSpPr>
          <p:cNvPr id="3" name="Notes Placeholder 2"/>
          <p:cNvSpPr>
            <a:spLocks noGrp="1"/>
          </p:cNvSpPr>
          <p:nvPr>
            <p:ph type="body" idx="1"/>
          </p:nvPr>
        </p:nvSpPr>
        <p:spPr>
          <a:xfrm>
            <a:off x="611188" y="4799806"/>
            <a:ext cx="5191472" cy="4114800"/>
          </a:xfrm>
        </p:spPr>
        <p:txBody>
          <a:bodyPr/>
          <a:lstStyle/>
          <a:p>
            <a:pPr marL="158265" indent="-158265">
              <a:buFont typeface="Arial" panose="020B0604020202020204" pitchFamily="34" charset="0"/>
              <a:buChar char="•"/>
            </a:pPr>
            <a:r>
              <a:rPr lang="en-GB" sz="1100" dirty="0"/>
              <a:t>The primary objective of this study was met, with dydrogesterone demonstrating non-inferiority to micronized vaginal progesterone at 12 weeks of gestation</a:t>
            </a:r>
          </a:p>
          <a:p>
            <a:pPr marL="158265" indent="-158265">
              <a:buFont typeface="Arial" panose="020B0604020202020204" pitchFamily="34" charset="0"/>
              <a:buChar char="•"/>
            </a:pPr>
            <a:r>
              <a:rPr lang="en-US" sz="1100" b="0" i="0" u="none" strike="noStrike" kern="1200" baseline="0" dirty="0">
                <a:solidFill>
                  <a:schemeClr val="tx1"/>
                </a:solidFill>
                <a:latin typeface="+mn-lt"/>
                <a:ea typeface="+mn-ea"/>
                <a:cs typeface="+mn-cs"/>
              </a:rPr>
              <a:t>The primary analysis was adjusted for country and age (as pre-specified in the protocol). For these pre-specified factors, subgroup analyses were conducted and there was no relevant difference of effects observed between country or age group and treatment</a:t>
            </a:r>
          </a:p>
          <a:p>
            <a:pPr marL="158265" indent="-158265">
              <a:buFont typeface="Arial" panose="020B0604020202020204" pitchFamily="34" charset="0"/>
              <a:buChar char="•"/>
            </a:pPr>
            <a:endParaRPr lang="en-GB" sz="1100" dirty="0"/>
          </a:p>
          <a:p>
            <a:pPr marL="0" marR="0" lvl="0" indent="0" algn="l" defTabSz="914400" rtl="0" eaLnBrk="1" fontAlgn="auto" latinLnBrk="0" hangingPunct="1">
              <a:spcBef>
                <a:spcPts val="0"/>
              </a:spcBef>
              <a:spcAft>
                <a:spcPts val="0"/>
              </a:spcAft>
              <a:buClrTx/>
              <a:buSzTx/>
              <a:buFont typeface="Arial"/>
              <a:buNone/>
              <a:tabLst/>
              <a:defRPr/>
            </a:pPr>
            <a:r>
              <a:rPr lang="en-GB" sz="1100" b="1" baseline="0" dirty="0">
                <a:effectLst/>
              </a:rPr>
              <a:t>Reference</a:t>
            </a:r>
          </a:p>
          <a:p>
            <a:pPr defTabSz="914400">
              <a:defRPr/>
            </a:pPr>
            <a:r>
              <a:rPr lang="de-DE" sz="1100" dirty="0" err="1"/>
              <a:t>Tournaye</a:t>
            </a:r>
            <a:r>
              <a:rPr lang="de-DE" sz="1100" dirty="0"/>
              <a:t> H, </a:t>
            </a:r>
            <a:r>
              <a:rPr lang="de-DE" sz="1100" dirty="0" err="1"/>
              <a:t>Sukhikh</a:t>
            </a:r>
            <a:r>
              <a:rPr lang="de-DE" sz="1100" dirty="0"/>
              <a:t> GT, Kahler E, </a:t>
            </a:r>
            <a:r>
              <a:rPr lang="de-DE" sz="1100" dirty="0" err="1"/>
              <a:t>Griesinger</a:t>
            </a:r>
            <a:r>
              <a:rPr lang="de-DE" sz="1100" dirty="0"/>
              <a:t> G. </a:t>
            </a:r>
            <a:r>
              <a:rPr lang="en-US" sz="1100" dirty="0"/>
              <a:t>A Phase III randomized controlled trial comparing the efficacy, safety and tolerability of oral </a:t>
            </a:r>
            <a:r>
              <a:rPr lang="en-US" sz="1100" dirty="0" err="1"/>
              <a:t>dydrogesterone</a:t>
            </a:r>
            <a:r>
              <a:rPr lang="en-US" sz="1100" dirty="0"/>
              <a:t> versus micronized vaginal progesterone for luteal support in in vitro fertilization. </a:t>
            </a:r>
            <a:r>
              <a:rPr lang="de-DE" sz="1100" i="1" dirty="0"/>
              <a:t>Hum </a:t>
            </a:r>
            <a:r>
              <a:rPr lang="de-DE" sz="1100" i="1" dirty="0" err="1"/>
              <a:t>Reprod</a:t>
            </a:r>
            <a:r>
              <a:rPr lang="de-DE" sz="1100" dirty="0"/>
              <a:t> 2017;32(5):1019</a:t>
            </a:r>
            <a:r>
              <a:rPr lang="en-US" sz="1100" kern="1200" dirty="0">
                <a:effectLst/>
              </a:rPr>
              <a:t>–</a:t>
            </a:r>
            <a:r>
              <a:rPr lang="de-DE" sz="1100" dirty="0"/>
              <a:t>1027.</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B751C23-F17F-4FBC-A2A5-151144C1D862}"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54</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8547376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11188" y="103188"/>
            <a:ext cx="5653087" cy="4240212"/>
          </a:xfrm>
        </p:spPr>
      </p:sp>
      <p:sp>
        <p:nvSpPr>
          <p:cNvPr id="3" name="Notes Placeholder 2"/>
          <p:cNvSpPr>
            <a:spLocks noGrp="1"/>
          </p:cNvSpPr>
          <p:nvPr>
            <p:ph type="body" idx="1"/>
          </p:nvPr>
        </p:nvSpPr>
        <p:spPr>
          <a:xfrm>
            <a:off x="611188" y="4683369"/>
            <a:ext cx="5407496" cy="4114800"/>
          </a:xfrm>
        </p:spPr>
        <p:txBody>
          <a:bodyPr/>
          <a:lstStyle/>
          <a:p>
            <a:pPr marL="158265" indent="-158265">
              <a:buFont typeface="Arial" panose="020B0604020202020204" pitchFamily="34" charset="0"/>
              <a:buChar char="•"/>
            </a:pPr>
            <a:r>
              <a:rPr lang="en-US" sz="1100" kern="1200" dirty="0">
                <a:solidFill>
                  <a:schemeClr val="tx1"/>
                </a:solidFill>
                <a:effectLst/>
              </a:rPr>
              <a:t>The results for the secondary </a:t>
            </a:r>
            <a:r>
              <a:rPr lang="en-GB" sz="1100" dirty="0"/>
              <a:t>efficacy variable results </a:t>
            </a:r>
            <a:r>
              <a:rPr lang="en-US" sz="1100" kern="1200" dirty="0">
                <a:solidFill>
                  <a:schemeClr val="tx1"/>
                </a:solidFill>
                <a:effectLst/>
              </a:rPr>
              <a:t>supported the primary efficacy </a:t>
            </a:r>
            <a:r>
              <a:rPr lang="en-US" sz="1100" kern="1200" dirty="0">
                <a:effectLst/>
              </a:rPr>
              <a:t>results, with similar findings observed for pregnancy rates (2 weeks after embryo transfer and at 8 weeks of gestation) and live birth rates in both treatment groups</a:t>
            </a:r>
            <a:endParaRPr lang="en-GB" sz="1100" dirty="0"/>
          </a:p>
          <a:p>
            <a:pPr marL="158265" indent="-158265">
              <a:buFont typeface="Arial" panose="020B0604020202020204" pitchFamily="34" charset="0"/>
              <a:buChar char="•"/>
            </a:pPr>
            <a:r>
              <a:rPr lang="en-GB" sz="1100" dirty="0"/>
              <a:t>In the</a:t>
            </a:r>
            <a:r>
              <a:rPr lang="it-IT" sz="1100" dirty="0"/>
              <a:t> per protocol sample</a:t>
            </a:r>
            <a:r>
              <a:rPr lang="en-GB" sz="1100" dirty="0"/>
              <a:t>, a numerical difference in the pregnancy rate in favor of dydrogesterone (DYD) was observed as of Day 15 (DYD, 47.2%; micronized vaginal progesterone [MVP], 45.5%), </a:t>
            </a:r>
            <a:r>
              <a:rPr lang="en-US" sz="1100" noProof="0" dirty="0"/>
              <a:t>which</a:t>
            </a:r>
            <a:r>
              <a:rPr lang="en-GB" sz="1100" dirty="0"/>
              <a:t> was maintained at Week 6 (DYD, 39.6%; MVP, 35.4%) and up until live birth rate (DYD, 34.6%; MVP, 29.9%). </a:t>
            </a:r>
            <a:r>
              <a:rPr lang="en-GB" sz="1100" b="0" i="0" u="none" strike="noStrike" kern="1200" baseline="0" dirty="0"/>
              <a:t>Similar results were observed for </a:t>
            </a:r>
            <a:r>
              <a:rPr lang="en-GB" sz="1100" dirty="0"/>
              <a:t>the </a:t>
            </a:r>
            <a:r>
              <a:rPr lang="it-IT" sz="1100" dirty="0"/>
              <a:t>full analysis sample</a:t>
            </a:r>
            <a:endParaRPr lang="en-GB" sz="1100" dirty="0"/>
          </a:p>
          <a:p>
            <a:pPr marL="158265" indent="-158265">
              <a:buFont typeface="Arial" panose="020B0604020202020204" pitchFamily="34" charset="0"/>
              <a:buChar char="•"/>
            </a:pPr>
            <a:endParaRPr lang="en-GB" sz="1100" b="0" i="0" u="none" strike="noStrike" kern="1200" baseline="0" dirty="0"/>
          </a:p>
          <a:p>
            <a:pPr marL="0" marR="0" lvl="0" indent="0" algn="l" defTabSz="914400" rtl="0" eaLnBrk="1" fontAlgn="auto" latinLnBrk="0" hangingPunct="1">
              <a:lnSpc>
                <a:spcPct val="100000"/>
              </a:lnSpc>
              <a:spcBef>
                <a:spcPts val="0"/>
              </a:spcBef>
              <a:spcAft>
                <a:spcPts val="0"/>
              </a:spcAft>
              <a:buClrTx/>
              <a:buSzTx/>
              <a:buFont typeface="Arial"/>
              <a:buNone/>
              <a:tabLst/>
              <a:defRPr/>
            </a:pPr>
            <a:r>
              <a:rPr lang="en-GB" sz="1100" b="1" baseline="0" dirty="0">
                <a:effectLst/>
              </a:rPr>
              <a:t>Reference</a:t>
            </a:r>
          </a:p>
          <a:p>
            <a:pPr defTabSz="914400">
              <a:defRPr/>
            </a:pPr>
            <a:r>
              <a:rPr lang="de-DE" sz="1100" dirty="0" err="1"/>
              <a:t>Tournaye</a:t>
            </a:r>
            <a:r>
              <a:rPr lang="de-DE" sz="1100" dirty="0"/>
              <a:t> H, </a:t>
            </a:r>
            <a:r>
              <a:rPr lang="de-DE" sz="1100" dirty="0" err="1"/>
              <a:t>Sukhikh</a:t>
            </a:r>
            <a:r>
              <a:rPr lang="de-DE" sz="1100" dirty="0"/>
              <a:t> GT, Kahler E, </a:t>
            </a:r>
            <a:r>
              <a:rPr lang="de-DE" sz="1100" dirty="0" err="1"/>
              <a:t>Griesinger</a:t>
            </a:r>
            <a:r>
              <a:rPr lang="de-DE" sz="1100" dirty="0"/>
              <a:t> G. </a:t>
            </a:r>
            <a:r>
              <a:rPr lang="en-US" sz="1100" dirty="0"/>
              <a:t>A Phase III randomized controlled trial comparing the efficacy, safety and tolerability of oral </a:t>
            </a:r>
            <a:r>
              <a:rPr lang="en-US" sz="1100" dirty="0" err="1"/>
              <a:t>dydrogesterone</a:t>
            </a:r>
            <a:r>
              <a:rPr lang="en-US" sz="1100" dirty="0"/>
              <a:t> versus micronized vaginal progesterone for luteal support in in vitro fertilization. </a:t>
            </a:r>
            <a:r>
              <a:rPr lang="de-DE" sz="1100" i="1" dirty="0"/>
              <a:t>Hum </a:t>
            </a:r>
            <a:r>
              <a:rPr lang="de-DE" sz="1100" i="1" dirty="0" err="1"/>
              <a:t>Reprod</a:t>
            </a:r>
            <a:r>
              <a:rPr lang="de-DE" sz="1100" dirty="0"/>
              <a:t> 2017;32(5):1019</a:t>
            </a:r>
            <a:r>
              <a:rPr lang="en-US" sz="1100" kern="1200" dirty="0">
                <a:effectLst/>
              </a:rPr>
              <a:t>–</a:t>
            </a:r>
            <a:r>
              <a:rPr lang="de-DE" sz="1100" dirty="0"/>
              <a:t>1027.</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B751C23-F17F-4FBC-A2A5-151144C1D862}"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8470902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11188" y="125413"/>
            <a:ext cx="5653087" cy="4240212"/>
          </a:xfrm>
        </p:spPr>
      </p:sp>
      <p:sp>
        <p:nvSpPr>
          <p:cNvPr id="3" name="Notes Placeholder 2"/>
          <p:cNvSpPr>
            <a:spLocks noGrp="1"/>
          </p:cNvSpPr>
          <p:nvPr>
            <p:ph type="body" idx="1"/>
          </p:nvPr>
        </p:nvSpPr>
        <p:spPr/>
        <p:txBody>
          <a:bodyPr/>
          <a:lstStyle/>
          <a:p>
            <a:pPr marL="158265" indent="-158265">
              <a:buFont typeface="Arial" panose="020B0604020202020204" pitchFamily="34" charset="0"/>
              <a:buChar char="•"/>
            </a:pPr>
            <a:r>
              <a:rPr lang="en-US" sz="1100" dirty="0"/>
              <a:t>In the maternal population, the proportion of subjects reporting treatment-emergent adverse events (TEAEs) was similar between treatment groups, with 56.0% of those receiving dydrogesterone (DYD) and 54.0% receiving micronized vaginal progesterone (MVP)</a:t>
            </a:r>
          </a:p>
          <a:p>
            <a:pPr marL="158265" lvl="2" indent="-158265">
              <a:buFont typeface="Arial" panose="020B0604020202020204" pitchFamily="34" charset="0"/>
              <a:buChar char="•"/>
              <a:defRPr/>
            </a:pPr>
            <a:r>
              <a:rPr lang="de-DE" altLang="en-US" sz="1100" dirty="0"/>
              <a:t>Fewer subjects using oral DYD </a:t>
            </a:r>
            <a:r>
              <a:rPr lang="de-DE" altLang="en-US" sz="1100" i="1" dirty="0"/>
              <a:t>versus</a:t>
            </a:r>
            <a:r>
              <a:rPr lang="de-DE" altLang="en-US" sz="1100" dirty="0"/>
              <a:t> MVP reported serious </a:t>
            </a:r>
            <a:r>
              <a:rPr lang="en-US" sz="1100" dirty="0"/>
              <a:t>TEAEs </a:t>
            </a:r>
            <a:r>
              <a:rPr lang="de-DE" altLang="en-US" sz="1100" dirty="0"/>
              <a:t>(10.8% </a:t>
            </a:r>
            <a:r>
              <a:rPr lang="de-DE" altLang="en-US" sz="1100" i="1" dirty="0"/>
              <a:t>vs</a:t>
            </a:r>
            <a:r>
              <a:rPr lang="de-DE" altLang="en-US" sz="1100" dirty="0"/>
              <a:t>. 13.3%)</a:t>
            </a:r>
            <a:r>
              <a:rPr lang="de-DE" altLang="en-US" sz="1100" baseline="0" dirty="0"/>
              <a:t> </a:t>
            </a:r>
            <a:r>
              <a:rPr lang="de-DE" altLang="en-US" sz="1100" dirty="0"/>
              <a:t>and </a:t>
            </a:r>
            <a:r>
              <a:rPr lang="en-US" sz="1100" dirty="0"/>
              <a:t>TEAEs </a:t>
            </a:r>
            <a:r>
              <a:rPr lang="de-DE" altLang="en-US" sz="1100" dirty="0"/>
              <a:t>leading to study termination (12.4% </a:t>
            </a:r>
            <a:r>
              <a:rPr lang="de-DE" altLang="en-US" sz="1100" i="1" dirty="0"/>
              <a:t>vs</a:t>
            </a:r>
            <a:r>
              <a:rPr lang="de-DE" altLang="en-US" sz="1100" dirty="0"/>
              <a:t>. 16.0%)</a:t>
            </a:r>
          </a:p>
          <a:p>
            <a:pPr marL="158265" marR="0" lvl="2" indent="-15826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altLang="en-US" sz="1100" dirty="0"/>
              <a:t>No maternal deaths were recorded in either group</a:t>
            </a:r>
          </a:p>
          <a:p>
            <a:pPr marL="158265" lvl="2" indent="-158265" fontAlgn="auto">
              <a:spcBef>
                <a:spcPts val="0"/>
              </a:spcBef>
              <a:spcAft>
                <a:spcPts val="0"/>
              </a:spcAft>
              <a:buFont typeface="Arial" panose="020B0604020202020204" pitchFamily="34" charset="0"/>
              <a:buChar char="•"/>
              <a:defRPr/>
            </a:pPr>
            <a:r>
              <a:rPr lang="en-US" sz="1100" dirty="0"/>
              <a:t>Possible differences in TEAEs related to the route of administration of oral DYD </a:t>
            </a:r>
            <a:r>
              <a:rPr lang="en-US" sz="1100" i="1" dirty="0"/>
              <a:t>vs</a:t>
            </a:r>
            <a:r>
              <a:rPr lang="en-US" sz="1100" dirty="0"/>
              <a:t>. MVP (e.g. vaginal discharge) could not be observed in this study due to the double-dummy study design</a:t>
            </a:r>
          </a:p>
          <a:p>
            <a:pPr marL="342900" lvl="2" indent="-225425" fontAlgn="auto">
              <a:spcBef>
                <a:spcPts val="0"/>
              </a:spcBef>
              <a:spcAft>
                <a:spcPts val="0"/>
              </a:spcAft>
              <a:buFont typeface="Arial" panose="020B0604020202020204" pitchFamily="34" charset="0"/>
              <a:buChar char="•"/>
              <a:defRPr/>
            </a:pPr>
            <a:endParaRPr lang="en-US" altLang="en-US" sz="1100" kern="1200" dirty="0">
              <a:solidFill>
                <a:schemeClr val="tx1"/>
              </a:solidFill>
              <a:effectLst/>
            </a:endParaRPr>
          </a:p>
          <a:p>
            <a:pPr marL="0" marR="0" lvl="0" indent="0" algn="l" defTabSz="914400" rtl="0" eaLnBrk="1" fontAlgn="auto" latinLnBrk="0" hangingPunct="1">
              <a:lnSpc>
                <a:spcPct val="100000"/>
              </a:lnSpc>
              <a:spcBef>
                <a:spcPts val="0"/>
              </a:spcBef>
              <a:spcAft>
                <a:spcPts val="0"/>
              </a:spcAft>
              <a:buClrTx/>
              <a:buSzTx/>
              <a:buFont typeface="Arial"/>
              <a:buNone/>
              <a:tabLst/>
              <a:defRPr/>
            </a:pPr>
            <a:r>
              <a:rPr lang="en-GB" sz="1100" b="1" baseline="0" dirty="0">
                <a:effectLst/>
              </a:rPr>
              <a:t>Reference</a:t>
            </a:r>
          </a:p>
          <a:p>
            <a:pPr defTabSz="914400">
              <a:defRPr/>
            </a:pPr>
            <a:r>
              <a:rPr lang="de-DE" sz="1100" dirty="0" err="1"/>
              <a:t>Tournaye</a:t>
            </a:r>
            <a:r>
              <a:rPr lang="de-DE" sz="1100" dirty="0"/>
              <a:t> H, </a:t>
            </a:r>
            <a:r>
              <a:rPr lang="de-DE" sz="1100" dirty="0" err="1"/>
              <a:t>Sukhikh</a:t>
            </a:r>
            <a:r>
              <a:rPr lang="de-DE" sz="1100" dirty="0"/>
              <a:t> GT, Kahler E, </a:t>
            </a:r>
            <a:r>
              <a:rPr lang="de-DE" sz="1100" dirty="0" err="1"/>
              <a:t>Griesinger</a:t>
            </a:r>
            <a:r>
              <a:rPr lang="de-DE" sz="1100" dirty="0"/>
              <a:t> G. </a:t>
            </a:r>
            <a:r>
              <a:rPr lang="en-US" sz="1100" dirty="0"/>
              <a:t>A Phase III randomized controlled trial comparing the efficacy, safety and tolerability of oral </a:t>
            </a:r>
            <a:r>
              <a:rPr lang="en-US" sz="1100" dirty="0" err="1"/>
              <a:t>dydrogesterone</a:t>
            </a:r>
            <a:r>
              <a:rPr lang="en-US" sz="1100" dirty="0"/>
              <a:t> versus micronized vaginal progesterone for luteal support in in vitro fertilization. </a:t>
            </a:r>
            <a:r>
              <a:rPr lang="de-DE" sz="1100" i="1" dirty="0"/>
              <a:t>Hum </a:t>
            </a:r>
            <a:r>
              <a:rPr lang="de-DE" sz="1100" i="1" dirty="0" err="1"/>
              <a:t>Reprod</a:t>
            </a:r>
            <a:r>
              <a:rPr lang="de-DE" sz="1100" dirty="0"/>
              <a:t> 2017;32(5):1019</a:t>
            </a:r>
            <a:r>
              <a:rPr lang="en-US" sz="1100" kern="1200" dirty="0">
                <a:effectLst/>
              </a:rPr>
              <a:t>–</a:t>
            </a:r>
            <a:r>
              <a:rPr lang="de-DE" sz="1100" dirty="0"/>
              <a:t>1027.</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B751C23-F17F-4FBC-A2A5-151144C1D862}"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57</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2587561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17538" y="128588"/>
            <a:ext cx="5648325" cy="4237037"/>
          </a:xfrm>
        </p:spPr>
      </p:sp>
      <p:sp>
        <p:nvSpPr>
          <p:cNvPr id="3" name="Notes Placeholder 2"/>
          <p:cNvSpPr>
            <a:spLocks noGrp="1"/>
          </p:cNvSpPr>
          <p:nvPr>
            <p:ph type="body" idx="1"/>
          </p:nvPr>
        </p:nvSpPr>
        <p:spPr>
          <a:xfrm>
            <a:off x="642572" y="4799806"/>
            <a:ext cx="5623520" cy="4114800"/>
          </a:xfrm>
        </p:spPr>
        <p:txBody>
          <a:bodyPr/>
          <a:lstStyle/>
          <a:p>
            <a:pPr marL="171450" indent="-171450">
              <a:buFont typeface="Arial" panose="020B0604020202020204" pitchFamily="34" charset="0"/>
              <a:buChar char="•"/>
            </a:pPr>
            <a:r>
              <a:rPr lang="en-US" sz="1100" dirty="0"/>
              <a:t>Infant safety data collected at delivery were similar between the two treatment groups, with the majority of infants being born with no abnormal findings on physical examination (93.4% in the dydrogesterone group and 92.4% in the micronized vaginal progesterone group)</a:t>
            </a:r>
          </a:p>
          <a:p>
            <a:pPr marL="171450" indent="-171450">
              <a:buFont typeface="Arial" panose="020B0604020202020204" pitchFamily="34" charset="0"/>
              <a:buChar char="•"/>
            </a:pPr>
            <a:r>
              <a:rPr lang="en-US" sz="1100" dirty="0"/>
              <a:t>Newborn assessments included the following variables: gender, appearance, pulse, grimace, activity, and respiration score, weight, height, head circumference, abnormal findings of physical examination</a:t>
            </a:r>
          </a:p>
          <a:p>
            <a:pPr marL="171450" indent="-171450">
              <a:buFont typeface="Arial" panose="020B0604020202020204" pitchFamily="34" charset="0"/>
              <a:buChar char="•"/>
            </a:pPr>
            <a:endParaRPr lang="en-GB" sz="1100" b="0" i="0" u="none" strike="noStrike" kern="1200" baseline="0" dirty="0"/>
          </a:p>
          <a:p>
            <a:pPr lvl="0">
              <a:defRPr/>
            </a:pPr>
            <a:r>
              <a:rPr lang="en-GB" sz="1100" b="1" dirty="0"/>
              <a:t>Reference</a:t>
            </a:r>
          </a:p>
          <a:p>
            <a:pPr defTabSz="914400">
              <a:defRPr/>
            </a:pPr>
            <a:r>
              <a:rPr lang="de-DE" sz="1100" dirty="0" err="1"/>
              <a:t>Tournaye</a:t>
            </a:r>
            <a:r>
              <a:rPr lang="de-DE" sz="1100" dirty="0"/>
              <a:t> H, </a:t>
            </a:r>
            <a:r>
              <a:rPr lang="de-DE" sz="1100" dirty="0" err="1"/>
              <a:t>Sukhikh</a:t>
            </a:r>
            <a:r>
              <a:rPr lang="de-DE" sz="1100" dirty="0"/>
              <a:t> GT, Kahler E, </a:t>
            </a:r>
            <a:r>
              <a:rPr lang="de-DE" sz="1100" dirty="0" err="1"/>
              <a:t>Griesinger</a:t>
            </a:r>
            <a:r>
              <a:rPr lang="de-DE" sz="1100" dirty="0"/>
              <a:t> G. </a:t>
            </a:r>
            <a:r>
              <a:rPr lang="en-US" sz="1100" dirty="0"/>
              <a:t>A Phase III randomized controlled trial comparing the efficacy, safety and tolerability of oral </a:t>
            </a:r>
            <a:r>
              <a:rPr lang="en-US" sz="1100" dirty="0" err="1"/>
              <a:t>dydrogesterone</a:t>
            </a:r>
            <a:r>
              <a:rPr lang="en-US" sz="1100" dirty="0"/>
              <a:t> versus micronized vaginal progesterone for luteal support in in vitro fertilization. </a:t>
            </a:r>
            <a:r>
              <a:rPr lang="de-DE" sz="1100" i="1" dirty="0"/>
              <a:t>Hum </a:t>
            </a:r>
            <a:r>
              <a:rPr lang="de-DE" sz="1100" i="1" dirty="0" err="1"/>
              <a:t>Reprod</a:t>
            </a:r>
            <a:r>
              <a:rPr lang="de-DE" sz="1100" dirty="0"/>
              <a:t> 2017;32(5):1019</a:t>
            </a:r>
            <a:r>
              <a:rPr lang="en-US" sz="1100" kern="1200" dirty="0">
                <a:effectLst/>
              </a:rPr>
              <a:t>–</a:t>
            </a:r>
            <a:r>
              <a:rPr lang="de-DE" sz="1100" dirty="0"/>
              <a:t>1027.</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FA55976-206D-4688-9D1A-58402BD5CB8B}"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58</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5783193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11188" y="115888"/>
            <a:ext cx="5653087" cy="4238625"/>
          </a:xfrm>
        </p:spPr>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FA55976-206D-4688-9D1A-58402BD5CB8B}"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59</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
        <p:nvSpPr>
          <p:cNvPr id="3" name="Notes Placeholder 2"/>
          <p:cNvSpPr>
            <a:spLocks noGrp="1"/>
          </p:cNvSpPr>
          <p:nvPr>
            <p:ph type="body" idx="1"/>
          </p:nvPr>
        </p:nvSpPr>
        <p:spPr>
          <a:xfrm>
            <a:off x="611188" y="4599840"/>
            <a:ext cx="5486400" cy="3600450"/>
          </a:xfrm>
        </p:spPr>
        <p:txBody>
          <a:bodyPr/>
          <a:lstStyle/>
          <a:p>
            <a:pPr marL="171450" indent="-171450">
              <a:buFont typeface="Arial" charset="0"/>
              <a:buChar char="•"/>
            </a:pPr>
            <a:r>
              <a:rPr lang="en-US" dirty="0"/>
              <a:t>Lotus</a:t>
            </a:r>
            <a:r>
              <a:rPr lang="en-US" baseline="0" dirty="0"/>
              <a:t> I met its primary endpoint, demonstrating the non-inferiority of oral </a:t>
            </a:r>
            <a:r>
              <a:rPr lang="en-US" sz="1200" dirty="0" err="1"/>
              <a:t>dydrogesterone</a:t>
            </a:r>
            <a:r>
              <a:rPr lang="en-US" sz="1200" dirty="0"/>
              <a:t> versus micronized vaginal progesterone </a:t>
            </a:r>
          </a:p>
          <a:p>
            <a:pPr marL="171450" indent="-171450">
              <a:buFont typeface="Arial" charset="0"/>
              <a:buChar char="•"/>
            </a:pPr>
            <a:r>
              <a:rPr lang="en-US" sz="1200" dirty="0"/>
              <a:t>Oral </a:t>
            </a:r>
            <a:r>
              <a:rPr lang="en-US" sz="1200" dirty="0" err="1"/>
              <a:t>dydrogesterone</a:t>
            </a:r>
            <a:r>
              <a:rPr lang="en-US" sz="1200" dirty="0"/>
              <a:t> also demonstrated a similar safety </a:t>
            </a:r>
            <a:r>
              <a:rPr lang="en-US" sz="1200" dirty="0" err="1"/>
              <a:t>prfile</a:t>
            </a:r>
            <a:r>
              <a:rPr lang="en-US" sz="1200" baseline="0" dirty="0"/>
              <a:t> to</a:t>
            </a:r>
            <a:r>
              <a:rPr lang="en-US" sz="1200" dirty="0"/>
              <a:t> micronized vaginal progesterone implying</a:t>
            </a:r>
            <a:r>
              <a:rPr lang="en-US" sz="1200" baseline="0" dirty="0"/>
              <a:t> its potential to replace </a:t>
            </a:r>
            <a:r>
              <a:rPr lang="en-US" sz="1200" dirty="0"/>
              <a:t>micronized vaginal progesterone as standard of care for luteal support in ART</a:t>
            </a:r>
          </a:p>
          <a:p>
            <a:pPr marL="171450" indent="-171450">
              <a:buFont typeface="Arial" charset="0"/>
              <a:buChar char="•"/>
            </a:pPr>
            <a:endParaRPr lang="en-US" sz="1200" dirty="0"/>
          </a:p>
          <a:p>
            <a:pPr marL="0" indent="0">
              <a:buFont typeface="Arial" charset="0"/>
              <a:buNone/>
            </a:pPr>
            <a:r>
              <a:rPr lang="en-US" b="1" dirty="0"/>
              <a:t>Reference</a:t>
            </a:r>
          </a:p>
          <a:p>
            <a:pPr marL="0" marR="0" indent="0" algn="l" defTabSz="914400" rtl="0" eaLnBrk="1" fontAlgn="auto" latinLnBrk="0" hangingPunct="1">
              <a:lnSpc>
                <a:spcPct val="100000"/>
              </a:lnSpc>
              <a:spcBef>
                <a:spcPts val="0"/>
              </a:spcBef>
              <a:spcAft>
                <a:spcPts val="0"/>
              </a:spcAft>
              <a:buClrTx/>
              <a:buSzTx/>
              <a:buFont typeface="Arial" charset="0"/>
              <a:buNone/>
              <a:tabLst/>
              <a:defRPr/>
            </a:pPr>
            <a:r>
              <a:rPr lang="de-DE" sz="1200" dirty="0" err="1"/>
              <a:t>Tournaye</a:t>
            </a:r>
            <a:r>
              <a:rPr lang="de-DE" sz="1200" dirty="0"/>
              <a:t> H, </a:t>
            </a:r>
            <a:r>
              <a:rPr lang="de-DE" sz="1200" dirty="0" err="1"/>
              <a:t>Sukhikh</a:t>
            </a:r>
            <a:r>
              <a:rPr lang="de-DE" sz="1200" dirty="0"/>
              <a:t> GT, Kahler E, </a:t>
            </a:r>
            <a:r>
              <a:rPr lang="de-DE" sz="1200" dirty="0" err="1"/>
              <a:t>Griesinger</a:t>
            </a:r>
            <a:r>
              <a:rPr lang="de-DE" sz="1200" dirty="0"/>
              <a:t> G. </a:t>
            </a:r>
            <a:r>
              <a:rPr lang="en-US" sz="1200" dirty="0"/>
              <a:t>A Phase III randomized controlled trial comparing the efficacy, safety and tolerability of oral </a:t>
            </a:r>
            <a:r>
              <a:rPr lang="en-US" sz="1200" dirty="0" err="1"/>
              <a:t>dydrogesterone</a:t>
            </a:r>
            <a:r>
              <a:rPr lang="en-US" sz="1200" dirty="0"/>
              <a:t> versus micronized vaginal progesterone for luteal support in in vitro fertilization. </a:t>
            </a:r>
            <a:r>
              <a:rPr lang="de-DE" sz="1200" i="1" dirty="0"/>
              <a:t>Hum </a:t>
            </a:r>
            <a:r>
              <a:rPr lang="de-DE" sz="1200" i="1" dirty="0" err="1"/>
              <a:t>Reprod</a:t>
            </a:r>
            <a:r>
              <a:rPr lang="de-DE" sz="1200" dirty="0"/>
              <a:t>  2017;32(5):1019</a:t>
            </a:r>
            <a:r>
              <a:rPr lang="en-US" sz="1200" dirty="0"/>
              <a:t>–</a:t>
            </a:r>
            <a:r>
              <a:rPr lang="de-DE" sz="1200" dirty="0"/>
              <a:t>1027.</a:t>
            </a:r>
            <a:endParaRPr lang="en-US" sz="1200" dirty="0">
              <a:solidFill>
                <a:prstClr val="black"/>
              </a:solidFill>
              <a:cs typeface="Arial" panose="020B0604020202020204" pitchFamily="34" charset="0"/>
            </a:endParaRPr>
          </a:p>
          <a:p>
            <a:pPr marL="0" indent="0">
              <a:buFont typeface="Arial" charset="0"/>
              <a:buNone/>
            </a:pPr>
            <a:endParaRPr lang="en-US" dirty="0"/>
          </a:p>
        </p:txBody>
      </p:sp>
    </p:spTree>
    <p:extLst>
      <p:ext uri="{BB962C8B-B14F-4D97-AF65-F5344CB8AC3E}">
        <p14:creationId xmlns:p14="http://schemas.microsoft.com/office/powerpoint/2010/main" val="79023957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98488" y="119063"/>
            <a:ext cx="5661025" cy="4246562"/>
          </a:xfrm>
        </p:spPr>
      </p:sp>
      <p:sp>
        <p:nvSpPr>
          <p:cNvPr id="3" name="Notes Placeholder 2"/>
          <p:cNvSpPr>
            <a:spLocks noGrp="1"/>
          </p:cNvSpPr>
          <p:nvPr>
            <p:ph type="body" idx="1"/>
          </p:nvPr>
        </p:nvSpPr>
        <p:spPr/>
        <p:txBody>
          <a:bodyPr/>
          <a:lstStyle/>
          <a:p>
            <a:pPr marL="169598" marR="0" lvl="0" indent="-169598" algn="l" defTabSz="834967" rtl="0" eaLnBrk="1" fontAlgn="auto" latinLnBrk="0" hangingPunct="1">
              <a:lnSpc>
                <a:spcPct val="90000"/>
              </a:lnSpc>
              <a:spcBef>
                <a:spcPts val="0"/>
              </a:spcBef>
              <a:spcAft>
                <a:spcPts val="0"/>
              </a:spcAft>
              <a:buClrTx/>
              <a:buSzTx/>
              <a:buFont typeface="Arial" panose="020B0604020202020204" pitchFamily="34" charset="0"/>
              <a:buChar char="•"/>
              <a:tabLst/>
              <a:defRPr/>
            </a:pPr>
            <a:r>
              <a:rPr lang="en-US" sz="1200" dirty="0">
                <a:solidFill>
                  <a:schemeClr val="tx1"/>
                </a:solidFill>
              </a:rPr>
              <a:t>Efficacy</a:t>
            </a:r>
            <a:r>
              <a:rPr lang="en-US" sz="1200" baseline="0" dirty="0">
                <a:solidFill>
                  <a:schemeClr val="tx1"/>
                </a:solidFill>
              </a:rPr>
              <a:t> Sample </a:t>
            </a:r>
            <a:r>
              <a:rPr lang="en-US" sz="1200" dirty="0">
                <a:solidFill>
                  <a:schemeClr val="tx1"/>
                </a:solidFill>
              </a:rPr>
              <a:t>= Full Analysis Sample = </a:t>
            </a:r>
            <a:r>
              <a:rPr lang="en-GB" sz="1200" dirty="0">
                <a:solidFill>
                  <a:schemeClr val="tx1"/>
                </a:solidFill>
              </a:rPr>
              <a:t>All subjects in the safety sample (i.e. received one dose of treatment) and who underwent an embryo transfer or discontinued before embryo transfer due to study drug‑related issues;</a:t>
            </a:r>
            <a:r>
              <a:rPr lang="en-GB" sz="1200" baseline="0" dirty="0">
                <a:solidFill>
                  <a:schemeClr val="tx1"/>
                </a:solidFill>
              </a:rPr>
              <a:t> </a:t>
            </a:r>
            <a:r>
              <a:rPr lang="en-US" sz="1200" dirty="0">
                <a:solidFill>
                  <a:schemeClr val="tx1"/>
                </a:solidFill>
              </a:rPr>
              <a:t>three</a:t>
            </a:r>
            <a:r>
              <a:rPr lang="en-US" altLang="en-US" sz="1200" dirty="0">
                <a:solidFill>
                  <a:schemeClr val="tx1"/>
                </a:solidFill>
              </a:rPr>
              <a:t> subjects in the oral dydrogesterone group were discontinued prior to embryo transfer due to study drug-related issues; these subjects were included in the FAS as failures</a:t>
            </a:r>
            <a:endParaRPr lang="en-US" sz="1200" baseline="30000" dirty="0">
              <a:solidFill>
                <a:schemeClr val="tx1"/>
              </a:solidFill>
            </a:endParaRPr>
          </a:p>
          <a:p>
            <a:pPr marL="169598" indent="-169598" defTabSz="834967">
              <a:lnSpc>
                <a:spcPct val="90000"/>
              </a:lnSpc>
              <a:buFont typeface="Arial" panose="020B0604020202020204" pitchFamily="34" charset="0"/>
              <a:buChar char="•"/>
              <a:defRPr/>
            </a:pPr>
            <a:r>
              <a:rPr lang="en-US" sz="1200" dirty="0">
                <a:solidFill>
                  <a:schemeClr val="tx1"/>
                </a:solidFill>
              </a:rPr>
              <a:t>Lotus II was a randomized, open-label, multicenter study comparing o</a:t>
            </a:r>
            <a:r>
              <a:rPr lang="en-US" altLang="en-US" sz="1200" dirty="0">
                <a:solidFill>
                  <a:schemeClr val="tx1"/>
                </a:solidFill>
              </a:rPr>
              <a:t>ral dydrogesterone 30 mg (</a:t>
            </a:r>
            <a:r>
              <a:rPr lang="en-CA" altLang="en-US" sz="1200" dirty="0">
                <a:solidFill>
                  <a:schemeClr val="tx1"/>
                </a:solidFill>
                <a:ea typeface="Calibri" pitchFamily="34" charset="0"/>
              </a:rPr>
              <a:t>n=494</a:t>
            </a:r>
            <a:r>
              <a:rPr lang="en-US" altLang="en-US" sz="1200" dirty="0">
                <a:solidFill>
                  <a:schemeClr val="tx1"/>
                </a:solidFill>
              </a:rPr>
              <a:t>)</a:t>
            </a:r>
            <a:r>
              <a:rPr lang="en-CA" altLang="en-US" sz="1200" dirty="0">
                <a:solidFill>
                  <a:schemeClr val="tx1"/>
                </a:solidFill>
              </a:rPr>
              <a:t> </a:t>
            </a:r>
            <a:r>
              <a:rPr lang="en-US" altLang="en-US" sz="1200" i="1" dirty="0">
                <a:solidFill>
                  <a:schemeClr val="tx1"/>
                </a:solidFill>
              </a:rPr>
              <a:t>versus</a:t>
            </a:r>
            <a:r>
              <a:rPr lang="en-US" altLang="en-US" sz="1200" dirty="0">
                <a:solidFill>
                  <a:schemeClr val="tx1"/>
                </a:solidFill>
              </a:rPr>
              <a:t> 8% micronized vaginal progesterone gel 90 mg (</a:t>
            </a:r>
            <a:r>
              <a:rPr lang="en-CA" altLang="en-US" sz="1200" dirty="0">
                <a:solidFill>
                  <a:schemeClr val="tx1"/>
                </a:solidFill>
                <a:ea typeface="Calibri" pitchFamily="34" charset="0"/>
              </a:rPr>
              <a:t>n=489</a:t>
            </a:r>
            <a:r>
              <a:rPr lang="en-US" altLang="en-US" sz="1200" dirty="0">
                <a:solidFill>
                  <a:schemeClr val="tx1"/>
                </a:solidFill>
              </a:rPr>
              <a:t>)</a:t>
            </a:r>
            <a:r>
              <a:rPr lang="en-CA" altLang="en-US" sz="1200" dirty="0">
                <a:solidFill>
                  <a:schemeClr val="tx1"/>
                </a:solidFill>
              </a:rPr>
              <a:t> </a:t>
            </a:r>
            <a:r>
              <a:rPr lang="en-US" altLang="en-US" sz="1200" dirty="0">
                <a:solidFill>
                  <a:schemeClr val="tx1"/>
                </a:solidFill>
              </a:rPr>
              <a:t>daily; luteal phase support started on the day of oocyte retrieval and continued until 12 weeks of gestation</a:t>
            </a:r>
            <a:endParaRPr lang="en-US" sz="1200" baseline="30000" dirty="0">
              <a:solidFill>
                <a:schemeClr val="tx1"/>
              </a:solidFill>
            </a:endParaRPr>
          </a:p>
          <a:p>
            <a:pPr marL="164661" lvl="0" indent="-169598" defTabSz="834967">
              <a:lnSpc>
                <a:spcPct val="90000"/>
              </a:lnSpc>
              <a:buFont typeface="Arial" panose="020B0604020202020204" pitchFamily="34" charset="0"/>
              <a:buChar char="•"/>
              <a:defRPr/>
            </a:pPr>
            <a:r>
              <a:rPr lang="en-US" sz="1200" dirty="0">
                <a:solidFill>
                  <a:schemeClr val="tx1"/>
                </a:solidFill>
              </a:rPr>
              <a:t>It was conducted at 37 sites in 10 countries (Australia, Belgium, China, Germany, Hong Kong, India, Russia, Singapore, Thailand, and Ukraine) </a:t>
            </a:r>
            <a:endParaRPr lang="en-GB" sz="1200" dirty="0">
              <a:solidFill>
                <a:schemeClr val="tx1"/>
              </a:solidFill>
            </a:endParaRPr>
          </a:p>
          <a:p>
            <a:pPr marL="0" indent="0" defTabSz="834967">
              <a:lnSpc>
                <a:spcPct val="90000"/>
              </a:lnSpc>
              <a:buFont typeface="Arial" panose="020B0604020202020204" pitchFamily="34" charset="0"/>
              <a:buNone/>
              <a:defRPr/>
            </a:pPr>
            <a:endParaRPr lang="en-GB" sz="1200" b="1" dirty="0">
              <a:solidFill>
                <a:schemeClr val="tx1"/>
              </a:solidFill>
            </a:endParaRPr>
          </a:p>
          <a:p>
            <a:pPr marL="0" indent="0" defTabSz="834967">
              <a:lnSpc>
                <a:spcPct val="90000"/>
              </a:lnSpc>
              <a:buFont typeface="Arial" panose="020B0604020202020204" pitchFamily="34" charset="0"/>
              <a:buNone/>
              <a:defRPr/>
            </a:pPr>
            <a:r>
              <a:rPr lang="en-GB" sz="1200" b="1" dirty="0">
                <a:solidFill>
                  <a:schemeClr val="tx1"/>
                </a:solidFill>
              </a:rPr>
              <a:t>Reference</a:t>
            </a:r>
          </a:p>
          <a:p>
            <a:pPr marL="0" indent="0" defTabSz="904524">
              <a:buFont typeface="+mj-lt"/>
              <a:buNone/>
              <a:defRPr/>
            </a:pPr>
            <a:r>
              <a:rPr lang="en-US" sz="1200" dirty="0">
                <a:solidFill>
                  <a:schemeClr val="tx1"/>
                </a:solidFill>
              </a:rPr>
              <a:t>Griesinger G, Blockeel C, Sukhikh G, </a:t>
            </a:r>
            <a:r>
              <a:rPr lang="en-US" sz="1200" i="1" dirty="0">
                <a:solidFill>
                  <a:schemeClr val="tx1"/>
                </a:solidFill>
              </a:rPr>
              <a:t>et al. </a:t>
            </a:r>
            <a:r>
              <a:rPr lang="en-GB" sz="1200" dirty="0">
                <a:solidFill>
                  <a:schemeClr val="tx1"/>
                </a:solidFill>
              </a:rPr>
              <a:t>Oral dydrogesterone </a:t>
            </a:r>
            <a:r>
              <a:rPr lang="en-GB" sz="1200" i="1" dirty="0">
                <a:solidFill>
                  <a:schemeClr val="tx1"/>
                </a:solidFill>
              </a:rPr>
              <a:t>versus</a:t>
            </a:r>
            <a:r>
              <a:rPr lang="en-GB" sz="1200" dirty="0">
                <a:solidFill>
                  <a:schemeClr val="tx1"/>
                </a:solidFill>
              </a:rPr>
              <a:t> intravaginal micronized progesterone gel for luteal phase support in </a:t>
            </a:r>
            <a:r>
              <a:rPr lang="en-GB" sz="1200" i="1" dirty="0">
                <a:solidFill>
                  <a:schemeClr val="tx1"/>
                </a:solidFill>
              </a:rPr>
              <a:t>in vitro </a:t>
            </a:r>
            <a:r>
              <a:rPr lang="en-GB" sz="1200" dirty="0">
                <a:solidFill>
                  <a:schemeClr val="tx1"/>
                </a:solidFill>
              </a:rPr>
              <a:t>fertilization: a randomized, open-label, </a:t>
            </a:r>
            <a:r>
              <a:rPr lang="en-GB" sz="1200" dirty="0" err="1">
                <a:solidFill>
                  <a:schemeClr val="tx1"/>
                </a:solidFill>
              </a:rPr>
              <a:t>multicenter</a:t>
            </a:r>
            <a:r>
              <a:rPr lang="en-GB" sz="1200" dirty="0">
                <a:solidFill>
                  <a:schemeClr val="tx1"/>
                </a:solidFill>
              </a:rPr>
              <a:t>, Phase III, non-inferiority study.</a:t>
            </a:r>
            <a:r>
              <a:rPr lang="en-US" sz="1200" dirty="0">
                <a:solidFill>
                  <a:schemeClr val="tx1"/>
                </a:solidFill>
              </a:rPr>
              <a:t> Submitted to Human Reproduction </a:t>
            </a:r>
            <a:r>
              <a:rPr lang="en-US" altLang="en-US" sz="1200" dirty="0">
                <a:solidFill>
                  <a:schemeClr val="tx1"/>
                </a:solidFill>
              </a:rPr>
              <a:t/>
            </a:r>
            <a:br>
              <a:rPr lang="en-US" altLang="en-US" sz="1200" dirty="0">
                <a:solidFill>
                  <a:schemeClr val="tx1"/>
                </a:solidFill>
              </a:rPr>
            </a:br>
            <a:r>
              <a:rPr lang="en-GB" sz="1200" dirty="0">
                <a:solidFill>
                  <a:schemeClr val="tx1"/>
                </a:solidFill>
              </a:rPr>
              <a:t> </a:t>
            </a:r>
            <a:endParaRPr lang="en-US" sz="1200" dirty="0">
              <a:solidFill>
                <a:schemeClr val="tx1"/>
              </a:solidFill>
            </a:endParaRPr>
          </a:p>
        </p:txBody>
      </p:sp>
      <p:sp>
        <p:nvSpPr>
          <p:cNvPr id="4" name="Slide Number Placeholder 3"/>
          <p:cNvSpPr>
            <a:spLocks noGrp="1"/>
          </p:cNvSpPr>
          <p:nvPr>
            <p:ph type="sldNum" sz="quarter" idx="10"/>
          </p:nvPr>
        </p:nvSpPr>
        <p:spPr/>
        <p:txBody>
          <a:bodyPr/>
          <a:lstStyle/>
          <a:p>
            <a:fld id="{CFA55976-206D-4688-9D1A-58402BD5CB8B}" type="slidenum">
              <a:rPr lang="en-GB" smtClean="0"/>
              <a:t>61</a:t>
            </a:fld>
            <a:endParaRPr lang="en-GB" dirty="0"/>
          </a:p>
        </p:txBody>
      </p:sp>
    </p:spTree>
    <p:extLst>
      <p:ext uri="{BB962C8B-B14F-4D97-AF65-F5344CB8AC3E}">
        <p14:creationId xmlns:p14="http://schemas.microsoft.com/office/powerpoint/2010/main" val="250552198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US" sz="1200" b="1" i="0" u="none" strike="noStrike" kern="1200" baseline="0" dirty="0" smtClean="0">
                <a:solidFill>
                  <a:schemeClr val="tx1"/>
                </a:solidFill>
                <a:latin typeface="+mn-lt"/>
                <a:ea typeface="+mn-ea"/>
                <a:cs typeface="+mn-cs"/>
              </a:rPr>
              <a:t>Objective: </a:t>
            </a:r>
            <a:r>
              <a:rPr lang="en-US" sz="1200" b="0" i="0" u="none" strike="noStrike" kern="1200" baseline="0" dirty="0" smtClean="0">
                <a:solidFill>
                  <a:schemeClr val="tx1"/>
                </a:solidFill>
                <a:latin typeface="+mn-lt"/>
                <a:ea typeface="+mn-ea"/>
                <a:cs typeface="+mn-cs"/>
              </a:rPr>
              <a:t>To identify, appraise, and summarize the</a:t>
            </a:r>
          </a:p>
          <a:p>
            <a:r>
              <a:rPr lang="en-US" sz="1200" b="0" i="0" u="none" strike="noStrike" kern="1200" baseline="0" dirty="0" smtClean="0">
                <a:solidFill>
                  <a:schemeClr val="tx1"/>
                </a:solidFill>
                <a:latin typeface="+mn-lt"/>
                <a:ea typeface="+mn-ea"/>
                <a:cs typeface="+mn-cs"/>
              </a:rPr>
              <a:t>evidence from randomized controlled trials (RCTs) comparing</a:t>
            </a:r>
          </a:p>
          <a:p>
            <a:r>
              <a:rPr lang="it-IT" sz="1200" b="0" i="0" u="none" strike="noStrike" kern="1200" baseline="0" dirty="0" smtClean="0">
                <a:solidFill>
                  <a:schemeClr val="tx1"/>
                </a:solidFill>
                <a:latin typeface="+mn-lt"/>
                <a:ea typeface="+mn-ea"/>
                <a:cs typeface="+mn-cs"/>
              </a:rPr>
              <a:t>oral dydrogesterone to vaginal progesterone capsules</a:t>
            </a:r>
          </a:p>
          <a:p>
            <a:r>
              <a:rPr lang="en-US" sz="1200" b="0" i="0" u="none" strike="noStrike" kern="1200" baseline="0" dirty="0" smtClean="0">
                <a:solidFill>
                  <a:schemeClr val="tx1"/>
                </a:solidFill>
                <a:latin typeface="+mn-lt"/>
                <a:ea typeface="+mn-ea"/>
                <a:cs typeface="+mn-cs"/>
              </a:rPr>
              <a:t>for luteal-phase support (LPS) in women offered fresh or</a:t>
            </a:r>
          </a:p>
          <a:p>
            <a:r>
              <a:rPr lang="en-US" sz="1200" b="0" i="0" u="none" strike="noStrike" kern="1200" baseline="0" dirty="0" smtClean="0">
                <a:solidFill>
                  <a:schemeClr val="tx1"/>
                </a:solidFill>
                <a:latin typeface="+mn-lt"/>
                <a:ea typeface="+mn-ea"/>
                <a:cs typeface="+mn-cs"/>
              </a:rPr>
              <a:t>frozen embryo transfers following in vitro fertilization.</a:t>
            </a:r>
          </a:p>
          <a:p>
            <a:r>
              <a:rPr lang="en-US" sz="1200" b="1" i="0" u="none" strike="noStrike" kern="1200" baseline="0" dirty="0" smtClean="0">
                <a:solidFill>
                  <a:schemeClr val="tx1"/>
                </a:solidFill>
                <a:latin typeface="+mn-lt"/>
                <a:ea typeface="+mn-ea"/>
                <a:cs typeface="+mn-cs"/>
              </a:rPr>
              <a:t>Methods: </a:t>
            </a:r>
            <a:r>
              <a:rPr lang="en-US" sz="1200" b="0" i="0" u="none" strike="noStrike" kern="1200" baseline="0" dirty="0" smtClean="0">
                <a:solidFill>
                  <a:schemeClr val="tx1"/>
                </a:solidFill>
                <a:latin typeface="+mn-lt"/>
                <a:ea typeface="+mn-ea"/>
                <a:cs typeface="+mn-cs"/>
              </a:rPr>
              <a:t>Two independent authors screened the literature</a:t>
            </a:r>
          </a:p>
          <a:p>
            <a:r>
              <a:rPr lang="en-US" sz="1200" b="0" i="0" u="none" strike="noStrike" kern="1200" baseline="0" dirty="0" smtClean="0">
                <a:solidFill>
                  <a:schemeClr val="tx1"/>
                </a:solidFill>
                <a:latin typeface="+mn-lt"/>
                <a:ea typeface="+mn-ea"/>
                <a:cs typeface="+mn-cs"/>
              </a:rPr>
              <a:t>for papers based on titles and abstracts, then selected</a:t>
            </a:r>
          </a:p>
          <a:p>
            <a:r>
              <a:rPr lang="en-US" sz="1200" b="0" i="0" u="none" strike="noStrike" kern="1200" baseline="0" dirty="0" smtClean="0">
                <a:solidFill>
                  <a:schemeClr val="tx1"/>
                </a:solidFill>
                <a:latin typeface="+mn-lt"/>
                <a:ea typeface="+mn-ea"/>
                <a:cs typeface="+mn-cs"/>
              </a:rPr>
              <a:t>the studies, extracted data, and assessed the risk</a:t>
            </a:r>
          </a:p>
          <a:p>
            <a:r>
              <a:rPr lang="en-US" sz="1200" b="0" i="0" u="none" strike="noStrike" kern="1200" baseline="0" dirty="0" smtClean="0">
                <a:solidFill>
                  <a:schemeClr val="tx1"/>
                </a:solidFill>
                <a:latin typeface="+mn-lt"/>
                <a:ea typeface="+mn-ea"/>
                <a:cs typeface="+mn-cs"/>
              </a:rPr>
              <a:t>of bias. </a:t>
            </a:r>
            <a:r>
              <a:rPr lang="en-US" sz="1200" b="0" i="0" u="none" strike="noStrike" kern="1200" baseline="0" dirty="0" err="1" smtClean="0">
                <a:solidFill>
                  <a:schemeClr val="tx1"/>
                </a:solidFill>
                <a:latin typeface="+mn-lt"/>
                <a:ea typeface="+mn-ea"/>
                <a:cs typeface="+mn-cs"/>
              </a:rPr>
              <a:t>Dydrogesterone</a:t>
            </a:r>
            <a:r>
              <a:rPr lang="en-US" sz="1200" b="0" i="0" u="none" strike="noStrike" kern="1200" baseline="0" dirty="0" smtClean="0">
                <a:solidFill>
                  <a:schemeClr val="tx1"/>
                </a:solidFill>
                <a:latin typeface="+mn-lt"/>
                <a:ea typeface="+mn-ea"/>
                <a:cs typeface="+mn-cs"/>
              </a:rPr>
              <a:t> and progesterone were compared</a:t>
            </a:r>
          </a:p>
          <a:p>
            <a:r>
              <a:rPr lang="en-US" sz="1200" b="0" i="0" u="none" strike="noStrike" kern="1200" baseline="0" dirty="0" smtClean="0">
                <a:solidFill>
                  <a:schemeClr val="tx1"/>
                </a:solidFill>
                <a:latin typeface="+mn-lt"/>
                <a:ea typeface="+mn-ea"/>
                <a:cs typeface="+mn-cs"/>
              </a:rPr>
              <a:t>based on risk ratios (RR) and the precision of the estimates</a:t>
            </a:r>
          </a:p>
          <a:p>
            <a:r>
              <a:rPr lang="en-US" sz="1200" b="0" i="0" u="none" strike="noStrike" kern="1200" baseline="0" dirty="0" smtClean="0">
                <a:solidFill>
                  <a:schemeClr val="tx1"/>
                </a:solidFill>
                <a:latin typeface="+mn-lt"/>
                <a:ea typeface="+mn-ea"/>
                <a:cs typeface="+mn-cs"/>
              </a:rPr>
              <a:t>was assessed through the 95% confidence interval (CI).</a:t>
            </a:r>
          </a:p>
          <a:p>
            <a:r>
              <a:rPr lang="en-US" sz="1200" b="1" i="0" u="none" strike="noStrike" kern="1200" baseline="0" dirty="0" smtClean="0">
                <a:solidFill>
                  <a:schemeClr val="tx1"/>
                </a:solidFill>
                <a:latin typeface="+mn-lt"/>
                <a:ea typeface="+mn-ea"/>
                <a:cs typeface="+mn-cs"/>
              </a:rPr>
              <a:t>Results: </a:t>
            </a:r>
            <a:r>
              <a:rPr lang="en-US" sz="1200" b="0" i="0" u="none" strike="noStrike" kern="1200" baseline="0" dirty="0" smtClean="0">
                <a:solidFill>
                  <a:schemeClr val="tx1"/>
                </a:solidFill>
                <a:latin typeface="+mn-lt"/>
                <a:ea typeface="+mn-ea"/>
                <a:cs typeface="+mn-cs"/>
              </a:rPr>
              <a:t>An electronic search performed on June 7,</a:t>
            </a:r>
          </a:p>
          <a:p>
            <a:r>
              <a:rPr lang="en-US" sz="1200" b="0" i="0" u="none" strike="noStrike" kern="1200" baseline="0" dirty="0" smtClean="0">
                <a:solidFill>
                  <a:schemeClr val="tx1"/>
                </a:solidFill>
                <a:latin typeface="+mn-lt"/>
                <a:ea typeface="+mn-ea"/>
                <a:cs typeface="+mn-cs"/>
              </a:rPr>
              <a:t>2017 retrieved 376 records, nine of which were papers</a:t>
            </a:r>
          </a:p>
          <a:p>
            <a:r>
              <a:rPr lang="en-US" sz="1200" b="0" i="0" u="none" strike="noStrike" kern="1200" baseline="0" dirty="0" smtClean="0">
                <a:solidFill>
                  <a:schemeClr val="tx1"/>
                </a:solidFill>
                <a:latin typeface="+mn-lt"/>
                <a:ea typeface="+mn-ea"/>
                <a:cs typeface="+mn-cs"/>
              </a:rPr>
              <a:t>deemed eligible and included in this systematic review</a:t>
            </a:r>
          </a:p>
          <a:p>
            <a:r>
              <a:rPr lang="en-US" sz="1200" b="0" i="0" u="none" strike="noStrike" kern="1200" baseline="0" dirty="0" smtClean="0">
                <a:solidFill>
                  <a:schemeClr val="tx1"/>
                </a:solidFill>
                <a:latin typeface="+mn-lt"/>
                <a:ea typeface="+mn-ea"/>
                <a:cs typeface="+mn-cs"/>
              </a:rPr>
              <a:t>and quantitative analysis. Good quality evidence indicates</a:t>
            </a:r>
          </a:p>
          <a:p>
            <a:r>
              <a:rPr lang="en-US" sz="1200" b="0" i="0" u="none" strike="noStrike" kern="1200" baseline="0" dirty="0" smtClean="0">
                <a:solidFill>
                  <a:schemeClr val="tx1"/>
                </a:solidFill>
                <a:latin typeface="+mn-lt"/>
                <a:ea typeface="+mn-ea"/>
                <a:cs typeface="+mn-cs"/>
              </a:rPr>
              <a:t>that oral </a:t>
            </a:r>
            <a:r>
              <a:rPr lang="en-US" sz="1200" b="0" i="0" u="none" strike="noStrike" kern="1200" baseline="0" dirty="0" err="1" smtClean="0">
                <a:solidFill>
                  <a:schemeClr val="tx1"/>
                </a:solidFill>
                <a:latin typeface="+mn-lt"/>
                <a:ea typeface="+mn-ea"/>
                <a:cs typeface="+mn-cs"/>
              </a:rPr>
              <a:t>dydrogesterone</a:t>
            </a:r>
            <a:r>
              <a:rPr lang="en-US" sz="1200" b="0" i="0" u="none" strike="noStrike" kern="1200" baseline="0" dirty="0" smtClean="0">
                <a:solidFill>
                  <a:schemeClr val="tx1"/>
                </a:solidFill>
                <a:latin typeface="+mn-lt"/>
                <a:ea typeface="+mn-ea"/>
                <a:cs typeface="+mn-cs"/>
              </a:rPr>
              <a:t> provided at least similar results</a:t>
            </a:r>
          </a:p>
          <a:p>
            <a:r>
              <a:rPr lang="en-US" sz="1200" b="0" i="0" u="none" strike="noStrike" kern="1200" baseline="0" dirty="0" smtClean="0">
                <a:solidFill>
                  <a:schemeClr val="tx1"/>
                </a:solidFill>
                <a:latin typeface="+mn-lt"/>
                <a:ea typeface="+mn-ea"/>
                <a:cs typeface="+mn-cs"/>
              </a:rPr>
              <a:t>than vaginal progesterone capsules on live birth/ongoing</a:t>
            </a:r>
          </a:p>
          <a:p>
            <a:r>
              <a:rPr lang="it-IT" sz="1200" b="0" i="0" u="none" strike="noStrike" kern="1200" baseline="0" dirty="0" smtClean="0">
                <a:solidFill>
                  <a:schemeClr val="tx1"/>
                </a:solidFill>
                <a:latin typeface="+mn-lt"/>
                <a:ea typeface="+mn-ea"/>
                <a:cs typeface="+mn-cs"/>
              </a:rPr>
              <a:t>pregnancy (RR=1.08, 95%CI=0.92-1.26, I2=29%, 8 RCTs,</a:t>
            </a:r>
          </a:p>
          <a:p>
            <a:r>
              <a:rPr lang="en-US" sz="1200" b="0" i="0" u="none" strike="noStrike" kern="1200" baseline="0" dirty="0" smtClean="0">
                <a:solidFill>
                  <a:schemeClr val="tx1"/>
                </a:solidFill>
                <a:latin typeface="+mn-lt"/>
                <a:ea typeface="+mn-ea"/>
                <a:cs typeface="+mn-cs"/>
              </a:rPr>
              <a:t>3,386 women) and clinical pregnancy rates (RR 1.10,</a:t>
            </a:r>
          </a:p>
          <a:p>
            <a:r>
              <a:rPr lang="en-US" sz="1200" b="0" i="0" u="none" strike="noStrike" kern="1200" baseline="0" dirty="0" smtClean="0">
                <a:solidFill>
                  <a:schemeClr val="tx1"/>
                </a:solidFill>
                <a:latin typeface="+mn-lt"/>
                <a:ea typeface="+mn-ea"/>
                <a:cs typeface="+mn-cs"/>
              </a:rPr>
              <a:t>95% CI 0.95 to 1.27; I2=43%; 9 RCTs; 4,061 women).</a:t>
            </a:r>
          </a:p>
          <a:p>
            <a:r>
              <a:rPr lang="en-US" sz="1200" b="0" i="0" u="none" strike="noStrike" kern="1200" baseline="0" dirty="0" smtClean="0">
                <a:solidFill>
                  <a:schemeClr val="tx1"/>
                </a:solidFill>
                <a:latin typeface="+mn-lt"/>
                <a:ea typeface="+mn-ea"/>
                <a:cs typeface="+mn-cs"/>
              </a:rPr>
              <a:t>Additionally, moderate quality evidence suggests there</a:t>
            </a:r>
          </a:p>
          <a:p>
            <a:r>
              <a:rPr lang="en-US" sz="1200" b="0" i="0" u="none" strike="noStrike" kern="1200" baseline="0" dirty="0" smtClean="0">
                <a:solidFill>
                  <a:schemeClr val="tx1"/>
                </a:solidFill>
                <a:latin typeface="+mn-lt"/>
                <a:ea typeface="+mn-ea"/>
                <a:cs typeface="+mn-cs"/>
              </a:rPr>
              <a:t>is no relevant difference on miscarriage rates (RR=0.92,</a:t>
            </a:r>
          </a:p>
          <a:p>
            <a:r>
              <a:rPr lang="tr-TR" sz="1200" b="0" i="0" u="none" strike="noStrike" kern="1200" baseline="0" dirty="0" smtClean="0">
                <a:solidFill>
                  <a:schemeClr val="tx1"/>
                </a:solidFill>
                <a:latin typeface="+mn-lt"/>
                <a:ea typeface="+mn-ea"/>
                <a:cs typeface="+mn-cs"/>
              </a:rPr>
              <a:t>95%CI=0.68-1.26, I2=6%, 8 RCTs, 988 clinical pregnancies;</a:t>
            </a:r>
          </a:p>
          <a:p>
            <a:r>
              <a:rPr lang="en-US" sz="1200" b="0" i="0" u="none" strike="noStrike" kern="1200" baseline="0" dirty="0" smtClean="0">
                <a:solidFill>
                  <a:schemeClr val="tx1"/>
                </a:solidFill>
                <a:latin typeface="+mn-lt"/>
                <a:ea typeface="+mn-ea"/>
                <a:cs typeface="+mn-cs"/>
              </a:rPr>
              <a:t>the quality of the evidence was downgraded because</a:t>
            </a:r>
          </a:p>
          <a:p>
            <a:r>
              <a:rPr lang="tr-TR" sz="1200" b="0" i="0" u="none" strike="noStrike" kern="1200" baseline="0" dirty="0" smtClean="0">
                <a:solidFill>
                  <a:schemeClr val="tx1"/>
                </a:solidFill>
                <a:latin typeface="+mn-lt"/>
                <a:ea typeface="+mn-ea"/>
                <a:cs typeface="+mn-cs"/>
              </a:rPr>
              <a:t>of imprecision).</a:t>
            </a:r>
          </a:p>
          <a:p>
            <a:r>
              <a:rPr lang="en-US" sz="1200" b="1" i="0" u="none" strike="noStrike" kern="1200" baseline="0" dirty="0" smtClean="0">
                <a:solidFill>
                  <a:schemeClr val="tx1"/>
                </a:solidFill>
                <a:latin typeface="+mn-lt"/>
                <a:ea typeface="+mn-ea"/>
                <a:cs typeface="+mn-cs"/>
              </a:rPr>
              <a:t>Conclusions: </a:t>
            </a:r>
            <a:r>
              <a:rPr lang="en-US" sz="1200" b="0" i="0" u="none" strike="noStrike" kern="1200" baseline="0" dirty="0" smtClean="0">
                <a:solidFill>
                  <a:schemeClr val="tx1"/>
                </a:solidFill>
                <a:latin typeface="+mn-lt"/>
                <a:ea typeface="+mn-ea"/>
                <a:cs typeface="+mn-cs"/>
              </a:rPr>
              <a:t>Good quality evidence from RCTs suggest</a:t>
            </a:r>
          </a:p>
          <a:p>
            <a:r>
              <a:rPr lang="en-US" sz="1200" b="0" i="0" u="none" strike="noStrike" kern="1200" baseline="0" dirty="0" smtClean="0">
                <a:solidFill>
                  <a:schemeClr val="tx1"/>
                </a:solidFill>
                <a:latin typeface="+mn-lt"/>
                <a:ea typeface="+mn-ea"/>
                <a:cs typeface="+mn-cs"/>
              </a:rPr>
              <a:t>that oral </a:t>
            </a:r>
            <a:r>
              <a:rPr lang="en-US" sz="1200" b="0" i="0" u="none" strike="noStrike" kern="1200" baseline="0" dirty="0" err="1" smtClean="0">
                <a:solidFill>
                  <a:schemeClr val="tx1"/>
                </a:solidFill>
                <a:latin typeface="+mn-lt"/>
                <a:ea typeface="+mn-ea"/>
                <a:cs typeface="+mn-cs"/>
              </a:rPr>
              <a:t>dydrogesterone</a:t>
            </a:r>
            <a:r>
              <a:rPr lang="en-US" sz="1200" b="0" i="0" u="none" strike="noStrike" kern="1200" baseline="0" dirty="0" smtClean="0">
                <a:solidFill>
                  <a:schemeClr val="tx1"/>
                </a:solidFill>
                <a:latin typeface="+mn-lt"/>
                <a:ea typeface="+mn-ea"/>
                <a:cs typeface="+mn-cs"/>
              </a:rPr>
              <a:t> provides at least similar reproductive</a:t>
            </a:r>
          </a:p>
          <a:p>
            <a:r>
              <a:rPr lang="en-US" sz="1200" b="0" i="0" u="none" strike="noStrike" kern="1200" baseline="0" dirty="0" smtClean="0">
                <a:solidFill>
                  <a:schemeClr val="tx1"/>
                </a:solidFill>
                <a:latin typeface="+mn-lt"/>
                <a:ea typeface="+mn-ea"/>
                <a:cs typeface="+mn-cs"/>
              </a:rPr>
              <a:t>outcomes than vaginal progesterone capsules when</a:t>
            </a:r>
          </a:p>
          <a:p>
            <a:r>
              <a:rPr lang="en-US" sz="1200" b="0" i="0" u="none" strike="noStrike" kern="1200" baseline="0" dirty="0" smtClean="0">
                <a:solidFill>
                  <a:schemeClr val="tx1"/>
                </a:solidFill>
                <a:latin typeface="+mn-lt"/>
                <a:ea typeface="+mn-ea"/>
                <a:cs typeface="+mn-cs"/>
              </a:rPr>
              <a:t>used for LPS in women undergoing embryo transfers. </a:t>
            </a:r>
            <a:r>
              <a:rPr lang="en-US" sz="1200" b="0" i="0" u="none" strike="noStrike" kern="1200" baseline="0" dirty="0" err="1" smtClean="0">
                <a:solidFill>
                  <a:schemeClr val="tx1"/>
                </a:solidFill>
                <a:latin typeface="+mn-lt"/>
                <a:ea typeface="+mn-ea"/>
                <a:cs typeface="+mn-cs"/>
              </a:rPr>
              <a:t>Dydrogesterone</a:t>
            </a:r>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is a reasonable option and the choice of either</a:t>
            </a:r>
          </a:p>
          <a:p>
            <a:r>
              <a:rPr lang="en-US" sz="1200" b="0" i="0" u="none" strike="noStrike" kern="1200" baseline="0" dirty="0" smtClean="0">
                <a:solidFill>
                  <a:schemeClr val="tx1"/>
                </a:solidFill>
                <a:latin typeface="+mn-lt"/>
                <a:ea typeface="+mn-ea"/>
                <a:cs typeface="+mn-cs"/>
              </a:rPr>
              <a:t>of the medications should be based on cost and side effects.</a:t>
            </a:r>
            <a:endParaRPr lang="tr-TR" dirty="0"/>
          </a:p>
        </p:txBody>
      </p:sp>
      <p:sp>
        <p:nvSpPr>
          <p:cNvPr id="4" name="Slide Number Placeholder 3"/>
          <p:cNvSpPr>
            <a:spLocks noGrp="1"/>
          </p:cNvSpPr>
          <p:nvPr>
            <p:ph type="sldNum" sz="quarter" idx="10"/>
          </p:nvPr>
        </p:nvSpPr>
        <p:spPr/>
        <p:txBody>
          <a:bodyPr/>
          <a:lstStyle/>
          <a:p>
            <a:fld id="{47C38E39-CEB3-4C7F-B324-9DCF0F17367F}" type="slidenum">
              <a:rPr lang="tr-TR" smtClean="0"/>
              <a:pPr/>
              <a:t>63</a:t>
            </a:fld>
            <a:endParaRPr lang="tr-TR"/>
          </a:p>
        </p:txBody>
      </p:sp>
    </p:spTree>
    <p:extLst>
      <p:ext uri="{BB962C8B-B14F-4D97-AF65-F5344CB8AC3E}">
        <p14:creationId xmlns:p14="http://schemas.microsoft.com/office/powerpoint/2010/main" val="96322971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98488" y="119063"/>
            <a:ext cx="5661025" cy="4246562"/>
          </a:xfrm>
        </p:spPr>
      </p:sp>
      <p:sp>
        <p:nvSpPr>
          <p:cNvPr id="3" name="Notes Placeholder 2"/>
          <p:cNvSpPr>
            <a:spLocks noGrp="1"/>
          </p:cNvSpPr>
          <p:nvPr>
            <p:ph type="body" idx="1"/>
          </p:nvPr>
        </p:nvSpPr>
        <p:spPr/>
        <p:txBody>
          <a:bodyPr/>
          <a:lstStyle/>
          <a:p>
            <a:pPr marL="171450" indent="-171450">
              <a:buFont typeface="Arial" charset="0"/>
              <a:buChar char="•"/>
            </a:pPr>
            <a:r>
              <a:rPr lang="en-US" dirty="0"/>
              <a:t>Luteal support is an essential part of ART</a:t>
            </a:r>
            <a:r>
              <a:rPr lang="en-US" strike="noStrike" baseline="30000" dirty="0"/>
              <a:t>1,2</a:t>
            </a:r>
          </a:p>
          <a:p>
            <a:pPr marL="171450" indent="-171450">
              <a:buFont typeface="Arial" charset="0"/>
              <a:buChar char="•"/>
            </a:pPr>
            <a:r>
              <a:rPr lang="en-GB" dirty="0" err="1"/>
              <a:t>Dydrogesterone</a:t>
            </a:r>
            <a:r>
              <a:rPr lang="en-GB" dirty="0"/>
              <a:t> is well tolerated with a </a:t>
            </a:r>
            <a:r>
              <a:rPr lang="en-GB" dirty="0" err="1"/>
              <a:t>favorable</a:t>
            </a:r>
            <a:r>
              <a:rPr lang="en-GB" baseline="0" dirty="0"/>
              <a:t> safety profile and is </a:t>
            </a:r>
            <a:r>
              <a:rPr lang="en-GB" dirty="0"/>
              <a:t>at least as effective as vaginal micronized progesterone, resulting in comparable pregnancy outcomes</a:t>
            </a:r>
            <a:r>
              <a:rPr lang="en-GB" baseline="30000" dirty="0"/>
              <a:t>3</a:t>
            </a:r>
          </a:p>
          <a:p>
            <a:pPr marL="171450" indent="-171450">
              <a:buFont typeface="Arial" charset="0"/>
              <a:buChar char="•"/>
            </a:pPr>
            <a:endParaRPr lang="en-GB" dirty="0"/>
          </a:p>
          <a:p>
            <a:pPr marL="0" indent="0">
              <a:buFont typeface="Arial" charset="0"/>
              <a:buNone/>
            </a:pPr>
            <a:r>
              <a:rPr lang="en-GB" dirty="0"/>
              <a:t>Reference</a:t>
            </a:r>
            <a:r>
              <a:rPr lang="en-US" dirty="0"/>
              <a:t>s</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GB" sz="1200" dirty="0"/>
              <a:t>Practice Committee of the American Society for Reproductive Medicine. Current clinical irrelevance of luteal phase deficiency: a committee opinion. </a:t>
            </a:r>
            <a:r>
              <a:rPr lang="en-GB" sz="1200" i="1" dirty="0" err="1"/>
              <a:t>Fertil</a:t>
            </a:r>
            <a:r>
              <a:rPr lang="en-GB" sz="1200" i="1" dirty="0"/>
              <a:t> </a:t>
            </a:r>
            <a:r>
              <a:rPr lang="en-GB" sz="1200" i="1" dirty="0" err="1"/>
              <a:t>Steril</a:t>
            </a:r>
            <a:r>
              <a:rPr lang="en-GB" sz="1200" i="1" dirty="0"/>
              <a:t> </a:t>
            </a:r>
            <a:r>
              <a:rPr lang="en-GB" sz="1200" dirty="0"/>
              <a:t>2015;103:e27-e32.</a:t>
            </a:r>
          </a:p>
          <a:p>
            <a:pPr marL="228600" indent="-228600">
              <a:buFont typeface="+mj-lt"/>
              <a:buAutoNum type="arabicPeriod"/>
            </a:pPr>
            <a:r>
              <a:rPr lang="en-US" altLang="de-DE" sz="1200" dirty="0"/>
              <a:t>Green KA, </a:t>
            </a:r>
            <a:r>
              <a:rPr lang="en-US" altLang="de-DE" sz="1200" dirty="0" err="1"/>
              <a:t>Zolton</a:t>
            </a:r>
            <a:r>
              <a:rPr lang="en-US" altLang="de-DE" sz="1200" dirty="0"/>
              <a:t> JR, </a:t>
            </a:r>
            <a:r>
              <a:rPr lang="en-US" altLang="de-DE" sz="1200" dirty="0" err="1"/>
              <a:t>Schermerhorn</a:t>
            </a:r>
            <a:r>
              <a:rPr lang="en-US" altLang="de-DE" sz="1200" dirty="0"/>
              <a:t> SMV, et al. </a:t>
            </a:r>
            <a:r>
              <a:rPr lang="en-GB" sz="1200" dirty="0"/>
              <a:t>Progesterone luteal support after ovulation induction and intrauterine insemination: an updated systematic review and meta-analysis. </a:t>
            </a:r>
            <a:r>
              <a:rPr lang="en-GB" sz="1200" i="1" dirty="0" err="1"/>
              <a:t>Fertil</a:t>
            </a:r>
            <a:r>
              <a:rPr lang="en-GB" sz="1200" i="1" dirty="0"/>
              <a:t> </a:t>
            </a:r>
            <a:r>
              <a:rPr lang="en-GB" sz="1200" i="1" dirty="0" err="1"/>
              <a:t>Steril</a:t>
            </a:r>
            <a:r>
              <a:rPr lang="en-GB" sz="1200" i="1" dirty="0"/>
              <a:t> </a:t>
            </a:r>
            <a:r>
              <a:rPr lang="en-GB" sz="1200" dirty="0"/>
              <a:t>2017;107(4):924–933.e5.</a:t>
            </a:r>
            <a:endParaRPr lang="de-DE" sz="1200" dirty="0"/>
          </a:p>
          <a:p>
            <a:pPr marL="228600" indent="-228600">
              <a:buFont typeface="+mj-lt"/>
              <a:buAutoNum type="arabicPeriod"/>
            </a:pPr>
            <a:r>
              <a:rPr lang="de-DE" sz="1200" dirty="0"/>
              <a:t>Tournaye H, Sukhikh GT, Kahler E, Griesinger G. </a:t>
            </a:r>
            <a:r>
              <a:rPr lang="en-US" sz="1200" dirty="0"/>
              <a:t>A Phase III randomized controlled trial comparing the efficacy, safety and tolerability of oral </a:t>
            </a:r>
            <a:r>
              <a:rPr lang="en-US" sz="1200" dirty="0" err="1"/>
              <a:t>dydrogesterone</a:t>
            </a:r>
            <a:r>
              <a:rPr lang="en-US" sz="1200" dirty="0"/>
              <a:t> versus micronized vaginal progesterone for luteal support in in vitro fertilization. </a:t>
            </a:r>
            <a:r>
              <a:rPr lang="de-DE" sz="1200" i="1" dirty="0"/>
              <a:t>Hum </a:t>
            </a:r>
            <a:r>
              <a:rPr lang="de-DE" sz="1200" i="1" dirty="0" err="1"/>
              <a:t>Reprod</a:t>
            </a:r>
            <a:r>
              <a:rPr lang="de-DE" sz="1200" dirty="0"/>
              <a:t>  2017;32(5):1019</a:t>
            </a:r>
            <a:r>
              <a:rPr lang="en-US" sz="1200" dirty="0"/>
              <a:t>–</a:t>
            </a:r>
            <a:r>
              <a:rPr lang="de-DE" sz="1200" dirty="0"/>
              <a:t>1027.</a:t>
            </a:r>
            <a:endParaRPr lang="en-GB" dirty="0"/>
          </a:p>
        </p:txBody>
      </p:sp>
      <p:sp>
        <p:nvSpPr>
          <p:cNvPr id="4" name="Slide Number Placeholder 3"/>
          <p:cNvSpPr>
            <a:spLocks noGrp="1"/>
          </p:cNvSpPr>
          <p:nvPr>
            <p:ph type="sldNum" sz="quarter" idx="10"/>
          </p:nvPr>
        </p:nvSpPr>
        <p:spPr/>
        <p:txBody>
          <a:bodyPr/>
          <a:lstStyle/>
          <a:p>
            <a:fld id="{29D740A2-4944-41B8-B70B-73B0FE28E7DD}" type="slidenum">
              <a:rPr lang="en-GB" smtClean="0"/>
              <a:t>64</a:t>
            </a:fld>
            <a:endParaRPr lang="en-GB"/>
          </a:p>
        </p:txBody>
      </p:sp>
    </p:spTree>
    <p:extLst>
      <p:ext uri="{BB962C8B-B14F-4D97-AF65-F5344CB8AC3E}">
        <p14:creationId xmlns:p14="http://schemas.microsoft.com/office/powerpoint/2010/main" val="9633065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27507" y="4212995"/>
            <a:ext cx="5352988" cy="3990099"/>
          </a:xfrm>
        </p:spPr>
        <p:txBody>
          <a:bodyPr/>
          <a:lstStyle/>
          <a:p>
            <a:pPr marL="158242" indent="-158242">
              <a:buFont typeface="Arial" panose="020B0604020202020204" pitchFamily="34" charset="0"/>
              <a:buChar char="•"/>
              <a:defRPr/>
            </a:pPr>
            <a:r>
              <a:rPr lang="en-US" dirty="0"/>
              <a:t>This study analyzed the effects of progestogens on estrogen-primed, postmenopausal endometrial biochemistry and morphology</a:t>
            </a:r>
            <a:r>
              <a:rPr lang="en-US" baseline="30000" dirty="0"/>
              <a:t>1</a:t>
            </a:r>
          </a:p>
          <a:p>
            <a:pPr marL="326918" lvl="1" indent="-158242">
              <a:buFont typeface="Arial" panose="020B0604020202020204" pitchFamily="34" charset="0"/>
              <a:buChar char="•"/>
              <a:defRPr/>
            </a:pPr>
            <a:r>
              <a:rPr lang="en-US" dirty="0"/>
              <a:t>Postmenopausal women received conjugated estrogens for each day of the month and then received a progestogen (norethindrone, di‑norgestrel, medroxyprogesterone acetate, dydrogesterone or progesterone) for 6 days</a:t>
            </a:r>
            <a:r>
              <a:rPr lang="en-US" baseline="30000" dirty="0"/>
              <a:t>1</a:t>
            </a:r>
          </a:p>
          <a:p>
            <a:pPr marL="326918" lvl="1" indent="-158242" defTabSz="843961">
              <a:buFont typeface="Arial" panose="020B0604020202020204" pitchFamily="34" charset="0"/>
              <a:buChar char="•"/>
              <a:defRPr/>
            </a:pPr>
            <a:r>
              <a:rPr lang="en-US" dirty="0"/>
              <a:t>At least three doses of each progestogen were investigated</a:t>
            </a:r>
            <a:r>
              <a:rPr lang="en-US" baseline="30000" dirty="0"/>
              <a:t>1</a:t>
            </a:r>
          </a:p>
          <a:p>
            <a:pPr marL="326918" lvl="1" indent="-158242" defTabSz="843961">
              <a:buFont typeface="Arial" panose="020B0604020202020204" pitchFamily="34" charset="0"/>
              <a:buChar char="•"/>
              <a:defRPr/>
            </a:pPr>
            <a:r>
              <a:rPr lang="en-US" dirty="0"/>
              <a:t>Curettage was performed and the effects of orally administered progestins on morphological features in the glandular epithelium of estrogen-primed, postmenopausal endometrium were investigated</a:t>
            </a:r>
            <a:r>
              <a:rPr lang="en-US" baseline="30000" dirty="0"/>
              <a:t>1</a:t>
            </a:r>
          </a:p>
          <a:p>
            <a:pPr marL="158242" indent="-158242">
              <a:buFont typeface="Arial" panose="020B0604020202020204" pitchFamily="34" charset="0"/>
              <a:buChar char="•"/>
              <a:defRPr/>
            </a:pPr>
            <a:r>
              <a:rPr lang="en-US" dirty="0"/>
              <a:t>Both dydrogesterone and norethisterone induced in-phase secretory transformation of the endometrium</a:t>
            </a:r>
            <a:r>
              <a:rPr lang="en-US" baseline="30000" dirty="0"/>
              <a:t>1</a:t>
            </a:r>
          </a:p>
          <a:p>
            <a:pPr marL="326918" lvl="1" indent="-158242">
              <a:buFont typeface="Arial" panose="020B0604020202020204" pitchFamily="34" charset="0"/>
              <a:buChar char="•"/>
              <a:defRPr/>
            </a:pPr>
            <a:r>
              <a:rPr lang="en-US" dirty="0"/>
              <a:t>The effective dose of dydrogesterone was 20 mg, compared with &gt;300 mg of oral progesterone and 0.35 mg of norethisterone, to achieve premenopausal secretory phase morphological changes</a:t>
            </a:r>
            <a:r>
              <a:rPr lang="en-US" baseline="30000" dirty="0"/>
              <a:t>1</a:t>
            </a:r>
          </a:p>
          <a:p>
            <a:pPr marL="158242" indent="-158242">
              <a:buFont typeface="Arial" panose="020B0604020202020204" pitchFamily="34" charset="0"/>
              <a:buChar char="•"/>
              <a:defRPr/>
            </a:pPr>
            <a:r>
              <a:rPr lang="en-US" dirty="0"/>
              <a:t>No adverse events were mentioned</a:t>
            </a:r>
            <a:r>
              <a:rPr lang="en-US" baseline="30000" dirty="0"/>
              <a:t>1</a:t>
            </a:r>
          </a:p>
          <a:p>
            <a:pPr>
              <a:defRPr/>
            </a:pPr>
            <a:endParaRPr lang="en-US" dirty="0"/>
          </a:p>
          <a:p>
            <a:pPr defTabSz="807589">
              <a:defRPr/>
            </a:pPr>
            <a:r>
              <a:rPr lang="en-US" b="1" dirty="0"/>
              <a:t>Reference</a:t>
            </a:r>
          </a:p>
          <a:p>
            <a:pPr marL="210998" indent="-210998" defTabSz="807589">
              <a:buFont typeface="+mj-lt"/>
              <a:buAutoNum type="arabicPeriod"/>
              <a:defRPr/>
            </a:pPr>
            <a:r>
              <a:rPr lang="en-US" dirty="0"/>
              <a:t>King RJ, Whitehead MI. </a:t>
            </a:r>
            <a:r>
              <a:rPr lang="en-GB" dirty="0"/>
              <a:t>Assessment of the potency of orally administered progestins in women.</a:t>
            </a:r>
            <a:r>
              <a:rPr lang="en-US" dirty="0"/>
              <a:t> </a:t>
            </a:r>
            <a:r>
              <a:rPr lang="en-US" i="1" dirty="0"/>
              <a:t>Fertil Steril </a:t>
            </a:r>
            <a:r>
              <a:rPr lang="en-US" dirty="0"/>
              <a:t>1986;46(6):1062</a:t>
            </a:r>
            <a:r>
              <a:rPr lang="en-US" dirty="0">
                <a:solidFill>
                  <a:schemeClr val="dk1"/>
                </a:solidFill>
              </a:rPr>
              <a:t>–</a:t>
            </a:r>
            <a:r>
              <a:rPr lang="en-US" dirty="0"/>
              <a:t>1066</a:t>
            </a:r>
          </a:p>
        </p:txBody>
      </p:sp>
      <p:sp>
        <p:nvSpPr>
          <p:cNvPr id="4" name="Slide Number Placeholder 3"/>
          <p:cNvSpPr>
            <a:spLocks noGrp="1"/>
          </p:cNvSpPr>
          <p:nvPr>
            <p:ph type="sldNum" sz="quarter" idx="10"/>
          </p:nvPr>
        </p:nvSpPr>
        <p:spPr/>
        <p:txBody>
          <a:bodyPr/>
          <a:lstStyle/>
          <a:p>
            <a:pPr>
              <a:defRPr/>
            </a:pPr>
            <a:fld id="{4F3E7C9C-3652-4CC5-A4B3-A8319A1F7B1C}" type="slidenum">
              <a:rPr lang="en-US" smtClean="0"/>
              <a:pPr>
                <a:defRPr/>
              </a:pPr>
              <a:t>6</a:t>
            </a:fld>
            <a:endParaRPr lang="en-US" dirty="0"/>
          </a:p>
        </p:txBody>
      </p:sp>
    </p:spTree>
    <p:extLst>
      <p:ext uri="{BB962C8B-B14F-4D97-AF65-F5344CB8AC3E}">
        <p14:creationId xmlns:p14="http://schemas.microsoft.com/office/powerpoint/2010/main" val="306318798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2B751C23-F17F-4FBC-A2A5-151144C1D862}" type="slidenum">
              <a:rPr lang="en-US" smtClean="0"/>
              <a:t>67</a:t>
            </a:fld>
            <a:endParaRPr lang="en-US" dirty="0"/>
          </a:p>
        </p:txBody>
      </p:sp>
    </p:spTree>
    <p:extLst>
      <p:ext uri="{BB962C8B-B14F-4D97-AF65-F5344CB8AC3E}">
        <p14:creationId xmlns:p14="http://schemas.microsoft.com/office/powerpoint/2010/main" val="376219106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The most important studies assessing the use of oral </a:t>
            </a:r>
            <a:r>
              <a:rPr lang="en-GB" sz="1200" kern="1200" dirty="0" err="1" smtClean="0">
                <a:solidFill>
                  <a:schemeClr val="tx1"/>
                </a:solidFill>
                <a:effectLst/>
                <a:latin typeface="+mn-lt"/>
                <a:ea typeface="+mn-ea"/>
                <a:cs typeface="+mn-cs"/>
              </a:rPr>
              <a:t>dydrogesterone</a:t>
            </a:r>
            <a:r>
              <a:rPr lang="en-GB" sz="1200" kern="1200" dirty="0" smtClean="0">
                <a:solidFill>
                  <a:schemeClr val="tx1"/>
                </a:solidFill>
                <a:effectLst/>
                <a:latin typeface="+mn-lt"/>
                <a:ea typeface="+mn-ea"/>
                <a:cs typeface="+mn-cs"/>
              </a:rPr>
              <a:t> for the management of endometriosis are summarized in Table 1 [17–23]. These studies used </a:t>
            </a:r>
            <a:r>
              <a:rPr lang="en-GB" sz="1200" kern="1200" dirty="0" err="1" smtClean="0">
                <a:solidFill>
                  <a:schemeClr val="tx1"/>
                </a:solidFill>
                <a:effectLst/>
                <a:latin typeface="+mn-lt"/>
                <a:ea typeface="+mn-ea"/>
                <a:cs typeface="+mn-cs"/>
              </a:rPr>
              <a:t>dydrogesterone</a:t>
            </a:r>
            <a:r>
              <a:rPr lang="en-GB" sz="1200" kern="1200" dirty="0" smtClean="0">
                <a:solidFill>
                  <a:schemeClr val="tx1"/>
                </a:solidFill>
                <a:effectLst/>
                <a:latin typeface="+mn-lt"/>
                <a:ea typeface="+mn-ea"/>
                <a:cs typeface="+mn-cs"/>
              </a:rPr>
              <a:t> at doses of between 10 and 60 mg/day, for various numbers of days per cycle, and were conducted over periods of 3–9 months. The majority of women became symptom-free or experienced a </a:t>
            </a:r>
            <a:r>
              <a:rPr lang="en-GB" sz="1200" kern="1200" dirty="0" err="1" smtClean="0">
                <a:solidFill>
                  <a:schemeClr val="tx1"/>
                </a:solidFill>
                <a:effectLst/>
                <a:latin typeface="+mn-lt"/>
                <a:ea typeface="+mn-ea"/>
                <a:cs typeface="+mn-cs"/>
              </a:rPr>
              <a:t>signif</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icant</a:t>
            </a:r>
            <a:r>
              <a:rPr lang="en-GB" sz="1200" kern="1200" dirty="0" smtClean="0">
                <a:solidFill>
                  <a:schemeClr val="tx1"/>
                </a:solidFill>
                <a:effectLst/>
                <a:latin typeface="+mn-lt"/>
                <a:ea typeface="+mn-ea"/>
                <a:cs typeface="+mn-cs"/>
              </a:rPr>
              <a:t> reduction in the number/severity of symptoms. Laparoscopic examination in several of the studies supported these findings. Cyclic application of </a:t>
            </a:r>
            <a:r>
              <a:rPr lang="en-GB" sz="1200" kern="1200" dirty="0" err="1" smtClean="0">
                <a:solidFill>
                  <a:schemeClr val="tx1"/>
                </a:solidFill>
                <a:effectLst/>
                <a:latin typeface="+mn-lt"/>
                <a:ea typeface="+mn-ea"/>
                <a:cs typeface="+mn-cs"/>
              </a:rPr>
              <a:t>dydrogesterone</a:t>
            </a:r>
            <a:r>
              <a:rPr lang="en-GB" sz="1200" kern="1200" dirty="0" smtClean="0">
                <a:solidFill>
                  <a:schemeClr val="tx1"/>
                </a:solidFill>
                <a:effectLst/>
                <a:latin typeface="+mn-lt"/>
                <a:ea typeface="+mn-ea"/>
                <a:cs typeface="+mn-cs"/>
              </a:rPr>
              <a:t> has also been shown to induce regular menstruation with reduced blood loss and fewer days of bleeding, combined with excellent symptomatic relief, in women suffering from dysmenorrhea </a:t>
            </a:r>
            <a:endParaRPr lang="tr-TR" sz="1200" kern="1200" dirty="0" smtClean="0">
              <a:solidFill>
                <a:schemeClr val="tx1"/>
              </a:solidFill>
              <a:effectLst/>
              <a:latin typeface="+mn-lt"/>
              <a:ea typeface="+mn-ea"/>
              <a:cs typeface="+mn-cs"/>
            </a:endParaRPr>
          </a:p>
          <a:p>
            <a:endParaRPr lang="tr-TR"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b="1" kern="1200" dirty="0" err="1" smtClean="0">
                <a:solidFill>
                  <a:schemeClr val="tx1"/>
                </a:solidFill>
                <a:effectLst/>
                <a:latin typeface="+mn-lt"/>
                <a:ea typeface="+mn-ea"/>
                <a:cs typeface="+mn-cs"/>
              </a:rPr>
              <a:t>tablo</a:t>
            </a:r>
            <a:r>
              <a:rPr lang="en-GB" sz="1200" b="1" kern="1200" dirty="0" smtClean="0">
                <a:solidFill>
                  <a:schemeClr val="tx1"/>
                </a:solidFill>
                <a:effectLst/>
                <a:latin typeface="+mn-lt"/>
                <a:ea typeface="+mn-ea"/>
                <a:cs typeface="+mn-cs"/>
              </a:rPr>
              <a:t> 1 de </a:t>
            </a:r>
            <a:r>
              <a:rPr lang="en-GB" sz="1200" b="1" kern="1200" dirty="0" err="1" smtClean="0">
                <a:solidFill>
                  <a:schemeClr val="tx1"/>
                </a:solidFill>
                <a:effectLst/>
                <a:latin typeface="+mn-lt"/>
                <a:ea typeface="+mn-ea"/>
                <a:cs typeface="+mn-cs"/>
              </a:rPr>
              <a:t>dydrogesterone</a:t>
            </a:r>
            <a:r>
              <a:rPr lang="en-GB" sz="1200" b="1" kern="1200" dirty="0" smtClean="0">
                <a:solidFill>
                  <a:schemeClr val="tx1"/>
                </a:solidFill>
                <a:effectLst/>
                <a:latin typeface="+mn-lt"/>
                <a:ea typeface="+mn-ea"/>
                <a:cs typeface="+mn-cs"/>
              </a:rPr>
              <a:t> un endo </a:t>
            </a:r>
            <a:r>
              <a:rPr lang="en-GB" sz="1200" b="1" kern="1200" dirty="0" err="1" smtClean="0">
                <a:solidFill>
                  <a:schemeClr val="tx1"/>
                </a:solidFill>
                <a:effectLst/>
                <a:latin typeface="+mn-lt"/>
                <a:ea typeface="+mn-ea"/>
                <a:cs typeface="+mn-cs"/>
              </a:rPr>
              <a:t>üstüne</a:t>
            </a:r>
            <a:r>
              <a:rPr lang="en-GB" sz="1200" b="1" kern="1200" dirty="0" smtClean="0">
                <a:solidFill>
                  <a:schemeClr val="tx1"/>
                </a:solidFill>
                <a:effectLst/>
                <a:latin typeface="+mn-lt"/>
                <a:ea typeface="+mn-ea"/>
                <a:cs typeface="+mn-cs"/>
              </a:rPr>
              <a:t> </a:t>
            </a:r>
            <a:r>
              <a:rPr lang="en-GB" sz="1200" b="1" kern="1200" dirty="0" err="1" smtClean="0">
                <a:solidFill>
                  <a:schemeClr val="tx1"/>
                </a:solidFill>
                <a:effectLst/>
                <a:latin typeface="+mn-lt"/>
                <a:ea typeface="+mn-ea"/>
                <a:cs typeface="+mn-cs"/>
              </a:rPr>
              <a:t>etkisini</a:t>
            </a:r>
            <a:r>
              <a:rPr lang="en-GB" sz="1200" b="1" kern="1200" dirty="0" smtClean="0">
                <a:solidFill>
                  <a:schemeClr val="tx1"/>
                </a:solidFill>
                <a:effectLst/>
                <a:latin typeface="+mn-lt"/>
                <a:ea typeface="+mn-ea"/>
                <a:cs typeface="+mn-cs"/>
              </a:rPr>
              <a:t>, </a:t>
            </a:r>
            <a:r>
              <a:rPr lang="en-GB" sz="1200" b="1" kern="1200" dirty="0" err="1" smtClean="0">
                <a:solidFill>
                  <a:schemeClr val="tx1"/>
                </a:solidFill>
                <a:effectLst/>
                <a:latin typeface="+mn-lt"/>
                <a:ea typeface="+mn-ea"/>
                <a:cs typeface="+mn-cs"/>
              </a:rPr>
              <a:t>çeşitli</a:t>
            </a:r>
            <a:r>
              <a:rPr lang="en-GB" sz="1200" b="1" kern="1200" dirty="0" smtClean="0">
                <a:solidFill>
                  <a:schemeClr val="tx1"/>
                </a:solidFill>
                <a:effectLst/>
                <a:latin typeface="+mn-lt"/>
                <a:ea typeface="+mn-ea"/>
                <a:cs typeface="+mn-cs"/>
              </a:rPr>
              <a:t> </a:t>
            </a:r>
            <a:r>
              <a:rPr lang="en-GB" sz="1200" b="1" kern="1200" dirty="0" err="1" smtClean="0">
                <a:solidFill>
                  <a:schemeClr val="tx1"/>
                </a:solidFill>
                <a:effectLst/>
                <a:latin typeface="+mn-lt"/>
                <a:ea typeface="+mn-ea"/>
                <a:cs typeface="+mn-cs"/>
              </a:rPr>
              <a:t>çalışmalarda</a:t>
            </a:r>
            <a:r>
              <a:rPr lang="en-GB" sz="1200" b="1" kern="1200" dirty="0" smtClean="0">
                <a:solidFill>
                  <a:schemeClr val="tx1"/>
                </a:solidFill>
                <a:effectLst/>
                <a:latin typeface="+mn-lt"/>
                <a:ea typeface="+mn-ea"/>
                <a:cs typeface="+mn-cs"/>
              </a:rPr>
              <a:t> </a:t>
            </a:r>
            <a:r>
              <a:rPr lang="en-GB" sz="1200" b="1" kern="1200" dirty="0" err="1" smtClean="0">
                <a:solidFill>
                  <a:schemeClr val="tx1"/>
                </a:solidFill>
                <a:effectLst/>
                <a:latin typeface="+mn-lt"/>
                <a:ea typeface="+mn-ea"/>
                <a:cs typeface="+mn-cs"/>
              </a:rPr>
              <a:t>gösteriyor</a:t>
            </a:r>
            <a:r>
              <a:rPr lang="en-GB" sz="1200" b="1" kern="1200" dirty="0" smtClean="0">
                <a:solidFill>
                  <a:schemeClr val="tx1"/>
                </a:solidFill>
                <a:effectLst/>
                <a:latin typeface="+mn-lt"/>
                <a:ea typeface="+mn-ea"/>
                <a:cs typeface="+mn-cs"/>
              </a:rPr>
              <a:t>. </a:t>
            </a:r>
            <a:r>
              <a:rPr lang="en-GB" sz="1200" b="1" kern="1200" dirty="0" err="1" smtClean="0">
                <a:solidFill>
                  <a:schemeClr val="tx1"/>
                </a:solidFill>
                <a:effectLst/>
                <a:latin typeface="+mn-lt"/>
                <a:ea typeface="+mn-ea"/>
                <a:cs typeface="+mn-cs"/>
              </a:rPr>
              <a:t>Farklı</a:t>
            </a:r>
            <a:r>
              <a:rPr lang="en-GB" sz="1200" b="1" kern="1200" dirty="0" smtClean="0">
                <a:solidFill>
                  <a:schemeClr val="tx1"/>
                </a:solidFill>
                <a:effectLst/>
                <a:latin typeface="+mn-lt"/>
                <a:ea typeface="+mn-ea"/>
                <a:cs typeface="+mn-cs"/>
              </a:rPr>
              <a:t> </a:t>
            </a:r>
            <a:r>
              <a:rPr lang="en-GB" sz="1200" b="1" kern="1200" dirty="0" err="1" smtClean="0">
                <a:solidFill>
                  <a:schemeClr val="tx1"/>
                </a:solidFill>
                <a:effectLst/>
                <a:latin typeface="+mn-lt"/>
                <a:ea typeface="+mn-ea"/>
                <a:cs typeface="+mn-cs"/>
              </a:rPr>
              <a:t>çalışmalarda</a:t>
            </a:r>
            <a:r>
              <a:rPr lang="en-GB" sz="1200" b="1" kern="1200" dirty="0" smtClean="0">
                <a:solidFill>
                  <a:schemeClr val="tx1"/>
                </a:solidFill>
                <a:effectLst/>
                <a:latin typeface="+mn-lt"/>
                <a:ea typeface="+mn-ea"/>
                <a:cs typeface="+mn-cs"/>
              </a:rPr>
              <a:t>, placebo, </a:t>
            </a:r>
            <a:r>
              <a:rPr lang="en-GB" sz="1200" b="1" kern="1200" dirty="0" err="1" smtClean="0">
                <a:solidFill>
                  <a:schemeClr val="tx1"/>
                </a:solidFill>
                <a:effectLst/>
                <a:latin typeface="+mn-lt"/>
                <a:ea typeface="+mn-ea"/>
                <a:cs typeface="+mn-cs"/>
              </a:rPr>
              <a:t>danazol</a:t>
            </a:r>
            <a:r>
              <a:rPr lang="en-GB" sz="1200" b="1" kern="1200" dirty="0" smtClean="0">
                <a:solidFill>
                  <a:schemeClr val="tx1"/>
                </a:solidFill>
                <a:effectLst/>
                <a:latin typeface="+mn-lt"/>
                <a:ea typeface="+mn-ea"/>
                <a:cs typeface="+mn-cs"/>
              </a:rPr>
              <a:t> ve no treatment </a:t>
            </a:r>
            <a:r>
              <a:rPr lang="en-GB" sz="1200" b="1" kern="1200" dirty="0" err="1" smtClean="0">
                <a:solidFill>
                  <a:schemeClr val="tx1"/>
                </a:solidFill>
                <a:effectLst/>
                <a:latin typeface="+mn-lt"/>
                <a:ea typeface="+mn-ea"/>
                <a:cs typeface="+mn-cs"/>
              </a:rPr>
              <a:t>ile</a:t>
            </a:r>
            <a:r>
              <a:rPr lang="en-GB" sz="1200" b="1" kern="1200" dirty="0" smtClean="0">
                <a:solidFill>
                  <a:schemeClr val="tx1"/>
                </a:solidFill>
                <a:effectLst/>
                <a:latin typeface="+mn-lt"/>
                <a:ea typeface="+mn-ea"/>
                <a:cs typeface="+mn-cs"/>
              </a:rPr>
              <a:t> </a:t>
            </a:r>
            <a:r>
              <a:rPr lang="en-GB" sz="1200" b="1" kern="1200" dirty="0" err="1" smtClean="0">
                <a:solidFill>
                  <a:schemeClr val="tx1"/>
                </a:solidFill>
                <a:effectLst/>
                <a:latin typeface="+mn-lt"/>
                <a:ea typeface="+mn-ea"/>
                <a:cs typeface="+mn-cs"/>
              </a:rPr>
              <a:t>karşılaştırmış</a:t>
            </a:r>
            <a:r>
              <a:rPr lang="en-GB" sz="1200" b="1" kern="1200" dirty="0" smtClean="0">
                <a:solidFill>
                  <a:schemeClr val="tx1"/>
                </a:solidFill>
                <a:effectLst/>
                <a:latin typeface="+mn-lt"/>
                <a:ea typeface="+mn-ea"/>
                <a:cs typeface="+mn-cs"/>
              </a:rPr>
              <a:t>, </a:t>
            </a:r>
            <a:r>
              <a:rPr lang="en-GB" sz="1200" b="1" kern="1200" dirty="0" err="1" smtClean="0">
                <a:solidFill>
                  <a:schemeClr val="tx1"/>
                </a:solidFill>
                <a:effectLst/>
                <a:latin typeface="+mn-lt"/>
                <a:ea typeface="+mn-ea"/>
                <a:cs typeface="+mn-cs"/>
              </a:rPr>
              <a:t>ağrı</a:t>
            </a:r>
            <a:r>
              <a:rPr lang="en-GB" sz="1200" b="1" kern="1200" dirty="0" smtClean="0">
                <a:solidFill>
                  <a:schemeClr val="tx1"/>
                </a:solidFill>
                <a:effectLst/>
                <a:latin typeface="+mn-lt"/>
                <a:ea typeface="+mn-ea"/>
                <a:cs typeface="+mn-cs"/>
              </a:rPr>
              <a:t> ve </a:t>
            </a:r>
            <a:r>
              <a:rPr lang="en-GB" sz="1200" b="1" kern="1200" dirty="0" err="1" smtClean="0">
                <a:solidFill>
                  <a:schemeClr val="tx1"/>
                </a:solidFill>
                <a:effectLst/>
                <a:latin typeface="+mn-lt"/>
                <a:ea typeface="+mn-ea"/>
                <a:cs typeface="+mn-cs"/>
              </a:rPr>
              <a:t>gebelik</a:t>
            </a:r>
            <a:r>
              <a:rPr lang="en-GB" sz="1200" b="1" kern="1200" dirty="0" smtClean="0">
                <a:solidFill>
                  <a:schemeClr val="tx1"/>
                </a:solidFill>
                <a:effectLst/>
                <a:latin typeface="+mn-lt"/>
                <a:ea typeface="+mn-ea"/>
                <a:cs typeface="+mn-cs"/>
              </a:rPr>
              <a:t> </a:t>
            </a:r>
            <a:r>
              <a:rPr lang="en-GB" sz="1200" b="1" kern="1200" dirty="0" err="1" smtClean="0">
                <a:solidFill>
                  <a:schemeClr val="tx1"/>
                </a:solidFill>
                <a:effectLst/>
                <a:latin typeface="+mn-lt"/>
                <a:ea typeface="+mn-ea"/>
                <a:cs typeface="+mn-cs"/>
              </a:rPr>
              <a:t>etikisine</a:t>
            </a:r>
            <a:r>
              <a:rPr lang="en-GB" sz="1200" b="1" kern="1200" dirty="0" smtClean="0">
                <a:solidFill>
                  <a:schemeClr val="tx1"/>
                </a:solidFill>
                <a:effectLst/>
                <a:latin typeface="+mn-lt"/>
                <a:ea typeface="+mn-ea"/>
                <a:cs typeface="+mn-cs"/>
              </a:rPr>
              <a:t> </a:t>
            </a:r>
            <a:r>
              <a:rPr lang="en-GB" sz="1200" b="1" kern="1200" dirty="0" err="1" smtClean="0">
                <a:solidFill>
                  <a:schemeClr val="tx1"/>
                </a:solidFill>
                <a:effectLst/>
                <a:latin typeface="+mn-lt"/>
                <a:ea typeface="+mn-ea"/>
                <a:cs typeface="+mn-cs"/>
              </a:rPr>
              <a:t>bakmış</a:t>
            </a:r>
            <a:r>
              <a:rPr lang="en-GB" sz="1200" b="1" kern="1200" dirty="0" smtClean="0">
                <a:solidFill>
                  <a:schemeClr val="tx1"/>
                </a:solidFill>
                <a:effectLst/>
                <a:latin typeface="+mn-lt"/>
                <a:ea typeface="+mn-ea"/>
                <a:cs typeface="+mn-cs"/>
              </a:rPr>
              <a:t>, </a:t>
            </a:r>
            <a:r>
              <a:rPr lang="en-GB" sz="1200" b="1" kern="1200" dirty="0" err="1" smtClean="0">
                <a:solidFill>
                  <a:schemeClr val="tx1"/>
                </a:solidFill>
                <a:effectLst/>
                <a:latin typeface="+mn-lt"/>
                <a:ea typeface="+mn-ea"/>
                <a:cs typeface="+mn-cs"/>
              </a:rPr>
              <a:t>özellikle</a:t>
            </a:r>
            <a:r>
              <a:rPr lang="en-GB" sz="1200" b="1" kern="1200" dirty="0" smtClean="0">
                <a:solidFill>
                  <a:schemeClr val="tx1"/>
                </a:solidFill>
                <a:effectLst/>
                <a:latin typeface="+mn-lt"/>
                <a:ea typeface="+mn-ea"/>
                <a:cs typeface="+mn-cs"/>
              </a:rPr>
              <a:t> </a:t>
            </a:r>
            <a:r>
              <a:rPr lang="en-GB" sz="1200" b="1" kern="1200" dirty="0" err="1" smtClean="0">
                <a:solidFill>
                  <a:schemeClr val="tx1"/>
                </a:solidFill>
                <a:effectLst/>
                <a:latin typeface="+mn-lt"/>
                <a:ea typeface="+mn-ea"/>
                <a:cs typeface="+mn-cs"/>
              </a:rPr>
              <a:t>ağrı</a:t>
            </a:r>
            <a:r>
              <a:rPr lang="en-GB" sz="1200" b="1" kern="1200" dirty="0" smtClean="0">
                <a:solidFill>
                  <a:schemeClr val="tx1"/>
                </a:solidFill>
                <a:effectLst/>
                <a:latin typeface="+mn-lt"/>
                <a:ea typeface="+mn-ea"/>
                <a:cs typeface="+mn-cs"/>
              </a:rPr>
              <a:t> </a:t>
            </a:r>
            <a:r>
              <a:rPr lang="en-GB" sz="1200" b="1" kern="1200" dirty="0" err="1" smtClean="0">
                <a:solidFill>
                  <a:schemeClr val="tx1"/>
                </a:solidFill>
                <a:effectLst/>
                <a:latin typeface="+mn-lt"/>
                <a:ea typeface="+mn-ea"/>
                <a:cs typeface="+mn-cs"/>
              </a:rPr>
              <a:t>üstüne</a:t>
            </a:r>
            <a:r>
              <a:rPr lang="en-GB" sz="1200" b="1" kern="1200" dirty="0" smtClean="0">
                <a:solidFill>
                  <a:schemeClr val="tx1"/>
                </a:solidFill>
                <a:effectLst/>
                <a:latin typeface="+mn-lt"/>
                <a:ea typeface="+mn-ea"/>
                <a:cs typeface="+mn-cs"/>
              </a:rPr>
              <a:t> </a:t>
            </a:r>
            <a:r>
              <a:rPr lang="en-GB" sz="1200" b="1" kern="1200" dirty="0" err="1" smtClean="0">
                <a:solidFill>
                  <a:schemeClr val="tx1"/>
                </a:solidFill>
                <a:effectLst/>
                <a:latin typeface="+mn-lt"/>
                <a:ea typeface="+mn-ea"/>
                <a:cs typeface="+mn-cs"/>
              </a:rPr>
              <a:t>etkisi</a:t>
            </a:r>
            <a:r>
              <a:rPr lang="en-GB" sz="1200" b="1" kern="1200" dirty="0" smtClean="0">
                <a:solidFill>
                  <a:schemeClr val="tx1"/>
                </a:solidFill>
                <a:effectLst/>
                <a:latin typeface="+mn-lt"/>
                <a:ea typeface="+mn-ea"/>
                <a:cs typeface="+mn-cs"/>
              </a:rPr>
              <a:t> BELİRGİN </a:t>
            </a:r>
            <a:r>
              <a:rPr lang="en-GB" sz="1200" b="1" kern="1200" dirty="0" err="1" smtClean="0">
                <a:solidFill>
                  <a:schemeClr val="tx1"/>
                </a:solidFill>
                <a:effectLst/>
                <a:latin typeface="+mn-lt"/>
                <a:ea typeface="+mn-ea"/>
                <a:cs typeface="+mn-cs"/>
              </a:rPr>
              <a:t>saptanmış</a:t>
            </a:r>
            <a:r>
              <a:rPr lang="en-GB" sz="1200" b="1" kern="1200" dirty="0" smtClean="0">
                <a:solidFill>
                  <a:schemeClr val="tx1"/>
                </a:solidFill>
                <a:effectLst/>
                <a:latin typeface="+mn-lt"/>
                <a:ea typeface="+mn-ea"/>
                <a:cs typeface="+mn-cs"/>
              </a:rPr>
              <a:t>.</a:t>
            </a:r>
            <a:endParaRPr lang="tr-TR" sz="1200" kern="1200" dirty="0" smtClean="0">
              <a:solidFill>
                <a:schemeClr val="tx1"/>
              </a:solidFill>
              <a:effectLst/>
              <a:latin typeface="+mn-lt"/>
              <a:ea typeface="+mn-ea"/>
              <a:cs typeface="+mn-cs"/>
            </a:endParaRPr>
          </a:p>
          <a:p>
            <a:endParaRPr lang="tr-TR" dirty="0"/>
          </a:p>
        </p:txBody>
      </p:sp>
      <p:sp>
        <p:nvSpPr>
          <p:cNvPr id="4" name="Slide Number Placeholder 3"/>
          <p:cNvSpPr>
            <a:spLocks noGrp="1"/>
          </p:cNvSpPr>
          <p:nvPr>
            <p:ph type="sldNum" sz="quarter" idx="10"/>
          </p:nvPr>
        </p:nvSpPr>
        <p:spPr/>
        <p:txBody>
          <a:bodyPr/>
          <a:lstStyle/>
          <a:p>
            <a:fld id="{47C38E39-CEB3-4C7F-B324-9DCF0F17367F}" type="slidenum">
              <a:rPr lang="tr-TR" smtClean="0"/>
              <a:pPr/>
              <a:t>68</a:t>
            </a:fld>
            <a:endParaRPr lang="tr-TR"/>
          </a:p>
        </p:txBody>
      </p:sp>
    </p:spTree>
    <p:extLst>
      <p:ext uri="{BB962C8B-B14F-4D97-AF65-F5344CB8AC3E}">
        <p14:creationId xmlns:p14="http://schemas.microsoft.com/office/powerpoint/2010/main" val="423200281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dirty="0"/>
              <a:t>In order to assess the efficacy of dydrogesterone for relief of endometriosis-associated pain, women with laparoscopically confirmed endometriosis were followed for 8 months. During months 1 and 2, placebo tablets were given to provide baseline measurements; during months 3 to 8, dydrogesterone 10 mg was given 3 times daily on days 5 to 25 of each cycle.</a:t>
            </a:r>
          </a:p>
          <a:p>
            <a:r>
              <a:rPr lang="de-DE" dirty="0"/>
              <a:t>Patients rated their pelvic pain on a 5-point scale every day; this was then totaled to give monthly scores.</a:t>
            </a:r>
          </a:p>
          <a:p>
            <a:r>
              <a:rPr lang="de-DE" dirty="0"/>
              <a:t>The study showed a significant reduction in pelvic pain during the last 5 months of treatment, i.e. after dydrogesterone treatment had commenced. This consisted of a significant decline in pelvic pain in 6 out of 10 patients.</a:t>
            </a:r>
          </a:p>
          <a:p>
            <a:endParaRPr lang="de-DE" dirty="0"/>
          </a:p>
          <a:p>
            <a:r>
              <a:rPr lang="de-DE" dirty="0"/>
              <a:t>Reference</a:t>
            </a:r>
          </a:p>
          <a:p>
            <a:r>
              <a:rPr lang="de-DE" dirty="0"/>
              <a:t>Walker SM. </a:t>
            </a:r>
            <a:r>
              <a:rPr lang="en-GB" dirty="0"/>
              <a:t>The treatment of endometriosis with dydrogesterone. </a:t>
            </a:r>
            <a:r>
              <a:rPr lang="de-DE" i="1" dirty="0"/>
              <a:t>Br J Clin Practice </a:t>
            </a:r>
            <a:r>
              <a:rPr lang="de-DE" dirty="0"/>
              <a:t>1983;24(Suppl.):S40</a:t>
            </a:r>
            <a:r>
              <a:rPr lang="en-US" dirty="0"/>
              <a:t>–S</a:t>
            </a:r>
            <a:r>
              <a:rPr lang="de-DE" dirty="0"/>
              <a:t>46</a:t>
            </a:r>
          </a:p>
          <a:p>
            <a:endParaRPr lang="de-DE" dirty="0"/>
          </a:p>
        </p:txBody>
      </p:sp>
      <p:sp>
        <p:nvSpPr>
          <p:cNvPr id="4" name="Foliennummernplatzhalter 3"/>
          <p:cNvSpPr>
            <a:spLocks noGrp="1"/>
          </p:cNvSpPr>
          <p:nvPr>
            <p:ph type="sldNum" sz="quarter" idx="10"/>
          </p:nvPr>
        </p:nvSpPr>
        <p:spPr/>
        <p:txBody>
          <a:bodyPr/>
          <a:lstStyle/>
          <a:p>
            <a:pPr>
              <a:defRPr/>
            </a:pPr>
            <a:fld id="{68C72FDF-8E4B-4DB8-8D7D-E97AAD2E16AF}" type="slidenum">
              <a:rPr lang="en-US" smtClean="0"/>
              <a:pPr>
                <a:defRPr/>
              </a:pPr>
              <a:t>69</a:t>
            </a:fld>
            <a:endParaRPr 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the same study of 10 patients treated with dydrogesterone on days 5 to 25 of each cycle, 9 women agreed to a repeat laparoscopy at the end of the study period</a:t>
            </a:r>
            <a:r>
              <a:rPr lang="en-US" baseline="30000" dirty="0"/>
              <a:t>1</a:t>
            </a:r>
            <a:r>
              <a:rPr lang="en-US" dirty="0"/>
              <a:t>.</a:t>
            </a:r>
            <a:r>
              <a:rPr lang="en-US" baseline="0" dirty="0"/>
              <a:t> </a:t>
            </a:r>
            <a:r>
              <a:rPr lang="en-US" dirty="0"/>
              <a:t>The severity of endometriosis was rated laparoscopically on a 5-point scale</a:t>
            </a:r>
            <a:r>
              <a:rPr lang="en-US" baseline="30000" dirty="0"/>
              <a:t>1</a:t>
            </a:r>
            <a:r>
              <a:rPr lang="en-US" dirty="0"/>
              <a:t>.</a:t>
            </a:r>
          </a:p>
          <a:p>
            <a:r>
              <a:rPr lang="en-US" dirty="0"/>
              <a:t>Five patients (55%) experienced an improvement in the severity of endometriosis during the study period whilst four patients experienced no change</a:t>
            </a:r>
            <a:r>
              <a:rPr lang="en-US" baseline="30000" dirty="0"/>
              <a:t>1</a:t>
            </a:r>
            <a:r>
              <a:rPr lang="en-US" dirty="0"/>
              <a:t>.</a:t>
            </a:r>
          </a:p>
          <a:p>
            <a:endParaRPr lang="en-US" dirty="0"/>
          </a:p>
          <a:p>
            <a:r>
              <a:rPr lang="de-DE" dirty="0"/>
              <a:t>A</a:t>
            </a:r>
            <a:r>
              <a:rPr lang="de-DE" baseline="0" dirty="0"/>
              <a:t> separate study not only recorded changes in laparoscopic findings after dydrogesterone treatment,</a:t>
            </a:r>
            <a:r>
              <a:rPr lang="de-DE" dirty="0"/>
              <a:t> but also palpatory and subjective findings (clinical symptoms such as lower abdominal pain and dysmenorrhea)</a:t>
            </a:r>
            <a:r>
              <a:rPr lang="de-DE" baseline="30000" dirty="0"/>
              <a:t>2</a:t>
            </a:r>
            <a:r>
              <a:rPr lang="de-DE" dirty="0"/>
              <a:t>.</a:t>
            </a:r>
          </a:p>
          <a:p>
            <a:r>
              <a:rPr lang="de-DE" dirty="0"/>
              <a:t>This study included 20 patients who received 10 mg dydrogesterone on days 5 to 15 of each cycle and 20 mg on days 16 to 25. The study duration was between 6 and 9 months</a:t>
            </a:r>
            <a:r>
              <a:rPr lang="de-DE" baseline="30000" dirty="0"/>
              <a:t>2</a:t>
            </a:r>
            <a:r>
              <a:rPr lang="de-DE" dirty="0"/>
              <a:t>.</a:t>
            </a:r>
          </a:p>
          <a:p>
            <a:r>
              <a:rPr lang="de-DE" dirty="0"/>
              <a:t>Of those patients who experienced an improvement in subjective (clinical) symptoms over the study period, all showed an improvement after only two months of </a:t>
            </a:r>
            <a:r>
              <a:rPr lang="en-US" dirty="0"/>
              <a:t>treatment</a:t>
            </a:r>
            <a:r>
              <a:rPr lang="en-US" baseline="30000" dirty="0"/>
              <a:t>2</a:t>
            </a:r>
            <a:r>
              <a:rPr lang="de-DE" dirty="0"/>
              <a:t>.</a:t>
            </a:r>
          </a:p>
          <a:p>
            <a:endParaRPr lang="en-US" dirty="0"/>
          </a:p>
          <a:p>
            <a:endParaRPr lang="en-US" dirty="0"/>
          </a:p>
          <a:p>
            <a:r>
              <a:rPr lang="en-US" dirty="0"/>
              <a:t>References</a:t>
            </a:r>
          </a:p>
          <a:p>
            <a:r>
              <a:rPr lang="en-US" dirty="0"/>
              <a:t>1. Walker SM. </a:t>
            </a:r>
            <a:r>
              <a:rPr lang="en-GB" dirty="0"/>
              <a:t>The treatment of endometriosis with dydrogesterone. </a:t>
            </a:r>
            <a:r>
              <a:rPr lang="en-US" i="1" dirty="0"/>
              <a:t>Br J Clin Practice </a:t>
            </a:r>
            <a:r>
              <a:rPr lang="en-US" dirty="0"/>
              <a:t>1983;24(Suppl.):S40–S46</a:t>
            </a:r>
            <a:endParaRPr lang="de-DE" dirty="0"/>
          </a:p>
          <a:p>
            <a:r>
              <a:rPr lang="de-DE" dirty="0"/>
              <a:t>2. Kaiser E, Wagner ThA. </a:t>
            </a:r>
            <a:r>
              <a:rPr lang="de-DE" i="1" dirty="0"/>
              <a:t>TW Gynäkologie </a:t>
            </a:r>
            <a:r>
              <a:rPr lang="de-DE" dirty="0"/>
              <a:t>1989;2:386</a:t>
            </a:r>
            <a:r>
              <a:rPr lang="en-US" dirty="0"/>
              <a:t>–</a:t>
            </a:r>
            <a:r>
              <a:rPr lang="de-DE" dirty="0"/>
              <a:t>388</a:t>
            </a:r>
          </a:p>
          <a:p>
            <a:endParaRPr lang="en-US" dirty="0"/>
          </a:p>
          <a:p>
            <a:endParaRPr lang="en-GB" dirty="0"/>
          </a:p>
        </p:txBody>
      </p:sp>
      <p:sp>
        <p:nvSpPr>
          <p:cNvPr id="4" name="Slide Number Placeholder 3"/>
          <p:cNvSpPr>
            <a:spLocks noGrp="1"/>
          </p:cNvSpPr>
          <p:nvPr>
            <p:ph type="sldNum" sz="quarter" idx="10"/>
          </p:nvPr>
        </p:nvSpPr>
        <p:spPr/>
        <p:txBody>
          <a:bodyPr/>
          <a:lstStyle/>
          <a:p>
            <a:fld id="{2B751C23-F17F-4FBC-A2A5-151144C1D862}" type="slidenum">
              <a:rPr lang="en-US" smtClean="0"/>
              <a:t>70</a:t>
            </a:fld>
            <a:endParaRPr lang="en-US" dirty="0"/>
          </a:p>
        </p:txBody>
      </p:sp>
    </p:spTree>
    <p:extLst>
      <p:ext uri="{BB962C8B-B14F-4D97-AF65-F5344CB8AC3E}">
        <p14:creationId xmlns:p14="http://schemas.microsoft.com/office/powerpoint/2010/main" val="236947086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en-US" dirty="0"/>
              <a:t>In the same study, specific subjective symptoms were reported: lower abdominal</a:t>
            </a:r>
            <a:r>
              <a:rPr lang="en-US" baseline="0" dirty="0"/>
              <a:t> pain</a:t>
            </a:r>
            <a:r>
              <a:rPr lang="en-US" dirty="0"/>
              <a:t>, dyspareunia and dysmenorrhea.</a:t>
            </a:r>
          </a:p>
          <a:p>
            <a:r>
              <a:rPr lang="en-US" dirty="0"/>
              <a:t>Lower abdominal pain was the most common symptom of endometriosis, reported by all 20 patients at the start of the study. After 6 to 9 months treatment with dydrogesterone, almost all patients (95%; 19 out of 20) reported an improvement in lower</a:t>
            </a:r>
            <a:r>
              <a:rPr lang="en-US" baseline="0" dirty="0"/>
              <a:t> abdominal pain</a:t>
            </a:r>
            <a:r>
              <a:rPr lang="en-US" dirty="0"/>
              <a:t>.</a:t>
            </a:r>
          </a:p>
          <a:p>
            <a:r>
              <a:rPr lang="en-US" dirty="0"/>
              <a:t>Overall, 6 out of 20 (30%) were symptom free and 12 out of 20 (60%) experienced an improvement in symptoms after treatment.</a:t>
            </a:r>
          </a:p>
          <a:p>
            <a:endParaRPr lang="en-US" dirty="0">
              <a:solidFill>
                <a:srgbClr val="FF0000"/>
              </a:solidFill>
            </a:endParaRPr>
          </a:p>
          <a:p>
            <a:r>
              <a:rPr lang="en-US" dirty="0"/>
              <a:t>Reference</a:t>
            </a:r>
          </a:p>
          <a:p>
            <a:r>
              <a:rPr lang="en-US" dirty="0"/>
              <a:t>Kaiser E, Wagner ThA. </a:t>
            </a:r>
            <a:r>
              <a:rPr lang="de-DE" dirty="0"/>
              <a:t>Die Behandlung der Endometriose mit Dydrogesteron. </a:t>
            </a:r>
            <a:r>
              <a:rPr lang="en-US" i="1" dirty="0"/>
              <a:t>TW Gynäkologie </a:t>
            </a:r>
            <a:r>
              <a:rPr lang="en-US" dirty="0"/>
              <a:t>1989;2:386–388</a:t>
            </a:r>
          </a:p>
          <a:p>
            <a:endParaRPr lang="en-US" dirty="0"/>
          </a:p>
        </p:txBody>
      </p:sp>
      <p:sp>
        <p:nvSpPr>
          <p:cNvPr id="4" name="Foliennummernplatzhalter 3"/>
          <p:cNvSpPr>
            <a:spLocks noGrp="1"/>
          </p:cNvSpPr>
          <p:nvPr>
            <p:ph type="sldNum" sz="quarter" idx="10"/>
          </p:nvPr>
        </p:nvSpPr>
        <p:spPr/>
        <p:txBody>
          <a:bodyPr/>
          <a:lstStyle/>
          <a:p>
            <a:pPr>
              <a:defRPr/>
            </a:pPr>
            <a:fld id="{68C72FDF-8E4B-4DB8-8D7D-E97AAD2E16AF}" type="slidenum">
              <a:rPr lang="en-US" smtClean="0"/>
              <a:pPr>
                <a:defRPr/>
              </a:pPr>
              <a:t>71</a:t>
            </a:fld>
            <a:endParaRPr 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en-US" dirty="0"/>
              <a:t>When examining the changes in disease severity as assessed by laparoscopy, a dramatic decrease was observed from baseline to after treatment (mean laparoscopy</a:t>
            </a:r>
            <a:r>
              <a:rPr lang="en-US" baseline="0" dirty="0"/>
              <a:t> severity </a:t>
            </a:r>
            <a:r>
              <a:rPr lang="en-US" dirty="0"/>
              <a:t>score 14.5 vs. 2.1). Laparoscopic examination found elimination of endometriosis in 15 out of 20 (75%) cases and improvement of endometriosis in another 4 cases (15%).</a:t>
            </a:r>
          </a:p>
          <a:p>
            <a:r>
              <a:rPr lang="en-US" dirty="0"/>
              <a:t>Almost all patients (95%; 19 out of 20) experienced an improvement of </a:t>
            </a:r>
            <a:r>
              <a:rPr lang="en-US" b="0" dirty="0"/>
              <a:t>some degree in the severity of endometriosis.</a:t>
            </a:r>
          </a:p>
          <a:p>
            <a:r>
              <a:rPr lang="en-US" b="0" dirty="0"/>
              <a:t>The overall change in subjective clinical symptoms</a:t>
            </a:r>
            <a:r>
              <a:rPr lang="en-US" dirty="0"/>
              <a:t> </a:t>
            </a:r>
            <a:r>
              <a:rPr lang="en-US" b="0" dirty="0"/>
              <a:t>during the treatment period also correlate with this </a:t>
            </a:r>
            <a:r>
              <a:rPr lang="en-US" dirty="0"/>
              <a:t>trend in changes in laparoscopic assessment of disease severity. </a:t>
            </a:r>
          </a:p>
          <a:p>
            <a:endParaRPr lang="en-US" dirty="0"/>
          </a:p>
          <a:p>
            <a:r>
              <a:rPr lang="en-US" dirty="0"/>
              <a:t>Reference</a:t>
            </a:r>
          </a:p>
          <a:p>
            <a:r>
              <a:rPr lang="en-US" dirty="0"/>
              <a:t>Kaiser E, Wagner </a:t>
            </a:r>
            <a:r>
              <a:rPr lang="en-US" dirty="0" err="1"/>
              <a:t>ThA</a:t>
            </a:r>
            <a:r>
              <a:rPr lang="en-US" dirty="0"/>
              <a:t>. </a:t>
            </a:r>
            <a:r>
              <a:rPr lang="de-DE" dirty="0"/>
              <a:t>Die Behandlung der Endometriose mit Dydrogesteron. </a:t>
            </a:r>
            <a:r>
              <a:rPr lang="en-US" i="1" dirty="0"/>
              <a:t>TW Gynäkologie </a:t>
            </a:r>
            <a:r>
              <a:rPr lang="en-US" dirty="0"/>
              <a:t>1989;2:386–388</a:t>
            </a:r>
          </a:p>
        </p:txBody>
      </p:sp>
      <p:sp>
        <p:nvSpPr>
          <p:cNvPr id="4" name="Foliennummernplatzhalter 3"/>
          <p:cNvSpPr>
            <a:spLocks noGrp="1"/>
          </p:cNvSpPr>
          <p:nvPr>
            <p:ph type="sldNum" sz="quarter" idx="10"/>
          </p:nvPr>
        </p:nvSpPr>
        <p:spPr/>
        <p:txBody>
          <a:bodyPr/>
          <a:lstStyle/>
          <a:p>
            <a:pPr>
              <a:defRPr/>
            </a:pPr>
            <a:fld id="{68C72FDF-8E4B-4DB8-8D7D-E97AAD2E16AF}" type="slidenum">
              <a:rPr lang="en-US" smtClean="0"/>
              <a:pPr>
                <a:defRPr/>
              </a:pPr>
              <a:t>72</a:t>
            </a:fld>
            <a:endParaRPr 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dirty="0"/>
              <a:t>In this study of 90 women, specific symptoms of endometriosis were recorded at baseline and at monthly intervals during dydrogesterone treatment. </a:t>
            </a:r>
          </a:p>
          <a:p>
            <a:r>
              <a:rPr lang="de-DE" dirty="0"/>
              <a:t>Pelvic pain, dysmenorrhea and dyspareunia were scored on a 4-point scale (for pelvic pain, this was carried out by the physician).</a:t>
            </a:r>
          </a:p>
          <a:p>
            <a:r>
              <a:rPr lang="de-DE" dirty="0"/>
              <a:t>There were significant reductions in pelvic pain, dysmenorrhea and dyspareunia scores after only one month of treatment, and further improvement with continued treatment.</a:t>
            </a:r>
          </a:p>
          <a:p>
            <a:r>
              <a:rPr lang="de-DE" dirty="0"/>
              <a:t>Overall, at the end of the study, 21.1% of patients were symptom-free and 67% reported an improvement in symptoms; this included duration and amount of menstrual bleeding as well as those symptoms already mentioned here.</a:t>
            </a:r>
          </a:p>
          <a:p>
            <a:r>
              <a:rPr lang="de-DE" dirty="0"/>
              <a:t>Furthermore, although not all women reported infertility, the study authors commented that around 20% of those wishing to conceive became</a:t>
            </a:r>
            <a:r>
              <a:rPr lang="de-DE" baseline="0" dirty="0"/>
              <a:t> pregnant </a:t>
            </a:r>
            <a:r>
              <a:rPr lang="de-DE" dirty="0"/>
              <a:t>during the study.</a:t>
            </a:r>
          </a:p>
          <a:p>
            <a:endParaRPr lang="de-DE" dirty="0"/>
          </a:p>
          <a:p>
            <a:r>
              <a:rPr lang="de-DE" dirty="0"/>
              <a:t>Reference</a:t>
            </a:r>
          </a:p>
          <a:p>
            <a:r>
              <a:rPr lang="de-DE" dirty="0"/>
              <a:t>Trivedi P, Selvaraj K, Mahapatra PD, </a:t>
            </a:r>
            <a:r>
              <a:rPr lang="de-DE" i="1" dirty="0"/>
              <a:t>et al</a:t>
            </a:r>
            <a:r>
              <a:rPr lang="de-DE" dirty="0"/>
              <a:t>. Effective post-laparoscopic treatment of endometriosis with dydrogesterone. </a:t>
            </a:r>
            <a:r>
              <a:rPr lang="de-DE" i="1" dirty="0"/>
              <a:t>Gynecol Endocrinol </a:t>
            </a:r>
            <a:r>
              <a:rPr lang="de-DE" dirty="0"/>
              <a:t>2007;23(Suppl 1):73–76</a:t>
            </a:r>
          </a:p>
        </p:txBody>
      </p:sp>
      <p:sp>
        <p:nvSpPr>
          <p:cNvPr id="4" name="Foliennummernplatzhalter 3"/>
          <p:cNvSpPr>
            <a:spLocks noGrp="1"/>
          </p:cNvSpPr>
          <p:nvPr>
            <p:ph type="sldNum" sz="quarter" idx="10"/>
          </p:nvPr>
        </p:nvSpPr>
        <p:spPr/>
        <p:txBody>
          <a:bodyPr/>
          <a:lstStyle/>
          <a:p>
            <a:pPr>
              <a:defRPr/>
            </a:pPr>
            <a:fld id="{68C72FDF-8E4B-4DB8-8D7D-E97AAD2E16AF}" type="slidenum">
              <a:rPr lang="en-US" smtClean="0"/>
              <a:pPr>
                <a:defRPr/>
              </a:pPr>
              <a:t>73</a:t>
            </a:fld>
            <a:endParaRPr 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dirty="0"/>
              <a:t>90 women with laparoscopically confirmed endometriosis were treated with dydrogesterone 10 or 20 mg/day on days 5 to 25 of each cycle for a minimum of 3 months and a maximum of 6 months.</a:t>
            </a:r>
          </a:p>
          <a:p>
            <a:r>
              <a:rPr lang="de-DE" dirty="0"/>
              <a:t>At the end of the study both the patients and their physicians were asked to rate the treatment as either poor, fair, good or excellent, to give an overall global assessment.</a:t>
            </a:r>
          </a:p>
          <a:p>
            <a:r>
              <a:rPr lang="de-DE" dirty="0"/>
              <a:t>The overall global assessment by patients and physicians were similar, with 74.4% of patients and 70% of physicians rating the treatment as good or excellent.</a:t>
            </a:r>
          </a:p>
          <a:p>
            <a:r>
              <a:rPr lang="de-DE" dirty="0"/>
              <a:t>No adverse events were reported by any of the patients. </a:t>
            </a:r>
          </a:p>
          <a:p>
            <a:endParaRPr lang="de-DE" dirty="0"/>
          </a:p>
          <a:p>
            <a:r>
              <a:rPr lang="de-DE" dirty="0"/>
              <a:t>Reference</a:t>
            </a:r>
          </a:p>
          <a:p>
            <a:r>
              <a:rPr lang="de-DE" dirty="0"/>
              <a:t>Trivedi P, Selvaraj K, Mahapatra PD, </a:t>
            </a:r>
            <a:r>
              <a:rPr lang="de-DE" i="1" dirty="0"/>
              <a:t>et al</a:t>
            </a:r>
            <a:r>
              <a:rPr lang="de-DE" dirty="0"/>
              <a:t>. Effective post-laparoscopic treatment of endometriosis with dydrogesterone. </a:t>
            </a:r>
            <a:r>
              <a:rPr lang="de-DE" i="1" dirty="0"/>
              <a:t>Gynecol Endocrinol </a:t>
            </a:r>
            <a:r>
              <a:rPr lang="de-DE" dirty="0"/>
              <a:t>2007;23(Suppl 1):73–76</a:t>
            </a:r>
          </a:p>
        </p:txBody>
      </p:sp>
      <p:sp>
        <p:nvSpPr>
          <p:cNvPr id="4" name="Foliennummernplatzhalter 3"/>
          <p:cNvSpPr>
            <a:spLocks noGrp="1"/>
          </p:cNvSpPr>
          <p:nvPr>
            <p:ph type="sldNum" sz="quarter" idx="10"/>
          </p:nvPr>
        </p:nvSpPr>
        <p:spPr/>
        <p:txBody>
          <a:bodyPr/>
          <a:lstStyle/>
          <a:p>
            <a:pPr>
              <a:defRPr/>
            </a:pPr>
            <a:fld id="{68C72FDF-8E4B-4DB8-8D7D-E97AAD2E16AF}" type="slidenum">
              <a:rPr lang="en-US" smtClean="0"/>
              <a:pPr>
                <a:defRPr/>
              </a:pPr>
              <a:t>74</a:t>
            </a:fld>
            <a:endParaRPr 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en-US" dirty="0"/>
              <a:t>In a separate study examining the efficacy of dydrogesterone for endometriosis-associated infertility, 16 women received treatment for 6 months after operative laparoscopy or hysteroscopy.</a:t>
            </a:r>
          </a:p>
          <a:p>
            <a:r>
              <a:rPr lang="en-US" dirty="0"/>
              <a:t>7 out of 16 patients (44%) became pregnant after dydrogesterone treatment. Additionally, all patients noticed an improvement in their condition. Dydrogesterone is generally well tolerated with no androgenic effects, weight gain or edema. </a:t>
            </a:r>
          </a:p>
          <a:p>
            <a:r>
              <a:rPr lang="en-US" dirty="0"/>
              <a:t>The authors, therefore, conclude that dydrogesterone treatment is an effective strategy for improving the rate of conception in women with endometriosis.</a:t>
            </a:r>
          </a:p>
          <a:p>
            <a:endParaRPr lang="en-US" dirty="0"/>
          </a:p>
          <a:p>
            <a:r>
              <a:rPr lang="en-US" dirty="0"/>
              <a:t>Reference</a:t>
            </a:r>
          </a:p>
          <a:p>
            <a:r>
              <a:rPr lang="en-US" dirty="0"/>
              <a:t>Tumasian KP, Bespoiasnaia VV, Voronovskaia IV. Treatment of endometriosis in female infertility. [in Russian] </a:t>
            </a:r>
            <a:r>
              <a:rPr lang="en-US" i="1" dirty="0"/>
              <a:t>Lik Sprava </a:t>
            </a:r>
            <a:r>
              <a:rPr lang="en-US" dirty="0"/>
              <a:t>2001;(3):103–105</a:t>
            </a:r>
          </a:p>
        </p:txBody>
      </p:sp>
      <p:sp>
        <p:nvSpPr>
          <p:cNvPr id="4" name="Foliennummernplatzhalter 3"/>
          <p:cNvSpPr>
            <a:spLocks noGrp="1"/>
          </p:cNvSpPr>
          <p:nvPr>
            <p:ph type="sldNum" sz="quarter" idx="10"/>
          </p:nvPr>
        </p:nvSpPr>
        <p:spPr/>
        <p:txBody>
          <a:bodyPr/>
          <a:lstStyle/>
          <a:p>
            <a:pPr>
              <a:defRPr/>
            </a:pPr>
            <a:fld id="{68C72FDF-8E4B-4DB8-8D7D-E97AAD2E16AF}" type="slidenum">
              <a:rPr lang="en-US" smtClean="0">
                <a:solidFill>
                  <a:prstClr val="black"/>
                </a:solidFill>
              </a:rPr>
              <a:pPr>
                <a:defRPr/>
              </a:pPr>
              <a:t>76</a:t>
            </a:fld>
            <a:endParaRPr lang="en-US" dirty="0">
              <a:solidFill>
                <a:prstClr val="black"/>
              </a:solidFill>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en-US" dirty="0"/>
              <a:t>This study investigated the relative efficacy of five different hormonal therapies for the treatment of symptoms associated with endometriosis, including infertility, after coagulation of endometriotic lesions during laparoscopy.</a:t>
            </a:r>
          </a:p>
          <a:p>
            <a:r>
              <a:rPr lang="en-US" dirty="0"/>
              <a:t>Depo-medroxyprogesterone acetate (depo-MPA) was given for 3 months and dydrogesterone, norethisterone and danazol were given for 6 months. For 12 months after completion of treatment, all pregnancies were recorded.</a:t>
            </a:r>
          </a:p>
          <a:p>
            <a:r>
              <a:rPr lang="en-US" dirty="0"/>
              <a:t>63.3% of women become pregnant in the danazol treatment group and 50% of women in the dydrogesterone treatment group. However, it should be noted that the pregnancies in the danazol group occurred on average 7.6 months after finishing treatment, whereas in the dydrogesterone group, all pregnancies occurred during or immediately after finishing treatment.</a:t>
            </a:r>
          </a:p>
          <a:p>
            <a:r>
              <a:rPr lang="en-US" dirty="0"/>
              <a:t>No adverse events were reported for dydrogesterone.</a:t>
            </a:r>
          </a:p>
          <a:p>
            <a:endParaRPr lang="en-US" dirty="0"/>
          </a:p>
          <a:p>
            <a:r>
              <a:rPr lang="en-US" dirty="0"/>
              <a:t>Reference</a:t>
            </a:r>
          </a:p>
          <a:p>
            <a:r>
              <a:rPr lang="en-US" dirty="0"/>
              <a:t>Makhmudova GM, Nazhmutdinova DK, Gafarova DKh, Lukmanova IuD. Efficacy of duphaston treatment in women with endometriosis after reconstructive surgery. [in Bulgarian] </a:t>
            </a:r>
            <a:r>
              <a:rPr lang="en-US" i="1" dirty="0"/>
              <a:t>Akush Ginekol (Sofiia) </a:t>
            </a:r>
            <a:r>
              <a:rPr lang="en-US" dirty="0"/>
              <a:t>2003;42(4):42–46</a:t>
            </a:r>
          </a:p>
        </p:txBody>
      </p:sp>
      <p:sp>
        <p:nvSpPr>
          <p:cNvPr id="4" name="Foliennummernplatzhalter 3"/>
          <p:cNvSpPr>
            <a:spLocks noGrp="1"/>
          </p:cNvSpPr>
          <p:nvPr>
            <p:ph type="sldNum" sz="quarter" idx="10"/>
          </p:nvPr>
        </p:nvSpPr>
        <p:spPr/>
        <p:txBody>
          <a:bodyPr/>
          <a:lstStyle/>
          <a:p>
            <a:pPr>
              <a:defRPr/>
            </a:pPr>
            <a:fld id="{68C72FDF-8E4B-4DB8-8D7D-E97AAD2E16AF}" type="slidenum">
              <a:rPr lang="en-US" smtClean="0">
                <a:solidFill>
                  <a:prstClr val="black"/>
                </a:solidFill>
              </a:rPr>
              <a:pPr>
                <a:defRPr/>
              </a:pPr>
              <a:t>77</a:t>
            </a:fld>
            <a:endParaRPr lang="en-US" dirty="0">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p:spPr>
        <p:txBody>
          <a:bodyPr/>
          <a:lstStyle>
            <a:lvl1pPr algn="l" defTabSz="890805" eaLnBrk="0" hangingPunct="0">
              <a:spcBef>
                <a:spcPct val="30000"/>
              </a:spcBef>
              <a:spcAft>
                <a:spcPct val="0"/>
              </a:spcAft>
              <a:defRPr sz="1100">
                <a:solidFill>
                  <a:schemeClr val="tx1"/>
                </a:solidFill>
                <a:latin typeface="Arial" charset="0"/>
              </a:defRPr>
            </a:lvl1pPr>
            <a:lvl2pPr marL="685685" indent="-263724" algn="l" defTabSz="890805" eaLnBrk="0" hangingPunct="0">
              <a:spcBef>
                <a:spcPct val="30000"/>
              </a:spcBef>
              <a:spcAft>
                <a:spcPct val="0"/>
              </a:spcAft>
              <a:defRPr sz="1100">
                <a:solidFill>
                  <a:schemeClr val="tx1"/>
                </a:solidFill>
                <a:latin typeface="Arial" charset="0"/>
              </a:defRPr>
            </a:lvl2pPr>
            <a:lvl3pPr marL="1054902" indent="-210980" algn="l" defTabSz="890805" eaLnBrk="0" hangingPunct="0">
              <a:spcBef>
                <a:spcPct val="30000"/>
              </a:spcBef>
              <a:spcAft>
                <a:spcPct val="0"/>
              </a:spcAft>
              <a:defRPr sz="1100">
                <a:solidFill>
                  <a:schemeClr val="tx1"/>
                </a:solidFill>
                <a:latin typeface="Arial" charset="0"/>
              </a:defRPr>
            </a:lvl3pPr>
            <a:lvl4pPr marL="1476862" indent="-210980" algn="l" defTabSz="890805" eaLnBrk="0" hangingPunct="0">
              <a:spcBef>
                <a:spcPct val="30000"/>
              </a:spcBef>
              <a:spcAft>
                <a:spcPct val="0"/>
              </a:spcAft>
              <a:defRPr sz="1100">
                <a:solidFill>
                  <a:schemeClr val="tx1"/>
                </a:solidFill>
                <a:latin typeface="Arial" charset="0"/>
              </a:defRPr>
            </a:lvl4pPr>
            <a:lvl5pPr marL="1898821" indent="-210980" algn="l" defTabSz="890805" eaLnBrk="0" hangingPunct="0">
              <a:spcBef>
                <a:spcPct val="30000"/>
              </a:spcBef>
              <a:spcAft>
                <a:spcPct val="0"/>
              </a:spcAft>
              <a:defRPr sz="1100">
                <a:solidFill>
                  <a:schemeClr val="tx1"/>
                </a:solidFill>
                <a:latin typeface="Arial" charset="0"/>
              </a:defRPr>
            </a:lvl5pPr>
            <a:lvl6pPr marL="2320782" indent="-210980" defTabSz="890805" eaLnBrk="0" fontAlgn="base" hangingPunct="0">
              <a:spcBef>
                <a:spcPct val="30000"/>
              </a:spcBef>
              <a:spcAft>
                <a:spcPct val="0"/>
              </a:spcAft>
              <a:defRPr sz="1100">
                <a:solidFill>
                  <a:schemeClr val="tx1"/>
                </a:solidFill>
                <a:latin typeface="Arial" charset="0"/>
              </a:defRPr>
            </a:lvl6pPr>
            <a:lvl7pPr marL="2742744" indent="-210980" defTabSz="890805" eaLnBrk="0" fontAlgn="base" hangingPunct="0">
              <a:spcBef>
                <a:spcPct val="30000"/>
              </a:spcBef>
              <a:spcAft>
                <a:spcPct val="0"/>
              </a:spcAft>
              <a:defRPr sz="1100">
                <a:solidFill>
                  <a:schemeClr val="tx1"/>
                </a:solidFill>
                <a:latin typeface="Arial" charset="0"/>
              </a:defRPr>
            </a:lvl7pPr>
            <a:lvl8pPr marL="3164705" indent="-210980" defTabSz="890805" eaLnBrk="0" fontAlgn="base" hangingPunct="0">
              <a:spcBef>
                <a:spcPct val="30000"/>
              </a:spcBef>
              <a:spcAft>
                <a:spcPct val="0"/>
              </a:spcAft>
              <a:defRPr sz="1100">
                <a:solidFill>
                  <a:schemeClr val="tx1"/>
                </a:solidFill>
                <a:latin typeface="Arial" charset="0"/>
              </a:defRPr>
            </a:lvl8pPr>
            <a:lvl9pPr marL="3586665" indent="-210980" defTabSz="890805" eaLnBrk="0" fontAlgn="base" hangingPunct="0">
              <a:spcBef>
                <a:spcPct val="30000"/>
              </a:spcBef>
              <a:spcAft>
                <a:spcPct val="0"/>
              </a:spcAft>
              <a:defRPr sz="1100">
                <a:solidFill>
                  <a:schemeClr val="tx1"/>
                </a:solidFill>
                <a:latin typeface="Arial" charset="0"/>
              </a:defRPr>
            </a:lvl9pPr>
          </a:lstStyle>
          <a:p>
            <a:pPr algn="r" eaLnBrk="1" hangingPunct="1">
              <a:spcBef>
                <a:spcPct val="0"/>
              </a:spcBef>
            </a:pPr>
            <a:fld id="{B39435D8-C9BC-4E04-BF5A-C3D15A799487}" type="slidenum">
              <a:rPr lang="en-US" altLang="en-US" smtClean="0">
                <a:ea typeface="ＭＳ Ｐゴシック" pitchFamily="34" charset="-128"/>
              </a:rPr>
              <a:pPr algn="r" eaLnBrk="1" hangingPunct="1">
                <a:spcBef>
                  <a:spcPct val="0"/>
                </a:spcBef>
              </a:pPr>
              <a:t>7</a:t>
            </a:fld>
            <a:endParaRPr lang="en-US" altLang="en-US" dirty="0">
              <a:ea typeface="ＭＳ Ｐゴシック" pitchFamily="34" charset="-128"/>
            </a:endParaRPr>
          </a:p>
        </p:txBody>
      </p:sp>
      <p:sp>
        <p:nvSpPr>
          <p:cNvPr id="78851" name="Rectangle 2"/>
          <p:cNvSpPr>
            <a:spLocks noGrp="1" noRot="1" noChangeAspect="1" noChangeArrowheads="1" noTextEdit="1"/>
          </p:cNvSpPr>
          <p:nvPr>
            <p:ph type="sldImg"/>
          </p:nvPr>
        </p:nvSpPr>
        <p:spPr>
          <a:ln/>
        </p:spPr>
      </p:sp>
      <p:sp>
        <p:nvSpPr>
          <p:cNvPr id="78852" name="Rectangle 3"/>
          <p:cNvSpPr>
            <a:spLocks noGrp="1" noChangeArrowheads="1"/>
          </p:cNvSpPr>
          <p:nvPr>
            <p:ph type="body" idx="1"/>
          </p:nvPr>
        </p:nvSpPr>
        <p:spPr>
          <a:xfrm>
            <a:off x="760031" y="4212456"/>
            <a:ext cx="4815322" cy="3991191"/>
          </a:xfrm>
          <a:noFill/>
        </p:spPr>
        <p:txBody>
          <a:bodyPr/>
          <a:lstStyle/>
          <a:p>
            <a:pPr>
              <a:spcBef>
                <a:spcPct val="0"/>
              </a:spcBef>
              <a:spcAft>
                <a:spcPts val="555"/>
              </a:spcAft>
              <a:tabLst>
                <a:tab pos="1627771" algn="l"/>
              </a:tabLst>
            </a:pPr>
            <a:r>
              <a:rPr lang="en-US" altLang="en-US" dirty="0">
                <a:ea typeface="Calibri" pitchFamily="34" charset="0"/>
                <a:cs typeface="Arial" charset="0"/>
              </a:rPr>
              <a:t>Dydrogesterone is a retroprogesterone,</a:t>
            </a:r>
            <a:r>
              <a:rPr lang="en-US" altLang="en-US" baseline="30000" dirty="0">
                <a:ea typeface="Calibri" pitchFamily="34" charset="0"/>
                <a:cs typeface="Arial" charset="0"/>
              </a:rPr>
              <a:t>1</a:t>
            </a:r>
            <a:r>
              <a:rPr lang="en-US" altLang="en-US" dirty="0">
                <a:ea typeface="Calibri" pitchFamily="34" charset="0"/>
                <a:cs typeface="Arial" charset="0"/>
              </a:rPr>
              <a:t> which is produced using light technology.</a:t>
            </a:r>
            <a:r>
              <a:rPr lang="en-US" altLang="en-US" baseline="30000" dirty="0">
                <a:ea typeface="Calibri" pitchFamily="34" charset="0"/>
                <a:cs typeface="Arial" charset="0"/>
              </a:rPr>
              <a:t>2</a:t>
            </a:r>
            <a:r>
              <a:rPr lang="en-US" altLang="en-US" dirty="0">
                <a:ea typeface="Calibri" pitchFamily="34" charset="0"/>
                <a:cs typeface="Arial" charset="0"/>
              </a:rPr>
              <a:t> Instead of all four rings being attached in the </a:t>
            </a:r>
            <a:r>
              <a:rPr lang="en-US" altLang="en-US" i="1" dirty="0">
                <a:ea typeface="Calibri" pitchFamily="34" charset="0"/>
                <a:cs typeface="Arial" charset="0"/>
              </a:rPr>
              <a:t>trans</a:t>
            </a:r>
            <a:r>
              <a:rPr lang="en-US" altLang="en-US" dirty="0">
                <a:ea typeface="Calibri" pitchFamily="34" charset="0"/>
                <a:cs typeface="Arial" charset="0"/>
              </a:rPr>
              <a:t>-orientation of natural progesterone, the middle two rings are joined in the </a:t>
            </a:r>
            <a:r>
              <a:rPr lang="en-US" altLang="en-US" i="1" dirty="0">
                <a:ea typeface="Calibri" pitchFamily="34" charset="0"/>
                <a:cs typeface="Arial" charset="0"/>
              </a:rPr>
              <a:t>cis</a:t>
            </a:r>
            <a:r>
              <a:rPr lang="en-US" altLang="en-US" dirty="0">
                <a:ea typeface="Calibri" pitchFamily="34" charset="0"/>
                <a:cs typeface="Arial" charset="0"/>
              </a:rPr>
              <a:t>-orientation, resulting in a 60° angle in the molecule.</a:t>
            </a:r>
            <a:r>
              <a:rPr lang="en-US" altLang="en-US" baseline="30000" dirty="0">
                <a:ea typeface="Calibri" pitchFamily="34" charset="0"/>
                <a:cs typeface="Arial" charset="0"/>
              </a:rPr>
              <a:t>1</a:t>
            </a:r>
            <a:r>
              <a:rPr lang="en-US" altLang="en-US" dirty="0">
                <a:ea typeface="Calibri" pitchFamily="34" charset="0"/>
                <a:cs typeface="Arial" charset="0"/>
              </a:rPr>
              <a:t> The shape of dydrogesterone is, therefore, ‘bent’ compared with the ‘flat‘ shape of progesterone. Compared with progesterone there is also an additional double bond between carbon 6 and 7.</a:t>
            </a:r>
            <a:r>
              <a:rPr lang="en-US" altLang="en-US" baseline="30000" dirty="0">
                <a:ea typeface="Calibri" pitchFamily="34" charset="0"/>
                <a:cs typeface="Arial" charset="0"/>
              </a:rPr>
              <a:t>1,3</a:t>
            </a:r>
            <a:r>
              <a:rPr lang="en-US" altLang="en-US" dirty="0">
                <a:ea typeface="Calibri" pitchFamily="34" charset="0"/>
                <a:cs typeface="Arial" charset="0"/>
              </a:rPr>
              <a:t> </a:t>
            </a:r>
          </a:p>
          <a:p>
            <a:pPr>
              <a:tabLst>
                <a:tab pos="1627771" algn="l"/>
              </a:tabLst>
            </a:pPr>
            <a:r>
              <a:rPr lang="en-US" altLang="en-US" dirty="0">
                <a:ea typeface="Calibri" pitchFamily="34" charset="0"/>
                <a:cs typeface="Arial" charset="0"/>
              </a:rPr>
              <a:t>These structural differences enhance the specificity of dydrogesterone for the progesterone receptor.</a:t>
            </a:r>
            <a:r>
              <a:rPr lang="en-US" altLang="en-US" baseline="30000" dirty="0">
                <a:ea typeface="Calibri" pitchFamily="34" charset="0"/>
                <a:cs typeface="Arial" charset="0"/>
              </a:rPr>
              <a:t>3</a:t>
            </a:r>
            <a:r>
              <a:rPr lang="en-US" altLang="en-US" dirty="0">
                <a:ea typeface="Calibri" pitchFamily="34" charset="0"/>
                <a:cs typeface="Arial" charset="0"/>
              </a:rPr>
              <a:t> Compared with progesterone, dydrogesterone has no affinity for androgenic, estrogenic, glucocorticoid or mineralocorticoid receptors.</a:t>
            </a:r>
            <a:r>
              <a:rPr lang="en-US" altLang="en-US" baseline="30000" dirty="0">
                <a:ea typeface="Calibri" pitchFamily="34" charset="0"/>
                <a:cs typeface="Arial" charset="0"/>
              </a:rPr>
              <a:t>3</a:t>
            </a:r>
            <a:r>
              <a:rPr lang="en-US" altLang="en-US" dirty="0">
                <a:ea typeface="Calibri" pitchFamily="34" charset="0"/>
                <a:cs typeface="Arial" charset="0"/>
              </a:rPr>
              <a:t> Furthermore, dydrogesterone does not inhibit ovulation,</a:t>
            </a:r>
            <a:r>
              <a:rPr lang="en-US" altLang="en-US" baseline="30000" dirty="0">
                <a:ea typeface="Calibri" pitchFamily="34" charset="0"/>
                <a:cs typeface="Arial" charset="0"/>
              </a:rPr>
              <a:t>3</a:t>
            </a:r>
            <a:r>
              <a:rPr lang="en-US" altLang="en-US" dirty="0">
                <a:ea typeface="Calibri" pitchFamily="34" charset="0"/>
                <a:cs typeface="Arial" charset="0"/>
              </a:rPr>
              <a:t> and exhibits less anti-androgenic effects compared with progesterone.</a:t>
            </a:r>
            <a:r>
              <a:rPr lang="en-US" altLang="en-US" baseline="30000" dirty="0">
                <a:ea typeface="Calibri" pitchFamily="34" charset="0"/>
                <a:cs typeface="Arial" charset="0"/>
              </a:rPr>
              <a:t>4</a:t>
            </a:r>
          </a:p>
          <a:p>
            <a:pPr>
              <a:spcBef>
                <a:spcPct val="0"/>
              </a:spcBef>
              <a:spcAft>
                <a:spcPts val="555"/>
              </a:spcAft>
              <a:tabLst>
                <a:tab pos="1627771" algn="l"/>
              </a:tabLst>
            </a:pPr>
            <a:endParaRPr lang="en-US" altLang="en-US" baseline="30000" dirty="0">
              <a:ea typeface="Calibri" pitchFamily="34" charset="0"/>
              <a:cs typeface="Arial" charset="0"/>
            </a:endParaRPr>
          </a:p>
          <a:p>
            <a:r>
              <a:rPr lang="en-US" altLang="en-US" b="1" dirty="0">
                <a:ea typeface="Calibri" pitchFamily="34" charset="0"/>
                <a:cs typeface="Arial" charset="0"/>
              </a:rPr>
              <a:t>References</a:t>
            </a:r>
          </a:p>
          <a:p>
            <a:pPr marL="210998" indent="-210998">
              <a:buFont typeface="+mj-lt"/>
              <a:buAutoNum type="arabicPeriod"/>
            </a:pPr>
            <a:r>
              <a:rPr lang="en-IN" dirty="0"/>
              <a:t>Kuhl H. Pharmacology of estrogens and progestogens: influence of different routes of administration. </a:t>
            </a:r>
            <a:r>
              <a:rPr lang="en-IN" i="1" dirty="0"/>
              <a:t>Climacteric</a:t>
            </a:r>
            <a:r>
              <a:rPr lang="en-IN" dirty="0"/>
              <a:t> 2005;8(Suppl 1):3–63</a:t>
            </a:r>
          </a:p>
          <a:p>
            <a:pPr marL="210998" indent="-210998">
              <a:buFont typeface="+mj-lt"/>
              <a:buAutoNum type="arabicPeriod"/>
            </a:pPr>
            <a:r>
              <a:rPr lang="en-IN" dirty="0"/>
              <a:t>Fischer M. Industrial applications of photochemical syntheses. </a:t>
            </a:r>
            <a:br>
              <a:rPr lang="en-IN" dirty="0"/>
            </a:br>
            <a:r>
              <a:rPr lang="en-US" i="1" dirty="0"/>
              <a:t>Agnew Chem Int Ed Engl </a:t>
            </a:r>
            <a:r>
              <a:rPr lang="en-US" dirty="0"/>
              <a:t>1978;17(1):16</a:t>
            </a:r>
            <a:r>
              <a:rPr lang="en-IN" dirty="0"/>
              <a:t>–</a:t>
            </a:r>
            <a:r>
              <a:rPr lang="en-US" dirty="0"/>
              <a:t>26</a:t>
            </a:r>
          </a:p>
          <a:p>
            <a:pPr marL="210998" indent="-210998">
              <a:buFont typeface="+mj-lt"/>
              <a:buAutoNum type="arabicPeriod"/>
            </a:pPr>
            <a:r>
              <a:rPr lang="en-GB" dirty="0"/>
              <a:t>Schindler AE. Progestational effects of dydrogesterone in vitro, in vivo and on the human endometrium. </a:t>
            </a:r>
            <a:r>
              <a:rPr lang="en-GB" i="1" dirty="0"/>
              <a:t>Maturitas</a:t>
            </a:r>
            <a:r>
              <a:rPr lang="en-GB" dirty="0"/>
              <a:t> 2009;65(Suppl 1):S3–S11</a:t>
            </a:r>
          </a:p>
          <a:p>
            <a:pPr marL="210998" indent="-210998">
              <a:buFont typeface="+mj-lt"/>
              <a:buAutoNum type="arabicPeriod"/>
            </a:pPr>
            <a:r>
              <a:rPr lang="en-US" dirty="0"/>
              <a:t>Rižner TL, Brožič P, Doucette C, et al. Selectivity and potency of the retroprogesterone dydrogesterone in vitro. </a:t>
            </a:r>
            <a:r>
              <a:rPr lang="en-US" i="1" dirty="0"/>
              <a:t>Steroids</a:t>
            </a:r>
            <a:r>
              <a:rPr lang="en-US" dirty="0"/>
              <a:t> 2011;76(6):607–615</a:t>
            </a:r>
            <a:endParaRPr lang="en-GB" dirty="0"/>
          </a:p>
        </p:txBody>
      </p:sp>
    </p:spTree>
    <p:extLst>
      <p:ext uri="{BB962C8B-B14F-4D97-AF65-F5344CB8AC3E}">
        <p14:creationId xmlns:p14="http://schemas.microsoft.com/office/powerpoint/2010/main" val="115535497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GB" dirty="0"/>
              <a:t>References</a:t>
            </a:r>
          </a:p>
          <a:p>
            <a:pPr marL="0" indent="0">
              <a:buNone/>
            </a:pPr>
            <a:r>
              <a:rPr lang="en-GB" dirty="0"/>
              <a:t>1. Schweppe KW. The place of dydrogesterone in the treatment of endometriosis and adenomyosis. </a:t>
            </a:r>
            <a:r>
              <a:rPr lang="en-GB" i="1" dirty="0"/>
              <a:t>Maturitas</a:t>
            </a:r>
            <a:r>
              <a:rPr lang="en-GB" dirty="0"/>
              <a:t> 2009;65(Suppl 1):S23–S27</a:t>
            </a:r>
          </a:p>
          <a:p>
            <a:pPr marL="0" indent="0">
              <a:buNone/>
            </a:pPr>
            <a:r>
              <a:rPr lang="en-GB" dirty="0"/>
              <a:t>2. Tariverdian N, Rücke M, Szekeres-Bartho J, </a:t>
            </a:r>
            <a:r>
              <a:rPr lang="en-GB" i="1" dirty="0"/>
              <a:t>et al</a:t>
            </a:r>
            <a:r>
              <a:rPr lang="en-GB" dirty="0"/>
              <a:t>. Neuroendocrine circuitry and endometriosis: progesterone derivative dampens corticotropin-releasing hormone-induced inflammation by peritoneal cells in vitro. </a:t>
            </a:r>
            <a:r>
              <a:rPr lang="en-GB" i="1" dirty="0"/>
              <a:t>J Mol Med (Berl) </a:t>
            </a:r>
            <a:r>
              <a:rPr lang="en-GB" dirty="0"/>
              <a:t>2010;88(3):267–278</a:t>
            </a:r>
          </a:p>
          <a:p>
            <a:pPr marL="0" indent="0">
              <a:buNone/>
            </a:pPr>
            <a:r>
              <a:rPr lang="en-GB" dirty="0"/>
              <a:t>3.</a:t>
            </a:r>
            <a:r>
              <a:rPr lang="en-GB" baseline="0" dirty="0"/>
              <a:t> Trivedi P, Selvaraj K, Mahapatra PD, </a:t>
            </a:r>
            <a:r>
              <a:rPr lang="en-GB" i="1" baseline="0" dirty="0"/>
              <a:t>et al</a:t>
            </a:r>
            <a:r>
              <a:rPr lang="en-GB" baseline="0" dirty="0"/>
              <a:t>. Effective post-laparoscopic treatment of endometriosis with dydrogesterone. </a:t>
            </a:r>
            <a:r>
              <a:rPr lang="en-GB" i="1" baseline="0" dirty="0"/>
              <a:t>Gynecol Endocrinol </a:t>
            </a:r>
            <a:r>
              <a:rPr lang="en-GB" baseline="0" dirty="0"/>
              <a:t>2007;23(Suppl 1):S73–S76</a:t>
            </a:r>
          </a:p>
          <a:p>
            <a:pPr marL="0" indent="0">
              <a:buNone/>
            </a:pPr>
            <a:r>
              <a:rPr lang="en-GB" baseline="0" dirty="0"/>
              <a:t>4. Schindler AE. Progestational effects of dydrogesterone in vitro, in vivo and on the human endometrium. </a:t>
            </a:r>
            <a:r>
              <a:rPr lang="en-GB" i="1" baseline="0" dirty="0"/>
              <a:t>Maturitas</a:t>
            </a:r>
            <a:r>
              <a:rPr lang="en-GB" baseline="0" dirty="0"/>
              <a:t> 2009;65(Suppl 1):S3–S11</a:t>
            </a:r>
            <a:endParaRPr lang="en-GB" dirty="0"/>
          </a:p>
          <a:p>
            <a:r>
              <a:rPr lang="en-GB" dirty="0"/>
              <a:t>5. Bishop PM, Borell U, Diczfalusy E, Tillinger KG. Effect of dydrogesterone on human endometrium and ovarian activity. </a:t>
            </a:r>
            <a:r>
              <a:rPr lang="en-GB" i="1" dirty="0"/>
              <a:t>Acta Endocrinol (Copenh) </a:t>
            </a:r>
            <a:r>
              <a:rPr lang="en-GB" dirty="0"/>
              <a:t>1962;40:203–216</a:t>
            </a:r>
          </a:p>
          <a:p>
            <a:r>
              <a:rPr lang="en-GB" dirty="0"/>
              <a:t>6. Makhmudova GM, Nazhmutdinova DK, Gafarova DKh,</a:t>
            </a:r>
            <a:r>
              <a:rPr lang="en-GB" baseline="0" dirty="0"/>
              <a:t> </a:t>
            </a:r>
            <a:r>
              <a:rPr lang="en-GB" dirty="0"/>
              <a:t>Lukmanova IuD. Efficacy of duphaston treatment in women with endometriosis after reconstructive surgery. </a:t>
            </a:r>
            <a:br>
              <a:rPr lang="en-GB" dirty="0"/>
            </a:br>
            <a:r>
              <a:rPr lang="en-GB" dirty="0"/>
              <a:t>[in Bulgarian] </a:t>
            </a:r>
            <a:r>
              <a:rPr lang="en-GB" i="1" dirty="0"/>
              <a:t>Akush Ginekol (Sofiia) </a:t>
            </a:r>
            <a:r>
              <a:rPr lang="en-GB" dirty="0"/>
              <a:t>2003;42(4):42–46</a:t>
            </a:r>
          </a:p>
          <a:p>
            <a:r>
              <a:rPr lang="en-GB" dirty="0"/>
              <a:t>7. Tumasian KP, Bespoiasnaia VV, Voronovskaia IV. Treatment of endometriosis in female infertility. [in Russian] </a:t>
            </a:r>
            <a:r>
              <a:rPr lang="en-GB" i="1" dirty="0"/>
              <a:t>Lik Sprava </a:t>
            </a:r>
            <a:r>
              <a:rPr lang="en-GB" dirty="0"/>
              <a:t>2001;(3):103–105</a:t>
            </a:r>
          </a:p>
        </p:txBody>
      </p:sp>
      <p:sp>
        <p:nvSpPr>
          <p:cNvPr id="4" name="Slide Number Placeholder 3"/>
          <p:cNvSpPr>
            <a:spLocks noGrp="1"/>
          </p:cNvSpPr>
          <p:nvPr>
            <p:ph type="sldNum" sz="quarter" idx="10"/>
          </p:nvPr>
        </p:nvSpPr>
        <p:spPr/>
        <p:txBody>
          <a:bodyPr/>
          <a:lstStyle/>
          <a:p>
            <a:pPr>
              <a:defRPr/>
            </a:pPr>
            <a:fld id="{4F3E7C9C-3652-4CC5-A4B3-A8319A1F7B1C}" type="slidenum">
              <a:rPr lang="en-US" smtClean="0"/>
              <a:pPr>
                <a:defRPr/>
              </a:pPr>
              <a:t>78</a:t>
            </a:fld>
            <a:endParaRPr lang="en-US" dirty="0"/>
          </a:p>
        </p:txBody>
      </p:sp>
    </p:spTree>
    <p:extLst>
      <p:ext uri="{BB962C8B-B14F-4D97-AF65-F5344CB8AC3E}">
        <p14:creationId xmlns:p14="http://schemas.microsoft.com/office/powerpoint/2010/main" val="384571425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2B751C23-F17F-4FBC-A2A5-151144C1D862}" type="slidenum">
              <a:rPr lang="en-US" smtClean="0"/>
              <a:t>81</a:t>
            </a:fld>
            <a:endParaRPr lang="en-US" dirty="0"/>
          </a:p>
        </p:txBody>
      </p:sp>
    </p:spTree>
    <p:extLst>
      <p:ext uri="{BB962C8B-B14F-4D97-AF65-F5344CB8AC3E}">
        <p14:creationId xmlns:p14="http://schemas.microsoft.com/office/powerpoint/2010/main" val="376219106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sz="1200" b="0" i="0" u="none" strike="noStrike" kern="1200" baseline="0" dirty="0" smtClean="0">
                <a:solidFill>
                  <a:schemeClr val="tx1"/>
                </a:solidFill>
                <a:latin typeface="+mn-lt"/>
                <a:ea typeface="+mn-ea"/>
                <a:cs typeface="+mn-cs"/>
              </a:rPr>
              <a:t>Objective: To investigate the association between estradiol therapy and incidence of breast</a:t>
            </a:r>
          </a:p>
          <a:p>
            <a:r>
              <a:rPr lang="en-US" sz="1200" b="0" i="0" u="none" strike="noStrike" kern="1200" baseline="0" dirty="0" smtClean="0">
                <a:solidFill>
                  <a:schemeClr val="tx1"/>
                </a:solidFill>
                <a:latin typeface="+mn-lt"/>
                <a:ea typeface="+mn-ea"/>
                <a:cs typeface="+mn-cs"/>
              </a:rPr>
              <a:t>cancer, taking into consideration of different types of combined progestogen, the duration of</a:t>
            </a:r>
          </a:p>
          <a:p>
            <a:r>
              <a:rPr lang="en-US" sz="1200" b="0" i="0" u="none" strike="noStrike" kern="1200" baseline="0" dirty="0" smtClean="0">
                <a:solidFill>
                  <a:schemeClr val="tx1"/>
                </a:solidFill>
                <a:latin typeface="+mn-lt"/>
                <a:ea typeface="+mn-ea"/>
                <a:cs typeface="+mn-cs"/>
              </a:rPr>
              <a:t>exposure and the type of regimen.</a:t>
            </a:r>
          </a:p>
          <a:p>
            <a:r>
              <a:rPr lang="en-US" sz="1200" b="0" i="0" u="none" strike="noStrike" kern="1200" baseline="0" dirty="0" smtClean="0">
                <a:solidFill>
                  <a:schemeClr val="tx1"/>
                </a:solidFill>
                <a:latin typeface="+mn-lt"/>
                <a:ea typeface="+mn-ea"/>
                <a:cs typeface="+mn-cs"/>
              </a:rPr>
              <a:t>Method: A systematic review and meta-analysis.</a:t>
            </a:r>
          </a:p>
          <a:p>
            <a:r>
              <a:rPr lang="en-US" sz="1200" b="0" i="0" u="none" strike="noStrike" kern="1200" baseline="0" dirty="0" smtClean="0">
                <a:solidFill>
                  <a:schemeClr val="tx1"/>
                </a:solidFill>
                <a:latin typeface="+mn-lt"/>
                <a:ea typeface="+mn-ea"/>
                <a:cs typeface="+mn-cs"/>
              </a:rPr>
              <a:t>Result: A total of 14 studies were included in our study. In estradiol-only therapy analysis, </a:t>
            </a:r>
            <a:r>
              <a:rPr lang="en-US" sz="1200" b="0" i="0" u="none" strike="noStrike" kern="1200" baseline="0" dirty="0" err="1" smtClean="0">
                <a:solidFill>
                  <a:schemeClr val="tx1"/>
                </a:solidFill>
                <a:latin typeface="+mn-lt"/>
                <a:ea typeface="+mn-ea"/>
                <a:cs typeface="+mn-cs"/>
              </a:rPr>
              <a:t>metaanalysis</a:t>
            </a:r>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resulted a pooled OR¼0.90, 95% CI (0.40, 2.02) from the RCTs and pooled OR¼1.11,</a:t>
            </a:r>
          </a:p>
          <a:p>
            <a:r>
              <a:rPr lang="en-US" sz="1200" b="0" i="0" u="none" strike="noStrike" kern="1200" baseline="0" dirty="0" smtClean="0">
                <a:solidFill>
                  <a:schemeClr val="tx1"/>
                </a:solidFill>
                <a:latin typeface="+mn-lt"/>
                <a:ea typeface="+mn-ea"/>
                <a:cs typeface="+mn-cs"/>
              </a:rPr>
              <a:t>95% CI (0.98, 1.27) from observational studies. However, in the analysis of </a:t>
            </a:r>
            <a:r>
              <a:rPr lang="en-US" sz="1200" b="0" i="0" u="none" strike="noStrike" kern="1200" baseline="0" dirty="0" err="1" smtClean="0">
                <a:solidFill>
                  <a:schemeClr val="tx1"/>
                </a:solidFill>
                <a:latin typeface="+mn-lt"/>
                <a:ea typeface="+mn-ea"/>
                <a:cs typeface="+mn-cs"/>
              </a:rPr>
              <a:t>estradiolprogestogen</a:t>
            </a:r>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therapy, the risk of breast cancer varies according to the type of progestogen</a:t>
            </a:r>
          </a:p>
          <a:p>
            <a:r>
              <a:rPr lang="en-US" sz="1200" b="0" i="0" u="none" strike="noStrike" kern="1200" baseline="0" dirty="0" smtClean="0">
                <a:solidFill>
                  <a:schemeClr val="tx1"/>
                </a:solidFill>
                <a:latin typeface="+mn-lt"/>
                <a:ea typeface="+mn-ea"/>
                <a:cs typeface="+mn-cs"/>
              </a:rPr>
              <a:t>and the duration with more than five years (OR¼2.43, 95% CI (1.79, 3.29)) presented a higher</a:t>
            </a:r>
          </a:p>
          <a:p>
            <a:r>
              <a:rPr lang="en-US" sz="1200" b="0" i="0" u="none" strike="noStrike" kern="1200" baseline="0" dirty="0" smtClean="0">
                <a:solidFill>
                  <a:schemeClr val="tx1"/>
                </a:solidFill>
                <a:latin typeface="+mn-lt"/>
                <a:ea typeface="+mn-ea"/>
                <a:cs typeface="+mn-cs"/>
              </a:rPr>
              <a:t>risk than using less than five years (OR ¼ 1.49, 95% CI (1.03, 2.15)).</a:t>
            </a:r>
          </a:p>
          <a:p>
            <a:r>
              <a:rPr lang="en-US" sz="1200" b="0" i="0" u="none" strike="noStrike" kern="1200" baseline="0" dirty="0" smtClean="0">
                <a:solidFill>
                  <a:schemeClr val="tx1"/>
                </a:solidFill>
                <a:latin typeface="+mn-lt"/>
                <a:ea typeface="+mn-ea"/>
                <a:cs typeface="+mn-cs"/>
              </a:rPr>
              <a:t>Conclusions: Estradiol-only therapy carries no risk for breast cancer, while the breast cancer risk</a:t>
            </a:r>
          </a:p>
          <a:p>
            <a:r>
              <a:rPr lang="en-US" sz="1200" b="0" i="0" u="none" strike="noStrike" kern="1200" baseline="0" dirty="0" smtClean="0">
                <a:solidFill>
                  <a:schemeClr val="tx1"/>
                </a:solidFill>
                <a:latin typeface="+mn-lt"/>
                <a:ea typeface="+mn-ea"/>
                <a:cs typeface="+mn-cs"/>
              </a:rPr>
              <a:t>varies according to the type of progestogen. Estradiol therapy combined with medroxyprogesterone,</a:t>
            </a:r>
          </a:p>
          <a:p>
            <a:r>
              <a:rPr lang="en-US" sz="1200" b="0" i="0" u="none" strike="noStrike" kern="1200" baseline="0" dirty="0" err="1" smtClean="0">
                <a:solidFill>
                  <a:schemeClr val="tx1"/>
                </a:solidFill>
                <a:latin typeface="+mn-lt"/>
                <a:ea typeface="+mn-ea"/>
                <a:cs typeface="+mn-cs"/>
              </a:rPr>
              <a:t>norethisterone</a:t>
            </a:r>
            <a:r>
              <a:rPr lang="en-US" sz="1200" b="0" i="0" u="none" strike="noStrike" kern="1200" baseline="0" dirty="0" smtClean="0">
                <a:solidFill>
                  <a:schemeClr val="tx1"/>
                </a:solidFill>
                <a:latin typeface="+mn-lt"/>
                <a:ea typeface="+mn-ea"/>
                <a:cs typeface="+mn-cs"/>
              </a:rPr>
              <a:t> and </a:t>
            </a:r>
            <a:r>
              <a:rPr lang="en-US" sz="1200" b="0" i="0" u="none" strike="noStrike" kern="1200" baseline="0" dirty="0" err="1" smtClean="0">
                <a:solidFill>
                  <a:schemeClr val="tx1"/>
                </a:solidFill>
                <a:latin typeface="+mn-lt"/>
                <a:ea typeface="+mn-ea"/>
                <a:cs typeface="+mn-cs"/>
              </a:rPr>
              <a:t>levonorgestrel</a:t>
            </a:r>
            <a:r>
              <a:rPr lang="en-US" sz="1200" b="0" i="0" u="none" strike="noStrike" kern="1200" baseline="0" dirty="0" smtClean="0">
                <a:solidFill>
                  <a:schemeClr val="tx1"/>
                </a:solidFill>
                <a:latin typeface="+mn-lt"/>
                <a:ea typeface="+mn-ea"/>
                <a:cs typeface="+mn-cs"/>
              </a:rPr>
              <a:t> related to an increased risk of breast cancer,</a:t>
            </a:r>
          </a:p>
          <a:p>
            <a:r>
              <a:rPr lang="en-US" sz="1200" b="0" i="0" u="none" strike="noStrike" kern="1200" baseline="0" dirty="0" smtClean="0">
                <a:solidFill>
                  <a:schemeClr val="tx1"/>
                </a:solidFill>
                <a:latin typeface="+mn-lt"/>
                <a:ea typeface="+mn-ea"/>
                <a:cs typeface="+mn-cs"/>
              </a:rPr>
              <a:t>estradiol therapy combined with </a:t>
            </a:r>
            <a:r>
              <a:rPr lang="en-US" sz="1200" b="0" i="0" u="none" strike="noStrike" kern="1200" baseline="0" dirty="0" err="1" smtClean="0">
                <a:solidFill>
                  <a:schemeClr val="tx1"/>
                </a:solidFill>
                <a:latin typeface="+mn-lt"/>
                <a:ea typeface="+mn-ea"/>
                <a:cs typeface="+mn-cs"/>
              </a:rPr>
              <a:t>dydrogesterone</a:t>
            </a:r>
            <a:r>
              <a:rPr lang="en-US" sz="1200" b="0" i="0" u="none" strike="noStrike" kern="1200" baseline="0" dirty="0" smtClean="0">
                <a:solidFill>
                  <a:schemeClr val="tx1"/>
                </a:solidFill>
                <a:latin typeface="+mn-lt"/>
                <a:ea typeface="+mn-ea"/>
                <a:cs typeface="+mn-cs"/>
              </a:rPr>
              <a:t> and progesterone carries no risk. The breast</a:t>
            </a:r>
          </a:p>
          <a:p>
            <a:r>
              <a:rPr lang="en-US" sz="1200" b="0" i="0" u="none" strike="noStrike" kern="1200" baseline="0" dirty="0" smtClean="0">
                <a:solidFill>
                  <a:schemeClr val="tx1"/>
                </a:solidFill>
                <a:latin typeface="+mn-lt"/>
                <a:ea typeface="+mn-ea"/>
                <a:cs typeface="+mn-cs"/>
              </a:rPr>
              <a:t>cancer risk rise progressively by prolonged use, furthermore, comparing to sequential therapy,</a:t>
            </a:r>
          </a:p>
          <a:p>
            <a:r>
              <a:rPr lang="en-US" sz="1200" b="0" i="0" u="none" strike="noStrike" kern="1200" baseline="0" dirty="0" smtClean="0">
                <a:solidFill>
                  <a:schemeClr val="tx1"/>
                </a:solidFill>
                <a:latin typeface="+mn-lt"/>
                <a:ea typeface="+mn-ea"/>
                <a:cs typeface="+mn-cs"/>
              </a:rPr>
              <a:t>continuous therapy carries a higher risk.</a:t>
            </a:r>
            <a:endParaRPr lang="tr-TR" dirty="0"/>
          </a:p>
        </p:txBody>
      </p:sp>
      <p:sp>
        <p:nvSpPr>
          <p:cNvPr id="4" name="Slide Number Placeholder 3"/>
          <p:cNvSpPr>
            <a:spLocks noGrp="1"/>
          </p:cNvSpPr>
          <p:nvPr>
            <p:ph type="sldNum" sz="quarter" idx="10"/>
          </p:nvPr>
        </p:nvSpPr>
        <p:spPr/>
        <p:txBody>
          <a:bodyPr/>
          <a:lstStyle/>
          <a:p>
            <a:fld id="{47C38E39-CEB3-4C7F-B324-9DCF0F17367F}" type="slidenum">
              <a:rPr lang="tr-TR" smtClean="0"/>
              <a:pPr/>
              <a:t>86</a:t>
            </a:fld>
            <a:endParaRPr lang="tr-TR"/>
          </a:p>
        </p:txBody>
      </p:sp>
    </p:spTree>
    <p:extLst>
      <p:ext uri="{BB962C8B-B14F-4D97-AF65-F5344CB8AC3E}">
        <p14:creationId xmlns:p14="http://schemas.microsoft.com/office/powerpoint/2010/main" val="282153758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42627" cy="4341813"/>
          </a:xfrm>
        </p:spPr>
        <p:txBody>
          <a:bodyPr/>
          <a:lstStyle/>
          <a:p>
            <a:pPr marL="171434" indent="-171434">
              <a:buFont typeface="Arial" panose="020B0604020202020204" pitchFamily="34" charset="0"/>
              <a:buChar char="•"/>
              <a:defRPr/>
            </a:pPr>
            <a:r>
              <a:rPr lang="tr-TR" sz="1100" dirty="0">
                <a:ea typeface="Calibri"/>
                <a:cs typeface="Arial" panose="020B0604020202020204" pitchFamily="34" charset="0"/>
              </a:rPr>
              <a:t>Yakın tarihli çalışmalarda (2005-2009) kullanılan </a:t>
            </a:r>
            <a:r>
              <a:rPr lang="tr-TR" sz="1100" dirty="0" err="1">
                <a:ea typeface="Calibri"/>
                <a:cs typeface="Arial" panose="020B0604020202020204" pitchFamily="34" charset="0"/>
              </a:rPr>
              <a:t>didrogesteron</a:t>
            </a:r>
            <a:r>
              <a:rPr lang="tr-TR" sz="1100" dirty="0">
                <a:ea typeface="Calibri"/>
                <a:cs typeface="Arial" panose="020B0604020202020204" pitchFamily="34" charset="0"/>
              </a:rPr>
              <a:t> doz uygulaması tabloda verilmektedir.</a:t>
            </a:r>
            <a:r>
              <a:rPr lang="tr-TR" sz="1100" baseline="30000" dirty="0">
                <a:ea typeface="Calibri"/>
                <a:cs typeface="Arial" panose="020B0604020202020204" pitchFamily="34" charset="0"/>
              </a:rPr>
              <a:t>1–3</a:t>
            </a:r>
          </a:p>
          <a:p>
            <a:pPr defTabSz="882108">
              <a:defRPr/>
            </a:pPr>
            <a:endParaRPr lang="en-US" altLang="en-US" sz="1100" dirty="0">
              <a:solidFill>
                <a:srgbClr val="000000"/>
              </a:solidFill>
              <a:ea typeface="MS PGothic" pitchFamily="34" charset="-128"/>
              <a:cs typeface="Arial" panose="020B0604020202020204" pitchFamily="34" charset="0"/>
            </a:endParaRPr>
          </a:p>
          <a:p>
            <a:pPr defTabSz="882108">
              <a:defRPr/>
            </a:pPr>
            <a:r>
              <a:rPr lang="tr-TR" sz="1100" b="1" dirty="0">
                <a:solidFill>
                  <a:srgbClr val="000000"/>
                </a:solidFill>
                <a:ea typeface="MS PGothic" pitchFamily="34" charset="-128"/>
                <a:cs typeface="Arial" panose="020B0604020202020204" pitchFamily="34" charset="0"/>
              </a:rPr>
              <a:t>Kaynaklar</a:t>
            </a:r>
          </a:p>
          <a:p>
            <a:pPr marL="179982" indent="-179982">
              <a:buFont typeface="+mj-lt"/>
              <a:buAutoNum type="arabicPeriod"/>
              <a:tabLst>
                <a:tab pos="1764210" algn="l"/>
              </a:tabLst>
            </a:pPr>
            <a:r>
              <a:rPr lang="tr-TR" sz="1100" dirty="0" err="1">
                <a:ea typeface="Calibri"/>
                <a:cs typeface="Arial" panose="020B0604020202020204" pitchFamily="34" charset="0"/>
              </a:rPr>
              <a:t>Omar</a:t>
            </a:r>
            <a:r>
              <a:rPr lang="tr-TR" sz="1100" dirty="0">
                <a:ea typeface="Calibri"/>
                <a:cs typeface="Arial" panose="020B0604020202020204" pitchFamily="34" charset="0"/>
              </a:rPr>
              <a:t> MH, </a:t>
            </a:r>
            <a:r>
              <a:rPr lang="tr-TR" sz="1100" dirty="0" err="1">
                <a:ea typeface="Calibri"/>
                <a:cs typeface="Arial" panose="020B0604020202020204" pitchFamily="34" charset="0"/>
              </a:rPr>
              <a:t>Mashita</a:t>
            </a:r>
            <a:r>
              <a:rPr lang="tr-TR" sz="1100" dirty="0">
                <a:ea typeface="Calibri"/>
                <a:cs typeface="Arial" panose="020B0604020202020204" pitchFamily="34" charset="0"/>
              </a:rPr>
              <a:t> MK, </a:t>
            </a:r>
            <a:r>
              <a:rPr lang="tr-TR" sz="1100" dirty="0" err="1">
                <a:ea typeface="Calibri"/>
                <a:cs typeface="Arial" panose="020B0604020202020204" pitchFamily="34" charset="0"/>
              </a:rPr>
              <a:t>Lim</a:t>
            </a:r>
            <a:r>
              <a:rPr lang="tr-TR" sz="1100" dirty="0">
                <a:ea typeface="Calibri"/>
                <a:cs typeface="Arial" panose="020B0604020202020204" pitchFamily="34" charset="0"/>
              </a:rPr>
              <a:t> PS, </a:t>
            </a:r>
            <a:r>
              <a:rPr lang="tr-TR" sz="1100" dirty="0" err="1">
                <a:ea typeface="Calibri"/>
                <a:cs typeface="Arial" panose="020B0604020202020204" pitchFamily="34" charset="0"/>
              </a:rPr>
              <a:t>Jamil</a:t>
            </a:r>
            <a:r>
              <a:rPr lang="tr-TR" sz="1100" dirty="0">
                <a:ea typeface="Calibri"/>
                <a:cs typeface="Arial" panose="020B0604020202020204" pitchFamily="34" charset="0"/>
              </a:rPr>
              <a:t> MA. </a:t>
            </a:r>
            <a:r>
              <a:rPr lang="tr-TR" sz="1100" dirty="0" err="1">
                <a:ea typeface="Calibri"/>
                <a:cs typeface="Arial" panose="020B0604020202020204" pitchFamily="34" charset="0"/>
              </a:rPr>
              <a:t>Dydrogesterone</a:t>
            </a:r>
            <a:r>
              <a:rPr lang="tr-TR" sz="1100" dirty="0">
                <a:ea typeface="Calibri"/>
                <a:cs typeface="Arial" panose="020B0604020202020204" pitchFamily="34" charset="0"/>
              </a:rPr>
              <a:t> in </a:t>
            </a:r>
            <a:r>
              <a:rPr lang="tr-TR" sz="1100" dirty="0" err="1">
                <a:ea typeface="Calibri"/>
                <a:cs typeface="Arial" panose="020B0604020202020204" pitchFamily="34" charset="0"/>
              </a:rPr>
              <a:t>threatened</a:t>
            </a:r>
            <a:r>
              <a:rPr lang="tr-TR" sz="1100" dirty="0">
                <a:ea typeface="Calibri"/>
                <a:cs typeface="Arial" panose="020B0604020202020204" pitchFamily="34" charset="0"/>
              </a:rPr>
              <a:t> </a:t>
            </a:r>
            <a:r>
              <a:rPr lang="tr-TR" sz="1100" dirty="0" err="1">
                <a:ea typeface="Calibri"/>
                <a:cs typeface="Arial" panose="020B0604020202020204" pitchFamily="34" charset="0"/>
              </a:rPr>
              <a:t>abortion</a:t>
            </a:r>
            <a:r>
              <a:rPr lang="tr-TR" sz="1100" dirty="0">
                <a:ea typeface="Calibri"/>
                <a:cs typeface="Arial" panose="020B0604020202020204" pitchFamily="34" charset="0"/>
              </a:rPr>
              <a:t>: </a:t>
            </a:r>
            <a:r>
              <a:rPr lang="tr-TR" sz="1100" dirty="0" err="1">
                <a:ea typeface="Calibri"/>
                <a:cs typeface="Arial" panose="020B0604020202020204" pitchFamily="34" charset="0"/>
              </a:rPr>
              <a:t>pregnancy</a:t>
            </a:r>
            <a:r>
              <a:rPr lang="tr-TR" sz="1100" dirty="0">
                <a:ea typeface="Calibri"/>
                <a:cs typeface="Arial" panose="020B0604020202020204" pitchFamily="34" charset="0"/>
              </a:rPr>
              <a:t> </a:t>
            </a:r>
            <a:r>
              <a:rPr lang="tr-TR" sz="1100" dirty="0" err="1">
                <a:ea typeface="Calibri"/>
                <a:cs typeface="Arial" panose="020B0604020202020204" pitchFamily="34" charset="0"/>
              </a:rPr>
              <a:t>outcome</a:t>
            </a:r>
            <a:r>
              <a:rPr lang="tr-TR" sz="1100" dirty="0">
                <a:ea typeface="Calibri"/>
                <a:cs typeface="Arial" panose="020B0604020202020204" pitchFamily="34" charset="0"/>
              </a:rPr>
              <a:t>. </a:t>
            </a:r>
            <a:r>
              <a:rPr lang="tr-TR" sz="1100" i="1" dirty="0">
                <a:ea typeface="Calibri"/>
                <a:cs typeface="Arial" panose="020B0604020202020204" pitchFamily="34" charset="0"/>
              </a:rPr>
              <a:t>J </a:t>
            </a:r>
            <a:r>
              <a:rPr lang="tr-TR" sz="1100" i="1" dirty="0" err="1">
                <a:ea typeface="Calibri"/>
                <a:cs typeface="Arial" panose="020B0604020202020204" pitchFamily="34" charset="0"/>
              </a:rPr>
              <a:t>Steroid</a:t>
            </a:r>
            <a:r>
              <a:rPr lang="tr-TR" sz="1100" i="1" dirty="0">
                <a:ea typeface="Calibri"/>
                <a:cs typeface="Arial" panose="020B0604020202020204" pitchFamily="34" charset="0"/>
              </a:rPr>
              <a:t> </a:t>
            </a:r>
            <a:r>
              <a:rPr lang="tr-TR" sz="1100" i="1" dirty="0" err="1">
                <a:ea typeface="Calibri"/>
                <a:cs typeface="Arial" panose="020B0604020202020204" pitchFamily="34" charset="0"/>
              </a:rPr>
              <a:t>Biochem</a:t>
            </a:r>
            <a:r>
              <a:rPr lang="tr-TR" sz="1100" i="1" dirty="0">
                <a:ea typeface="Calibri"/>
                <a:cs typeface="Arial" panose="020B0604020202020204" pitchFamily="34" charset="0"/>
              </a:rPr>
              <a:t> </a:t>
            </a:r>
            <a:r>
              <a:rPr lang="tr-TR" sz="1100" i="1" dirty="0" err="1">
                <a:ea typeface="Calibri"/>
                <a:cs typeface="Arial" panose="020B0604020202020204" pitchFamily="34" charset="0"/>
              </a:rPr>
              <a:t>Mol</a:t>
            </a:r>
            <a:r>
              <a:rPr lang="tr-TR" sz="1100" i="1" dirty="0">
                <a:ea typeface="Calibri"/>
                <a:cs typeface="Arial" panose="020B0604020202020204" pitchFamily="34" charset="0"/>
              </a:rPr>
              <a:t> </a:t>
            </a:r>
            <a:r>
              <a:rPr lang="tr-TR" sz="1100" i="1" dirty="0" err="1">
                <a:ea typeface="Calibri"/>
                <a:cs typeface="Arial" panose="020B0604020202020204" pitchFamily="34" charset="0"/>
              </a:rPr>
              <a:t>Biol</a:t>
            </a:r>
            <a:r>
              <a:rPr lang="tr-TR" sz="1100" i="1" dirty="0">
                <a:ea typeface="Calibri"/>
                <a:cs typeface="Arial" panose="020B0604020202020204" pitchFamily="34" charset="0"/>
              </a:rPr>
              <a:t> </a:t>
            </a:r>
            <a:r>
              <a:rPr lang="tr-TR" sz="1100" dirty="0">
                <a:ea typeface="Calibri"/>
                <a:cs typeface="Arial" panose="020B0604020202020204" pitchFamily="34" charset="0"/>
              </a:rPr>
              <a:t>2005;97(5):421–425 </a:t>
            </a:r>
            <a:r>
              <a:rPr lang="tr-TR" sz="1100" dirty="0" err="1">
                <a:ea typeface="Calibri"/>
                <a:cs typeface="Arial" panose="020B0604020202020204" pitchFamily="34" charset="0"/>
              </a:rPr>
              <a:t>Prospektif</a:t>
            </a:r>
            <a:r>
              <a:rPr lang="tr-TR" sz="1100" dirty="0">
                <a:ea typeface="Calibri"/>
                <a:cs typeface="Arial" panose="020B0604020202020204" pitchFamily="34" charset="0"/>
              </a:rPr>
              <a:t> açık çalışma, kontrol grubu yok. TGK içermiyor. CI geniş, </a:t>
            </a:r>
            <a:r>
              <a:rPr lang="tr-TR" sz="1100" dirty="0" err="1">
                <a:ea typeface="Calibri"/>
                <a:cs typeface="Arial" panose="020B0604020202020204" pitchFamily="34" charset="0"/>
              </a:rPr>
              <a:t>Power</a:t>
            </a:r>
            <a:r>
              <a:rPr lang="tr-TR" sz="1100" dirty="0">
                <a:ea typeface="Calibri"/>
                <a:cs typeface="Arial" panose="020B0604020202020204" pitchFamily="34" charset="0"/>
              </a:rPr>
              <a:t> düşük, örnek sayısı düşük OR: 3,73</a:t>
            </a:r>
          </a:p>
          <a:p>
            <a:pPr marL="179982" indent="-179982">
              <a:buFont typeface="+mj-lt"/>
              <a:buAutoNum type="arabicPeriod"/>
              <a:tabLst>
                <a:tab pos="1764210" algn="l"/>
              </a:tabLst>
            </a:pPr>
            <a:r>
              <a:rPr lang="tr-TR" sz="1100" dirty="0">
                <a:ea typeface="Calibri"/>
                <a:cs typeface="Arial" panose="020B0604020202020204" pitchFamily="34" charset="0"/>
              </a:rPr>
              <a:t>El-</a:t>
            </a:r>
            <a:r>
              <a:rPr lang="tr-TR" sz="1100" dirty="0" err="1">
                <a:ea typeface="Calibri"/>
                <a:cs typeface="Arial" panose="020B0604020202020204" pitchFamily="34" charset="0"/>
              </a:rPr>
              <a:t>Zibdeh</a:t>
            </a:r>
            <a:r>
              <a:rPr lang="tr-TR" sz="1100" dirty="0">
                <a:ea typeface="Calibri"/>
                <a:cs typeface="Arial" panose="020B0604020202020204" pitchFamily="34" charset="0"/>
              </a:rPr>
              <a:t> MY, </a:t>
            </a:r>
            <a:r>
              <a:rPr lang="tr-TR" sz="1100" dirty="0" err="1">
                <a:ea typeface="Calibri"/>
                <a:cs typeface="Arial" panose="020B0604020202020204" pitchFamily="34" charset="0"/>
              </a:rPr>
              <a:t>Yousef</a:t>
            </a:r>
            <a:r>
              <a:rPr lang="tr-TR" sz="1100" dirty="0">
                <a:ea typeface="Calibri"/>
                <a:cs typeface="Arial" panose="020B0604020202020204" pitchFamily="34" charset="0"/>
              </a:rPr>
              <a:t> LT. </a:t>
            </a:r>
            <a:r>
              <a:rPr lang="tr-TR" sz="1100" dirty="0" err="1">
                <a:ea typeface="Calibri"/>
                <a:cs typeface="Arial" panose="020B0604020202020204" pitchFamily="34" charset="0"/>
              </a:rPr>
              <a:t>Dydrogesterone</a:t>
            </a:r>
            <a:r>
              <a:rPr lang="tr-TR" sz="1100" dirty="0">
                <a:ea typeface="Calibri"/>
                <a:cs typeface="Arial" panose="020B0604020202020204" pitchFamily="34" charset="0"/>
              </a:rPr>
              <a:t> </a:t>
            </a:r>
            <a:r>
              <a:rPr lang="tr-TR" sz="1100" dirty="0" err="1">
                <a:ea typeface="Calibri"/>
                <a:cs typeface="Arial" panose="020B0604020202020204" pitchFamily="34" charset="0"/>
              </a:rPr>
              <a:t>support</a:t>
            </a:r>
            <a:r>
              <a:rPr lang="tr-TR" sz="1100" dirty="0">
                <a:ea typeface="Calibri"/>
                <a:cs typeface="Arial" panose="020B0604020202020204" pitchFamily="34" charset="0"/>
              </a:rPr>
              <a:t> in </a:t>
            </a:r>
            <a:r>
              <a:rPr lang="tr-TR" sz="1100" dirty="0" err="1">
                <a:ea typeface="Calibri"/>
                <a:cs typeface="Arial" panose="020B0604020202020204" pitchFamily="34" charset="0"/>
              </a:rPr>
              <a:t>threatened</a:t>
            </a:r>
            <a:r>
              <a:rPr lang="tr-TR" sz="1100" dirty="0">
                <a:ea typeface="Calibri"/>
                <a:cs typeface="Arial" panose="020B0604020202020204" pitchFamily="34" charset="0"/>
              </a:rPr>
              <a:t> </a:t>
            </a:r>
            <a:r>
              <a:rPr lang="tr-TR" sz="1100" dirty="0" err="1">
                <a:ea typeface="Calibri"/>
                <a:cs typeface="Arial" panose="020B0604020202020204" pitchFamily="34" charset="0"/>
              </a:rPr>
              <a:t>miscarriage</a:t>
            </a:r>
            <a:r>
              <a:rPr lang="tr-TR" sz="1100" dirty="0">
                <a:ea typeface="Calibri"/>
                <a:cs typeface="Arial" panose="020B0604020202020204" pitchFamily="34" charset="0"/>
              </a:rPr>
              <a:t>. </a:t>
            </a:r>
            <a:r>
              <a:rPr lang="tr-TR" sz="1100" i="1" dirty="0" err="1">
                <a:ea typeface="Calibri"/>
                <a:cs typeface="Arial" panose="020B0604020202020204" pitchFamily="34" charset="0"/>
              </a:rPr>
              <a:t>Maturitas</a:t>
            </a:r>
            <a:r>
              <a:rPr lang="tr-TR" sz="1100" dirty="0">
                <a:ea typeface="Calibri"/>
                <a:cs typeface="Arial" panose="020B0604020202020204" pitchFamily="34" charset="0"/>
              </a:rPr>
              <a:t> 2009;65(</a:t>
            </a:r>
            <a:r>
              <a:rPr lang="tr-TR" sz="1100" dirty="0" err="1">
                <a:ea typeface="Calibri"/>
                <a:cs typeface="Arial" panose="020B0604020202020204" pitchFamily="34" charset="0"/>
              </a:rPr>
              <a:t>Suppl</a:t>
            </a:r>
            <a:r>
              <a:rPr lang="tr-TR" sz="1100" dirty="0">
                <a:ea typeface="Calibri"/>
                <a:cs typeface="Arial" panose="020B0604020202020204" pitchFamily="34" charset="0"/>
              </a:rPr>
              <a:t> 1):S43–S46, RKT, Plasebo kontrollü değil. Çalışma grubu 86 , kontrol grubu 60 kişiden oluşuyor. Ateş, sistemik hastalık, embriyo veya </a:t>
            </a:r>
            <a:r>
              <a:rPr lang="tr-TR" sz="1100" dirty="0" err="1">
                <a:ea typeface="Calibri"/>
                <a:cs typeface="Arial" panose="020B0604020202020204" pitchFamily="34" charset="0"/>
              </a:rPr>
              <a:t>koryonik</a:t>
            </a:r>
            <a:r>
              <a:rPr lang="tr-TR" sz="1100" dirty="0">
                <a:ea typeface="Calibri"/>
                <a:cs typeface="Arial" panose="020B0604020202020204" pitchFamily="34" charset="0"/>
              </a:rPr>
              <a:t> doku pasajı olanlar, 5. </a:t>
            </a:r>
            <a:r>
              <a:rPr lang="tr-TR" sz="1100" dirty="0" err="1">
                <a:ea typeface="Calibri"/>
                <a:cs typeface="Arial" panose="020B0604020202020204" pitchFamily="34" charset="0"/>
              </a:rPr>
              <a:t>GH’da</a:t>
            </a:r>
            <a:r>
              <a:rPr lang="tr-TR" sz="1100" dirty="0">
                <a:ea typeface="Calibri"/>
                <a:cs typeface="Arial" panose="020B0604020202020204" pitchFamily="34" charset="0"/>
              </a:rPr>
              <a:t> normal GS olmayanlar, 5-6. </a:t>
            </a:r>
            <a:r>
              <a:rPr lang="tr-TR" sz="1100" dirty="0" err="1">
                <a:ea typeface="Calibri"/>
                <a:cs typeface="Arial" panose="020B0604020202020204" pitchFamily="34" charset="0"/>
              </a:rPr>
              <a:t>GH’da</a:t>
            </a:r>
            <a:r>
              <a:rPr lang="tr-TR" sz="1100" dirty="0">
                <a:ea typeface="Calibri"/>
                <a:cs typeface="Arial" panose="020B0604020202020204" pitchFamily="34" charset="0"/>
              </a:rPr>
              <a:t> </a:t>
            </a:r>
            <a:r>
              <a:rPr lang="tr-TR" sz="1100" dirty="0" err="1">
                <a:ea typeface="Calibri"/>
                <a:cs typeface="Arial" panose="020B0604020202020204" pitchFamily="34" charset="0"/>
              </a:rPr>
              <a:t>yolk</a:t>
            </a:r>
            <a:r>
              <a:rPr lang="tr-TR" sz="1100" dirty="0">
                <a:ea typeface="Calibri"/>
                <a:cs typeface="Arial" panose="020B0604020202020204" pitchFamily="34" charset="0"/>
              </a:rPr>
              <a:t> sac, 6-7. </a:t>
            </a:r>
            <a:r>
              <a:rPr lang="tr-TR" sz="1100" dirty="0" err="1">
                <a:ea typeface="Calibri"/>
                <a:cs typeface="Arial" panose="020B0604020202020204" pitchFamily="34" charset="0"/>
              </a:rPr>
              <a:t>GH’da</a:t>
            </a:r>
            <a:r>
              <a:rPr lang="tr-TR" sz="1100" dirty="0">
                <a:ea typeface="Calibri"/>
                <a:cs typeface="Arial" panose="020B0604020202020204" pitchFamily="34" charset="0"/>
              </a:rPr>
              <a:t> embriyo ve 7. </a:t>
            </a:r>
            <a:r>
              <a:rPr lang="tr-TR" sz="1100" dirty="0" err="1">
                <a:ea typeface="Calibri"/>
                <a:cs typeface="Arial" panose="020B0604020202020204" pitchFamily="34" charset="0"/>
              </a:rPr>
              <a:t>GH’dan</a:t>
            </a:r>
            <a:r>
              <a:rPr lang="tr-TR" sz="1100" dirty="0">
                <a:ea typeface="Calibri"/>
                <a:cs typeface="Arial" panose="020B0604020202020204" pitchFamily="34" charset="0"/>
              </a:rPr>
              <a:t> sonra </a:t>
            </a:r>
            <a:r>
              <a:rPr lang="tr-TR" sz="1100" dirty="0" err="1">
                <a:ea typeface="Calibri"/>
                <a:cs typeface="Arial" panose="020B0604020202020204" pitchFamily="34" charset="0"/>
              </a:rPr>
              <a:t>embriyonal</a:t>
            </a:r>
            <a:r>
              <a:rPr lang="tr-TR" sz="1100" dirty="0">
                <a:ea typeface="Calibri"/>
                <a:cs typeface="Arial" panose="020B0604020202020204" pitchFamily="34" charset="0"/>
              </a:rPr>
              <a:t> kardiyak aktivitesi olmayan gebelikler çalışma kapsamına alınmamış. Ortalama tedavi süresi 3,2 </a:t>
            </a:r>
            <a:r>
              <a:rPr lang="tr-TR" sz="1100" dirty="0" err="1">
                <a:ea typeface="Calibri"/>
                <a:cs typeface="Arial" panose="020B0604020202020204" pitchFamily="34" charset="0"/>
              </a:rPr>
              <a:t>hafta.Obstetrik</a:t>
            </a:r>
            <a:r>
              <a:rPr lang="tr-TR" sz="1100" dirty="0">
                <a:ea typeface="Calibri"/>
                <a:cs typeface="Arial" panose="020B0604020202020204" pitchFamily="34" charset="0"/>
              </a:rPr>
              <a:t> komplikasyon ve </a:t>
            </a:r>
            <a:r>
              <a:rPr lang="tr-TR" sz="1100" dirty="0" err="1">
                <a:ea typeface="Calibri"/>
                <a:cs typeface="Arial" panose="020B0604020202020204" pitchFamily="34" charset="0"/>
              </a:rPr>
              <a:t>konjenital</a:t>
            </a:r>
            <a:r>
              <a:rPr lang="tr-TR" sz="1100" dirty="0">
                <a:ea typeface="Calibri"/>
                <a:cs typeface="Arial" panose="020B0604020202020204" pitchFamily="34" charset="0"/>
              </a:rPr>
              <a:t> anomali sıklığı açısından fark yok.</a:t>
            </a:r>
          </a:p>
          <a:p>
            <a:pPr marL="179982" indent="-179982" defTabSz="844083">
              <a:buFont typeface="+mj-lt"/>
              <a:buAutoNum type="arabicPeriod"/>
              <a:tabLst>
                <a:tab pos="1764210" algn="l"/>
              </a:tabLst>
              <a:defRPr/>
            </a:pPr>
            <a:r>
              <a:rPr lang="tr-TR" sz="1100" dirty="0" err="1">
                <a:ea typeface="Calibri"/>
                <a:cs typeface="Arial" panose="020B0604020202020204" pitchFamily="34" charset="0"/>
              </a:rPr>
              <a:t>Pandian</a:t>
            </a:r>
            <a:r>
              <a:rPr lang="tr-TR" sz="1100" dirty="0">
                <a:ea typeface="Calibri"/>
                <a:cs typeface="Arial" panose="020B0604020202020204" pitchFamily="34" charset="0"/>
              </a:rPr>
              <a:t> RU. </a:t>
            </a:r>
            <a:r>
              <a:rPr lang="tr-TR" sz="1100" dirty="0" err="1">
                <a:ea typeface="Calibri"/>
                <a:cs typeface="Arial" panose="020B0604020202020204" pitchFamily="34" charset="0"/>
              </a:rPr>
              <a:t>Dydrogesterone</a:t>
            </a:r>
            <a:r>
              <a:rPr lang="tr-TR" sz="1100" dirty="0">
                <a:ea typeface="Calibri"/>
                <a:cs typeface="Arial" panose="020B0604020202020204" pitchFamily="34" charset="0"/>
              </a:rPr>
              <a:t> in </a:t>
            </a:r>
            <a:r>
              <a:rPr lang="tr-TR" sz="1100" dirty="0" err="1">
                <a:ea typeface="Calibri"/>
                <a:cs typeface="Arial" panose="020B0604020202020204" pitchFamily="34" charset="0"/>
              </a:rPr>
              <a:t>threatened</a:t>
            </a:r>
            <a:r>
              <a:rPr lang="tr-TR" sz="1100" dirty="0">
                <a:ea typeface="Calibri"/>
                <a:cs typeface="Arial" panose="020B0604020202020204" pitchFamily="34" charset="0"/>
              </a:rPr>
              <a:t> </a:t>
            </a:r>
            <a:r>
              <a:rPr lang="tr-TR" sz="1100" dirty="0" err="1">
                <a:ea typeface="Calibri"/>
                <a:cs typeface="Arial" panose="020B0604020202020204" pitchFamily="34" charset="0"/>
              </a:rPr>
              <a:t>miscarriage</a:t>
            </a:r>
            <a:r>
              <a:rPr lang="tr-TR" sz="1100" dirty="0">
                <a:ea typeface="Calibri"/>
                <a:cs typeface="Arial" panose="020B0604020202020204" pitchFamily="34" charset="0"/>
              </a:rPr>
              <a:t>: a </a:t>
            </a:r>
            <a:r>
              <a:rPr lang="tr-TR" sz="1100" dirty="0" err="1">
                <a:ea typeface="Calibri"/>
                <a:cs typeface="Arial" panose="020B0604020202020204" pitchFamily="34" charset="0"/>
              </a:rPr>
              <a:t>Malaysian</a:t>
            </a:r>
            <a:r>
              <a:rPr lang="tr-TR" sz="1100" dirty="0">
                <a:ea typeface="Calibri"/>
                <a:cs typeface="Arial" panose="020B0604020202020204" pitchFamily="34" charset="0"/>
              </a:rPr>
              <a:t> </a:t>
            </a:r>
            <a:r>
              <a:rPr lang="tr-TR" sz="1100" dirty="0" err="1">
                <a:ea typeface="Calibri"/>
                <a:cs typeface="Arial" panose="020B0604020202020204" pitchFamily="34" charset="0"/>
              </a:rPr>
              <a:t>experience</a:t>
            </a:r>
            <a:r>
              <a:rPr lang="tr-TR" sz="1100" dirty="0">
                <a:ea typeface="Calibri"/>
                <a:cs typeface="Arial" panose="020B0604020202020204" pitchFamily="34" charset="0"/>
              </a:rPr>
              <a:t>. </a:t>
            </a:r>
            <a:r>
              <a:rPr lang="tr-TR" sz="1100" i="1" dirty="0" err="1">
                <a:ea typeface="Calibri"/>
                <a:cs typeface="Arial" panose="020B0604020202020204" pitchFamily="34" charset="0"/>
              </a:rPr>
              <a:t>Maturitas</a:t>
            </a:r>
            <a:r>
              <a:rPr lang="tr-TR" sz="1100" dirty="0">
                <a:ea typeface="Calibri"/>
                <a:cs typeface="Arial" panose="020B0604020202020204" pitchFamily="34" charset="0"/>
              </a:rPr>
              <a:t> 2009;65(</a:t>
            </a:r>
            <a:r>
              <a:rPr lang="tr-TR" sz="1100" dirty="0" err="1">
                <a:ea typeface="Calibri"/>
                <a:cs typeface="Arial" panose="020B0604020202020204" pitchFamily="34" charset="0"/>
              </a:rPr>
              <a:t>Suppl</a:t>
            </a:r>
            <a:r>
              <a:rPr lang="tr-TR" sz="1100" dirty="0">
                <a:ea typeface="Calibri"/>
                <a:cs typeface="Arial" panose="020B0604020202020204" pitchFamily="34" charset="0"/>
              </a:rPr>
              <a:t> 1):S47–S50 </a:t>
            </a:r>
            <a:r>
              <a:rPr lang="tr-TR" sz="1100" dirty="0" err="1">
                <a:ea typeface="Calibri"/>
                <a:cs typeface="Arial" panose="020B0604020202020204" pitchFamily="34" charset="0"/>
              </a:rPr>
              <a:t>Prospektif</a:t>
            </a:r>
            <a:r>
              <a:rPr lang="tr-TR" sz="1100" dirty="0">
                <a:ea typeface="Calibri"/>
                <a:cs typeface="Arial" panose="020B0604020202020204" pitchFamily="34" charset="0"/>
              </a:rPr>
              <a:t> </a:t>
            </a:r>
            <a:r>
              <a:rPr lang="tr-TR" sz="1100" dirty="0" err="1">
                <a:ea typeface="Calibri"/>
                <a:cs typeface="Arial" panose="020B0604020202020204" pitchFamily="34" charset="0"/>
              </a:rPr>
              <a:t>randomize</a:t>
            </a:r>
            <a:r>
              <a:rPr lang="tr-TR" sz="1100" dirty="0">
                <a:ea typeface="Calibri"/>
                <a:cs typeface="Arial" panose="020B0604020202020204" pitchFamily="34" charset="0"/>
              </a:rPr>
              <a:t> açık çalışma. TGK ve ikizler, GS 26 mm üzeri YS ve embriyo izlenmeyen gebelikler çalışma kapsamına alınmamış. Doğuma kadar takip verileri var. Toplam 191 hasta.  96 çalışma ve 95 kontrol grubu. Kontrol grubuna Plasebo verilmemiş. Sezaryenle doğum, </a:t>
            </a:r>
            <a:r>
              <a:rPr lang="tr-TR" sz="1100" dirty="0" err="1">
                <a:ea typeface="Calibri"/>
                <a:cs typeface="Arial" panose="020B0604020202020204" pitchFamily="34" charset="0"/>
              </a:rPr>
              <a:t>obstetrik</a:t>
            </a:r>
            <a:r>
              <a:rPr lang="tr-TR" sz="1100" dirty="0">
                <a:ea typeface="Calibri"/>
                <a:cs typeface="Arial" panose="020B0604020202020204" pitchFamily="34" charset="0"/>
              </a:rPr>
              <a:t> komplikasyonlar, PTD, kanama, PIH, IU ölüm ve </a:t>
            </a:r>
            <a:r>
              <a:rPr lang="tr-TR" sz="1100" dirty="0" err="1">
                <a:ea typeface="Calibri"/>
                <a:cs typeface="Arial" panose="020B0604020202020204" pitchFamily="34" charset="0"/>
              </a:rPr>
              <a:t>konjenital</a:t>
            </a:r>
            <a:r>
              <a:rPr lang="tr-TR" sz="1100" dirty="0">
                <a:ea typeface="Calibri"/>
                <a:cs typeface="Arial" panose="020B0604020202020204" pitchFamily="34" charset="0"/>
              </a:rPr>
              <a:t> anomali sıklığı açısından fark yok. </a:t>
            </a:r>
          </a:p>
        </p:txBody>
      </p:sp>
      <p:sp>
        <p:nvSpPr>
          <p:cNvPr id="4" name="Slide Number Placeholder 3"/>
          <p:cNvSpPr>
            <a:spLocks noGrp="1"/>
          </p:cNvSpPr>
          <p:nvPr>
            <p:ph type="sldNum" sz="quarter" idx="10"/>
          </p:nvPr>
        </p:nvSpPr>
        <p:spPr/>
        <p:txBody>
          <a:bodyPr/>
          <a:lstStyle/>
          <a:p>
            <a:pPr rtl="0"/>
            <a:fld id="{2B751C23-F17F-4FBC-A2A5-151144C1D862}" type="slidenum">
              <a:rPr/>
              <a:t>87</a:t>
            </a:fld>
            <a:endParaRPr/>
          </a:p>
        </p:txBody>
      </p:sp>
    </p:spTree>
    <p:extLst>
      <p:ext uri="{BB962C8B-B14F-4D97-AF65-F5344CB8AC3E}">
        <p14:creationId xmlns:p14="http://schemas.microsoft.com/office/powerpoint/2010/main" val="318232596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643283" cy="4540625"/>
          </a:xfrm>
        </p:spPr>
        <p:txBody>
          <a:bodyPr/>
          <a:lstStyle/>
          <a:p>
            <a:pPr marL="172795" indent="-172795">
              <a:buFont typeface="Arial" panose="020B0604020202020204" pitchFamily="34" charset="0"/>
              <a:buChar char="•"/>
              <a:tabLst>
                <a:tab pos="1778227" algn="l"/>
              </a:tabLst>
            </a:pPr>
            <a:r>
              <a:rPr lang="tr-TR" dirty="0">
                <a:latin typeface="+mn-lt"/>
                <a:ea typeface="Calibri"/>
                <a:cs typeface="Arial" panose="020B0604020202020204" pitchFamily="34" charset="0"/>
              </a:rPr>
              <a:t>Birinci trimesterde (12 haftalık gestasyona kadar) üç veya daha fazla düşüğü takiben spontan gebelik öyküsü olan 101 kadın (23-40 yaş) üzerinde prospektif, randomize ve tek-kör karşılaştırmalı bir çalışma yürütülmüştür ; çalışmaya aynı zamanda 32 sağlıklı kontrol de kaydedilmiş ancak bu kişilere herhangi bir tedavi uygulanmamıştır</a:t>
            </a:r>
          </a:p>
          <a:p>
            <a:pPr marL="347661" lvl="1" indent="-171533">
              <a:buFont typeface="Arial" panose="020B0604020202020204" pitchFamily="34" charset="0"/>
              <a:buChar char="•"/>
              <a:tabLst>
                <a:tab pos="1778227" algn="l"/>
              </a:tabLst>
            </a:pPr>
            <a:r>
              <a:rPr lang="tr-TR" dirty="0">
                <a:latin typeface="+mn-lt"/>
                <a:ea typeface="Calibri"/>
                <a:cs typeface="Arial" panose="020B0604020202020204" pitchFamily="34" charset="0"/>
              </a:rPr>
              <a:t>Kadınlar oral didrogesteron (10 mg BID; N=50) veya mikronize vajinal progesteron (100 mg TID; N=51) almak üzere rastgele atanmıştır</a:t>
            </a:r>
          </a:p>
          <a:p>
            <a:pPr marL="347661" lvl="1" indent="-171533">
              <a:buFont typeface="Arial" panose="020B0604020202020204" pitchFamily="34" charset="0"/>
              <a:buChar char="•"/>
              <a:tabLst>
                <a:tab pos="1778227" algn="l"/>
              </a:tabLst>
            </a:pPr>
            <a:r>
              <a:rPr lang="tr-TR" dirty="0">
                <a:latin typeface="+mn-lt"/>
                <a:ea typeface="Calibri"/>
                <a:cs typeface="Arial" panose="020B0604020202020204" pitchFamily="34" charset="0"/>
              </a:rPr>
              <a:t>Tedavi 7-8. haftalarda gebelik doğrulandıktan sonra başlatılarak 4 hafta boyunca verilmiş olup gestasyonun 12. haftasına kadar devam ettirilmiştir</a:t>
            </a:r>
          </a:p>
          <a:p>
            <a:pPr marL="172795" indent="-172795">
              <a:buFont typeface="Arial" panose="020B0604020202020204" pitchFamily="34" charset="0"/>
              <a:buChar char="•"/>
              <a:tabLst>
                <a:tab pos="1778227" algn="l"/>
              </a:tabLst>
            </a:pPr>
            <a:r>
              <a:rPr lang="tr-TR" dirty="0">
                <a:latin typeface="+mn-lt"/>
                <a:ea typeface="Calibri"/>
                <a:cs typeface="Arial" panose="020B0604020202020204" pitchFamily="34" charset="0"/>
              </a:rPr>
              <a:t>Oral didrogesteron tedavisini takiben pik sistolik akım hızı anlamlı düzeyde (p&lt;0.01) artmıştır; pik sistolik kan akım hızı mikronize vajinal progesteron ile de artış göstermesine rağmen bu artış istatistiksel olarak anlamlı değildir. </a:t>
            </a:r>
          </a:p>
          <a:p>
            <a:pPr marL="347661" lvl="1" indent="-171533">
              <a:buFont typeface="Arial" panose="020B0604020202020204" pitchFamily="34" charset="0"/>
              <a:buChar char="•"/>
              <a:tabLst>
                <a:tab pos="1778227" algn="l"/>
              </a:tabLst>
            </a:pPr>
            <a:r>
              <a:rPr lang="tr-TR" dirty="0">
                <a:latin typeface="+mn-lt"/>
                <a:ea typeface="Calibri"/>
                <a:cs typeface="Arial" panose="020B0604020202020204" pitchFamily="34" charset="0"/>
              </a:rPr>
              <a:t>Başlangıç düzeyleri ile karşılaştırıldığında 4 hafta sonrasında hem oral didrogesteron hem de mikronize vajinal progesteron RI'da (direnç indeksi) (p&lt;0.0001) ve PI'da (pulsatilite indeksi) (p&lt;0.0001) yüksek düzeyde anlamlı bir azalma (p&lt;0.0001) göstermiştir. Benzer şekilde, her iki ilaçla da S/D (sistolik/diyastolik) oranında anlamlı bir azalma gözlemlenmiştir (p&lt;0.001) ve her ikisi de EDV'de (son diyastolik hız) anlamlı bir artış göstermiştir (p&lt;0.0001). </a:t>
            </a:r>
          </a:p>
          <a:p>
            <a:pPr marL="172795" indent="-172795">
              <a:buFont typeface="Arial" panose="020B0604020202020204" pitchFamily="34" charset="0"/>
              <a:buChar char="•"/>
              <a:tabLst>
                <a:tab pos="1778227" algn="l"/>
              </a:tabLst>
            </a:pPr>
            <a:r>
              <a:rPr lang="tr-TR" dirty="0">
                <a:latin typeface="+mn-lt"/>
                <a:ea typeface="Calibri"/>
                <a:cs typeface="Arial" panose="020B0604020202020204" pitchFamily="34" charset="0"/>
              </a:rPr>
              <a:t>Demografik düşük oranları oral didrogesteron için %8.0 (4/50) ve mikronize vajinal progesteron için %15.7'dir (8/51) (farklılıklar istatistiksel olarak anlamlı değildir) </a:t>
            </a:r>
          </a:p>
          <a:p>
            <a:pPr marL="347661" lvl="1" indent="-171533">
              <a:buFont typeface="Arial" panose="020B0604020202020204" pitchFamily="34" charset="0"/>
              <a:buChar char="•"/>
              <a:tabLst>
                <a:tab pos="1778227" algn="l"/>
              </a:tabLst>
            </a:pPr>
            <a:r>
              <a:rPr lang="tr-TR" dirty="0">
                <a:latin typeface="+mn-lt"/>
                <a:ea typeface="Calibri"/>
                <a:cs typeface="Arial" panose="020B0604020202020204" pitchFamily="34" charset="0"/>
              </a:rPr>
              <a:t>Mikronize vajinal progesteron (%84.3) ile karşılaştırıldığında gebelik kurtarma oranları didrogesteron (%92.0) ile daha yüksektir</a:t>
            </a:r>
          </a:p>
          <a:p>
            <a:pPr marL="633584" lvl="1" indent="-172795">
              <a:buFont typeface="Arial" panose="020B0604020202020204" pitchFamily="34" charset="0"/>
              <a:buChar char="•"/>
              <a:tabLst>
                <a:tab pos="1778227" algn="l"/>
              </a:tabLst>
            </a:pPr>
            <a:endParaRPr lang="en-US" dirty="0">
              <a:latin typeface="+mn-lt"/>
              <a:ea typeface="Calibri"/>
              <a:cs typeface="Arial" panose="020B0604020202020204" pitchFamily="34" charset="0"/>
            </a:endParaRPr>
          </a:p>
          <a:p>
            <a:pPr rtl="0">
              <a:defRPr/>
            </a:pPr>
            <a:r>
              <a:rPr lang="tr-TR" b="1" dirty="0">
                <a:latin typeface="+mn-lt"/>
                <a:ea typeface="Calibri"/>
                <a:cs typeface="Arial" panose="020B0604020202020204" pitchFamily="34" charset="0"/>
              </a:rPr>
              <a:t>Kaynak</a:t>
            </a:r>
            <a:r>
              <a:rPr lang="en-GB" dirty="0">
                <a:latin typeface="+mn-lt"/>
                <a:ea typeface="Calibri"/>
                <a:cs typeface="Arial" panose="020B0604020202020204" pitchFamily="34" charset="0"/>
              </a:rPr>
              <a:t/>
            </a:r>
            <a:br>
              <a:rPr lang="en-GB" dirty="0">
                <a:latin typeface="+mn-lt"/>
                <a:ea typeface="Calibri"/>
                <a:cs typeface="Arial" panose="020B0604020202020204" pitchFamily="34" charset="0"/>
              </a:rPr>
            </a:br>
            <a:r>
              <a:rPr lang="tr-TR" dirty="0">
                <a:latin typeface="+mn-lt"/>
              </a:rPr>
              <a:t>Ghosh S, Chattopadhyay R, Goswami S, </a:t>
            </a:r>
            <a:r>
              <a:rPr lang="tr-TR" i="1" dirty="0">
                <a:latin typeface="+mn-lt"/>
              </a:rPr>
              <a:t>et al. </a:t>
            </a:r>
            <a:r>
              <a:rPr lang="tr-TR" i="0" dirty="0">
                <a:latin typeface="+mn-lt"/>
              </a:rPr>
              <a:t>Assessment of sub-endometrial blood flow parameters following dydrogesterone and micronized vaginal progesterone administration in women with idiopathic recurrent miscarriage: a pilot study.7 </a:t>
            </a:r>
            <a:r>
              <a:rPr lang="tr-TR" i="1" dirty="0">
                <a:latin typeface="+mn-lt"/>
              </a:rPr>
              <a:t>J Obstet Gynaecol Res </a:t>
            </a:r>
            <a:r>
              <a:rPr lang="tr-TR" dirty="0">
                <a:latin typeface="+mn-lt"/>
              </a:rPr>
              <a:t>2014;</a:t>
            </a:r>
            <a:r>
              <a:rPr lang="tr-TR" dirty="0">
                <a:latin typeface="+mn-lt"/>
                <a:ea typeface="ＭＳ Ｐゴシック" charset="0"/>
              </a:rPr>
              <a:t>40(7):1871</a:t>
            </a:r>
            <a:r>
              <a:rPr lang="tr-TR" dirty="0">
                <a:solidFill>
                  <a:schemeClr val="dk1"/>
                </a:solidFill>
                <a:latin typeface="+mn-lt"/>
              </a:rPr>
              <a:t>–</a:t>
            </a:r>
            <a:r>
              <a:rPr lang="tr-TR" dirty="0">
                <a:latin typeface="+mn-lt"/>
                <a:ea typeface="ＭＳ Ｐゴシック" charset="0"/>
              </a:rPr>
              <a:t>1876</a:t>
            </a:r>
          </a:p>
        </p:txBody>
      </p:sp>
      <p:sp>
        <p:nvSpPr>
          <p:cNvPr id="4" name="Slide Number Placeholder 3"/>
          <p:cNvSpPr>
            <a:spLocks noGrp="1"/>
          </p:cNvSpPr>
          <p:nvPr>
            <p:ph type="sldNum" sz="quarter" idx="10"/>
          </p:nvPr>
        </p:nvSpPr>
        <p:spPr/>
        <p:txBody>
          <a:bodyPr/>
          <a:lstStyle/>
          <a:p>
            <a:pPr rtl="0"/>
            <a:fld id="{2B751C23-F17F-4FBC-A2A5-151144C1D862}" type="slidenum">
              <a:rPr/>
              <a:t>88</a:t>
            </a:fld>
            <a:endParaRPr/>
          </a:p>
        </p:txBody>
      </p:sp>
    </p:spTree>
    <p:extLst>
      <p:ext uri="{BB962C8B-B14F-4D97-AF65-F5344CB8AC3E}">
        <p14:creationId xmlns:p14="http://schemas.microsoft.com/office/powerpoint/2010/main" val="318232596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42627" cy="4341813"/>
          </a:xfrm>
        </p:spPr>
        <p:txBody>
          <a:bodyPr/>
          <a:lstStyle/>
          <a:p>
            <a:pPr marL="171434" indent="-171434">
              <a:buFont typeface="Arial" panose="020B0604020202020204" pitchFamily="34" charset="0"/>
              <a:buChar char="•"/>
              <a:tabLst>
                <a:tab pos="1764210" algn="l"/>
              </a:tabLst>
            </a:pPr>
            <a:r>
              <a:rPr lang="tr-TR" sz="1100" dirty="0">
                <a:ea typeface="Calibri"/>
                <a:cs typeface="Arial" panose="020B0604020202020204" pitchFamily="34" charset="0"/>
              </a:rPr>
              <a:t>2012'de </a:t>
            </a:r>
            <a:r>
              <a:rPr lang="tr-TR" sz="1100" dirty="0" err="1">
                <a:ea typeface="Calibri"/>
                <a:cs typeface="Arial" panose="020B0604020202020204" pitchFamily="34" charset="0"/>
              </a:rPr>
              <a:t>Carp</a:t>
            </a:r>
            <a:r>
              <a:rPr lang="tr-TR" sz="1100" dirty="0">
                <a:ea typeface="Calibri"/>
                <a:cs typeface="Arial" panose="020B0604020202020204" pitchFamily="34" charset="0"/>
              </a:rPr>
              <a:t> tarafından yürütülen çalışma, 20 haftalık </a:t>
            </a:r>
            <a:r>
              <a:rPr lang="tr-TR" sz="1100" dirty="0" err="1">
                <a:ea typeface="Calibri"/>
                <a:cs typeface="Arial" panose="020B0604020202020204" pitchFamily="34" charset="0"/>
              </a:rPr>
              <a:t>gestasyondan</a:t>
            </a:r>
            <a:r>
              <a:rPr lang="tr-TR" sz="1100" dirty="0">
                <a:ea typeface="Calibri"/>
                <a:cs typeface="Arial" panose="020B0604020202020204" pitchFamily="34" charset="0"/>
              </a:rPr>
              <a:t> önce düşük tehlikesine işaret eden kanaması olan kadınlarda yatak istirahati veya </a:t>
            </a:r>
            <a:r>
              <a:rPr lang="tr-TR" sz="1100" dirty="0" err="1">
                <a:ea typeface="Calibri"/>
                <a:cs typeface="Arial" panose="020B0604020202020204" pitchFamily="34" charset="0"/>
              </a:rPr>
              <a:t>plasebo</a:t>
            </a:r>
            <a:r>
              <a:rPr lang="tr-TR" sz="1100" dirty="0">
                <a:ea typeface="Calibri"/>
                <a:cs typeface="Arial" panose="020B0604020202020204" pitchFamily="34" charset="0"/>
              </a:rPr>
              <a:t> ile karşılaştırıldığında </a:t>
            </a:r>
            <a:r>
              <a:rPr lang="tr-TR" sz="1100" dirty="0" err="1">
                <a:ea typeface="Calibri"/>
                <a:cs typeface="Arial" panose="020B0604020202020204" pitchFamily="34" charset="0"/>
              </a:rPr>
              <a:t>didrogesteron</a:t>
            </a:r>
            <a:r>
              <a:rPr lang="tr-TR" sz="1100" dirty="0">
                <a:ea typeface="Calibri"/>
                <a:cs typeface="Arial" panose="020B0604020202020204" pitchFamily="34" charset="0"/>
              </a:rPr>
              <a:t> tedavisinin gebelik sonucunu iyileştirip iyileştirmediğini belirleyen yayınlanmış verilerin sistematik bir derlemesidir.</a:t>
            </a:r>
          </a:p>
          <a:p>
            <a:pPr marL="171434" indent="-171434">
              <a:buFont typeface="Arial" panose="020B0604020202020204" pitchFamily="34" charset="0"/>
              <a:buChar char="•"/>
              <a:tabLst>
                <a:tab pos="1764210" algn="l"/>
              </a:tabLst>
            </a:pPr>
            <a:r>
              <a:rPr lang="tr-TR" sz="1100" dirty="0">
                <a:ea typeface="Calibri"/>
                <a:cs typeface="Arial" panose="020B0604020202020204" pitchFamily="34" charset="0"/>
              </a:rPr>
              <a:t>Analize beş </a:t>
            </a:r>
            <a:r>
              <a:rPr lang="tr-TR" sz="1100" dirty="0" err="1">
                <a:ea typeface="Calibri"/>
                <a:cs typeface="Arial" panose="020B0604020202020204" pitchFamily="34" charset="0"/>
              </a:rPr>
              <a:t>randomize</a:t>
            </a:r>
            <a:r>
              <a:rPr lang="tr-TR" sz="1100" dirty="0">
                <a:ea typeface="Calibri"/>
                <a:cs typeface="Arial" panose="020B0604020202020204" pitchFamily="34" charset="0"/>
              </a:rPr>
              <a:t> kontrollü çalışma ve bir </a:t>
            </a:r>
            <a:r>
              <a:rPr lang="tr-TR" sz="1100" dirty="0" err="1">
                <a:ea typeface="Calibri"/>
                <a:cs typeface="Arial" panose="020B0604020202020204" pitchFamily="34" charset="0"/>
              </a:rPr>
              <a:t>randomize</a:t>
            </a:r>
            <a:r>
              <a:rPr lang="tr-TR" sz="1100" dirty="0">
                <a:ea typeface="Calibri"/>
                <a:cs typeface="Arial" panose="020B0604020202020204" pitchFamily="34" charset="0"/>
              </a:rPr>
              <a:t> olmayan çalışma dahil edilmiştir; bunlara daha önce bahsi geçen </a:t>
            </a:r>
            <a:r>
              <a:rPr lang="tr-TR" sz="1100" dirty="0" err="1">
                <a:ea typeface="Calibri"/>
                <a:cs typeface="Arial" panose="020B0604020202020204" pitchFamily="34" charset="0"/>
              </a:rPr>
              <a:t>Omar</a:t>
            </a:r>
            <a:r>
              <a:rPr lang="tr-TR" sz="1100" dirty="0">
                <a:ea typeface="Calibri"/>
                <a:cs typeface="Arial" panose="020B0604020202020204" pitchFamily="34" charset="0"/>
              </a:rPr>
              <a:t> ve ark 2005, El-</a:t>
            </a:r>
            <a:r>
              <a:rPr lang="tr-TR" sz="1100" dirty="0" err="1">
                <a:ea typeface="Calibri"/>
                <a:cs typeface="Arial" panose="020B0604020202020204" pitchFamily="34" charset="0"/>
              </a:rPr>
              <a:t>Zibdeh</a:t>
            </a:r>
            <a:r>
              <a:rPr lang="tr-TR" sz="1100" dirty="0">
                <a:ea typeface="Calibri"/>
                <a:cs typeface="Arial" panose="020B0604020202020204" pitchFamily="34" charset="0"/>
              </a:rPr>
              <a:t> ve </a:t>
            </a:r>
            <a:r>
              <a:rPr lang="tr-TR" sz="1100" dirty="0" err="1">
                <a:ea typeface="Calibri"/>
                <a:cs typeface="Arial" panose="020B0604020202020204" pitchFamily="34" charset="0"/>
              </a:rPr>
              <a:t>Panadian</a:t>
            </a:r>
            <a:r>
              <a:rPr lang="tr-TR" sz="1100" dirty="0">
                <a:ea typeface="Calibri"/>
                <a:cs typeface="Arial" panose="020B0604020202020204" pitchFamily="34" charset="0"/>
              </a:rPr>
              <a:t> 2009 da </a:t>
            </a:r>
            <a:r>
              <a:rPr lang="tr-TR" sz="1100" dirty="0" err="1">
                <a:ea typeface="Calibri"/>
                <a:cs typeface="Arial" panose="020B0604020202020204" pitchFamily="34" charset="0"/>
              </a:rPr>
              <a:t>dahildir.Karşılaştırma</a:t>
            </a:r>
            <a:r>
              <a:rPr lang="tr-TR" sz="1100" dirty="0">
                <a:ea typeface="Calibri"/>
                <a:cs typeface="Arial" panose="020B0604020202020204" pitchFamily="34" charset="0"/>
              </a:rPr>
              <a:t> yatak istirahati ve Plasebo ile yapılmış.</a:t>
            </a:r>
          </a:p>
          <a:p>
            <a:pPr marL="171434" indent="-171434">
              <a:buFont typeface="Arial" panose="020B0604020202020204" pitchFamily="34" charset="0"/>
              <a:buChar char="•"/>
              <a:tabLst>
                <a:tab pos="1764210" algn="l"/>
              </a:tabLst>
            </a:pPr>
            <a:r>
              <a:rPr lang="tr-TR" sz="1100" dirty="0">
                <a:ea typeface="Calibri"/>
                <a:cs typeface="Arial" panose="020B0604020202020204" pitchFamily="34" charset="0"/>
              </a:rPr>
              <a:t>Bulgular, kontrol grubundaki %24 (78/325) ile karşılaştırıldığında </a:t>
            </a:r>
            <a:r>
              <a:rPr lang="tr-TR" sz="1100" dirty="0" err="1">
                <a:ea typeface="Calibri"/>
                <a:cs typeface="Arial" panose="020B0604020202020204" pitchFamily="34" charset="0"/>
              </a:rPr>
              <a:t>didrogesteron</a:t>
            </a:r>
            <a:r>
              <a:rPr lang="tr-TR" sz="1100" dirty="0">
                <a:ea typeface="Calibri"/>
                <a:cs typeface="Arial" panose="020B0604020202020204" pitchFamily="34" charset="0"/>
              </a:rPr>
              <a:t> tedavisi ile düşük oranının %13 (44/335) oranında olduğunu göstermiştir. Düşüğe yönelik risk oranı 0.47'dir (güven aralığı [CI]=0.31–0.7).</a:t>
            </a:r>
          </a:p>
          <a:p>
            <a:pPr marL="171434" indent="-171434">
              <a:buFont typeface="Arial" panose="020B0604020202020204" pitchFamily="34" charset="0"/>
              <a:buChar char="•"/>
              <a:tabLst>
                <a:tab pos="1764210" algn="l"/>
              </a:tabLst>
            </a:pPr>
            <a:r>
              <a:rPr lang="tr-TR" sz="1100" dirty="0">
                <a:ea typeface="Calibri"/>
                <a:cs typeface="Arial" panose="020B0604020202020204" pitchFamily="34" charset="0"/>
              </a:rPr>
              <a:t>Güvenlilik analizine bir literatür araması ile tanımlanmış tüm çalışmalardan alınan veriler dahil edilmiştir (n=1,380). Belirli herhangi bir yan etki gözlemlenmemiştir; çok az sayıda doğum kusuru olduğu ve tedavi grupları arasında doğum kilosu, 1 dakikalık </a:t>
            </a:r>
            <a:r>
              <a:rPr lang="tr-TR" sz="1100" dirty="0" err="1">
                <a:ea typeface="Calibri"/>
                <a:cs typeface="Arial" panose="020B0604020202020204" pitchFamily="34" charset="0"/>
              </a:rPr>
              <a:t>Apgar</a:t>
            </a:r>
            <a:r>
              <a:rPr lang="tr-TR" sz="1100" dirty="0">
                <a:ea typeface="Calibri"/>
                <a:cs typeface="Arial" panose="020B0604020202020204" pitchFamily="34" charset="0"/>
              </a:rPr>
              <a:t> puanları veya büyüme geriliği açısından anlamlı herhangi bir farklılık olmadığı tespit edilmiştir.</a:t>
            </a:r>
          </a:p>
          <a:p>
            <a:pPr>
              <a:tabLst>
                <a:tab pos="1764210" algn="l"/>
              </a:tabLst>
            </a:pPr>
            <a:r>
              <a:rPr lang="en-GB" sz="1100" dirty="0">
                <a:ea typeface="Calibri"/>
                <a:cs typeface="Arial" panose="020B0604020202020204" pitchFamily="34" charset="0"/>
              </a:rPr>
              <a:t> </a:t>
            </a:r>
            <a:r>
              <a:rPr lang="en-GB" sz="1100" dirty="0" err="1">
                <a:ea typeface="Calibri"/>
                <a:cs typeface="Arial" panose="020B0604020202020204" pitchFamily="34" charset="0"/>
              </a:rPr>
              <a:t>En</a:t>
            </a:r>
            <a:r>
              <a:rPr lang="en-GB" sz="1100" dirty="0">
                <a:ea typeface="Calibri"/>
                <a:cs typeface="Arial" panose="020B0604020202020204" pitchFamily="34" charset="0"/>
              </a:rPr>
              <a:t> </a:t>
            </a:r>
            <a:r>
              <a:rPr lang="en-GB" sz="1100" dirty="0" err="1">
                <a:ea typeface="Calibri"/>
                <a:cs typeface="Arial" panose="020B0604020202020204" pitchFamily="34" charset="0"/>
              </a:rPr>
              <a:t>eski</a:t>
            </a:r>
            <a:r>
              <a:rPr lang="en-GB" sz="1100" dirty="0">
                <a:ea typeface="Calibri"/>
                <a:cs typeface="Arial" panose="020B0604020202020204" pitchFamily="34" charset="0"/>
              </a:rPr>
              <a:t> 2 </a:t>
            </a:r>
            <a:r>
              <a:rPr lang="en-GB" sz="1100" dirty="0" err="1">
                <a:ea typeface="Calibri"/>
                <a:cs typeface="Arial" panose="020B0604020202020204" pitchFamily="34" charset="0"/>
              </a:rPr>
              <a:t>çalışma</a:t>
            </a:r>
            <a:r>
              <a:rPr lang="en-GB" sz="1100" dirty="0">
                <a:ea typeface="Calibri"/>
                <a:cs typeface="Arial" panose="020B0604020202020204" pitchFamily="34" charset="0"/>
              </a:rPr>
              <a:t> </a:t>
            </a:r>
            <a:r>
              <a:rPr lang="en-GB" sz="1100" dirty="0" err="1">
                <a:ea typeface="Calibri"/>
                <a:cs typeface="Arial" panose="020B0604020202020204" pitchFamily="34" charset="0"/>
              </a:rPr>
              <a:t>çıkarıldığında</a:t>
            </a:r>
            <a:r>
              <a:rPr lang="en-GB" sz="1100" dirty="0">
                <a:ea typeface="Calibri"/>
                <a:cs typeface="Arial" panose="020B0604020202020204" pitchFamily="34" charset="0"/>
              </a:rPr>
              <a:t> bile OR 0,42 (CI:0,25-0,69)</a:t>
            </a:r>
          </a:p>
          <a:p>
            <a:pPr>
              <a:tabLst>
                <a:tab pos="1764210" algn="l"/>
              </a:tabLst>
            </a:pPr>
            <a:r>
              <a:rPr lang="tr-TR" sz="1100" b="1" dirty="0">
                <a:ea typeface="Calibri"/>
                <a:cs typeface="Arial" panose="020B0604020202020204" pitchFamily="34" charset="0"/>
              </a:rPr>
              <a:t>Kaynak</a:t>
            </a:r>
          </a:p>
          <a:p>
            <a:pPr>
              <a:tabLst>
                <a:tab pos="1764210" algn="l"/>
              </a:tabLst>
            </a:pPr>
            <a:r>
              <a:rPr lang="tr-TR" sz="1100" dirty="0" err="1">
                <a:ea typeface="Calibri"/>
                <a:cs typeface="Arial" panose="020B0604020202020204" pitchFamily="34" charset="0"/>
              </a:rPr>
              <a:t>Carp</a:t>
            </a:r>
            <a:r>
              <a:rPr lang="tr-TR" sz="1100" dirty="0">
                <a:ea typeface="Calibri"/>
                <a:cs typeface="Arial" panose="020B0604020202020204" pitchFamily="34" charset="0"/>
              </a:rPr>
              <a:t> H. A </a:t>
            </a:r>
            <a:r>
              <a:rPr lang="tr-TR" sz="1100" dirty="0" err="1">
                <a:ea typeface="Calibri"/>
                <a:cs typeface="Arial" panose="020B0604020202020204" pitchFamily="34" charset="0"/>
              </a:rPr>
              <a:t>systematic</a:t>
            </a:r>
            <a:r>
              <a:rPr lang="tr-TR" sz="1100" dirty="0">
                <a:ea typeface="Calibri"/>
                <a:cs typeface="Arial" panose="020B0604020202020204" pitchFamily="34" charset="0"/>
              </a:rPr>
              <a:t> </a:t>
            </a:r>
            <a:r>
              <a:rPr lang="tr-TR" sz="1100" dirty="0" err="1">
                <a:ea typeface="Calibri"/>
                <a:cs typeface="Arial" panose="020B0604020202020204" pitchFamily="34" charset="0"/>
              </a:rPr>
              <a:t>review</a:t>
            </a:r>
            <a:r>
              <a:rPr lang="tr-TR" sz="1100" dirty="0">
                <a:ea typeface="Calibri"/>
                <a:cs typeface="Arial" panose="020B0604020202020204" pitchFamily="34" charset="0"/>
              </a:rPr>
              <a:t> of </a:t>
            </a:r>
            <a:r>
              <a:rPr lang="tr-TR" sz="1100" dirty="0" err="1">
                <a:ea typeface="Calibri"/>
                <a:cs typeface="Arial" panose="020B0604020202020204" pitchFamily="34" charset="0"/>
              </a:rPr>
              <a:t>dydrogesterone</a:t>
            </a:r>
            <a:r>
              <a:rPr lang="tr-TR" sz="1100" dirty="0">
                <a:ea typeface="Calibri"/>
                <a:cs typeface="Arial" panose="020B0604020202020204" pitchFamily="34" charset="0"/>
              </a:rPr>
              <a:t> </a:t>
            </a:r>
            <a:r>
              <a:rPr lang="tr-TR" sz="1100" dirty="0" err="1">
                <a:ea typeface="Calibri"/>
                <a:cs typeface="Arial" panose="020B0604020202020204" pitchFamily="34" charset="0"/>
              </a:rPr>
              <a:t>for</a:t>
            </a:r>
            <a:r>
              <a:rPr lang="tr-TR" sz="1100" dirty="0">
                <a:ea typeface="Calibri"/>
                <a:cs typeface="Arial" panose="020B0604020202020204" pitchFamily="34" charset="0"/>
              </a:rPr>
              <a:t> </a:t>
            </a:r>
            <a:r>
              <a:rPr lang="tr-TR" sz="1100" dirty="0" err="1">
                <a:ea typeface="Calibri"/>
                <a:cs typeface="Arial" panose="020B0604020202020204" pitchFamily="34" charset="0"/>
              </a:rPr>
              <a:t>the</a:t>
            </a:r>
            <a:r>
              <a:rPr lang="tr-TR" sz="1100" dirty="0">
                <a:ea typeface="Calibri"/>
                <a:cs typeface="Arial" panose="020B0604020202020204" pitchFamily="34" charset="0"/>
              </a:rPr>
              <a:t> </a:t>
            </a:r>
            <a:r>
              <a:rPr lang="tr-TR" sz="1100" dirty="0" err="1">
                <a:ea typeface="Calibri"/>
                <a:cs typeface="Arial" panose="020B0604020202020204" pitchFamily="34" charset="0"/>
              </a:rPr>
              <a:t>treatment</a:t>
            </a:r>
            <a:r>
              <a:rPr lang="tr-TR" sz="1100" dirty="0">
                <a:ea typeface="Calibri"/>
                <a:cs typeface="Arial" panose="020B0604020202020204" pitchFamily="34" charset="0"/>
              </a:rPr>
              <a:t> of </a:t>
            </a:r>
            <a:r>
              <a:rPr lang="tr-TR" sz="1100" dirty="0" err="1">
                <a:ea typeface="Calibri"/>
                <a:cs typeface="Arial" panose="020B0604020202020204" pitchFamily="34" charset="0"/>
              </a:rPr>
              <a:t>threatened</a:t>
            </a:r>
            <a:r>
              <a:rPr lang="tr-TR" sz="1100" dirty="0">
                <a:ea typeface="Calibri"/>
                <a:cs typeface="Arial" panose="020B0604020202020204" pitchFamily="34" charset="0"/>
              </a:rPr>
              <a:t> </a:t>
            </a:r>
            <a:r>
              <a:rPr lang="tr-TR" sz="1100" dirty="0" err="1">
                <a:ea typeface="Calibri"/>
                <a:cs typeface="Arial" panose="020B0604020202020204" pitchFamily="34" charset="0"/>
              </a:rPr>
              <a:t>miscarriage</a:t>
            </a:r>
            <a:r>
              <a:rPr lang="tr-TR" sz="1100" dirty="0">
                <a:ea typeface="Calibri"/>
                <a:cs typeface="Arial" panose="020B0604020202020204" pitchFamily="34" charset="0"/>
              </a:rPr>
              <a:t>. </a:t>
            </a:r>
            <a:r>
              <a:rPr lang="tr-TR" sz="1100" dirty="0" err="1">
                <a:ea typeface="Calibri"/>
                <a:cs typeface="Arial" panose="020B0604020202020204" pitchFamily="34" charset="0"/>
              </a:rPr>
              <a:t>Gynecol</a:t>
            </a:r>
            <a:r>
              <a:rPr lang="tr-TR" sz="1100" dirty="0">
                <a:ea typeface="Calibri"/>
                <a:cs typeface="Arial" panose="020B0604020202020204" pitchFamily="34" charset="0"/>
              </a:rPr>
              <a:t> </a:t>
            </a:r>
            <a:r>
              <a:rPr lang="tr-TR" sz="1100" dirty="0" err="1">
                <a:ea typeface="Calibri"/>
                <a:cs typeface="Arial" panose="020B0604020202020204" pitchFamily="34" charset="0"/>
              </a:rPr>
              <a:t>Endocrinol</a:t>
            </a:r>
            <a:r>
              <a:rPr lang="tr-TR" sz="1100" dirty="0">
                <a:ea typeface="Calibri"/>
                <a:cs typeface="Arial" panose="020B0604020202020204" pitchFamily="34" charset="0"/>
              </a:rPr>
              <a:t> 2012;28(12):983–990</a:t>
            </a:r>
          </a:p>
        </p:txBody>
      </p:sp>
      <p:sp>
        <p:nvSpPr>
          <p:cNvPr id="4" name="Slide Number Placeholder 3"/>
          <p:cNvSpPr>
            <a:spLocks noGrp="1"/>
          </p:cNvSpPr>
          <p:nvPr>
            <p:ph type="sldNum" sz="quarter" idx="10"/>
          </p:nvPr>
        </p:nvSpPr>
        <p:spPr/>
        <p:txBody>
          <a:bodyPr/>
          <a:lstStyle/>
          <a:p>
            <a:pPr rtl="0"/>
            <a:fld id="{2B751C23-F17F-4FBC-A2A5-151144C1D862}" type="slidenum">
              <a:rPr/>
              <a:t>90</a:t>
            </a:fld>
            <a:endParaRPr/>
          </a:p>
        </p:txBody>
      </p:sp>
    </p:spTree>
    <p:extLst>
      <p:ext uri="{BB962C8B-B14F-4D97-AF65-F5344CB8AC3E}">
        <p14:creationId xmlns:p14="http://schemas.microsoft.com/office/powerpoint/2010/main" val="318232596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822577" cy="4693025"/>
          </a:xfrm>
        </p:spPr>
        <p:txBody>
          <a:bodyPr/>
          <a:lstStyle/>
          <a:p>
            <a:pPr marL="179982" indent="-179982">
              <a:buFont typeface="Arial" panose="020B0604020202020204" pitchFamily="34" charset="0"/>
              <a:buChar char="•"/>
            </a:pPr>
            <a:r>
              <a:rPr lang="tr-TR" sz="1100">
                <a:ea typeface="Calibri"/>
                <a:cs typeface="Arial" panose="020B0604020202020204" pitchFamily="34" charset="0"/>
              </a:rPr>
              <a:t>Wahabi tarafından gerçekleştirilen düşük tehlikesinde progestojenlere yönelik 2007 Cochrane derlemesine, yalnızca iki vajinal progesteron çalışması dahil edilmiştir (84 katılımcı).</a:t>
            </a:r>
            <a:r>
              <a:rPr lang="tr-TR" sz="1100" baseline="30000">
                <a:ea typeface="Calibri"/>
                <a:cs typeface="Arial" panose="020B0604020202020204" pitchFamily="34" charset="0"/>
              </a:rPr>
              <a:t>1</a:t>
            </a:r>
            <a:r>
              <a:rPr lang="tr-TR" sz="1100">
                <a:ea typeface="Calibri"/>
                <a:cs typeface="Arial" panose="020B0604020202020204" pitchFamily="34" charset="0"/>
              </a:rPr>
              <a:t> Varılan nihai sonuç, plasebo ile karşılaştırıldığında </a:t>
            </a:r>
            <a:r>
              <a:rPr lang="tr-TR">
                <a:latin typeface="+mn-lt"/>
                <a:ea typeface="Calibri"/>
                <a:cs typeface="Arial" panose="020B0604020202020204" pitchFamily="34" charset="0"/>
              </a:rPr>
              <a:t>vajinal progesteron kullanımının düşük riskini azaltmada etkili olduğunu gösteren herhangi bir kanıtın olmaması olmuştur.</a:t>
            </a:r>
          </a:p>
          <a:p>
            <a:pPr marL="179982" indent="-179982">
              <a:buFont typeface="Arial" panose="020B0604020202020204" pitchFamily="34" charset="0"/>
              <a:buChar char="•"/>
              <a:tabLst>
                <a:tab pos="1764210" algn="l"/>
              </a:tabLst>
            </a:pPr>
            <a:r>
              <a:rPr lang="tr-TR">
                <a:latin typeface="+mn-lt"/>
                <a:ea typeface="Calibri"/>
                <a:cs typeface="Arial" panose="020B0604020202020204" pitchFamily="34" charset="0"/>
              </a:rPr>
              <a:t>İlave iki didrogesteron çalışması ve 421 katılımcı ile 2011'de gerçekleştirilen Cochrane derlemesinde (El-Zibdeh 2009 ve Pandian 2009), </a:t>
            </a:r>
            <a:r>
              <a:rPr lang="tr-TR" baseline="30000">
                <a:latin typeface="+mn-lt"/>
                <a:ea typeface="Calibri"/>
                <a:cs typeface="Arial" panose="020B0604020202020204" pitchFamily="34" charset="0"/>
              </a:rPr>
              <a:t> </a:t>
            </a:r>
            <a:r>
              <a:rPr lang="tr-TR">
                <a:latin typeface="+mn-lt"/>
                <a:ea typeface="Calibri"/>
                <a:cs typeface="Arial" panose="020B0604020202020204" pitchFamily="34" charset="0"/>
              </a:rPr>
              <a:t> düşük tehlikesi tedavisinde progestojenlerin kullanımının etkili olduğu sonucuna varılmıştır</a:t>
            </a:r>
            <a:r>
              <a:rPr lang="tr-TR" baseline="30000">
                <a:latin typeface="+mn-lt"/>
                <a:ea typeface="Calibri"/>
                <a:cs typeface="Arial" panose="020B0604020202020204" pitchFamily="34" charset="0"/>
              </a:rPr>
              <a:t>2</a:t>
            </a:r>
          </a:p>
          <a:p>
            <a:pPr marL="179982" indent="-179982">
              <a:buFont typeface="Arial" panose="020B0604020202020204" pitchFamily="34" charset="0"/>
              <a:buChar char="•"/>
              <a:tabLst>
                <a:tab pos="1764210" algn="l"/>
              </a:tabLst>
            </a:pPr>
            <a:r>
              <a:rPr lang="tr-TR">
                <a:latin typeface="+mn-lt"/>
                <a:ea typeface="Calibri"/>
                <a:cs typeface="Arial" panose="020B0604020202020204" pitchFamily="34" charset="0"/>
              </a:rPr>
              <a:t>2012'de Carp tarafından hazırlanan üçüncü bir sistematik derlemede</a:t>
            </a:r>
            <a:r>
              <a:rPr lang="tr-TR" baseline="30000">
                <a:latin typeface="+mn-lt"/>
                <a:ea typeface="Calibri"/>
                <a:cs typeface="Arial" panose="020B0604020202020204" pitchFamily="34" charset="0"/>
              </a:rPr>
              <a:t>3</a:t>
            </a:r>
            <a:r>
              <a:rPr lang="tr-TR">
                <a:latin typeface="+mn-lt"/>
                <a:ea typeface="Calibri"/>
                <a:cs typeface="Arial" panose="020B0604020202020204" pitchFamily="34" charset="0"/>
              </a:rPr>
              <a:t> en yüksek katılımcı sayısına ulaşılmıştır (beş didrogesteron çalışmasından=660 kişi) ve önceki iki sistematik derleme ile sağlanan sonuçlara göre daha sağlam sonuçlar sunulmaktadır.</a:t>
            </a:r>
            <a:r>
              <a:rPr lang="tr-TR" baseline="30000">
                <a:latin typeface="+mn-lt"/>
                <a:ea typeface="Calibri"/>
                <a:cs typeface="Arial" panose="020B0604020202020204" pitchFamily="34" charset="0"/>
              </a:rPr>
              <a:t>1,2 </a:t>
            </a:r>
            <a:r>
              <a:rPr lang="tr-TR">
                <a:latin typeface="+mn-lt"/>
                <a:ea typeface="Calibri"/>
                <a:cs typeface="Arial" panose="020B0604020202020204" pitchFamily="34" charset="0"/>
              </a:rPr>
              <a:t>Bulgular, standart bakımda 0.47'lik oran ile karşılaştırıldığında didrogesteronun düşüğe yönelik risk oranında istatistiksel olarak anlamlı bir azalma elde edildiğini göstermiştir (güven aralığı [CI]=0.31–0.7). Yazarlar dahil edilen iki çalışmanın da 1967 yılı gibi erken bir dönemde yayımlandığını ve dolayısıyla yanlılığın değerlendirilemediğini belirtmiştir. Bununla birlikte, bu iki çalışmanın meta-analizden çıkarılması ile standart bakıma göre tedavi grubunda halen düşük bir düşük oranı sergilenmiştir (risk oranı 0.42, CI=0.25-0.69).</a:t>
            </a:r>
            <a:r>
              <a:rPr lang="tr-TR" baseline="30000">
                <a:latin typeface="+mn-lt"/>
                <a:ea typeface="Calibri"/>
                <a:cs typeface="Arial" panose="020B0604020202020204" pitchFamily="34" charset="0"/>
              </a:rPr>
              <a:t>3</a:t>
            </a:r>
          </a:p>
          <a:p>
            <a:pPr>
              <a:tabLst>
                <a:tab pos="1764210" algn="l"/>
              </a:tabLst>
            </a:pPr>
            <a:endParaRPr lang="en-US" baseline="30000" dirty="0">
              <a:latin typeface="+mn-lt"/>
              <a:ea typeface="Calibri"/>
              <a:cs typeface="Arial" panose="020B0604020202020204" pitchFamily="34" charset="0"/>
            </a:endParaRPr>
          </a:p>
          <a:p>
            <a:pPr>
              <a:tabLst>
                <a:tab pos="1764210" algn="l"/>
              </a:tabLst>
            </a:pPr>
            <a:r>
              <a:rPr lang="tr-TR" b="1">
                <a:latin typeface="+mn-lt"/>
                <a:ea typeface="Calibri"/>
                <a:cs typeface="Arial" panose="020B0604020202020204" pitchFamily="34" charset="0"/>
              </a:rPr>
              <a:t>Kaynaklar</a:t>
            </a:r>
          </a:p>
          <a:p>
            <a:pPr marL="179982" indent="-179982">
              <a:buFont typeface="+mj-lt"/>
              <a:buAutoNum type="arabicPeriod"/>
              <a:tabLst>
                <a:tab pos="1764210" algn="l"/>
              </a:tabLst>
            </a:pPr>
            <a:r>
              <a:rPr lang="tr-TR">
                <a:latin typeface="+mn-lt"/>
                <a:ea typeface="Calibri"/>
                <a:cs typeface="Arial" panose="020B0604020202020204" pitchFamily="34" charset="0"/>
              </a:rPr>
              <a:t>Wahabi HA, Abed Althagafi NF, Elawad M. Progestogen for treating threatened miscarriage. </a:t>
            </a:r>
            <a:r>
              <a:rPr lang="tr-TR" i="1">
                <a:latin typeface="+mn-lt"/>
                <a:ea typeface="Calibri"/>
                <a:cs typeface="Arial" panose="020B0604020202020204" pitchFamily="34" charset="0"/>
              </a:rPr>
              <a:t>Cochrane Database Syst Rev </a:t>
            </a:r>
            <a:r>
              <a:rPr lang="tr-TR">
                <a:latin typeface="+mn-lt"/>
                <a:ea typeface="Calibri"/>
                <a:cs typeface="Arial" panose="020B0604020202020204" pitchFamily="34" charset="0"/>
              </a:rPr>
              <a:t>2007;(3):CD005943</a:t>
            </a:r>
          </a:p>
          <a:p>
            <a:pPr marL="179982" indent="-179982">
              <a:buFont typeface="+mj-lt"/>
              <a:buAutoNum type="arabicPeriod"/>
              <a:tabLst>
                <a:tab pos="1764210" algn="l"/>
              </a:tabLst>
            </a:pPr>
            <a:r>
              <a:rPr lang="tr-TR">
                <a:latin typeface="+mn-lt"/>
                <a:ea typeface="Calibri"/>
                <a:cs typeface="Arial" panose="020B0604020202020204" pitchFamily="34" charset="0"/>
              </a:rPr>
              <a:t>Wahabi HA, Fayed AA, Esmaeil SA, Al Zeidan RA. Progestogen for treating threatened miscarriage. </a:t>
            </a:r>
            <a:r>
              <a:rPr lang="tr-TR" i="1">
                <a:latin typeface="+mn-lt"/>
                <a:ea typeface="Calibri"/>
                <a:cs typeface="Arial" panose="020B0604020202020204" pitchFamily="34" charset="0"/>
              </a:rPr>
              <a:t>Cochrane Database Syst Rev </a:t>
            </a:r>
            <a:r>
              <a:rPr lang="tr-TR">
                <a:latin typeface="+mn-lt"/>
                <a:ea typeface="Calibri"/>
                <a:cs typeface="Arial" panose="020B0604020202020204" pitchFamily="34" charset="0"/>
              </a:rPr>
              <a:t>2011;(12):CD005943</a:t>
            </a:r>
          </a:p>
          <a:p>
            <a:pPr marL="179982" indent="-179982">
              <a:buFont typeface="+mj-lt"/>
              <a:buAutoNum type="arabicPeriod"/>
              <a:tabLst>
                <a:tab pos="1764210" algn="l"/>
              </a:tabLst>
            </a:pPr>
            <a:r>
              <a:rPr lang="tr-TR">
                <a:latin typeface="+mn-lt"/>
                <a:ea typeface="Calibri"/>
                <a:cs typeface="Arial" panose="020B0604020202020204" pitchFamily="34" charset="0"/>
              </a:rPr>
              <a:t>Carp H. A systematic review of dydrogesterone for the treatment of threatened miscarriage. </a:t>
            </a:r>
            <a:r>
              <a:rPr lang="tr-TR" i="1">
                <a:latin typeface="+mn-lt"/>
                <a:ea typeface="Calibri"/>
                <a:cs typeface="Arial" panose="020B0604020202020204" pitchFamily="34" charset="0"/>
              </a:rPr>
              <a:t>Gynecol Endocrinol </a:t>
            </a:r>
            <a:r>
              <a:rPr lang="tr-TR">
                <a:latin typeface="+mn-lt"/>
                <a:ea typeface="Calibri"/>
                <a:cs typeface="Arial" panose="020B0604020202020204" pitchFamily="34" charset="0"/>
              </a:rPr>
              <a:t>2012;28(12):983–990</a:t>
            </a:r>
          </a:p>
          <a:p>
            <a:pPr marL="179982" indent="-179982">
              <a:buFont typeface="+mj-lt"/>
              <a:buAutoNum type="arabicPeriod"/>
              <a:tabLst>
                <a:tab pos="1764210" algn="l"/>
              </a:tabLst>
            </a:pPr>
            <a:r>
              <a:rPr lang="tr-TR">
                <a:latin typeface="+mn-lt"/>
                <a:ea typeface="Calibri"/>
                <a:cs typeface="Arial" panose="020B0604020202020204" pitchFamily="34" charset="0"/>
              </a:rPr>
              <a:t>El-Zibdeh MY, Yousef LT. Dydrogesterone support in threatened miscarriage. </a:t>
            </a:r>
            <a:r>
              <a:rPr lang="tr-TR" i="1">
                <a:latin typeface="+mn-lt"/>
                <a:ea typeface="Calibri"/>
                <a:cs typeface="Arial" panose="020B0604020202020204" pitchFamily="34" charset="0"/>
              </a:rPr>
              <a:t>Maturitas</a:t>
            </a:r>
            <a:r>
              <a:rPr lang="tr-TR">
                <a:latin typeface="+mn-lt"/>
                <a:ea typeface="Calibri"/>
                <a:cs typeface="Arial" panose="020B0604020202020204" pitchFamily="34" charset="0"/>
              </a:rPr>
              <a:t> 2009;65(Suppl 1):S43–S46</a:t>
            </a:r>
          </a:p>
          <a:p>
            <a:pPr marL="179982" indent="-179982">
              <a:buFont typeface="+mj-lt"/>
              <a:buAutoNum type="arabicPeriod"/>
              <a:tabLst>
                <a:tab pos="1764210" algn="l"/>
              </a:tabLst>
            </a:pPr>
            <a:r>
              <a:rPr lang="tr-TR">
                <a:latin typeface="+mn-lt"/>
                <a:ea typeface="Calibri"/>
                <a:cs typeface="Arial" panose="020B0604020202020204" pitchFamily="34" charset="0"/>
              </a:rPr>
              <a:t>Pandian RU. Dydrogesterone in threatened miscarriage: a Malaysian experience. </a:t>
            </a:r>
            <a:r>
              <a:rPr lang="tr-TR" i="1">
                <a:latin typeface="+mn-lt"/>
                <a:ea typeface="Calibri"/>
                <a:cs typeface="Arial" panose="020B0604020202020204" pitchFamily="34" charset="0"/>
              </a:rPr>
              <a:t>Maturitas</a:t>
            </a:r>
            <a:r>
              <a:rPr lang="tr-TR">
                <a:latin typeface="+mn-lt"/>
                <a:ea typeface="Calibri"/>
                <a:cs typeface="Arial" panose="020B0604020202020204" pitchFamily="34" charset="0"/>
              </a:rPr>
              <a:t> 2009;65(Suppl 1):S47–S50 </a:t>
            </a:r>
          </a:p>
        </p:txBody>
      </p:sp>
      <p:sp>
        <p:nvSpPr>
          <p:cNvPr id="4" name="Slide Number Placeholder 3"/>
          <p:cNvSpPr>
            <a:spLocks noGrp="1"/>
          </p:cNvSpPr>
          <p:nvPr>
            <p:ph type="sldNum" sz="quarter" idx="10"/>
          </p:nvPr>
        </p:nvSpPr>
        <p:spPr/>
        <p:txBody>
          <a:bodyPr/>
          <a:lstStyle/>
          <a:p>
            <a:pPr rtl="0"/>
            <a:fld id="{2B751C23-F17F-4FBC-A2A5-151144C1D862}" type="slidenum">
              <a:rPr/>
              <a:t>94</a:t>
            </a:fld>
            <a:endParaRPr/>
          </a:p>
        </p:txBody>
      </p:sp>
    </p:spTree>
    <p:extLst>
      <p:ext uri="{BB962C8B-B14F-4D97-AF65-F5344CB8AC3E}">
        <p14:creationId xmlns:p14="http://schemas.microsoft.com/office/powerpoint/2010/main" val="318232596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42627" cy="4341813"/>
          </a:xfrm>
        </p:spPr>
        <p:txBody>
          <a:bodyPr/>
          <a:lstStyle/>
          <a:p>
            <a:pPr marL="171434" indent="-171434">
              <a:buFont typeface="Arial" panose="020B0604020202020204" pitchFamily="34" charset="0"/>
              <a:buChar char="•"/>
              <a:tabLst>
                <a:tab pos="1764210" algn="l"/>
              </a:tabLst>
            </a:pPr>
            <a:r>
              <a:rPr lang="tr-TR" sz="1100">
                <a:ea typeface="Calibri"/>
                <a:cs typeface="Arial" panose="020B0604020202020204" pitchFamily="34" charset="0"/>
              </a:rPr>
              <a:t>Kraliyet Avustralya ve Yeni Zellanda Doğum Uzmanları ve Jinekologları Koleji (RANZCOG) ve Kadın Sağlığı Komitesi, ‘Luteal fazda ve birinci trimesterde progesteron desteği’ ile ilgili revize edilmiş bir bildiri yayımlamıştır.</a:t>
            </a:r>
            <a:r>
              <a:rPr lang="tr-TR" sz="1100" baseline="30000">
                <a:ea typeface="Calibri"/>
                <a:cs typeface="Arial" panose="020B0604020202020204" pitchFamily="34" charset="0"/>
              </a:rPr>
              <a:t>1</a:t>
            </a:r>
          </a:p>
          <a:p>
            <a:pPr marL="171434" indent="-171434">
              <a:buFont typeface="Arial" panose="020B0604020202020204" pitchFamily="34" charset="0"/>
              <a:buChar char="•"/>
              <a:tabLst>
                <a:tab pos="1764210" algn="l"/>
              </a:tabLst>
            </a:pPr>
            <a:r>
              <a:rPr lang="tr-TR" sz="1100">
                <a:ea typeface="Calibri"/>
                <a:cs typeface="Arial" panose="020B0604020202020204" pitchFamily="34" charset="0"/>
              </a:rPr>
              <a:t>Temmuz 2013 tarihinde güncel olarak mevcut olan yayınlanmış verilere ve Kadın Sağlığı Komitesinin deneyimlerine dayalı olarak gerçekleştirilen toplantıda, görüş birliğine dayalı tavsiyeler güncellenmiştir.</a:t>
            </a:r>
            <a:r>
              <a:rPr lang="tr-TR" sz="1100" baseline="30000">
                <a:ea typeface="Calibri"/>
                <a:cs typeface="Arial" panose="020B0604020202020204" pitchFamily="34" charset="0"/>
              </a:rPr>
              <a:t>1</a:t>
            </a:r>
            <a:r>
              <a:rPr lang="tr-TR" sz="1100">
                <a:ea typeface="Calibri"/>
                <a:cs typeface="Arial" panose="020B0604020202020204" pitchFamily="34" charset="0"/>
              </a:rPr>
              <a:t> </a:t>
            </a:r>
          </a:p>
          <a:p>
            <a:pPr marL="171434" indent="-171434">
              <a:buFont typeface="Arial" panose="020B0604020202020204" pitchFamily="34" charset="0"/>
              <a:buChar char="•"/>
              <a:tabLst>
                <a:tab pos="1764210" algn="l"/>
              </a:tabLst>
            </a:pPr>
            <a:r>
              <a:rPr lang="tr-TR" sz="1100">
                <a:ea typeface="Calibri"/>
                <a:cs typeface="Arial" panose="020B0604020202020204" pitchFamily="34" charset="0"/>
              </a:rPr>
              <a:t>Düşük tehlikesi vakalarında progestinlerin kullanımı ile düşük oranında bir azalmayı gösteren başlangıç niteliğindeki kanıtlara yönelik olarak görüş birliğine dayalı bir tavsiye verilmiştir.</a:t>
            </a:r>
            <a:r>
              <a:rPr lang="tr-TR" sz="1100" baseline="30000">
                <a:ea typeface="Calibri"/>
                <a:cs typeface="Arial" panose="020B0604020202020204" pitchFamily="34" charset="0"/>
              </a:rPr>
              <a:t>1 </a:t>
            </a:r>
            <a:r>
              <a:rPr lang="tr-TR" sz="1100">
                <a:ea typeface="Calibri"/>
                <a:cs typeface="Arial" panose="020B0604020202020204" pitchFamily="34" charset="0"/>
              </a:rPr>
              <a:t>Bu tavsiye, 2011 yılında Wahabi </a:t>
            </a:r>
            <a:r>
              <a:rPr lang="tr-TR" sz="1100" i="1">
                <a:ea typeface="Calibri"/>
                <a:cs typeface="Arial" panose="020B0604020202020204" pitchFamily="34" charset="0"/>
              </a:rPr>
              <a:t>ve ark. </a:t>
            </a:r>
            <a:r>
              <a:rPr lang="tr-TR" sz="1100">
                <a:ea typeface="Calibri"/>
                <a:cs typeface="Arial" panose="020B0604020202020204" pitchFamily="34" charset="0"/>
              </a:rPr>
              <a:t> tarafından yapılan Cochrane derlemesinin bulgularına dayanmaktadır; bu Cochrane derlemesine oral didrogesteronun kullanıldığı iki ve vajinal progesteronun bildirildiği iki çalışma dahil edilmiştir.</a:t>
            </a:r>
            <a:r>
              <a:rPr lang="tr-TR" sz="1100" baseline="30000">
                <a:ea typeface="Calibri"/>
                <a:cs typeface="Arial" panose="020B0604020202020204" pitchFamily="34" charset="0"/>
              </a:rPr>
              <a:t>2</a:t>
            </a:r>
          </a:p>
          <a:p>
            <a:pPr>
              <a:tabLst>
                <a:tab pos="1764210" algn="l"/>
              </a:tabLst>
            </a:pPr>
            <a:endParaRPr lang="en-US" dirty="0">
              <a:latin typeface="+mn-lt"/>
              <a:ea typeface="Calibri"/>
              <a:cs typeface="Arial" panose="020B0604020202020204" pitchFamily="34" charset="0"/>
            </a:endParaRPr>
          </a:p>
          <a:p>
            <a:pPr>
              <a:tabLst>
                <a:tab pos="1764210" algn="l"/>
              </a:tabLst>
            </a:pPr>
            <a:r>
              <a:rPr lang="tr-TR" b="1">
                <a:latin typeface="+mn-lt"/>
                <a:ea typeface="Calibri"/>
                <a:cs typeface="Arial" panose="020B0604020202020204" pitchFamily="34" charset="0"/>
              </a:rPr>
              <a:t>Kaynaklar</a:t>
            </a:r>
          </a:p>
          <a:p>
            <a:pPr marL="179982" indent="-179982">
              <a:buFont typeface="+mj-lt"/>
              <a:buAutoNum type="arabicPeriod"/>
              <a:tabLst>
                <a:tab pos="1764210" algn="l"/>
              </a:tabLst>
            </a:pPr>
            <a:r>
              <a:rPr lang="tr-TR">
                <a:latin typeface="+mn-lt"/>
                <a:ea typeface="Calibri"/>
                <a:cs typeface="Arial" panose="020B0604020202020204" pitchFamily="34" charset="0"/>
              </a:rPr>
              <a:t>Royal Australian and New Zealand College of Obstetricians and Gynaecologists (RANZCOG). Progesterone support of the luteal phase and early</a:t>
            </a:r>
            <a:r>
              <a:rPr lang="tr-TR" baseline="0">
                <a:latin typeface="+mn-lt"/>
                <a:ea typeface="Calibri"/>
                <a:cs typeface="Arial" panose="020B0604020202020204" pitchFamily="34" charset="0"/>
              </a:rPr>
              <a:t> pregnancy (C-Obs 29a)</a:t>
            </a:r>
            <a:r>
              <a:rPr lang="tr-TR">
                <a:latin typeface="+mn-lt"/>
                <a:ea typeface="Calibri"/>
                <a:cs typeface="Arial" panose="020B0604020202020204" pitchFamily="34" charset="0"/>
              </a:rPr>
              <a:t>. 2013. </a:t>
            </a:r>
            <a:r>
              <a:rPr lang="tr-TR" u="none">
                <a:latin typeface="+mn-lt"/>
                <a:ea typeface="Calibri"/>
                <a:cs typeface="Arial" panose="020B0604020202020204" pitchFamily="34" charset="0"/>
              </a:rPr>
              <a:t>http://www.ranzcog.edu.au/component/docman/doc_details/961-c-obs-29a-progesterone-support-of-the-luteal-phase-and-early-pregnancy.html?Itemid=223l.</a:t>
            </a:r>
            <a:r>
              <a:rPr lang="tr-TR" u="none" baseline="0">
                <a:latin typeface="+mn-lt"/>
                <a:ea typeface="Calibri"/>
                <a:cs typeface="Arial" panose="020B0604020202020204" pitchFamily="34" charset="0"/>
              </a:rPr>
              <a:t> E</a:t>
            </a:r>
            <a:r>
              <a:rPr lang="tr-TR">
                <a:latin typeface="+mn-lt"/>
                <a:ea typeface="Calibri"/>
                <a:cs typeface="Arial" panose="020B0604020202020204" pitchFamily="34" charset="0"/>
              </a:rPr>
              <a:t>rişim tarihi Ağustos 2016</a:t>
            </a:r>
          </a:p>
          <a:p>
            <a:pPr marL="179982" indent="-179982">
              <a:buFont typeface="+mj-lt"/>
              <a:buAutoNum type="arabicPeriod"/>
              <a:tabLst>
                <a:tab pos="1764210" algn="l"/>
              </a:tabLst>
            </a:pPr>
            <a:r>
              <a:rPr lang="tr-TR">
                <a:latin typeface="+mn-lt"/>
                <a:ea typeface="Calibri"/>
                <a:cs typeface="Arial" panose="020B0604020202020204" pitchFamily="34" charset="0"/>
              </a:rPr>
              <a:t>Wahabi HA, Fayed AA, Esmaeil SA, Al Zeidan RA. Progestogen for treating threatened miscarriage. </a:t>
            </a:r>
            <a:r>
              <a:rPr lang="tr-TR" i="1">
                <a:latin typeface="+mn-lt"/>
                <a:ea typeface="Calibri"/>
                <a:cs typeface="Arial" panose="020B0604020202020204" pitchFamily="34" charset="0"/>
              </a:rPr>
              <a:t>Cochrane Database Syst Rev </a:t>
            </a:r>
            <a:r>
              <a:rPr lang="tr-TR">
                <a:latin typeface="+mn-lt"/>
                <a:ea typeface="Calibri"/>
                <a:cs typeface="Arial" panose="020B0604020202020204" pitchFamily="34" charset="0"/>
              </a:rPr>
              <a:t>2011;(12):CD005943</a:t>
            </a:r>
          </a:p>
        </p:txBody>
      </p:sp>
      <p:sp>
        <p:nvSpPr>
          <p:cNvPr id="4" name="Slide Number Placeholder 3"/>
          <p:cNvSpPr>
            <a:spLocks noGrp="1"/>
          </p:cNvSpPr>
          <p:nvPr>
            <p:ph type="sldNum" sz="quarter" idx="10"/>
          </p:nvPr>
        </p:nvSpPr>
        <p:spPr/>
        <p:txBody>
          <a:bodyPr/>
          <a:lstStyle/>
          <a:p>
            <a:pPr rtl="0"/>
            <a:fld id="{2B751C23-F17F-4FBC-A2A5-151144C1D862}" type="slidenum">
              <a:rPr/>
              <a:t>95</a:t>
            </a:fld>
            <a:endParaRPr/>
          </a:p>
        </p:txBody>
      </p:sp>
    </p:spTree>
    <p:extLst>
      <p:ext uri="{BB962C8B-B14F-4D97-AF65-F5344CB8AC3E}">
        <p14:creationId xmlns:p14="http://schemas.microsoft.com/office/powerpoint/2010/main" val="3182325966"/>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42627" cy="4341813"/>
          </a:xfrm>
        </p:spPr>
        <p:txBody>
          <a:bodyPr/>
          <a:lstStyle/>
          <a:p>
            <a:pPr marL="179982" indent="-179982">
              <a:buFont typeface="Arial" panose="020B0604020202020204" pitchFamily="34" charset="0"/>
              <a:buChar char="•"/>
              <a:tabLst>
                <a:tab pos="1764210" algn="l"/>
              </a:tabLst>
            </a:pPr>
            <a:r>
              <a:rPr lang="tr-TR">
                <a:latin typeface="+mn-lt"/>
                <a:ea typeface="Calibri"/>
                <a:cs typeface="Arial" panose="020B0604020202020204" pitchFamily="34" charset="0"/>
              </a:rPr>
              <a:t>Ulusal Sağlık ve Bakımda Mükemmellik Enstitüsü'nün (NICE) ektopik gebelik ve düşüğe yönelik İngilitere kılavuzlarında, düşük tehlikesinde progestojenlerin plasebodan daha yararlı olduğuna işaret eden birçok küçük çalışmanın meta-analizi değerlendirilmiştir. </a:t>
            </a:r>
          </a:p>
          <a:p>
            <a:pPr marL="179982" indent="-179982">
              <a:buFont typeface="Arial" panose="020B0604020202020204" pitchFamily="34" charset="0"/>
              <a:buChar char="•"/>
              <a:tabLst>
                <a:tab pos="1764210" algn="l"/>
              </a:tabLst>
            </a:pPr>
            <a:r>
              <a:rPr lang="tr-TR">
                <a:latin typeface="+mn-lt"/>
                <a:ea typeface="Calibri"/>
                <a:cs typeface="Arial" panose="020B0604020202020204" pitchFamily="34" charset="0"/>
              </a:rPr>
              <a:t>Düşük tehlikesinde progestojenlerin etkililğini gösteren sağlam kanıtların olmaması, bu konuyu öncelikli bir araştırma alanı haline getirmektedir.</a:t>
            </a:r>
          </a:p>
          <a:p>
            <a:pPr marL="179982" indent="-179982">
              <a:buFont typeface="Arial" panose="020B0604020202020204" pitchFamily="34" charset="0"/>
              <a:buChar char="•"/>
              <a:tabLst>
                <a:tab pos="1764210" algn="l"/>
              </a:tabLst>
            </a:pPr>
            <a:endParaRPr lang="en-US" dirty="0">
              <a:latin typeface="+mn-lt"/>
              <a:ea typeface="Calibri"/>
              <a:cs typeface="Arial" panose="020B0604020202020204" pitchFamily="34" charset="0"/>
            </a:endParaRPr>
          </a:p>
          <a:p>
            <a:pPr>
              <a:tabLst>
                <a:tab pos="1764210" algn="l"/>
              </a:tabLst>
            </a:pPr>
            <a:r>
              <a:rPr lang="tr-TR" b="1">
                <a:latin typeface="+mn-lt"/>
                <a:ea typeface="Calibri"/>
                <a:cs typeface="Arial" panose="020B0604020202020204" pitchFamily="34" charset="0"/>
              </a:rPr>
              <a:t>Kaynaklar</a:t>
            </a:r>
          </a:p>
          <a:p>
            <a:pPr marL="179982" indent="-179982">
              <a:buAutoNum type="arabicPeriod"/>
              <a:tabLst>
                <a:tab pos="1764210" algn="l"/>
              </a:tabLst>
            </a:pPr>
            <a:r>
              <a:rPr lang="tr-TR">
                <a:latin typeface="+mn-lt"/>
                <a:ea typeface="Calibri"/>
                <a:cs typeface="Arial" panose="020B0604020202020204" pitchFamily="34" charset="0"/>
              </a:rPr>
              <a:t>Ulusal Sağlık ve Bakımda Mükemmellik Enstitüsü (NICE). Ectopic pregnancy and miscarriage: diagnosis and initial management. CG154. Aralık 2012. https://www.nice.org.uk/guidance/cg154. Erişim tarihi: 16 Ağustos 2016</a:t>
            </a:r>
          </a:p>
        </p:txBody>
      </p:sp>
      <p:sp>
        <p:nvSpPr>
          <p:cNvPr id="4" name="Slide Number Placeholder 3"/>
          <p:cNvSpPr>
            <a:spLocks noGrp="1"/>
          </p:cNvSpPr>
          <p:nvPr>
            <p:ph type="sldNum" sz="quarter" idx="10"/>
          </p:nvPr>
        </p:nvSpPr>
        <p:spPr/>
        <p:txBody>
          <a:bodyPr/>
          <a:lstStyle/>
          <a:p>
            <a:pPr rtl="0"/>
            <a:fld id="{2B751C23-F17F-4FBC-A2A5-151144C1D862}" type="slidenum">
              <a:rPr/>
              <a:t>97</a:t>
            </a:fld>
            <a:endParaRPr/>
          </a:p>
        </p:txBody>
      </p:sp>
    </p:spTree>
    <p:extLst>
      <p:ext uri="{BB962C8B-B14F-4D97-AF65-F5344CB8AC3E}">
        <p14:creationId xmlns:p14="http://schemas.microsoft.com/office/powerpoint/2010/main" val="318232596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589495" cy="4341813"/>
          </a:xfrm>
        </p:spPr>
        <p:txBody>
          <a:bodyPr/>
          <a:lstStyle/>
          <a:p>
            <a:pPr marL="179982" indent="-179982">
              <a:buFont typeface="Arial" panose="020B0604020202020204" pitchFamily="34" charset="0"/>
              <a:buChar char="•"/>
              <a:tabLst>
                <a:tab pos="1764210" algn="l"/>
              </a:tabLst>
            </a:pPr>
            <a:r>
              <a:rPr lang="tr-TR">
                <a:latin typeface="+mn-lt"/>
                <a:ea typeface="Calibri"/>
                <a:cs typeface="Arial" panose="020B0604020202020204" pitchFamily="34" charset="0"/>
              </a:rPr>
              <a:t>Tekrarlı veya habituel düşük tanımları ülkeler arasında farklılık göstermektedir. İngiltere Kraliyet Kadın Doğum Uzmanları ve Jinekologları kılavuzlarında, tekrarlı düşük ardışık üç veya daha fazla gebelik kaybı olarak tanımlanmıştır;</a:t>
            </a:r>
            <a:r>
              <a:rPr lang="tr-TR" baseline="30000">
                <a:latin typeface="+mn-lt"/>
                <a:ea typeface="Calibri"/>
                <a:cs typeface="Arial" panose="020B0604020202020204" pitchFamily="34" charset="0"/>
              </a:rPr>
              <a:t>1</a:t>
            </a:r>
            <a:r>
              <a:rPr lang="tr-TR">
                <a:latin typeface="+mn-lt"/>
                <a:ea typeface="Calibri"/>
                <a:cs typeface="Arial" panose="020B0604020202020204" pitchFamily="34" charset="0"/>
              </a:rPr>
              <a:t>, Amerika Üreme Tıbbı Topluluğunda ise tekrarlı düşük iki veya daha fazla başarısız gebelik olarak tanımlanmaktadır.</a:t>
            </a:r>
            <a:r>
              <a:rPr lang="tr-TR" baseline="30000">
                <a:latin typeface="+mn-lt"/>
                <a:ea typeface="Calibri"/>
                <a:cs typeface="Arial" panose="020B0604020202020204" pitchFamily="34" charset="0"/>
              </a:rPr>
              <a:t>2</a:t>
            </a:r>
            <a:r>
              <a:rPr lang="tr-TR">
                <a:latin typeface="+mn-lt"/>
                <a:ea typeface="Calibri"/>
                <a:cs typeface="Arial" panose="020B0604020202020204" pitchFamily="34" charset="0"/>
              </a:rPr>
              <a:t> </a:t>
            </a:r>
          </a:p>
          <a:p>
            <a:pPr marL="179982" indent="-179982">
              <a:buFont typeface="Arial" panose="020B0604020202020204" pitchFamily="34" charset="0"/>
              <a:buChar char="•"/>
              <a:tabLst>
                <a:tab pos="1764210" algn="l"/>
              </a:tabLst>
            </a:pPr>
            <a:r>
              <a:rPr lang="tr-TR">
                <a:latin typeface="+mn-lt"/>
                <a:ea typeface="Calibri"/>
                <a:cs typeface="Arial" panose="020B0604020202020204" pitchFamily="34" charset="0"/>
              </a:rPr>
              <a:t>Kraliyet Kadın Doğum Uzmanları ve Jinekologları (İngiltere) tarafından tekrarlayan düşük olayları yaşamış kadınlarda olası nedenlerin tanımlanması ve mümkün olduğu durumda uygun tedavinin verilmesine yönelik araştırmalar tavsiye edilmektedir. Bu araştırmalar; gebelikten önce </a:t>
            </a:r>
            <a:r>
              <a:rPr lang="tr-TR" u="sng">
                <a:latin typeface="+mn-lt"/>
                <a:ea typeface="Calibri"/>
                <a:cs typeface="Arial" panose="020B0604020202020204" pitchFamily="34" charset="0"/>
              </a:rPr>
              <a:t>antifosfolipid antikorlarını</a:t>
            </a:r>
            <a:r>
              <a:rPr lang="tr-TR">
                <a:latin typeface="+mn-lt"/>
                <a:ea typeface="Calibri"/>
                <a:cs typeface="Arial" panose="020B0604020202020204" pitchFamily="34" charset="0"/>
              </a:rPr>
              <a:t>(antifosfolipid sendromu tanısının yapılması için en az 12 hafta arayla iki pozitif sonuçlu test), ardışık üçüncü düşüğün gerçekleşmesi üzerine sitogenetik anomalilere yönelik karyotiplemeyi, pelvik ultrason ile uterin anatomi değerlendirmesini ve kalıtsal trombofililere yönelik taramayı kapsamaktadır.</a:t>
            </a:r>
            <a:r>
              <a:rPr lang="tr-TR" baseline="30000">
                <a:latin typeface="+mn-lt"/>
                <a:ea typeface="Calibri"/>
                <a:cs typeface="Arial" panose="020B0604020202020204" pitchFamily="34" charset="0"/>
              </a:rPr>
              <a:t>1</a:t>
            </a:r>
          </a:p>
          <a:p>
            <a:pPr>
              <a:tabLst>
                <a:tab pos="1764210" algn="l"/>
              </a:tabLst>
            </a:pPr>
            <a:endParaRPr lang="en-GB" dirty="0">
              <a:latin typeface="+mn-lt"/>
              <a:ea typeface="Calibri"/>
              <a:cs typeface="Arial" panose="020B0604020202020204" pitchFamily="34" charset="0"/>
            </a:endParaRPr>
          </a:p>
          <a:p>
            <a:pPr>
              <a:tabLst>
                <a:tab pos="1764210" algn="l"/>
              </a:tabLst>
            </a:pPr>
            <a:r>
              <a:rPr lang="tr-TR" b="1">
                <a:latin typeface="+mn-lt"/>
                <a:ea typeface="Calibri"/>
                <a:cs typeface="Arial" panose="020B0604020202020204" pitchFamily="34" charset="0"/>
              </a:rPr>
              <a:t>Kaynaklar</a:t>
            </a:r>
          </a:p>
          <a:p>
            <a:pPr marL="179982" indent="-179982">
              <a:buFont typeface="+mj-lt"/>
              <a:buAutoNum type="arabicPeriod"/>
              <a:tabLst>
                <a:tab pos="1764210" algn="l"/>
              </a:tabLst>
            </a:pPr>
            <a:r>
              <a:rPr lang="tr-TR">
                <a:latin typeface="+mn-lt"/>
                <a:ea typeface="Calibri"/>
                <a:cs typeface="Arial" panose="020B0604020202020204" pitchFamily="34" charset="0"/>
              </a:rPr>
              <a:t>Royal College of Obstetricians and Gynaecologists (RCOG).</a:t>
            </a:r>
            <a:r>
              <a:rPr lang="tr-TR" baseline="0">
                <a:latin typeface="+mn-lt"/>
                <a:ea typeface="Calibri"/>
                <a:cs typeface="Arial" panose="020B0604020202020204" pitchFamily="34" charset="0"/>
              </a:rPr>
              <a:t> </a:t>
            </a:r>
            <a:r>
              <a:rPr lang="tr-TR">
                <a:latin typeface="+mn-lt"/>
                <a:ea typeface="Calibri"/>
                <a:cs typeface="Arial" panose="020B0604020202020204" pitchFamily="34" charset="0"/>
              </a:rPr>
              <a:t>The Investigation and Treatment of Couples with Recurrent First-trimester and Second-trimester Miscarriage.</a:t>
            </a:r>
            <a:r>
              <a:rPr lang="tr-TR" baseline="0">
                <a:latin typeface="+mn-lt"/>
                <a:ea typeface="Calibri"/>
                <a:cs typeface="Arial" panose="020B0604020202020204" pitchFamily="34" charset="0"/>
              </a:rPr>
              <a:t> Green-top </a:t>
            </a:r>
            <a:r>
              <a:rPr lang="tr-TR">
                <a:latin typeface="+mn-lt"/>
                <a:ea typeface="Calibri"/>
                <a:cs typeface="Arial" panose="020B0604020202020204" pitchFamily="34" charset="0"/>
              </a:rPr>
              <a:t>Guideline No. 17. Londra:</a:t>
            </a:r>
            <a:r>
              <a:rPr lang="tr-TR" baseline="0">
                <a:latin typeface="+mn-lt"/>
                <a:ea typeface="Calibri"/>
                <a:cs typeface="Arial" panose="020B0604020202020204" pitchFamily="34" charset="0"/>
              </a:rPr>
              <a:t> RCOG; 2011</a:t>
            </a:r>
          </a:p>
          <a:p>
            <a:pPr marL="179982" indent="-179982">
              <a:buFont typeface="+mj-lt"/>
              <a:buAutoNum type="arabicPeriod"/>
              <a:tabLst>
                <a:tab pos="1764210" algn="l"/>
              </a:tabLst>
            </a:pPr>
            <a:r>
              <a:rPr lang="tr-TR">
                <a:latin typeface="+mn-lt"/>
                <a:ea typeface="Calibri"/>
                <a:cs typeface="Arial" panose="020B0604020202020204" pitchFamily="34" charset="0"/>
              </a:rPr>
              <a:t>Practice Committee of the American Society for Reproductive Medicine. Definitions of infertility and recurrent pregnancy loss. </a:t>
            </a:r>
            <a:r>
              <a:rPr lang="tr-TR" i="1">
                <a:latin typeface="+mn-lt"/>
                <a:ea typeface="Calibri"/>
                <a:cs typeface="Arial" panose="020B0604020202020204" pitchFamily="34" charset="0"/>
              </a:rPr>
              <a:t>Fertil Steril </a:t>
            </a:r>
            <a:r>
              <a:rPr lang="tr-TR">
                <a:latin typeface="+mn-lt"/>
                <a:ea typeface="Calibri"/>
                <a:cs typeface="Arial" panose="020B0604020202020204" pitchFamily="34" charset="0"/>
              </a:rPr>
              <a:t>2008;90(5 Suppl):S60</a:t>
            </a:r>
          </a:p>
        </p:txBody>
      </p:sp>
      <p:sp>
        <p:nvSpPr>
          <p:cNvPr id="4" name="Slide Number Placeholder 3"/>
          <p:cNvSpPr>
            <a:spLocks noGrp="1"/>
          </p:cNvSpPr>
          <p:nvPr>
            <p:ph type="sldNum" sz="quarter" idx="10"/>
          </p:nvPr>
        </p:nvSpPr>
        <p:spPr/>
        <p:txBody>
          <a:bodyPr/>
          <a:lstStyle/>
          <a:p>
            <a:pPr rtl="0"/>
            <a:fld id="{2B751C23-F17F-4FBC-A2A5-151144C1D862}" type="slidenum">
              <a:rPr/>
              <a:t>98</a:t>
            </a:fld>
            <a:endParaRPr/>
          </a:p>
        </p:txBody>
      </p:sp>
    </p:spTree>
    <p:extLst>
      <p:ext uri="{BB962C8B-B14F-4D97-AF65-F5344CB8AC3E}">
        <p14:creationId xmlns:p14="http://schemas.microsoft.com/office/powerpoint/2010/main" val="31823259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a:xfrm>
            <a:off x="611188" y="104775"/>
            <a:ext cx="5653087" cy="4238625"/>
          </a:xfrm>
          <a:ln/>
        </p:spPr>
      </p:sp>
      <p:sp>
        <p:nvSpPr>
          <p:cNvPr id="49155" name="Notes Placeholder 2"/>
          <p:cNvSpPr>
            <a:spLocks noGrp="1"/>
          </p:cNvSpPr>
          <p:nvPr>
            <p:ph type="body" idx="1"/>
          </p:nvPr>
        </p:nvSpPr>
        <p:spPr>
          <a:xfrm>
            <a:off x="611188" y="4671646"/>
            <a:ext cx="5263480" cy="4114800"/>
          </a:xfrm>
          <a:noFill/>
        </p:spPr>
        <p:txBody>
          <a:bodyPr/>
          <a:lstStyle/>
          <a:p>
            <a:pPr marL="171450" indent="-171450">
              <a:buFont typeface="Arial" panose="020B0604020202020204" pitchFamily="34" charset="0"/>
              <a:buChar char="•"/>
            </a:pPr>
            <a:r>
              <a:rPr lang="en-GB" sz="1100" dirty="0"/>
              <a:t>Dydrogesterone is indicated for the treatment of these</a:t>
            </a:r>
            <a:r>
              <a:rPr lang="en-GB" sz="1100" baseline="0" dirty="0"/>
              <a:t> </a:t>
            </a:r>
            <a:r>
              <a:rPr lang="en-GB" sz="1100" dirty="0"/>
              <a:t>progesterone deficiencies:</a:t>
            </a:r>
            <a:r>
              <a:rPr lang="en-GB" sz="1100" baseline="30000" dirty="0"/>
              <a:t>1</a:t>
            </a:r>
          </a:p>
          <a:p>
            <a:pPr marL="628650" lvl="1" indent="-171450">
              <a:buFont typeface="Arial" panose="020B0604020202020204" pitchFamily="34" charset="0"/>
              <a:buChar char="•"/>
            </a:pPr>
            <a:r>
              <a:rPr lang="de-DE" sz="1100" dirty="0"/>
              <a:t>Treatment of dysmenorrhoea</a:t>
            </a:r>
          </a:p>
          <a:p>
            <a:pPr marL="628650" lvl="1" indent="-171450">
              <a:buFont typeface="Arial" panose="020B0604020202020204" pitchFamily="34" charset="0"/>
              <a:buChar char="•"/>
            </a:pPr>
            <a:r>
              <a:rPr lang="de-DE" sz="1100" dirty="0"/>
              <a:t>Treatment of endometriosis</a:t>
            </a:r>
          </a:p>
          <a:p>
            <a:pPr marL="628650" lvl="1" indent="-171450">
              <a:buFont typeface="Arial" panose="020B0604020202020204" pitchFamily="34" charset="0"/>
              <a:buChar char="•"/>
            </a:pPr>
            <a:r>
              <a:rPr lang="de-DE" sz="1100" dirty="0"/>
              <a:t>Treatment of secondary amenorrhoea</a:t>
            </a:r>
          </a:p>
          <a:p>
            <a:pPr marL="628650" lvl="1" indent="-171450">
              <a:buFont typeface="Arial" panose="020B0604020202020204" pitchFamily="34" charset="0"/>
              <a:buChar char="•"/>
            </a:pPr>
            <a:r>
              <a:rPr lang="de-DE" sz="1100" dirty="0"/>
              <a:t>Treatment of irregular cycles</a:t>
            </a:r>
          </a:p>
          <a:p>
            <a:pPr marL="628650" lvl="1" indent="-171450">
              <a:buFont typeface="Arial" panose="020B0604020202020204" pitchFamily="34" charset="0"/>
              <a:buChar char="•"/>
            </a:pPr>
            <a:r>
              <a:rPr lang="en-US" sz="1100" dirty="0"/>
              <a:t>Treatment of dysfunctional uterine bleeding</a:t>
            </a:r>
          </a:p>
          <a:p>
            <a:pPr marL="628650" lvl="1" indent="-171450">
              <a:buFont typeface="Arial" panose="020B0604020202020204" pitchFamily="34" charset="0"/>
              <a:buChar char="•"/>
            </a:pPr>
            <a:r>
              <a:rPr lang="de-DE" sz="1100" dirty="0"/>
              <a:t>Treatment of pre-menstrual syndrome</a:t>
            </a:r>
          </a:p>
          <a:p>
            <a:pPr marL="628650" lvl="1" indent="-171450">
              <a:buFont typeface="Arial" panose="020B0604020202020204" pitchFamily="34" charset="0"/>
              <a:buChar char="•"/>
            </a:pPr>
            <a:r>
              <a:rPr lang="de-DE" sz="1100" dirty="0"/>
              <a:t>Treatment of </a:t>
            </a:r>
            <a:r>
              <a:rPr lang="de-DE" sz="1100" dirty="0" err="1"/>
              <a:t>threatened</a:t>
            </a:r>
            <a:r>
              <a:rPr lang="de-DE" sz="1100" dirty="0"/>
              <a:t> </a:t>
            </a:r>
            <a:r>
              <a:rPr lang="de-DE" sz="1100" dirty="0" err="1"/>
              <a:t>miscarriage</a:t>
            </a:r>
            <a:endParaRPr lang="de-DE" sz="1100" dirty="0"/>
          </a:p>
          <a:p>
            <a:pPr marL="628650" lvl="1" indent="-171450">
              <a:buFont typeface="Arial" panose="020B0604020202020204" pitchFamily="34" charset="0"/>
              <a:buChar char="•"/>
            </a:pPr>
            <a:r>
              <a:rPr lang="de-DE" sz="1100" dirty="0"/>
              <a:t>Treatment of </a:t>
            </a:r>
            <a:r>
              <a:rPr lang="de-DE" sz="1100" dirty="0" err="1"/>
              <a:t>habitual</a:t>
            </a:r>
            <a:r>
              <a:rPr lang="de-DE" sz="1100" dirty="0"/>
              <a:t> </a:t>
            </a:r>
            <a:r>
              <a:rPr lang="de-DE" sz="1100" dirty="0" err="1"/>
              <a:t>miscarriage</a:t>
            </a:r>
            <a:endParaRPr lang="de-DE" sz="1100" dirty="0"/>
          </a:p>
          <a:p>
            <a:pPr marL="628650" lvl="1" indent="-171450">
              <a:buFont typeface="Arial" panose="020B0604020202020204" pitchFamily="34" charset="0"/>
              <a:buChar char="•"/>
            </a:pPr>
            <a:r>
              <a:rPr lang="en-US" sz="1100" dirty="0"/>
              <a:t>Treatment of infertility due to luteal insufficiency</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sz="1100" b="0" i="0" u="none" strike="noStrike" kern="1200" baseline="0" dirty="0">
                <a:solidFill>
                  <a:schemeClr val="tx1"/>
                </a:solidFill>
                <a:latin typeface="+mn-lt"/>
                <a:ea typeface="+mn-ea"/>
                <a:cs typeface="+mn-cs"/>
              </a:rPr>
              <a:t>In addition, it is indicated for hormone replacement therapy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altLang="en-US" sz="1100" b="0" dirty="0" err="1">
                <a:solidFill>
                  <a:prstClr val="black"/>
                </a:solidFill>
                <a:ea typeface="SimSun" pitchFamily="2" charset="-122"/>
                <a:cs typeface="Arial" panose="020B0604020202020204" pitchFamily="34" charset="0"/>
              </a:rPr>
              <a:t>Dydrogesterone</a:t>
            </a:r>
            <a:r>
              <a:rPr lang="en-GB" altLang="en-US" sz="1100" b="0" dirty="0">
                <a:solidFill>
                  <a:prstClr val="black"/>
                </a:solidFill>
                <a:ea typeface="SimSun" pitchFamily="2" charset="-122"/>
                <a:cs typeface="Arial" panose="020B0604020202020204" pitchFamily="34" charset="0"/>
              </a:rPr>
              <a:t> for luteal support in ART was approved in The Netherlands on 08 June 2017</a:t>
            </a:r>
            <a:r>
              <a:rPr lang="en-GB" altLang="en-US" sz="1100" b="0" baseline="30000" dirty="0">
                <a:solidFill>
                  <a:prstClr val="black"/>
                </a:solidFill>
                <a:ea typeface="SimSun" pitchFamily="2" charset="-122"/>
                <a:cs typeface="Arial" panose="020B0604020202020204" pitchFamily="34" charset="0"/>
              </a:rPr>
              <a:t>2</a:t>
            </a:r>
            <a:endParaRPr lang="en-US" altLang="en-US" sz="1100" b="0" baseline="30000" dirty="0">
              <a:solidFill>
                <a:prstClr val="black"/>
              </a:solidFill>
              <a:ea typeface="SimSun" pitchFamily="2" charset="-122"/>
              <a:cs typeface="Arial" panose="020B0604020202020204" pitchFamily="34" charset="0"/>
            </a:endParaRP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altLang="en-US" sz="1100" b="0" dirty="0">
              <a:solidFill>
                <a:srgbClr val="D8027F"/>
              </a:solidFill>
            </a:endParaRP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altLang="en-US" sz="1100" b="1" dirty="0"/>
              <a:t>Reference</a:t>
            </a:r>
            <a:endParaRPr lang="de-DE" altLang="en-US" sz="1100" b="1" dirty="0"/>
          </a:p>
          <a:p>
            <a:pPr marL="228600" indent="-228600">
              <a:buFont typeface="+mj-lt"/>
              <a:buAutoNum type="arabicPeriod"/>
              <a:defRPr/>
            </a:pPr>
            <a:r>
              <a:rPr lang="en-US" sz="1100" dirty="0"/>
              <a:t>Abbott Laboratories. Company Core Data Sheet. </a:t>
            </a:r>
            <a:r>
              <a:rPr lang="en-US" sz="1100" dirty="0" err="1"/>
              <a:t>Dydrogesterone</a:t>
            </a:r>
            <a:r>
              <a:rPr lang="en-US" sz="1100" dirty="0"/>
              <a:t>. 5 July</a:t>
            </a:r>
            <a:r>
              <a:rPr lang="en-US" sz="1100" baseline="0" dirty="0"/>
              <a:t> 2017.</a:t>
            </a:r>
            <a:endParaRPr lang="en-US" sz="1100" dirty="0"/>
          </a:p>
          <a:p>
            <a:pPr marL="228600" indent="-228600">
              <a:buFont typeface="+mj-lt"/>
              <a:buAutoNum type="arabicPeriod"/>
              <a:defRPr/>
            </a:pPr>
            <a:r>
              <a:rPr lang="en-GB" sz="1100" dirty="0"/>
              <a:t>Medicines Evaluation Board Correspondence on 08 June 2017, Ref: EG/0010/</a:t>
            </a:r>
            <a:r>
              <a:rPr lang="en-GB" sz="1100" dirty="0" err="1"/>
              <a:t>Itr</a:t>
            </a:r>
            <a:r>
              <a:rPr lang="en-GB" sz="1100" dirty="0"/>
              <a:t>/ABV/001.</a:t>
            </a:r>
            <a:endParaRPr lang="en-US" altLang="en-US" sz="1100" dirty="0">
              <a:ea typeface="MS PGothic" pitchFamily="34" charset="-128"/>
            </a:endParaRP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endParaRPr lang="en-GB" altLang="en-US" sz="1100" baseline="0" noProof="0" dirty="0"/>
          </a:p>
          <a:p>
            <a:pPr marL="0" indent="0">
              <a:buFont typeface="Arial" panose="020B0604020202020204" pitchFamily="34" charset="0"/>
              <a:buNone/>
            </a:pPr>
            <a:endParaRPr lang="en-US" altLang="en-US" sz="1100" dirty="0">
              <a:latin typeface="Arial" charset="0"/>
            </a:endParaRPr>
          </a:p>
        </p:txBody>
      </p:sp>
      <p:sp>
        <p:nvSpPr>
          <p:cNvPr id="49156" name="Slide Number Placeholder 3"/>
          <p:cNvSpPr>
            <a:spLocks noGrp="1"/>
          </p:cNvSpPr>
          <p:nvPr>
            <p:ph type="sldNum" sz="quarter" idx="5"/>
          </p:nvPr>
        </p:nvSpPr>
        <p:spPr>
          <a:noFill/>
        </p:spPr>
        <p:txBody>
          <a:bodyPr/>
          <a:lstStyle>
            <a:lvl1pPr algn="l" defTabSz="935038" eaLnBrk="0" hangingPunct="0">
              <a:spcBef>
                <a:spcPct val="30000"/>
              </a:spcBef>
              <a:spcAft>
                <a:spcPct val="0"/>
              </a:spcAft>
              <a:defRPr sz="1200">
                <a:solidFill>
                  <a:schemeClr val="tx1"/>
                </a:solidFill>
                <a:latin typeface="Arial" charset="0"/>
              </a:defRPr>
            </a:lvl1pPr>
            <a:lvl2pPr marL="742950" indent="-285750" algn="l" defTabSz="935038" eaLnBrk="0" hangingPunct="0">
              <a:spcBef>
                <a:spcPct val="30000"/>
              </a:spcBef>
              <a:spcAft>
                <a:spcPct val="0"/>
              </a:spcAft>
              <a:defRPr sz="1200">
                <a:solidFill>
                  <a:schemeClr val="tx1"/>
                </a:solidFill>
                <a:latin typeface="Arial" charset="0"/>
              </a:defRPr>
            </a:lvl2pPr>
            <a:lvl3pPr marL="1143000" indent="-228600" algn="l" defTabSz="935038" eaLnBrk="0" hangingPunct="0">
              <a:spcBef>
                <a:spcPct val="30000"/>
              </a:spcBef>
              <a:spcAft>
                <a:spcPct val="0"/>
              </a:spcAft>
              <a:defRPr sz="1200">
                <a:solidFill>
                  <a:schemeClr val="tx1"/>
                </a:solidFill>
                <a:latin typeface="Arial" charset="0"/>
              </a:defRPr>
            </a:lvl3pPr>
            <a:lvl4pPr marL="1600200" indent="-228600" algn="l" defTabSz="935038" eaLnBrk="0" hangingPunct="0">
              <a:spcBef>
                <a:spcPct val="30000"/>
              </a:spcBef>
              <a:spcAft>
                <a:spcPct val="0"/>
              </a:spcAft>
              <a:defRPr sz="1200">
                <a:solidFill>
                  <a:schemeClr val="tx1"/>
                </a:solidFill>
                <a:latin typeface="Arial" charset="0"/>
              </a:defRPr>
            </a:lvl4pPr>
            <a:lvl5pPr marL="2057400" indent="-228600" algn="l" defTabSz="935038" eaLnBrk="0" hangingPunct="0">
              <a:spcBef>
                <a:spcPct val="30000"/>
              </a:spcBef>
              <a:spcAft>
                <a:spcPct val="0"/>
              </a:spcAft>
              <a:defRPr sz="1200">
                <a:solidFill>
                  <a:schemeClr val="tx1"/>
                </a:solidFill>
                <a:latin typeface="Arial" charset="0"/>
              </a:defRPr>
            </a:lvl5pPr>
            <a:lvl6pPr marL="2514600" indent="-228600" defTabSz="935038" eaLnBrk="0" fontAlgn="base" hangingPunct="0">
              <a:spcBef>
                <a:spcPct val="30000"/>
              </a:spcBef>
              <a:spcAft>
                <a:spcPct val="0"/>
              </a:spcAft>
              <a:defRPr sz="1200">
                <a:solidFill>
                  <a:schemeClr val="tx1"/>
                </a:solidFill>
                <a:latin typeface="Arial" charset="0"/>
              </a:defRPr>
            </a:lvl6pPr>
            <a:lvl7pPr marL="2971800" indent="-228600" defTabSz="935038" eaLnBrk="0" fontAlgn="base" hangingPunct="0">
              <a:spcBef>
                <a:spcPct val="30000"/>
              </a:spcBef>
              <a:spcAft>
                <a:spcPct val="0"/>
              </a:spcAft>
              <a:defRPr sz="1200">
                <a:solidFill>
                  <a:schemeClr val="tx1"/>
                </a:solidFill>
                <a:latin typeface="Arial" charset="0"/>
              </a:defRPr>
            </a:lvl7pPr>
            <a:lvl8pPr marL="3429000" indent="-228600" defTabSz="935038" eaLnBrk="0" fontAlgn="base" hangingPunct="0">
              <a:spcBef>
                <a:spcPct val="30000"/>
              </a:spcBef>
              <a:spcAft>
                <a:spcPct val="0"/>
              </a:spcAft>
              <a:defRPr sz="1200">
                <a:solidFill>
                  <a:schemeClr val="tx1"/>
                </a:solidFill>
                <a:latin typeface="Arial" charset="0"/>
              </a:defRPr>
            </a:lvl8pPr>
            <a:lvl9pPr marL="3886200" indent="-228600" defTabSz="935038" eaLnBrk="0" fontAlgn="base" hangingPunct="0">
              <a:spcBef>
                <a:spcPct val="30000"/>
              </a:spcBef>
              <a:spcAft>
                <a:spcPct val="0"/>
              </a:spcAft>
              <a:defRPr sz="1200">
                <a:solidFill>
                  <a:schemeClr val="tx1"/>
                </a:solidFill>
                <a:latin typeface="Arial" charset="0"/>
              </a:defRPr>
            </a:lvl9pPr>
          </a:lstStyle>
          <a:p>
            <a:pPr marL="0" marR="0" lvl="0" indent="0" algn="r" defTabSz="935038" rtl="0" eaLnBrk="1" fontAlgn="auto" latinLnBrk="0" hangingPunct="1">
              <a:lnSpc>
                <a:spcPct val="100000"/>
              </a:lnSpc>
              <a:spcBef>
                <a:spcPct val="0"/>
              </a:spcBef>
              <a:spcAft>
                <a:spcPct val="0"/>
              </a:spcAft>
              <a:buClrTx/>
              <a:buSzTx/>
              <a:buFontTx/>
              <a:buNone/>
              <a:tabLst/>
              <a:defRPr/>
            </a:pPr>
            <a:fld id="{7AFFACA8-6045-4373-AE64-B53091C7E460}" type="slidenum">
              <a:rPr kumimoji="0" lang="en-GB" alt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35038" rtl="0" eaLnBrk="1" fontAlgn="auto" latinLnBrk="0" hangingPunct="1">
                <a:lnSpc>
                  <a:spcPct val="100000"/>
                </a:lnSpc>
                <a:spcBef>
                  <a:spcPct val="0"/>
                </a:spcBef>
                <a:spcAft>
                  <a:spcPct val="0"/>
                </a:spcAft>
                <a:buClrTx/>
                <a:buSzTx/>
                <a:buFontTx/>
                <a:buNone/>
                <a:tabLst/>
                <a:defRPr/>
              </a:pPr>
              <a:t>13</a:t>
            </a:fld>
            <a:endParaRPr kumimoji="0" lang="en-GB" alt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81593039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42627" cy="4513730"/>
          </a:xfrm>
        </p:spPr>
        <p:txBody>
          <a:bodyPr/>
          <a:lstStyle/>
          <a:p>
            <a:pPr marL="179982" indent="-179982">
              <a:buFont typeface="Arial" panose="020B0604020202020204" pitchFamily="34" charset="0"/>
              <a:buChar char="•"/>
              <a:tabLst>
                <a:tab pos="1764210" algn="l"/>
              </a:tabLst>
            </a:pPr>
            <a:r>
              <a:rPr lang="tr-TR" dirty="0">
                <a:ea typeface="Calibri"/>
                <a:cs typeface="Arial" panose="020B0604020202020204" pitchFamily="34" charset="0"/>
              </a:rPr>
              <a:t>Tanımlanmış herhangi bir </a:t>
            </a:r>
            <a:r>
              <a:rPr lang="tr-TR" dirty="0" err="1">
                <a:ea typeface="Calibri"/>
                <a:cs typeface="Arial" panose="020B0604020202020204" pitchFamily="34" charset="0"/>
              </a:rPr>
              <a:t>nedensel</a:t>
            </a:r>
            <a:r>
              <a:rPr lang="tr-TR" dirty="0">
                <a:ea typeface="Calibri"/>
                <a:cs typeface="Arial" panose="020B0604020202020204" pitchFamily="34" charset="0"/>
              </a:rPr>
              <a:t> faktöre bağımlı olarak, tekrarlı düşükler yaşamış olan kadınlara yönelik çeşitli tedavi seçenekleri mevcuttur.</a:t>
            </a:r>
            <a:r>
              <a:rPr lang="tr-TR" baseline="30000" dirty="0">
                <a:ea typeface="Calibri"/>
                <a:cs typeface="Arial" panose="020B0604020202020204" pitchFamily="34" charset="0"/>
              </a:rPr>
              <a:t>1</a:t>
            </a:r>
          </a:p>
          <a:p>
            <a:pPr marL="179982" indent="-179982">
              <a:buFont typeface="Arial" panose="020B0604020202020204" pitchFamily="34" charset="0"/>
              <a:buChar char="•"/>
              <a:tabLst>
                <a:tab pos="1764210" algn="l"/>
              </a:tabLst>
            </a:pPr>
            <a:r>
              <a:rPr lang="tr-TR" dirty="0" err="1">
                <a:ea typeface="Calibri"/>
                <a:cs typeface="Arial" panose="020B0604020202020204" pitchFamily="34" charset="0"/>
              </a:rPr>
              <a:t>Asprin</a:t>
            </a:r>
            <a:r>
              <a:rPr lang="tr-TR" dirty="0">
                <a:ea typeface="Calibri"/>
                <a:cs typeface="Arial" panose="020B0604020202020204" pitchFamily="34" charset="0"/>
              </a:rPr>
              <a:t> ve/veya </a:t>
            </a:r>
            <a:r>
              <a:rPr lang="tr-TR" dirty="0" err="1">
                <a:ea typeface="Calibri"/>
                <a:cs typeface="Arial" panose="020B0604020202020204" pitchFamily="34" charset="0"/>
              </a:rPr>
              <a:t>heparin</a:t>
            </a:r>
            <a:r>
              <a:rPr lang="tr-TR" dirty="0">
                <a:ea typeface="Calibri"/>
                <a:cs typeface="Arial" panose="020B0604020202020204" pitchFamily="34" charset="0"/>
              </a:rPr>
              <a:t> gibi </a:t>
            </a:r>
            <a:r>
              <a:rPr lang="tr-TR" dirty="0" err="1">
                <a:ea typeface="Calibri"/>
                <a:cs typeface="Arial" panose="020B0604020202020204" pitchFamily="34" charset="0"/>
              </a:rPr>
              <a:t>antikoagülanlar</a:t>
            </a:r>
            <a:r>
              <a:rPr lang="tr-TR" dirty="0">
                <a:ea typeface="Calibri"/>
                <a:cs typeface="Arial" panose="020B0604020202020204" pitchFamily="34" charset="0"/>
              </a:rPr>
              <a:t>, </a:t>
            </a:r>
            <a:r>
              <a:rPr lang="tr-TR" dirty="0" err="1">
                <a:ea typeface="Calibri"/>
                <a:cs typeface="Arial" panose="020B0604020202020204" pitchFamily="34" charset="0"/>
              </a:rPr>
              <a:t>antifosfolipid</a:t>
            </a:r>
            <a:r>
              <a:rPr lang="tr-TR" dirty="0">
                <a:ea typeface="Calibri"/>
                <a:cs typeface="Arial" panose="020B0604020202020204" pitchFamily="34" charset="0"/>
              </a:rPr>
              <a:t> sendromu ve kalıtsal </a:t>
            </a:r>
            <a:r>
              <a:rPr lang="tr-TR" dirty="0" err="1">
                <a:ea typeface="Calibri"/>
                <a:cs typeface="Arial" panose="020B0604020202020204" pitchFamily="34" charset="0"/>
              </a:rPr>
              <a:t>trombofilisi</a:t>
            </a:r>
            <a:r>
              <a:rPr lang="tr-TR" dirty="0">
                <a:ea typeface="Calibri"/>
                <a:cs typeface="Arial" panose="020B0604020202020204" pitchFamily="34" charset="0"/>
              </a:rPr>
              <a:t> olan kadınlarda kullanılmaktadır. Bu oldukça rutin </a:t>
            </a:r>
            <a:r>
              <a:rPr lang="tr-TR" dirty="0" err="1">
                <a:ea typeface="Calibri"/>
                <a:cs typeface="Arial" panose="020B0604020202020204" pitchFamily="34" charset="0"/>
              </a:rPr>
              <a:t>br</a:t>
            </a:r>
            <a:r>
              <a:rPr lang="tr-TR" dirty="0">
                <a:ea typeface="Calibri"/>
                <a:cs typeface="Arial" panose="020B0604020202020204" pitchFamily="34" charset="0"/>
              </a:rPr>
              <a:t> tedavi haline gelmiştir; ancak, sınırlı miktarda kanıt vardır ve </a:t>
            </a:r>
            <a:r>
              <a:rPr lang="tr-TR" dirty="0" err="1">
                <a:ea typeface="Calibri"/>
                <a:cs typeface="Arial" panose="020B0604020202020204" pitchFamily="34" charset="0"/>
              </a:rPr>
              <a:t>osteopeni</a:t>
            </a:r>
            <a:r>
              <a:rPr lang="tr-TR" dirty="0">
                <a:ea typeface="Calibri"/>
                <a:cs typeface="Arial" panose="020B0604020202020204" pitchFamily="34" charset="0"/>
              </a:rPr>
              <a:t>, uzun süreli </a:t>
            </a:r>
            <a:r>
              <a:rPr lang="tr-TR" dirty="0" err="1">
                <a:ea typeface="Calibri"/>
                <a:cs typeface="Arial" panose="020B0604020202020204" pitchFamily="34" charset="0"/>
              </a:rPr>
              <a:t>heparin</a:t>
            </a:r>
            <a:r>
              <a:rPr lang="tr-TR" dirty="0">
                <a:ea typeface="Calibri"/>
                <a:cs typeface="Arial" panose="020B0604020202020204" pitchFamily="34" charset="0"/>
              </a:rPr>
              <a:t> tedavisi alan her hastada </a:t>
            </a:r>
            <a:r>
              <a:rPr lang="tr-TR" dirty="0" err="1">
                <a:ea typeface="Calibri"/>
                <a:cs typeface="Arial" panose="020B0604020202020204" pitchFamily="34" charset="0"/>
              </a:rPr>
              <a:t>endşie</a:t>
            </a:r>
            <a:r>
              <a:rPr lang="tr-TR" dirty="0">
                <a:ea typeface="Calibri"/>
                <a:cs typeface="Arial" panose="020B0604020202020204" pitchFamily="34" charset="0"/>
              </a:rPr>
              <a:t> kaynağıdır .</a:t>
            </a:r>
            <a:r>
              <a:rPr lang="tr-TR" baseline="30000" dirty="0">
                <a:ea typeface="Calibri"/>
                <a:cs typeface="Arial" panose="020B0604020202020204" pitchFamily="34" charset="0"/>
              </a:rPr>
              <a:t>1</a:t>
            </a:r>
          </a:p>
          <a:p>
            <a:pPr marL="179982" indent="-179982">
              <a:buFont typeface="Arial" panose="020B0604020202020204" pitchFamily="34" charset="0"/>
              <a:buChar char="•"/>
              <a:tabLst>
                <a:tab pos="1764210" algn="l"/>
              </a:tabLst>
            </a:pPr>
            <a:r>
              <a:rPr lang="tr-TR" dirty="0">
                <a:ea typeface="Calibri"/>
                <a:cs typeface="Arial" panose="020B0604020202020204" pitchFamily="34" charset="0"/>
              </a:rPr>
              <a:t>Bakteriyel </a:t>
            </a:r>
            <a:r>
              <a:rPr lang="tr-TR" dirty="0" err="1">
                <a:ea typeface="Calibri"/>
                <a:cs typeface="Arial" panose="020B0604020202020204" pitchFamily="34" charset="0"/>
              </a:rPr>
              <a:t>vajinozis</a:t>
            </a:r>
            <a:r>
              <a:rPr lang="tr-TR" dirty="0">
                <a:ea typeface="Calibri"/>
                <a:cs typeface="Arial" panose="020B0604020202020204" pitchFamily="34" charset="0"/>
              </a:rPr>
              <a:t> (BV) testi pozitif olan kadınlarda antibiyotikler, yani </a:t>
            </a:r>
            <a:r>
              <a:rPr lang="tr-TR" dirty="0" err="1">
                <a:ea typeface="Calibri"/>
                <a:cs typeface="Arial" panose="020B0604020202020204" pitchFamily="34" charset="0"/>
              </a:rPr>
              <a:t>klindamisin</a:t>
            </a:r>
            <a:r>
              <a:rPr lang="tr-TR" dirty="0">
                <a:ea typeface="Calibri"/>
                <a:cs typeface="Arial" panose="020B0604020202020204" pitchFamily="34" charset="0"/>
              </a:rPr>
              <a:t> kullanılır .</a:t>
            </a:r>
            <a:r>
              <a:rPr lang="tr-TR" baseline="30000" dirty="0">
                <a:ea typeface="Calibri"/>
                <a:cs typeface="Arial" panose="020B0604020202020204" pitchFamily="34" charset="0"/>
              </a:rPr>
              <a:t>2 </a:t>
            </a:r>
            <a:r>
              <a:rPr lang="tr-TR" dirty="0">
                <a:ea typeface="Calibri"/>
                <a:cs typeface="Arial" panose="020B0604020202020204" pitchFamily="34" charset="0"/>
              </a:rPr>
              <a:t>BV pozitifliği ikinci </a:t>
            </a:r>
            <a:r>
              <a:rPr lang="tr-TR" dirty="0" err="1">
                <a:ea typeface="Calibri"/>
                <a:cs typeface="Arial" panose="020B0604020202020204" pitchFamily="34" charset="0"/>
              </a:rPr>
              <a:t>trimester</a:t>
            </a:r>
            <a:r>
              <a:rPr lang="tr-TR" dirty="0">
                <a:ea typeface="Calibri"/>
                <a:cs typeface="Arial" panose="020B0604020202020204" pitchFamily="34" charset="0"/>
              </a:rPr>
              <a:t> düşüğüne zemin hazırlar (rölatif risk 3.1-3.9) ve gebe kadınların %21.4-32.5'inde BV bildirilmiştir.</a:t>
            </a:r>
          </a:p>
          <a:p>
            <a:pPr marL="179982" indent="-179982">
              <a:buFont typeface="Arial" panose="020B0604020202020204" pitchFamily="34" charset="0"/>
              <a:buChar char="•"/>
              <a:tabLst>
                <a:tab pos="1764210" algn="l"/>
              </a:tabLst>
            </a:pPr>
            <a:r>
              <a:rPr lang="tr-TR" dirty="0">
                <a:ea typeface="Calibri"/>
                <a:cs typeface="Arial" panose="020B0604020202020204" pitchFamily="34" charset="0"/>
              </a:rPr>
              <a:t>Açıklanamayan tekrarlı düşükler geçirmiş kadınlara yönelik destekleyici bakım aşağıdaki gibidir: yatak istirahati, vitaminler, </a:t>
            </a:r>
            <a:r>
              <a:rPr lang="tr-TR" dirty="0" err="1">
                <a:ea typeface="Calibri"/>
                <a:cs typeface="Arial" panose="020B0604020202020204" pitchFamily="34" charset="0"/>
              </a:rPr>
              <a:t>folik</a:t>
            </a:r>
            <a:r>
              <a:rPr lang="tr-TR" dirty="0">
                <a:ea typeface="Calibri"/>
                <a:cs typeface="Arial" panose="020B0604020202020204" pitchFamily="34" charset="0"/>
              </a:rPr>
              <a:t> asit, yaşam tarzı adaptasyonu ve ayrıca rehberlik, usule uygun duygusal destek, yakın gözetim.</a:t>
            </a:r>
            <a:r>
              <a:rPr lang="tr-TR" baseline="30000" dirty="0">
                <a:ea typeface="Calibri"/>
                <a:cs typeface="Arial" panose="020B0604020202020204" pitchFamily="34" charset="0"/>
              </a:rPr>
              <a:t>1,2 </a:t>
            </a:r>
          </a:p>
          <a:p>
            <a:pPr marL="179982" indent="-179982">
              <a:buFont typeface="Arial" panose="020B0604020202020204" pitchFamily="34" charset="0"/>
              <a:buChar char="•"/>
              <a:tabLst>
                <a:tab pos="1764210" algn="l"/>
              </a:tabLst>
            </a:pPr>
            <a:r>
              <a:rPr lang="tr-TR" dirty="0" err="1">
                <a:ea typeface="Calibri"/>
                <a:cs typeface="Arial" panose="020B0604020202020204" pitchFamily="34" charset="0"/>
              </a:rPr>
              <a:t>Uterin</a:t>
            </a:r>
            <a:r>
              <a:rPr lang="tr-TR" dirty="0">
                <a:ea typeface="Calibri"/>
                <a:cs typeface="Arial" panose="020B0604020202020204" pitchFamily="34" charset="0"/>
              </a:rPr>
              <a:t> </a:t>
            </a:r>
            <a:r>
              <a:rPr lang="tr-TR" dirty="0" err="1">
                <a:ea typeface="Calibri"/>
                <a:cs typeface="Arial" panose="020B0604020202020204" pitchFamily="34" charset="0"/>
              </a:rPr>
              <a:t>septum</a:t>
            </a:r>
            <a:r>
              <a:rPr lang="tr-TR" dirty="0">
                <a:ea typeface="Calibri"/>
                <a:cs typeface="Arial" panose="020B0604020202020204" pitchFamily="34" charset="0"/>
              </a:rPr>
              <a:t> rezeksiyonu, </a:t>
            </a:r>
            <a:r>
              <a:rPr lang="tr-TR" dirty="0" err="1">
                <a:ea typeface="Calibri"/>
                <a:cs typeface="Arial" panose="020B0604020202020204" pitchFamily="34" charset="0"/>
              </a:rPr>
              <a:t>intrauterin</a:t>
            </a:r>
            <a:r>
              <a:rPr lang="tr-TR" dirty="0">
                <a:ea typeface="Calibri"/>
                <a:cs typeface="Arial" panose="020B0604020202020204" pitchFamily="34" charset="0"/>
              </a:rPr>
              <a:t> </a:t>
            </a:r>
            <a:r>
              <a:rPr lang="tr-TR" dirty="0" err="1">
                <a:ea typeface="Calibri"/>
                <a:cs typeface="Arial" panose="020B0604020202020204" pitchFamily="34" charset="0"/>
              </a:rPr>
              <a:t>adhezyonların</a:t>
            </a:r>
            <a:r>
              <a:rPr lang="tr-TR" dirty="0">
                <a:ea typeface="Calibri"/>
                <a:cs typeface="Arial" panose="020B0604020202020204" pitchFamily="34" charset="0"/>
              </a:rPr>
              <a:t> </a:t>
            </a:r>
            <a:r>
              <a:rPr lang="tr-TR" dirty="0" err="1">
                <a:ea typeface="Calibri"/>
                <a:cs typeface="Arial" panose="020B0604020202020204" pitchFamily="34" charset="0"/>
              </a:rPr>
              <a:t>lizisi</a:t>
            </a:r>
            <a:r>
              <a:rPr lang="tr-TR" dirty="0">
                <a:ea typeface="Calibri"/>
                <a:cs typeface="Arial" panose="020B0604020202020204" pitchFamily="34" charset="0"/>
              </a:rPr>
              <a:t> ve </a:t>
            </a:r>
            <a:r>
              <a:rPr lang="tr-TR" dirty="0" err="1">
                <a:ea typeface="Calibri"/>
                <a:cs typeface="Arial" panose="020B0604020202020204" pitchFamily="34" charset="0"/>
              </a:rPr>
              <a:t>endometriyal</a:t>
            </a:r>
            <a:r>
              <a:rPr lang="tr-TR" dirty="0">
                <a:ea typeface="Calibri"/>
                <a:cs typeface="Arial" panose="020B0604020202020204" pitchFamily="34" charset="0"/>
              </a:rPr>
              <a:t> poliplerin uzaklaştırılması gibi </a:t>
            </a:r>
            <a:r>
              <a:rPr lang="tr-TR" dirty="0" err="1">
                <a:ea typeface="Calibri"/>
                <a:cs typeface="Arial" panose="020B0604020202020204" pitchFamily="34" charset="0"/>
              </a:rPr>
              <a:t>uterin</a:t>
            </a:r>
            <a:r>
              <a:rPr lang="tr-TR" baseline="30000" dirty="0">
                <a:ea typeface="Calibri"/>
                <a:cs typeface="Arial" panose="020B0604020202020204" pitchFamily="34" charset="0"/>
              </a:rPr>
              <a:t> </a:t>
            </a:r>
            <a:r>
              <a:rPr lang="tr-TR" dirty="0">
                <a:ea typeface="Calibri"/>
                <a:cs typeface="Arial" panose="020B0604020202020204" pitchFamily="34" charset="0"/>
              </a:rPr>
              <a:t> anomalilere yönelik cerrahi düzeltme operasyonları önerilebilir.</a:t>
            </a:r>
            <a:r>
              <a:rPr lang="tr-TR" baseline="30000" dirty="0">
                <a:ea typeface="Calibri"/>
                <a:cs typeface="Arial" panose="020B0604020202020204" pitchFamily="34" charset="0"/>
              </a:rPr>
              <a:t>3</a:t>
            </a:r>
            <a:r>
              <a:rPr lang="tr-TR" dirty="0">
                <a:ea typeface="Calibri"/>
                <a:cs typeface="Arial" panose="020B0604020202020204" pitchFamily="34" charset="0"/>
              </a:rPr>
              <a:t> Bununla birlikte, tekrarlı düşük tedavisinde cerrahinin değerini gösteren herhangi bir </a:t>
            </a:r>
            <a:r>
              <a:rPr lang="tr-TR" dirty="0" err="1">
                <a:ea typeface="Calibri"/>
                <a:cs typeface="Arial" panose="020B0604020202020204" pitchFamily="34" charset="0"/>
              </a:rPr>
              <a:t>randomize</a:t>
            </a:r>
            <a:r>
              <a:rPr lang="tr-TR" dirty="0">
                <a:ea typeface="Calibri"/>
                <a:cs typeface="Arial" panose="020B0604020202020204" pitchFamily="34" charset="0"/>
              </a:rPr>
              <a:t> kontrollü çalışma yoktur.</a:t>
            </a:r>
          </a:p>
          <a:p>
            <a:pPr marL="179982" indent="-179982">
              <a:buFont typeface="Arial" panose="020B0604020202020204" pitchFamily="34" charset="0"/>
              <a:buChar char="•"/>
              <a:tabLst>
                <a:tab pos="1764210" algn="l"/>
              </a:tabLst>
            </a:pPr>
            <a:r>
              <a:rPr lang="tr-TR" dirty="0" err="1">
                <a:ea typeface="Calibri"/>
                <a:cs typeface="Arial" panose="020B0604020202020204" pitchFamily="34" charset="0"/>
              </a:rPr>
              <a:t>Didrogesteron</a:t>
            </a:r>
            <a:r>
              <a:rPr lang="tr-TR" dirty="0">
                <a:ea typeface="Calibri"/>
                <a:cs typeface="Arial" panose="020B0604020202020204" pitchFamily="34" charset="0"/>
              </a:rPr>
              <a:t> ve </a:t>
            </a:r>
            <a:r>
              <a:rPr lang="tr-TR" dirty="0" err="1">
                <a:ea typeface="Calibri"/>
                <a:cs typeface="Arial" panose="020B0604020202020204" pitchFamily="34" charset="0"/>
              </a:rPr>
              <a:t>progesteron</a:t>
            </a:r>
            <a:r>
              <a:rPr lang="tr-TR" dirty="0">
                <a:ea typeface="Calibri"/>
                <a:cs typeface="Arial" panose="020B0604020202020204" pitchFamily="34" charset="0"/>
              </a:rPr>
              <a:t> gibi </a:t>
            </a:r>
            <a:r>
              <a:rPr lang="tr-TR" dirty="0" err="1">
                <a:ea typeface="Calibri"/>
                <a:cs typeface="Arial" panose="020B0604020202020204" pitchFamily="34" charset="0"/>
              </a:rPr>
              <a:t>progestojenler</a:t>
            </a:r>
            <a:r>
              <a:rPr lang="tr-TR" dirty="0">
                <a:ea typeface="Calibri"/>
                <a:cs typeface="Arial" panose="020B0604020202020204" pitchFamily="34" charset="0"/>
              </a:rPr>
              <a:t> önerilebilir.</a:t>
            </a:r>
          </a:p>
          <a:p>
            <a:pPr>
              <a:tabLst>
                <a:tab pos="1764210" algn="l"/>
              </a:tabLst>
            </a:pPr>
            <a:endParaRPr lang="en-US" dirty="0">
              <a:ea typeface="Calibri"/>
              <a:cs typeface="Arial" panose="020B0604020202020204" pitchFamily="34" charset="0"/>
            </a:endParaRPr>
          </a:p>
          <a:p>
            <a:pPr>
              <a:tabLst>
                <a:tab pos="1764210" algn="l"/>
              </a:tabLst>
            </a:pPr>
            <a:r>
              <a:rPr lang="tr-TR" b="1" dirty="0">
                <a:ea typeface="Calibri"/>
                <a:cs typeface="Arial" panose="020B0604020202020204" pitchFamily="34" charset="0"/>
              </a:rPr>
              <a:t>Kaynaklar</a:t>
            </a:r>
          </a:p>
          <a:p>
            <a:pPr marL="179982" indent="-179982">
              <a:buFont typeface="+mj-lt"/>
              <a:buAutoNum type="arabicPeriod"/>
              <a:tabLst>
                <a:tab pos="1764210" algn="l"/>
              </a:tabLst>
            </a:pPr>
            <a:r>
              <a:rPr lang="tr-TR" dirty="0" err="1">
                <a:ea typeface="Calibri"/>
                <a:cs typeface="Arial" panose="020B0604020202020204" pitchFamily="34" charset="0"/>
              </a:rPr>
              <a:t>Jauniaux</a:t>
            </a:r>
            <a:r>
              <a:rPr lang="tr-TR" dirty="0">
                <a:ea typeface="Calibri"/>
                <a:cs typeface="Arial" panose="020B0604020202020204" pitchFamily="34" charset="0"/>
              </a:rPr>
              <a:t> E, </a:t>
            </a:r>
            <a:r>
              <a:rPr lang="tr-TR" dirty="0" err="1">
                <a:ea typeface="Calibri"/>
                <a:cs typeface="Arial" panose="020B0604020202020204" pitchFamily="34" charset="0"/>
              </a:rPr>
              <a:t>Farquharson</a:t>
            </a:r>
            <a:r>
              <a:rPr lang="tr-TR" dirty="0">
                <a:ea typeface="Calibri"/>
                <a:cs typeface="Arial" panose="020B0604020202020204" pitchFamily="34" charset="0"/>
              </a:rPr>
              <a:t> RG, </a:t>
            </a:r>
            <a:r>
              <a:rPr lang="tr-TR" dirty="0" err="1">
                <a:ea typeface="Calibri"/>
                <a:cs typeface="Arial" panose="020B0604020202020204" pitchFamily="34" charset="0"/>
              </a:rPr>
              <a:t>Christiansen</a:t>
            </a:r>
            <a:r>
              <a:rPr lang="tr-TR" dirty="0">
                <a:ea typeface="Calibri"/>
                <a:cs typeface="Arial" panose="020B0604020202020204" pitchFamily="34" charset="0"/>
              </a:rPr>
              <a:t> OB, </a:t>
            </a:r>
            <a:r>
              <a:rPr lang="tr-TR" dirty="0" err="1">
                <a:ea typeface="Calibri"/>
                <a:cs typeface="Arial" panose="020B0604020202020204" pitchFamily="34" charset="0"/>
              </a:rPr>
              <a:t>Exalto</a:t>
            </a:r>
            <a:r>
              <a:rPr lang="tr-TR" dirty="0">
                <a:ea typeface="Calibri"/>
                <a:cs typeface="Arial" panose="020B0604020202020204" pitchFamily="34" charset="0"/>
              </a:rPr>
              <a:t> N. </a:t>
            </a:r>
            <a:r>
              <a:rPr lang="tr-TR" dirty="0" err="1">
                <a:ea typeface="Calibri"/>
                <a:cs typeface="Arial" panose="020B0604020202020204" pitchFamily="34" charset="0"/>
              </a:rPr>
              <a:t>Evidence-based</a:t>
            </a:r>
            <a:r>
              <a:rPr lang="tr-TR" dirty="0">
                <a:ea typeface="Calibri"/>
                <a:cs typeface="Arial" panose="020B0604020202020204" pitchFamily="34" charset="0"/>
              </a:rPr>
              <a:t> </a:t>
            </a:r>
            <a:r>
              <a:rPr lang="tr-TR" dirty="0" err="1">
                <a:ea typeface="Calibri"/>
                <a:cs typeface="Arial" panose="020B0604020202020204" pitchFamily="34" charset="0"/>
              </a:rPr>
              <a:t>guidelines</a:t>
            </a:r>
            <a:r>
              <a:rPr lang="tr-TR" dirty="0">
                <a:ea typeface="Calibri"/>
                <a:cs typeface="Arial" panose="020B0604020202020204" pitchFamily="34" charset="0"/>
              </a:rPr>
              <a:t> </a:t>
            </a:r>
            <a:r>
              <a:rPr lang="tr-TR" dirty="0" err="1">
                <a:ea typeface="Calibri"/>
                <a:cs typeface="Arial" panose="020B0604020202020204" pitchFamily="34" charset="0"/>
              </a:rPr>
              <a:t>for</a:t>
            </a:r>
            <a:r>
              <a:rPr lang="tr-TR" dirty="0">
                <a:ea typeface="Calibri"/>
                <a:cs typeface="Arial" panose="020B0604020202020204" pitchFamily="34" charset="0"/>
              </a:rPr>
              <a:t> </a:t>
            </a:r>
            <a:r>
              <a:rPr lang="tr-TR" dirty="0" err="1">
                <a:ea typeface="Calibri"/>
                <a:cs typeface="Arial" panose="020B0604020202020204" pitchFamily="34" charset="0"/>
              </a:rPr>
              <a:t>the</a:t>
            </a:r>
            <a:r>
              <a:rPr lang="tr-TR" dirty="0">
                <a:ea typeface="Calibri"/>
                <a:cs typeface="Arial" panose="020B0604020202020204" pitchFamily="34" charset="0"/>
              </a:rPr>
              <a:t> </a:t>
            </a:r>
            <a:r>
              <a:rPr lang="tr-TR" dirty="0" err="1">
                <a:ea typeface="Calibri"/>
                <a:cs typeface="Arial" panose="020B0604020202020204" pitchFamily="34" charset="0"/>
              </a:rPr>
              <a:t>investigation</a:t>
            </a:r>
            <a:r>
              <a:rPr lang="tr-TR" dirty="0">
                <a:ea typeface="Calibri"/>
                <a:cs typeface="Arial" panose="020B0604020202020204" pitchFamily="34" charset="0"/>
              </a:rPr>
              <a:t> </a:t>
            </a:r>
            <a:r>
              <a:rPr lang="tr-TR" dirty="0" err="1">
                <a:ea typeface="Calibri"/>
                <a:cs typeface="Arial" panose="020B0604020202020204" pitchFamily="34" charset="0"/>
              </a:rPr>
              <a:t>and</a:t>
            </a:r>
            <a:r>
              <a:rPr lang="tr-TR" dirty="0">
                <a:ea typeface="Calibri"/>
                <a:cs typeface="Arial" panose="020B0604020202020204" pitchFamily="34" charset="0"/>
              </a:rPr>
              <a:t> </a:t>
            </a:r>
            <a:r>
              <a:rPr lang="tr-TR" dirty="0" err="1">
                <a:ea typeface="Calibri"/>
                <a:cs typeface="Arial" panose="020B0604020202020204" pitchFamily="34" charset="0"/>
              </a:rPr>
              <a:t>medical</a:t>
            </a:r>
            <a:r>
              <a:rPr lang="tr-TR" dirty="0">
                <a:ea typeface="Calibri"/>
                <a:cs typeface="Arial" panose="020B0604020202020204" pitchFamily="34" charset="0"/>
              </a:rPr>
              <a:t> </a:t>
            </a:r>
            <a:r>
              <a:rPr lang="tr-TR" dirty="0" err="1">
                <a:ea typeface="Calibri"/>
                <a:cs typeface="Arial" panose="020B0604020202020204" pitchFamily="34" charset="0"/>
              </a:rPr>
              <a:t>treatment</a:t>
            </a:r>
            <a:r>
              <a:rPr lang="tr-TR" dirty="0">
                <a:ea typeface="Calibri"/>
                <a:cs typeface="Arial" panose="020B0604020202020204" pitchFamily="34" charset="0"/>
              </a:rPr>
              <a:t> of </a:t>
            </a:r>
            <a:r>
              <a:rPr lang="tr-TR" dirty="0" err="1">
                <a:ea typeface="Calibri"/>
                <a:cs typeface="Arial" panose="020B0604020202020204" pitchFamily="34" charset="0"/>
              </a:rPr>
              <a:t>recurrent</a:t>
            </a:r>
            <a:r>
              <a:rPr lang="tr-TR" dirty="0">
                <a:ea typeface="Calibri"/>
                <a:cs typeface="Arial" panose="020B0604020202020204" pitchFamily="34" charset="0"/>
              </a:rPr>
              <a:t> </a:t>
            </a:r>
            <a:r>
              <a:rPr lang="tr-TR" dirty="0" err="1">
                <a:ea typeface="Calibri"/>
                <a:cs typeface="Arial" panose="020B0604020202020204" pitchFamily="34" charset="0"/>
              </a:rPr>
              <a:t>miscarriage</a:t>
            </a:r>
            <a:r>
              <a:rPr lang="tr-TR" dirty="0">
                <a:ea typeface="Calibri"/>
                <a:cs typeface="Arial" panose="020B0604020202020204" pitchFamily="34" charset="0"/>
              </a:rPr>
              <a:t>. </a:t>
            </a:r>
            <a:r>
              <a:rPr lang="tr-TR" i="1" dirty="0">
                <a:ea typeface="Calibri"/>
                <a:cs typeface="Arial" panose="020B0604020202020204" pitchFamily="34" charset="0"/>
              </a:rPr>
              <a:t>Hum </a:t>
            </a:r>
            <a:r>
              <a:rPr lang="tr-TR" i="1" dirty="0" err="1">
                <a:ea typeface="Calibri"/>
                <a:cs typeface="Arial" panose="020B0604020202020204" pitchFamily="34" charset="0"/>
              </a:rPr>
              <a:t>Reprod</a:t>
            </a:r>
            <a:r>
              <a:rPr lang="tr-TR" i="1" dirty="0">
                <a:ea typeface="Calibri"/>
                <a:cs typeface="Arial" panose="020B0604020202020204" pitchFamily="34" charset="0"/>
              </a:rPr>
              <a:t> </a:t>
            </a:r>
            <a:r>
              <a:rPr lang="tr-TR" dirty="0">
                <a:ea typeface="Calibri"/>
                <a:cs typeface="Arial" panose="020B0604020202020204" pitchFamily="34" charset="0"/>
              </a:rPr>
              <a:t>2006;21(9):2216–2222</a:t>
            </a:r>
          </a:p>
          <a:p>
            <a:pPr marL="179982" indent="-179982">
              <a:buFont typeface="+mj-lt"/>
              <a:buAutoNum type="arabicPeriod"/>
              <a:tabLst>
                <a:tab pos="1764210" algn="l"/>
              </a:tabLst>
            </a:pPr>
            <a:r>
              <a:rPr lang="tr-TR" dirty="0" err="1">
                <a:ea typeface="Calibri"/>
                <a:cs typeface="Arial" panose="020B0604020202020204" pitchFamily="34" charset="0"/>
              </a:rPr>
              <a:t>Tien</a:t>
            </a:r>
            <a:r>
              <a:rPr lang="tr-TR" dirty="0">
                <a:ea typeface="Calibri"/>
                <a:cs typeface="Arial" panose="020B0604020202020204" pitchFamily="34" charset="0"/>
              </a:rPr>
              <a:t> JC, Tan TY. </a:t>
            </a:r>
            <a:r>
              <a:rPr lang="tr-TR" dirty="0" err="1">
                <a:ea typeface="Calibri"/>
                <a:cs typeface="Arial" panose="020B0604020202020204" pitchFamily="34" charset="0"/>
              </a:rPr>
              <a:t>Non-surgical</a:t>
            </a:r>
            <a:r>
              <a:rPr lang="tr-TR" dirty="0">
                <a:ea typeface="Calibri"/>
                <a:cs typeface="Arial" panose="020B0604020202020204" pitchFamily="34" charset="0"/>
              </a:rPr>
              <a:t> </a:t>
            </a:r>
            <a:r>
              <a:rPr lang="tr-TR" dirty="0" err="1">
                <a:ea typeface="Calibri"/>
                <a:cs typeface="Arial" panose="020B0604020202020204" pitchFamily="34" charset="0"/>
              </a:rPr>
              <a:t>interventions</a:t>
            </a:r>
            <a:r>
              <a:rPr lang="tr-TR" dirty="0">
                <a:ea typeface="Calibri"/>
                <a:cs typeface="Arial" panose="020B0604020202020204" pitchFamily="34" charset="0"/>
              </a:rPr>
              <a:t> </a:t>
            </a:r>
            <a:r>
              <a:rPr lang="tr-TR" dirty="0" err="1">
                <a:ea typeface="Calibri"/>
                <a:cs typeface="Arial" panose="020B0604020202020204" pitchFamily="34" charset="0"/>
              </a:rPr>
              <a:t>for</a:t>
            </a:r>
            <a:r>
              <a:rPr lang="tr-TR" dirty="0">
                <a:ea typeface="Calibri"/>
                <a:cs typeface="Arial" panose="020B0604020202020204" pitchFamily="34" charset="0"/>
              </a:rPr>
              <a:t> </a:t>
            </a:r>
            <a:r>
              <a:rPr lang="tr-TR" dirty="0" err="1">
                <a:ea typeface="Calibri"/>
                <a:cs typeface="Arial" panose="020B0604020202020204" pitchFamily="34" charset="0"/>
              </a:rPr>
              <a:t>threatened</a:t>
            </a:r>
            <a:r>
              <a:rPr lang="tr-TR" dirty="0">
                <a:ea typeface="Calibri"/>
                <a:cs typeface="Arial" panose="020B0604020202020204" pitchFamily="34" charset="0"/>
              </a:rPr>
              <a:t> </a:t>
            </a:r>
            <a:r>
              <a:rPr lang="tr-TR" dirty="0" err="1">
                <a:ea typeface="Calibri"/>
                <a:cs typeface="Arial" panose="020B0604020202020204" pitchFamily="34" charset="0"/>
              </a:rPr>
              <a:t>and</a:t>
            </a:r>
            <a:r>
              <a:rPr lang="tr-TR" dirty="0">
                <a:ea typeface="Calibri"/>
                <a:cs typeface="Arial" panose="020B0604020202020204" pitchFamily="34" charset="0"/>
              </a:rPr>
              <a:t> </a:t>
            </a:r>
            <a:r>
              <a:rPr lang="tr-TR" dirty="0" err="1">
                <a:ea typeface="Calibri"/>
                <a:cs typeface="Arial" panose="020B0604020202020204" pitchFamily="34" charset="0"/>
              </a:rPr>
              <a:t>recurrent</a:t>
            </a:r>
            <a:r>
              <a:rPr lang="tr-TR" dirty="0">
                <a:ea typeface="Calibri"/>
                <a:cs typeface="Arial" panose="020B0604020202020204" pitchFamily="34" charset="0"/>
              </a:rPr>
              <a:t> </a:t>
            </a:r>
            <a:r>
              <a:rPr lang="tr-TR" dirty="0" err="1">
                <a:ea typeface="Calibri"/>
                <a:cs typeface="Arial" panose="020B0604020202020204" pitchFamily="34" charset="0"/>
              </a:rPr>
              <a:t>miscarriages</a:t>
            </a:r>
            <a:r>
              <a:rPr lang="tr-TR" dirty="0">
                <a:ea typeface="Calibri"/>
                <a:cs typeface="Arial" panose="020B0604020202020204" pitchFamily="34" charset="0"/>
              </a:rPr>
              <a:t>. </a:t>
            </a:r>
            <a:r>
              <a:rPr lang="tr-TR" i="1" dirty="0" err="1">
                <a:ea typeface="Calibri"/>
                <a:cs typeface="Arial" panose="020B0604020202020204" pitchFamily="34" charset="0"/>
              </a:rPr>
              <a:t>Singapore</a:t>
            </a:r>
            <a:r>
              <a:rPr lang="tr-TR" i="1" dirty="0">
                <a:ea typeface="Calibri"/>
                <a:cs typeface="Arial" panose="020B0604020202020204" pitchFamily="34" charset="0"/>
              </a:rPr>
              <a:t> </a:t>
            </a:r>
            <a:r>
              <a:rPr lang="tr-TR" i="1" dirty="0" err="1">
                <a:ea typeface="Calibri"/>
                <a:cs typeface="Arial" panose="020B0604020202020204" pitchFamily="34" charset="0"/>
              </a:rPr>
              <a:t>Med</a:t>
            </a:r>
            <a:r>
              <a:rPr lang="tr-TR" i="1" dirty="0">
                <a:ea typeface="Calibri"/>
                <a:cs typeface="Arial" panose="020B0604020202020204" pitchFamily="34" charset="0"/>
              </a:rPr>
              <a:t> J </a:t>
            </a:r>
            <a:r>
              <a:rPr lang="tr-TR" dirty="0">
                <a:ea typeface="Calibri"/>
                <a:cs typeface="Arial" panose="020B0604020202020204" pitchFamily="34" charset="0"/>
              </a:rPr>
              <a:t>2007;48(12):1074–1090</a:t>
            </a:r>
          </a:p>
          <a:p>
            <a:pPr marL="179982" indent="-179982">
              <a:buFont typeface="+mj-lt"/>
              <a:buAutoNum type="arabicPeriod"/>
              <a:tabLst>
                <a:tab pos="1764210" algn="l"/>
              </a:tabLst>
            </a:pPr>
            <a:r>
              <a:rPr lang="tr-TR" dirty="0" err="1">
                <a:ea typeface="Calibri"/>
                <a:cs typeface="Arial" panose="020B0604020202020204" pitchFamily="34" charset="0"/>
              </a:rPr>
              <a:t>Dhont</a:t>
            </a:r>
            <a:r>
              <a:rPr lang="tr-TR" dirty="0">
                <a:ea typeface="Calibri"/>
                <a:cs typeface="Arial" panose="020B0604020202020204" pitchFamily="34" charset="0"/>
              </a:rPr>
              <a:t> M. </a:t>
            </a:r>
            <a:r>
              <a:rPr lang="tr-TR" dirty="0" err="1">
                <a:ea typeface="Calibri"/>
                <a:cs typeface="Arial" panose="020B0604020202020204" pitchFamily="34" charset="0"/>
              </a:rPr>
              <a:t>Recurrent</a:t>
            </a:r>
            <a:r>
              <a:rPr lang="tr-TR" dirty="0">
                <a:ea typeface="Calibri"/>
                <a:cs typeface="Arial" panose="020B0604020202020204" pitchFamily="34" charset="0"/>
              </a:rPr>
              <a:t> </a:t>
            </a:r>
            <a:r>
              <a:rPr lang="tr-TR" dirty="0" err="1">
                <a:ea typeface="Calibri"/>
                <a:cs typeface="Arial" panose="020B0604020202020204" pitchFamily="34" charset="0"/>
              </a:rPr>
              <a:t>miscarriage</a:t>
            </a:r>
            <a:r>
              <a:rPr lang="tr-TR" dirty="0">
                <a:ea typeface="Calibri"/>
                <a:cs typeface="Arial" panose="020B0604020202020204" pitchFamily="34" charset="0"/>
              </a:rPr>
              <a:t>. </a:t>
            </a:r>
            <a:r>
              <a:rPr lang="tr-TR" i="1" dirty="0" err="1">
                <a:ea typeface="Calibri"/>
                <a:cs typeface="Arial" panose="020B0604020202020204" pitchFamily="34" charset="0"/>
              </a:rPr>
              <a:t>Curr</a:t>
            </a:r>
            <a:r>
              <a:rPr lang="tr-TR" i="1" dirty="0">
                <a:ea typeface="Calibri"/>
                <a:cs typeface="Arial" panose="020B0604020202020204" pitchFamily="34" charset="0"/>
              </a:rPr>
              <a:t> </a:t>
            </a:r>
            <a:r>
              <a:rPr lang="tr-TR" i="1" dirty="0" err="1">
                <a:ea typeface="Calibri"/>
                <a:cs typeface="Arial" panose="020B0604020202020204" pitchFamily="34" charset="0"/>
              </a:rPr>
              <a:t>Womens</a:t>
            </a:r>
            <a:r>
              <a:rPr lang="tr-TR" i="1" dirty="0">
                <a:ea typeface="Calibri"/>
                <a:cs typeface="Arial" panose="020B0604020202020204" pitchFamily="34" charset="0"/>
              </a:rPr>
              <a:t> </a:t>
            </a:r>
            <a:r>
              <a:rPr lang="tr-TR" i="1" dirty="0" err="1">
                <a:ea typeface="Calibri"/>
                <a:cs typeface="Arial" panose="020B0604020202020204" pitchFamily="34" charset="0"/>
              </a:rPr>
              <a:t>Health</a:t>
            </a:r>
            <a:r>
              <a:rPr lang="tr-TR" i="1" dirty="0">
                <a:ea typeface="Calibri"/>
                <a:cs typeface="Arial" panose="020B0604020202020204" pitchFamily="34" charset="0"/>
              </a:rPr>
              <a:t> </a:t>
            </a:r>
            <a:r>
              <a:rPr lang="tr-TR" i="1" dirty="0" err="1">
                <a:ea typeface="Calibri"/>
                <a:cs typeface="Arial" panose="020B0604020202020204" pitchFamily="34" charset="0"/>
              </a:rPr>
              <a:t>Rep</a:t>
            </a:r>
            <a:r>
              <a:rPr lang="tr-TR" i="1" dirty="0">
                <a:ea typeface="Calibri"/>
                <a:cs typeface="Arial" panose="020B0604020202020204" pitchFamily="34" charset="0"/>
              </a:rPr>
              <a:t> </a:t>
            </a:r>
            <a:r>
              <a:rPr lang="tr-TR" dirty="0">
                <a:ea typeface="Calibri"/>
                <a:cs typeface="Arial" panose="020B0604020202020204" pitchFamily="34" charset="0"/>
              </a:rPr>
              <a:t>2003;3(5):361–366</a:t>
            </a:r>
          </a:p>
        </p:txBody>
      </p:sp>
      <p:sp>
        <p:nvSpPr>
          <p:cNvPr id="4" name="Slide Number Placeholder 3"/>
          <p:cNvSpPr>
            <a:spLocks noGrp="1"/>
          </p:cNvSpPr>
          <p:nvPr>
            <p:ph type="sldNum" sz="quarter" idx="10"/>
          </p:nvPr>
        </p:nvSpPr>
        <p:spPr/>
        <p:txBody>
          <a:bodyPr/>
          <a:lstStyle/>
          <a:p>
            <a:pPr rtl="0"/>
            <a:fld id="{2B751C23-F17F-4FBC-A2A5-151144C1D862}" type="slidenum">
              <a:rPr/>
              <a:t>99</a:t>
            </a:fld>
            <a:endParaRPr/>
          </a:p>
        </p:txBody>
      </p:sp>
    </p:spTree>
    <p:extLst>
      <p:ext uri="{BB962C8B-B14F-4D97-AF65-F5344CB8AC3E}">
        <p14:creationId xmlns:p14="http://schemas.microsoft.com/office/powerpoint/2010/main" val="3182325966"/>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616389" cy="4341813"/>
          </a:xfrm>
        </p:spPr>
        <p:txBody>
          <a:bodyPr/>
          <a:lstStyle/>
          <a:p>
            <a:pPr marL="171434" indent="-171434">
              <a:buFont typeface="Arial" panose="020B0604020202020204" pitchFamily="34" charset="0"/>
              <a:buChar char="•"/>
              <a:tabLst>
                <a:tab pos="1764342" algn="l"/>
              </a:tabLst>
            </a:pPr>
            <a:r>
              <a:rPr lang="tr-TR" sz="1100" dirty="0">
                <a:ea typeface="Calibri"/>
                <a:cs typeface="Arial" panose="020B0604020202020204" pitchFamily="34" charset="0"/>
              </a:rPr>
              <a:t>Çift-kör, </a:t>
            </a:r>
            <a:r>
              <a:rPr lang="tr-TR" sz="1100" dirty="0" err="1">
                <a:ea typeface="Calibri"/>
                <a:cs typeface="Arial" panose="020B0604020202020204" pitchFamily="34" charset="0"/>
              </a:rPr>
              <a:t>randomize</a:t>
            </a:r>
            <a:r>
              <a:rPr lang="tr-TR" sz="1100" dirty="0">
                <a:ea typeface="Calibri"/>
                <a:cs typeface="Arial" panose="020B0604020202020204" pitchFamily="34" charset="0"/>
              </a:rPr>
              <a:t>, </a:t>
            </a:r>
            <a:r>
              <a:rPr lang="tr-TR" sz="1100" dirty="0" err="1">
                <a:ea typeface="Calibri"/>
                <a:cs typeface="Arial" panose="020B0604020202020204" pitchFamily="34" charset="0"/>
              </a:rPr>
              <a:t>plasebo</a:t>
            </a:r>
            <a:r>
              <a:rPr lang="tr-TR" sz="1100" dirty="0">
                <a:ea typeface="Calibri"/>
                <a:cs typeface="Arial" panose="020B0604020202020204" pitchFamily="34" charset="0"/>
              </a:rPr>
              <a:t> kontrollü bir çalışmada erken gebelikte </a:t>
            </a:r>
            <a:r>
              <a:rPr lang="tr-TR" sz="1100" dirty="0" err="1">
                <a:ea typeface="Calibri"/>
                <a:cs typeface="Arial" panose="020B0604020202020204" pitchFamily="34" charset="0"/>
              </a:rPr>
              <a:t>didrogesteron</a:t>
            </a:r>
            <a:r>
              <a:rPr lang="tr-TR" sz="1100" dirty="0">
                <a:ea typeface="Calibri"/>
                <a:cs typeface="Arial" panose="020B0604020202020204" pitchFamily="34" charset="0"/>
              </a:rPr>
              <a:t> uygulamasının gebelik sonucu üzerindeki etkisi ve Th1 ve Th2 </a:t>
            </a:r>
            <a:r>
              <a:rPr lang="tr-TR" sz="1100" dirty="0" err="1">
                <a:ea typeface="Calibri"/>
                <a:cs typeface="Arial" panose="020B0604020202020204" pitchFamily="34" charset="0"/>
              </a:rPr>
              <a:t>sitokin</a:t>
            </a:r>
            <a:r>
              <a:rPr lang="tr-TR" sz="1100" dirty="0">
                <a:ea typeface="Calibri"/>
                <a:cs typeface="Arial" panose="020B0604020202020204" pitchFamily="34" charset="0"/>
              </a:rPr>
              <a:t> düzeyleri (IL-4, IL-10, IFN-</a:t>
            </a:r>
            <a:r>
              <a:rPr lang="tr-TR" sz="1100" dirty="0" err="1">
                <a:ea typeface="Calibri"/>
                <a:cs typeface="Arial" panose="020B0604020202020204" pitchFamily="34" charset="0"/>
              </a:rPr>
              <a:t>γ</a:t>
            </a:r>
            <a:r>
              <a:rPr lang="tr-TR" sz="1100" dirty="0">
                <a:ea typeface="Calibri"/>
                <a:cs typeface="Arial" panose="020B0604020202020204" pitchFamily="34" charset="0"/>
              </a:rPr>
              <a:t> ve TNF-α) ile ilişkisi değerlendirilmiştir.</a:t>
            </a:r>
          </a:p>
          <a:p>
            <a:pPr marL="171434" indent="-171434">
              <a:buFont typeface="Arial" panose="020B0604020202020204" pitchFamily="34" charset="0"/>
              <a:buChar char="•"/>
              <a:tabLst>
                <a:tab pos="1764342" algn="l"/>
              </a:tabLst>
            </a:pPr>
            <a:r>
              <a:rPr lang="tr-TR" sz="1100" dirty="0">
                <a:ea typeface="Calibri"/>
                <a:cs typeface="Arial" panose="020B0604020202020204" pitchFamily="34" charset="0"/>
              </a:rPr>
              <a:t>Çalışmaya dahil edilme kriterleri hastaların 18-35 yaş aralığında olması, ≥3  birinci </a:t>
            </a:r>
            <a:r>
              <a:rPr lang="tr-TR" sz="1100" dirty="0" err="1">
                <a:ea typeface="Calibri"/>
                <a:cs typeface="Arial" panose="020B0604020202020204" pitchFamily="34" charset="0"/>
              </a:rPr>
              <a:t>trimester</a:t>
            </a:r>
            <a:r>
              <a:rPr lang="tr-TR" sz="1100" dirty="0">
                <a:ea typeface="Calibri"/>
                <a:cs typeface="Arial" panose="020B0604020202020204" pitchFamily="34" charset="0"/>
              </a:rPr>
              <a:t> gebelik kaybı öyküsü olması ve güncel olarak canlı bir gebeliğin birinci </a:t>
            </a:r>
            <a:r>
              <a:rPr lang="tr-TR" sz="1100" dirty="0" err="1">
                <a:ea typeface="Calibri"/>
                <a:cs typeface="Arial" panose="020B0604020202020204" pitchFamily="34" charset="0"/>
              </a:rPr>
              <a:t>trimesterinde</a:t>
            </a:r>
            <a:r>
              <a:rPr lang="tr-TR" sz="1100" dirty="0">
                <a:ea typeface="Calibri"/>
                <a:cs typeface="Arial" panose="020B0604020202020204" pitchFamily="34" charset="0"/>
              </a:rPr>
              <a:t> olmasıdır (tercihen </a:t>
            </a:r>
            <a:r>
              <a:rPr lang="tr-TR" sz="1100" dirty="0" err="1">
                <a:ea typeface="Calibri"/>
                <a:cs typeface="Arial" panose="020B0604020202020204" pitchFamily="34" charset="0"/>
              </a:rPr>
              <a:t>gestasyonun</a:t>
            </a:r>
            <a:r>
              <a:rPr lang="tr-TR" sz="1100" dirty="0">
                <a:ea typeface="Calibri"/>
                <a:cs typeface="Arial" panose="020B0604020202020204" pitchFamily="34" charset="0"/>
              </a:rPr>
              <a:t> 4-8. haftalarında) (insan </a:t>
            </a:r>
            <a:r>
              <a:rPr lang="tr-TR" sz="1100" dirty="0" err="1">
                <a:ea typeface="Calibri"/>
                <a:cs typeface="Arial" panose="020B0604020202020204" pitchFamily="34" charset="0"/>
              </a:rPr>
              <a:t>koriyonik</a:t>
            </a:r>
            <a:r>
              <a:rPr lang="tr-TR" sz="1100" dirty="0">
                <a:ea typeface="Calibri"/>
                <a:cs typeface="Arial" panose="020B0604020202020204" pitchFamily="34" charset="0"/>
              </a:rPr>
              <a:t> </a:t>
            </a:r>
            <a:r>
              <a:rPr lang="tr-TR" sz="1100" dirty="0" err="1">
                <a:ea typeface="Calibri"/>
                <a:cs typeface="Arial" panose="020B0604020202020204" pitchFamily="34" charset="0"/>
              </a:rPr>
              <a:t>gonadotropini</a:t>
            </a:r>
            <a:r>
              <a:rPr lang="tr-TR" sz="1100" dirty="0">
                <a:ea typeface="Calibri"/>
                <a:cs typeface="Arial" panose="020B0604020202020204" pitchFamily="34" charset="0"/>
              </a:rPr>
              <a:t> (hCG) takiben fetal kalp aktivitesi). Çalışma dışı bırakılma kriterlerinin kapsadığı hastalar ≥ 3 </a:t>
            </a:r>
            <a:r>
              <a:rPr lang="tr-TR" sz="1100" dirty="0" err="1">
                <a:ea typeface="Calibri"/>
                <a:cs typeface="Arial" panose="020B0604020202020204" pitchFamily="34" charset="0"/>
              </a:rPr>
              <a:t>spontan</a:t>
            </a:r>
            <a:r>
              <a:rPr lang="tr-TR" sz="1100" dirty="0">
                <a:ea typeface="Calibri"/>
                <a:cs typeface="Arial" panose="020B0604020202020204" pitchFamily="34" charset="0"/>
              </a:rPr>
              <a:t> </a:t>
            </a:r>
            <a:r>
              <a:rPr lang="tr-TR" sz="1100" dirty="0" err="1">
                <a:ea typeface="Calibri"/>
                <a:cs typeface="Arial" panose="020B0604020202020204" pitchFamily="34" charset="0"/>
              </a:rPr>
              <a:t>abortus</a:t>
            </a:r>
            <a:r>
              <a:rPr lang="tr-TR" sz="1100" dirty="0">
                <a:ea typeface="Calibri"/>
                <a:cs typeface="Arial" panose="020B0604020202020204" pitchFamily="34" charset="0"/>
              </a:rPr>
              <a:t> geçirmiş, bilinen tekrarlı </a:t>
            </a:r>
            <a:r>
              <a:rPr lang="tr-TR" sz="1100" dirty="0" err="1">
                <a:ea typeface="Calibri"/>
                <a:cs typeface="Arial" panose="020B0604020202020204" pitchFamily="34" charset="0"/>
              </a:rPr>
              <a:t>spontan</a:t>
            </a:r>
            <a:r>
              <a:rPr lang="tr-TR" sz="1100" dirty="0">
                <a:ea typeface="Calibri"/>
                <a:cs typeface="Arial" panose="020B0604020202020204" pitchFamily="34" charset="0"/>
              </a:rPr>
              <a:t> düşükleri hastane protokolü uyarınca değerlendirilmiş (anatomik, </a:t>
            </a:r>
            <a:r>
              <a:rPr lang="tr-TR" sz="1100" dirty="0" err="1">
                <a:ea typeface="Calibri"/>
                <a:cs typeface="Arial" panose="020B0604020202020204" pitchFamily="34" charset="0"/>
              </a:rPr>
              <a:t>hormonal</a:t>
            </a:r>
            <a:r>
              <a:rPr lang="tr-TR" sz="1100" dirty="0">
                <a:ea typeface="Calibri"/>
                <a:cs typeface="Arial" panose="020B0604020202020204" pitchFamily="34" charset="0"/>
              </a:rPr>
              <a:t>, </a:t>
            </a:r>
            <a:r>
              <a:rPr lang="tr-TR" sz="1100" dirty="0" err="1">
                <a:ea typeface="Calibri"/>
                <a:cs typeface="Arial" panose="020B0604020202020204" pitchFamily="34" charset="0"/>
              </a:rPr>
              <a:t>kromozomal</a:t>
            </a:r>
            <a:r>
              <a:rPr lang="tr-TR" sz="1100" dirty="0">
                <a:ea typeface="Calibri"/>
                <a:cs typeface="Arial" panose="020B0604020202020204" pitchFamily="34" charset="0"/>
              </a:rPr>
              <a:t>, </a:t>
            </a:r>
            <a:r>
              <a:rPr lang="tr-TR" sz="1100" dirty="0" err="1">
                <a:ea typeface="Calibri"/>
                <a:cs typeface="Arial" panose="020B0604020202020204" pitchFamily="34" charset="0"/>
              </a:rPr>
              <a:t>otoümmin</a:t>
            </a:r>
            <a:r>
              <a:rPr lang="tr-TR" sz="1100" dirty="0">
                <a:ea typeface="Calibri"/>
                <a:cs typeface="Arial" panose="020B0604020202020204" pitchFamily="34" charset="0"/>
              </a:rPr>
              <a:t> veya enfeksiyon) ve hCG ve </a:t>
            </a:r>
            <a:r>
              <a:rPr lang="tr-TR" sz="1100" dirty="0" err="1">
                <a:ea typeface="Calibri"/>
                <a:cs typeface="Arial" panose="020B0604020202020204" pitchFamily="34" charset="0"/>
              </a:rPr>
              <a:t>proluton</a:t>
            </a:r>
            <a:r>
              <a:rPr lang="tr-TR" sz="1100" dirty="0">
                <a:ea typeface="Calibri"/>
                <a:cs typeface="Arial" panose="020B0604020202020204" pitchFamily="34" charset="0"/>
              </a:rPr>
              <a:t> (</a:t>
            </a:r>
            <a:r>
              <a:rPr lang="tr-TR" sz="1100" dirty="0" err="1">
                <a:ea typeface="Calibri"/>
                <a:cs typeface="Arial" panose="020B0604020202020204" pitchFamily="34" charset="0"/>
              </a:rPr>
              <a:t>hidroksiprogesteron</a:t>
            </a:r>
            <a:r>
              <a:rPr lang="tr-TR" sz="1100" dirty="0">
                <a:ea typeface="Calibri"/>
                <a:cs typeface="Arial" panose="020B0604020202020204" pitchFamily="34" charset="0"/>
              </a:rPr>
              <a:t>) enjeksiyonu yapılmış olan hastalardır. Hastalar kayıttan 20 haftalık </a:t>
            </a:r>
            <a:r>
              <a:rPr lang="tr-TR" sz="1100" dirty="0" err="1">
                <a:ea typeface="Calibri"/>
                <a:cs typeface="Arial" panose="020B0604020202020204" pitchFamily="34" charset="0"/>
              </a:rPr>
              <a:t>gestasyona</a:t>
            </a:r>
            <a:r>
              <a:rPr lang="tr-TR" sz="1100" dirty="0">
                <a:ea typeface="Calibri"/>
                <a:cs typeface="Arial" panose="020B0604020202020204" pitchFamily="34" charset="0"/>
              </a:rPr>
              <a:t> kadar günlük 2 kere 10 </a:t>
            </a:r>
            <a:r>
              <a:rPr lang="tr-TR" sz="1100" dirty="0" err="1">
                <a:ea typeface="Calibri"/>
                <a:cs typeface="Arial" panose="020B0604020202020204" pitchFamily="34" charset="0"/>
              </a:rPr>
              <a:t>mg'lık</a:t>
            </a:r>
            <a:r>
              <a:rPr lang="tr-TR" sz="1100" dirty="0">
                <a:ea typeface="Calibri"/>
                <a:cs typeface="Arial" panose="020B0604020202020204" pitchFamily="34" charset="0"/>
              </a:rPr>
              <a:t> </a:t>
            </a:r>
            <a:r>
              <a:rPr lang="tr-TR" sz="1100" dirty="0" err="1">
                <a:ea typeface="Calibri"/>
                <a:cs typeface="Arial" panose="020B0604020202020204" pitchFamily="34" charset="0"/>
              </a:rPr>
              <a:t>didrogesteron</a:t>
            </a:r>
            <a:r>
              <a:rPr lang="tr-TR" sz="1100" dirty="0">
                <a:ea typeface="Calibri"/>
                <a:cs typeface="Arial" panose="020B0604020202020204" pitchFamily="34" charset="0"/>
              </a:rPr>
              <a:t> tablet veya </a:t>
            </a:r>
            <a:r>
              <a:rPr lang="tr-TR" sz="1100" dirty="0" err="1">
                <a:ea typeface="Calibri"/>
                <a:cs typeface="Arial" panose="020B0604020202020204" pitchFamily="34" charset="0"/>
              </a:rPr>
              <a:t>plasebo</a:t>
            </a:r>
            <a:r>
              <a:rPr lang="tr-TR" sz="1100" dirty="0">
                <a:ea typeface="Calibri"/>
                <a:cs typeface="Arial" panose="020B0604020202020204" pitchFamily="34" charset="0"/>
              </a:rPr>
              <a:t> almak üzere </a:t>
            </a:r>
            <a:r>
              <a:rPr lang="tr-TR" sz="1100" dirty="0" err="1">
                <a:ea typeface="Calibri"/>
                <a:cs typeface="Arial" panose="020B0604020202020204" pitchFamily="34" charset="0"/>
              </a:rPr>
              <a:t>randomize</a:t>
            </a:r>
            <a:r>
              <a:rPr lang="tr-TR" sz="1100" dirty="0">
                <a:ea typeface="Calibri"/>
                <a:cs typeface="Arial" panose="020B0604020202020204" pitchFamily="34" charset="0"/>
              </a:rPr>
              <a:t> edilmiştir. Düşük öyküsü olmayan ve en az 1 canlı doğum yapmış yaşa göre eşleştirilmiş sağlıklı gebe kadınlar kontrol grubu olarak alınmıştır. Canlı doğum yapmış kadınlar </a:t>
            </a:r>
            <a:r>
              <a:rPr lang="tr-TR" sz="1100" dirty="0" err="1">
                <a:ea typeface="Calibri"/>
                <a:cs typeface="Arial" panose="020B0604020202020204" pitchFamily="34" charset="0"/>
              </a:rPr>
              <a:t>gestasyonun</a:t>
            </a:r>
            <a:r>
              <a:rPr lang="tr-TR" sz="1100" dirty="0">
                <a:ea typeface="Calibri"/>
                <a:cs typeface="Arial" panose="020B0604020202020204" pitchFamily="34" charset="0"/>
              </a:rPr>
              <a:t> 4-8. haftasında kaydedilmiş ve 20 haftalık </a:t>
            </a:r>
            <a:r>
              <a:rPr lang="tr-TR" sz="1100" dirty="0" err="1">
                <a:ea typeface="Calibri"/>
                <a:cs typeface="Arial" panose="020B0604020202020204" pitchFamily="34" charset="0"/>
              </a:rPr>
              <a:t>gestasyona</a:t>
            </a:r>
            <a:r>
              <a:rPr lang="tr-TR" sz="1100" dirty="0">
                <a:ea typeface="Calibri"/>
                <a:cs typeface="Arial" panose="020B0604020202020204" pitchFamily="34" charset="0"/>
              </a:rPr>
              <a:t> kadar takip edilmiştir. </a:t>
            </a:r>
          </a:p>
          <a:p>
            <a:pPr marL="171434" indent="-171434">
              <a:buFont typeface="Arial" panose="020B0604020202020204" pitchFamily="34" charset="0"/>
              <a:buChar char="•"/>
              <a:tabLst>
                <a:tab pos="1764342" algn="l"/>
              </a:tabLst>
            </a:pPr>
            <a:r>
              <a:rPr lang="tr-TR" sz="1100" dirty="0">
                <a:ea typeface="Calibri"/>
                <a:cs typeface="Arial" panose="020B0604020202020204" pitchFamily="34" charset="0"/>
              </a:rPr>
              <a:t>Çalışmaya alınan 360 hastanın, 180'i </a:t>
            </a:r>
            <a:r>
              <a:rPr lang="tr-TR" sz="1100" dirty="0" err="1">
                <a:ea typeface="Calibri"/>
                <a:cs typeface="Arial" panose="020B0604020202020204" pitchFamily="34" charset="0"/>
              </a:rPr>
              <a:t>didrogesteron</a:t>
            </a:r>
            <a:r>
              <a:rPr lang="tr-TR" sz="1100" dirty="0">
                <a:ea typeface="Calibri"/>
                <a:cs typeface="Arial" panose="020B0604020202020204" pitchFamily="34" charset="0"/>
              </a:rPr>
              <a:t> grubuna ve 180'i </a:t>
            </a:r>
            <a:r>
              <a:rPr lang="tr-TR" sz="1100" dirty="0" err="1">
                <a:ea typeface="Calibri"/>
                <a:cs typeface="Arial" panose="020B0604020202020204" pitchFamily="34" charset="0"/>
              </a:rPr>
              <a:t>plasebo</a:t>
            </a:r>
            <a:r>
              <a:rPr lang="tr-TR" sz="1100" dirty="0">
                <a:ea typeface="Calibri"/>
                <a:cs typeface="Arial" panose="020B0604020202020204" pitchFamily="34" charset="0"/>
              </a:rPr>
              <a:t> grubuna rastgele atanmıştır. Benzer şekilde, sağlıklı kontrol grubuna da 180 gebe kadın alınmıştır. Bununla birlikte, doğum ve </a:t>
            </a:r>
            <a:r>
              <a:rPr lang="tr-TR" sz="1100" dirty="0" err="1">
                <a:ea typeface="Calibri"/>
                <a:cs typeface="Arial" panose="020B0604020202020204" pitchFamily="34" charset="0"/>
              </a:rPr>
              <a:t>neonatal</a:t>
            </a:r>
            <a:r>
              <a:rPr lang="tr-TR" sz="1100" dirty="0">
                <a:ea typeface="Calibri"/>
                <a:cs typeface="Arial" panose="020B0604020202020204" pitchFamily="34" charset="0"/>
              </a:rPr>
              <a:t> sonuca ilişkin veriler </a:t>
            </a:r>
            <a:r>
              <a:rPr lang="tr-TR" sz="1100" dirty="0" err="1">
                <a:ea typeface="Calibri"/>
                <a:cs typeface="Arial" panose="020B0604020202020204" pitchFamily="34" charset="0"/>
              </a:rPr>
              <a:t>didrogesteron</a:t>
            </a:r>
            <a:r>
              <a:rPr lang="tr-TR" sz="1100" dirty="0">
                <a:ea typeface="Calibri"/>
                <a:cs typeface="Arial" panose="020B0604020202020204" pitchFamily="34" charset="0"/>
              </a:rPr>
              <a:t> grubu için 175 hastadan, </a:t>
            </a:r>
            <a:r>
              <a:rPr lang="tr-TR" sz="1100" dirty="0" err="1">
                <a:ea typeface="Calibri"/>
                <a:cs typeface="Arial" panose="020B0604020202020204" pitchFamily="34" charset="0"/>
              </a:rPr>
              <a:t>plasebo</a:t>
            </a:r>
            <a:r>
              <a:rPr lang="tr-TR" sz="1100" dirty="0">
                <a:ea typeface="Calibri"/>
                <a:cs typeface="Arial" panose="020B0604020202020204" pitchFamily="34" charset="0"/>
              </a:rPr>
              <a:t> grubu için 173 hastadan ve sağlıklı kontrol grubu için 174 hastadan alınabilmiştir.</a:t>
            </a:r>
          </a:p>
          <a:p>
            <a:pPr rtl="0">
              <a:defRPr/>
            </a:pPr>
            <a:r>
              <a:rPr lang="tr-TR" sz="1100" b="1" dirty="0">
                <a:ea typeface="Calibri"/>
                <a:cs typeface="Arial" panose="020B0604020202020204" pitchFamily="34" charset="0"/>
              </a:rPr>
              <a:t>Kaynak</a:t>
            </a:r>
            <a:r>
              <a:rPr lang="en-US" sz="1100" dirty="0">
                <a:ea typeface="Calibri"/>
                <a:cs typeface="Arial" panose="020B0604020202020204" pitchFamily="34" charset="0"/>
              </a:rPr>
              <a:t/>
            </a:r>
            <a:br>
              <a:rPr lang="en-US" sz="1100" dirty="0">
                <a:ea typeface="Calibri"/>
                <a:cs typeface="Arial" panose="020B0604020202020204" pitchFamily="34" charset="0"/>
              </a:rPr>
            </a:br>
            <a:r>
              <a:rPr lang="tr-TR" sz="1100" dirty="0">
                <a:ea typeface="Calibri"/>
                <a:cs typeface="Arial" panose="020B0604020202020204" pitchFamily="34" charset="0"/>
              </a:rPr>
              <a:t>Kumar A, </a:t>
            </a:r>
            <a:r>
              <a:rPr lang="tr-TR" sz="1100" dirty="0" err="1">
                <a:ea typeface="Calibri"/>
                <a:cs typeface="Arial" panose="020B0604020202020204" pitchFamily="34" charset="0"/>
              </a:rPr>
              <a:t>Begum</a:t>
            </a:r>
            <a:r>
              <a:rPr lang="tr-TR" sz="1100" dirty="0">
                <a:ea typeface="Calibri"/>
                <a:cs typeface="Arial" panose="020B0604020202020204" pitchFamily="34" charset="0"/>
              </a:rPr>
              <a:t> N, </a:t>
            </a:r>
            <a:r>
              <a:rPr lang="tr-TR" sz="1100" dirty="0" err="1">
                <a:ea typeface="Calibri"/>
                <a:cs typeface="Arial" panose="020B0604020202020204" pitchFamily="34" charset="0"/>
              </a:rPr>
              <a:t>Prasad</a:t>
            </a:r>
            <a:r>
              <a:rPr lang="tr-TR" sz="1100" dirty="0">
                <a:ea typeface="Calibri"/>
                <a:cs typeface="Arial" panose="020B0604020202020204" pitchFamily="34" charset="0"/>
              </a:rPr>
              <a:t> S, </a:t>
            </a:r>
            <a:r>
              <a:rPr lang="tr-TR" sz="1100" i="1" dirty="0">
                <a:ea typeface="Calibri"/>
                <a:cs typeface="Arial" panose="020B0604020202020204" pitchFamily="34" charset="0"/>
              </a:rPr>
              <a:t>et al. </a:t>
            </a:r>
            <a:r>
              <a:rPr lang="tr-TR" sz="1100" dirty="0">
                <a:ea typeface="Calibri"/>
                <a:cs typeface="Arial" panose="020B0604020202020204" pitchFamily="34" charset="0"/>
              </a:rPr>
              <a:t>Oral </a:t>
            </a:r>
            <a:r>
              <a:rPr lang="tr-TR" sz="1100" dirty="0" err="1">
                <a:ea typeface="Calibri"/>
                <a:cs typeface="Arial" panose="020B0604020202020204" pitchFamily="34" charset="0"/>
              </a:rPr>
              <a:t>dydrogesterone</a:t>
            </a:r>
            <a:r>
              <a:rPr lang="tr-TR" sz="1100" dirty="0">
                <a:ea typeface="Calibri"/>
                <a:cs typeface="Arial" panose="020B0604020202020204" pitchFamily="34" charset="0"/>
              </a:rPr>
              <a:t> </a:t>
            </a:r>
            <a:r>
              <a:rPr lang="tr-TR" sz="1100" dirty="0" err="1">
                <a:ea typeface="Calibri"/>
                <a:cs typeface="Arial" panose="020B0604020202020204" pitchFamily="34" charset="0"/>
              </a:rPr>
              <a:t>treatment</a:t>
            </a:r>
            <a:r>
              <a:rPr lang="tr-TR" sz="1100" dirty="0">
                <a:ea typeface="Calibri"/>
                <a:cs typeface="Arial" panose="020B0604020202020204" pitchFamily="34" charset="0"/>
              </a:rPr>
              <a:t> </a:t>
            </a:r>
            <a:r>
              <a:rPr lang="tr-TR" sz="1100" dirty="0" err="1">
                <a:ea typeface="Calibri"/>
                <a:cs typeface="Arial" panose="020B0604020202020204" pitchFamily="34" charset="0"/>
              </a:rPr>
              <a:t>during</a:t>
            </a:r>
            <a:r>
              <a:rPr lang="tr-TR" sz="1100" dirty="0">
                <a:ea typeface="Calibri"/>
                <a:cs typeface="Arial" panose="020B0604020202020204" pitchFamily="34" charset="0"/>
              </a:rPr>
              <a:t> </a:t>
            </a:r>
            <a:r>
              <a:rPr lang="tr-TR" sz="1100" dirty="0" err="1">
                <a:ea typeface="Calibri"/>
                <a:cs typeface="Arial" panose="020B0604020202020204" pitchFamily="34" charset="0"/>
              </a:rPr>
              <a:t>early</a:t>
            </a:r>
            <a:r>
              <a:rPr lang="tr-TR" sz="1100" dirty="0">
                <a:ea typeface="Calibri"/>
                <a:cs typeface="Arial" panose="020B0604020202020204" pitchFamily="34" charset="0"/>
              </a:rPr>
              <a:t> </a:t>
            </a:r>
            <a:r>
              <a:rPr lang="tr-TR" sz="1100" dirty="0" err="1">
                <a:ea typeface="Calibri"/>
                <a:cs typeface="Arial" panose="020B0604020202020204" pitchFamily="34" charset="0"/>
              </a:rPr>
              <a:t>pregnancy</a:t>
            </a:r>
            <a:r>
              <a:rPr lang="tr-TR" sz="1100" dirty="0">
                <a:ea typeface="Calibri"/>
                <a:cs typeface="Arial" panose="020B0604020202020204" pitchFamily="34" charset="0"/>
              </a:rPr>
              <a:t> </a:t>
            </a:r>
            <a:r>
              <a:rPr lang="tr-TR" sz="1100" dirty="0" err="1">
                <a:ea typeface="Calibri"/>
                <a:cs typeface="Arial" panose="020B0604020202020204" pitchFamily="34" charset="0"/>
              </a:rPr>
              <a:t>to</a:t>
            </a:r>
            <a:r>
              <a:rPr lang="tr-TR" sz="1100" dirty="0">
                <a:ea typeface="Calibri"/>
                <a:cs typeface="Arial" panose="020B0604020202020204" pitchFamily="34" charset="0"/>
              </a:rPr>
              <a:t> </a:t>
            </a:r>
            <a:r>
              <a:rPr lang="tr-TR" sz="1100" dirty="0" err="1">
                <a:ea typeface="Calibri"/>
                <a:cs typeface="Arial" panose="020B0604020202020204" pitchFamily="34" charset="0"/>
              </a:rPr>
              <a:t>prevent</a:t>
            </a:r>
            <a:r>
              <a:rPr lang="tr-TR" sz="1100" dirty="0">
                <a:ea typeface="Calibri"/>
                <a:cs typeface="Arial" panose="020B0604020202020204" pitchFamily="34" charset="0"/>
              </a:rPr>
              <a:t> </a:t>
            </a:r>
            <a:r>
              <a:rPr lang="tr-TR" sz="1100" dirty="0" err="1">
                <a:ea typeface="Calibri"/>
                <a:cs typeface="Arial" panose="020B0604020202020204" pitchFamily="34" charset="0"/>
              </a:rPr>
              <a:t>recurrent</a:t>
            </a:r>
            <a:r>
              <a:rPr lang="tr-TR" sz="1100" dirty="0">
                <a:ea typeface="Calibri"/>
                <a:cs typeface="Arial" panose="020B0604020202020204" pitchFamily="34" charset="0"/>
              </a:rPr>
              <a:t> </a:t>
            </a:r>
            <a:r>
              <a:rPr lang="tr-TR" sz="1100" dirty="0" err="1">
                <a:ea typeface="Calibri"/>
                <a:cs typeface="Arial" panose="020B0604020202020204" pitchFamily="34" charset="0"/>
              </a:rPr>
              <a:t>pregnancy</a:t>
            </a:r>
            <a:r>
              <a:rPr lang="tr-TR" sz="1100" dirty="0">
                <a:ea typeface="Calibri"/>
                <a:cs typeface="Arial" panose="020B0604020202020204" pitchFamily="34" charset="0"/>
              </a:rPr>
              <a:t> </a:t>
            </a:r>
            <a:r>
              <a:rPr lang="tr-TR" sz="1100" dirty="0" err="1">
                <a:ea typeface="Calibri"/>
                <a:cs typeface="Arial" panose="020B0604020202020204" pitchFamily="34" charset="0"/>
              </a:rPr>
              <a:t>loss</a:t>
            </a:r>
            <a:r>
              <a:rPr lang="tr-TR" sz="1100" dirty="0">
                <a:ea typeface="Calibri"/>
                <a:cs typeface="Arial" panose="020B0604020202020204" pitchFamily="34" charset="0"/>
              </a:rPr>
              <a:t> </a:t>
            </a:r>
            <a:r>
              <a:rPr lang="tr-TR" sz="1100" dirty="0" err="1">
                <a:ea typeface="Calibri"/>
                <a:cs typeface="Arial" panose="020B0604020202020204" pitchFamily="34" charset="0"/>
              </a:rPr>
              <a:t>and</a:t>
            </a:r>
            <a:r>
              <a:rPr lang="tr-TR" sz="1100" dirty="0">
                <a:ea typeface="Calibri"/>
                <a:cs typeface="Arial" panose="020B0604020202020204" pitchFamily="34" charset="0"/>
              </a:rPr>
              <a:t> </a:t>
            </a:r>
            <a:r>
              <a:rPr lang="tr-TR" sz="1100" dirty="0" err="1">
                <a:ea typeface="Calibri"/>
                <a:cs typeface="Arial" panose="020B0604020202020204" pitchFamily="34" charset="0"/>
              </a:rPr>
              <a:t>its</a:t>
            </a:r>
            <a:r>
              <a:rPr lang="tr-TR" sz="1100" dirty="0">
                <a:ea typeface="Calibri"/>
                <a:cs typeface="Arial" panose="020B0604020202020204" pitchFamily="34" charset="0"/>
              </a:rPr>
              <a:t> role in </a:t>
            </a:r>
            <a:r>
              <a:rPr lang="tr-TR" sz="1100" dirty="0" err="1">
                <a:ea typeface="Calibri"/>
                <a:cs typeface="Arial" panose="020B0604020202020204" pitchFamily="34" charset="0"/>
              </a:rPr>
              <a:t>modulation</a:t>
            </a:r>
            <a:r>
              <a:rPr lang="tr-TR" sz="1100" dirty="0">
                <a:ea typeface="Calibri"/>
                <a:cs typeface="Arial" panose="020B0604020202020204" pitchFamily="34" charset="0"/>
              </a:rPr>
              <a:t> of </a:t>
            </a:r>
            <a:r>
              <a:rPr lang="tr-TR" sz="1100" dirty="0" err="1">
                <a:ea typeface="Calibri"/>
                <a:cs typeface="Arial" panose="020B0604020202020204" pitchFamily="34" charset="0"/>
              </a:rPr>
              <a:t>cytokine</a:t>
            </a:r>
            <a:r>
              <a:rPr lang="tr-TR" sz="1100" dirty="0">
                <a:ea typeface="Calibri"/>
                <a:cs typeface="Arial" panose="020B0604020202020204" pitchFamily="34" charset="0"/>
              </a:rPr>
              <a:t> </a:t>
            </a:r>
            <a:r>
              <a:rPr lang="tr-TR" sz="1100" dirty="0" err="1">
                <a:ea typeface="Calibri"/>
                <a:cs typeface="Arial" panose="020B0604020202020204" pitchFamily="34" charset="0"/>
              </a:rPr>
              <a:t>production</a:t>
            </a:r>
            <a:r>
              <a:rPr lang="tr-TR" sz="1100" dirty="0">
                <a:ea typeface="Calibri"/>
                <a:cs typeface="Arial" panose="020B0604020202020204" pitchFamily="34" charset="0"/>
              </a:rPr>
              <a:t>: a </a:t>
            </a:r>
            <a:r>
              <a:rPr lang="tr-TR" sz="1100" dirty="0" err="1">
                <a:ea typeface="Calibri"/>
                <a:cs typeface="Arial" panose="020B0604020202020204" pitchFamily="34" charset="0"/>
              </a:rPr>
              <a:t>double‑blind</a:t>
            </a:r>
            <a:r>
              <a:rPr lang="tr-TR" sz="1100" dirty="0">
                <a:ea typeface="Calibri"/>
                <a:cs typeface="Arial" panose="020B0604020202020204" pitchFamily="34" charset="0"/>
              </a:rPr>
              <a:t>, </a:t>
            </a:r>
            <a:r>
              <a:rPr lang="tr-TR" sz="1100" dirty="0" err="1">
                <a:ea typeface="Calibri"/>
                <a:cs typeface="Arial" panose="020B0604020202020204" pitchFamily="34" charset="0"/>
              </a:rPr>
              <a:t>randomized</a:t>
            </a:r>
            <a:r>
              <a:rPr lang="tr-TR" sz="1100" dirty="0">
                <a:ea typeface="Calibri"/>
                <a:cs typeface="Arial" panose="020B0604020202020204" pitchFamily="34" charset="0"/>
              </a:rPr>
              <a:t>, </a:t>
            </a:r>
            <a:r>
              <a:rPr lang="tr-TR" sz="1100" dirty="0" err="1">
                <a:ea typeface="Calibri"/>
                <a:cs typeface="Arial" panose="020B0604020202020204" pitchFamily="34" charset="0"/>
              </a:rPr>
              <a:t>parallel</a:t>
            </a:r>
            <a:r>
              <a:rPr lang="tr-TR" sz="1100" dirty="0">
                <a:ea typeface="Calibri"/>
                <a:cs typeface="Arial" panose="020B0604020202020204" pitchFamily="34" charset="0"/>
              </a:rPr>
              <a:t>, </a:t>
            </a:r>
            <a:r>
              <a:rPr lang="tr-TR" sz="1100" dirty="0" err="1">
                <a:ea typeface="Calibri"/>
                <a:cs typeface="Arial" panose="020B0604020202020204" pitchFamily="34" charset="0"/>
              </a:rPr>
              <a:t>placebo-controlled</a:t>
            </a:r>
            <a:r>
              <a:rPr lang="tr-TR" sz="1100" dirty="0">
                <a:ea typeface="Calibri"/>
                <a:cs typeface="Arial" panose="020B0604020202020204" pitchFamily="34" charset="0"/>
              </a:rPr>
              <a:t> </a:t>
            </a:r>
            <a:r>
              <a:rPr lang="tr-TR" sz="1100" dirty="0" err="1">
                <a:ea typeface="Calibri"/>
                <a:cs typeface="Arial" panose="020B0604020202020204" pitchFamily="34" charset="0"/>
              </a:rPr>
              <a:t>trial</a:t>
            </a:r>
            <a:r>
              <a:rPr lang="tr-TR" sz="1100" dirty="0">
                <a:ea typeface="Calibri"/>
                <a:cs typeface="Arial" panose="020B0604020202020204" pitchFamily="34" charset="0"/>
              </a:rPr>
              <a:t>. </a:t>
            </a:r>
            <a:r>
              <a:rPr lang="tr-TR" sz="1100" i="1" dirty="0" err="1">
                <a:ea typeface="Calibri"/>
                <a:cs typeface="Arial" panose="020B0604020202020204" pitchFamily="34" charset="0"/>
              </a:rPr>
              <a:t>Fertil</a:t>
            </a:r>
            <a:r>
              <a:rPr lang="tr-TR" sz="1100" i="1" dirty="0">
                <a:ea typeface="Calibri"/>
                <a:cs typeface="Arial" panose="020B0604020202020204" pitchFamily="34" charset="0"/>
              </a:rPr>
              <a:t> Steril</a:t>
            </a:r>
            <a:r>
              <a:rPr lang="tr-TR" sz="1100" dirty="0">
                <a:ea typeface="Calibri"/>
                <a:cs typeface="Arial" panose="020B0604020202020204" pitchFamily="34" charset="0"/>
              </a:rPr>
              <a:t> 2014;102(5):1357–1363</a:t>
            </a:r>
          </a:p>
        </p:txBody>
      </p:sp>
      <p:sp>
        <p:nvSpPr>
          <p:cNvPr id="4" name="Slide Number Placeholder 3"/>
          <p:cNvSpPr>
            <a:spLocks noGrp="1"/>
          </p:cNvSpPr>
          <p:nvPr>
            <p:ph type="sldNum" sz="quarter" idx="10"/>
          </p:nvPr>
        </p:nvSpPr>
        <p:spPr/>
        <p:txBody>
          <a:bodyPr/>
          <a:lstStyle/>
          <a:p>
            <a:pPr rtl="0"/>
            <a:fld id="{2B751C23-F17F-4FBC-A2A5-151144C1D862}" type="slidenum">
              <a:rPr/>
              <a:t>100</a:t>
            </a:fld>
            <a:endParaRPr/>
          </a:p>
        </p:txBody>
      </p:sp>
    </p:spTree>
    <p:extLst>
      <p:ext uri="{BB962C8B-B14F-4D97-AF65-F5344CB8AC3E}">
        <p14:creationId xmlns:p14="http://schemas.microsoft.com/office/powerpoint/2010/main" val="3182325966"/>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799" y="4343400"/>
            <a:ext cx="5750860" cy="4341813"/>
          </a:xfrm>
        </p:spPr>
        <p:txBody>
          <a:bodyPr/>
          <a:lstStyle/>
          <a:p>
            <a:pPr marL="172795" indent="-172795">
              <a:buFont typeface="Arial" panose="020B0604020202020204" pitchFamily="34" charset="0"/>
              <a:buChar char="•"/>
              <a:tabLst>
                <a:tab pos="1764023" algn="l"/>
              </a:tabLst>
            </a:pPr>
            <a:r>
              <a:rPr lang="tr-TR" sz="1100" dirty="0">
                <a:ea typeface="Calibri"/>
                <a:cs typeface="Arial" panose="020B0604020202020204" pitchFamily="34" charset="0"/>
              </a:rPr>
              <a:t>Sağlıklı kontrollerden oluşan grupta ve </a:t>
            </a:r>
            <a:r>
              <a:rPr lang="tr-TR" sz="1100" dirty="0" err="1">
                <a:ea typeface="Calibri"/>
                <a:cs typeface="Arial" panose="020B0604020202020204" pitchFamily="34" charset="0"/>
              </a:rPr>
              <a:t>plasebo</a:t>
            </a:r>
            <a:r>
              <a:rPr lang="tr-TR" sz="1100" dirty="0">
                <a:ea typeface="Calibri"/>
                <a:cs typeface="Arial" panose="020B0604020202020204" pitchFamily="34" charset="0"/>
              </a:rPr>
              <a:t> ve </a:t>
            </a:r>
            <a:r>
              <a:rPr lang="tr-TR" sz="1100" dirty="0" err="1">
                <a:ea typeface="Calibri"/>
                <a:cs typeface="Arial" panose="020B0604020202020204" pitchFamily="34" charset="0"/>
              </a:rPr>
              <a:t>didrogesteron</a:t>
            </a:r>
            <a:r>
              <a:rPr lang="tr-TR" sz="1100" dirty="0">
                <a:ea typeface="Calibri"/>
                <a:cs typeface="Arial" panose="020B0604020202020204" pitchFamily="34" charset="0"/>
              </a:rPr>
              <a:t> gruplarında 20. haftadaki düşük oranı</a:t>
            </a:r>
          </a:p>
          <a:p>
            <a:pPr marL="347661" lvl="1" indent="-171533">
              <a:buFont typeface="Arial" panose="020B0604020202020204" pitchFamily="34" charset="0"/>
              <a:buChar char="•"/>
              <a:tabLst>
                <a:tab pos="1764023" algn="l"/>
              </a:tabLst>
            </a:pPr>
            <a:r>
              <a:rPr lang="tr-TR" sz="1100" dirty="0">
                <a:ea typeface="Calibri"/>
                <a:cs typeface="Arial" panose="020B0604020202020204" pitchFamily="34" charset="0"/>
              </a:rPr>
              <a:t>Sağlıklı kontrol grubu (%3.5; 6/174) ile karşılaştırıldığında düşük oranı </a:t>
            </a:r>
            <a:r>
              <a:rPr lang="tr-TR" sz="1100" dirty="0" err="1">
                <a:ea typeface="Calibri"/>
                <a:cs typeface="Arial" panose="020B0604020202020204" pitchFamily="34" charset="0"/>
              </a:rPr>
              <a:t>plasebo</a:t>
            </a:r>
            <a:r>
              <a:rPr lang="tr-TR" sz="1100" dirty="0">
                <a:ea typeface="Calibri"/>
                <a:cs typeface="Arial" panose="020B0604020202020204" pitchFamily="34" charset="0"/>
              </a:rPr>
              <a:t> (%16.8; 29/173) grubunda anlamlı düzeyde daha yüksektir (p=0.0001)</a:t>
            </a:r>
          </a:p>
          <a:p>
            <a:pPr marL="347661" lvl="1" indent="-171533" defTabSz="921575">
              <a:buFont typeface="Arial" panose="020B0604020202020204" pitchFamily="34" charset="0"/>
              <a:buChar char="•"/>
              <a:tabLst>
                <a:tab pos="1764023" algn="l"/>
              </a:tabLst>
              <a:defRPr/>
            </a:pPr>
            <a:r>
              <a:rPr lang="tr-TR" sz="1100" dirty="0">
                <a:ea typeface="Calibri"/>
                <a:cs typeface="Arial" panose="020B0604020202020204" pitchFamily="34" charset="0"/>
              </a:rPr>
              <a:t>Plasebo grubu ile (%16.8; 29/173) karşılaştırıldığında </a:t>
            </a:r>
            <a:r>
              <a:rPr lang="tr-TR" sz="1100" dirty="0" err="1">
                <a:ea typeface="Calibri"/>
                <a:cs typeface="Arial" panose="020B0604020202020204" pitchFamily="34" charset="0"/>
              </a:rPr>
              <a:t>didrogesteron</a:t>
            </a:r>
            <a:r>
              <a:rPr lang="tr-TR" sz="1100" dirty="0">
                <a:ea typeface="Calibri"/>
                <a:cs typeface="Arial" panose="020B0604020202020204" pitchFamily="34" charset="0"/>
              </a:rPr>
              <a:t> grubundaki (%6.9; 12/175) düşük sayısında istatistiksel olarak anlamlı bir azalma tespit edilmiştir (p=0.004)</a:t>
            </a:r>
          </a:p>
          <a:p>
            <a:pPr marL="347661" lvl="1" indent="-171533">
              <a:buFont typeface="Arial" panose="020B0604020202020204" pitchFamily="34" charset="0"/>
              <a:buChar char="•"/>
              <a:tabLst>
                <a:tab pos="1764023" algn="l"/>
              </a:tabLst>
            </a:pPr>
            <a:r>
              <a:rPr lang="tr-TR" sz="1100" dirty="0" err="1">
                <a:ea typeface="Calibri"/>
                <a:cs typeface="Arial" panose="020B0604020202020204" pitchFamily="34" charset="0"/>
              </a:rPr>
              <a:t>Didrogesteron</a:t>
            </a:r>
            <a:r>
              <a:rPr lang="tr-TR" sz="1100" dirty="0">
                <a:ea typeface="Calibri"/>
                <a:cs typeface="Arial" panose="020B0604020202020204" pitchFamily="34" charset="0"/>
              </a:rPr>
              <a:t> grubu ile karşılaştırıldığında, </a:t>
            </a:r>
            <a:r>
              <a:rPr lang="tr-TR" sz="1100" dirty="0" err="1">
                <a:ea typeface="Calibri"/>
                <a:cs typeface="Arial" panose="020B0604020202020204" pitchFamily="34" charset="0"/>
              </a:rPr>
              <a:t>plasebo</a:t>
            </a:r>
            <a:r>
              <a:rPr lang="tr-TR" sz="1100" dirty="0">
                <a:ea typeface="Calibri"/>
                <a:cs typeface="Arial" panose="020B0604020202020204" pitchFamily="34" charset="0"/>
              </a:rPr>
              <a:t> grubundaki düşük riski 2.4 kat daha yüksektir (RR: 2.4; %95 CI: 1.3, 5.9; p&lt;0.001)</a:t>
            </a:r>
          </a:p>
          <a:p>
            <a:pPr marL="172795" indent="-172795">
              <a:buFont typeface="Arial" panose="020B0604020202020204" pitchFamily="34" charset="0"/>
              <a:buChar char="•"/>
              <a:tabLst>
                <a:tab pos="1764023" algn="l"/>
              </a:tabLst>
            </a:pPr>
            <a:r>
              <a:rPr lang="tr-TR" sz="1100" dirty="0">
                <a:ea typeface="Calibri"/>
                <a:cs typeface="Arial" panose="020B0604020202020204" pitchFamily="34" charset="0"/>
              </a:rPr>
              <a:t>Plasebo grubu ile karşılaştırıldığında (37.2 ±2.4 hafta) </a:t>
            </a:r>
            <a:r>
              <a:rPr lang="tr-TR" sz="1100" dirty="0" err="1">
                <a:ea typeface="Calibri"/>
                <a:cs typeface="Arial" panose="020B0604020202020204" pitchFamily="34" charset="0"/>
              </a:rPr>
              <a:t>didrogesteron</a:t>
            </a:r>
            <a:r>
              <a:rPr lang="tr-TR" sz="1100" dirty="0">
                <a:ea typeface="Calibri"/>
                <a:cs typeface="Arial" panose="020B0604020202020204" pitchFamily="34" charset="0"/>
              </a:rPr>
              <a:t> grubunda (38.0 ±2.0 hafta) doğumdaki ortalama </a:t>
            </a:r>
            <a:r>
              <a:rPr lang="tr-TR" sz="1100" dirty="0" err="1">
                <a:ea typeface="Calibri"/>
                <a:cs typeface="Arial" panose="020B0604020202020204" pitchFamily="34" charset="0"/>
              </a:rPr>
              <a:t>gestasyon</a:t>
            </a:r>
            <a:r>
              <a:rPr lang="tr-TR" sz="1100" dirty="0">
                <a:ea typeface="Calibri"/>
                <a:cs typeface="Arial" panose="020B0604020202020204" pitchFamily="34" charset="0"/>
              </a:rPr>
              <a:t> yaşı (20 haftalık </a:t>
            </a:r>
            <a:r>
              <a:rPr lang="tr-TR" sz="1100" dirty="0" err="1">
                <a:ea typeface="Calibri"/>
                <a:cs typeface="Arial" panose="020B0604020202020204" pitchFamily="34" charset="0"/>
              </a:rPr>
              <a:t>gestasyondan</a:t>
            </a:r>
            <a:r>
              <a:rPr lang="tr-TR" sz="1100" dirty="0">
                <a:ea typeface="Calibri"/>
                <a:cs typeface="Arial" panose="020B0604020202020204" pitchFamily="34" charset="0"/>
              </a:rPr>
              <a:t> önce düşük yapanlar hariç tutulmuştur) anlamlı düzeyde artmıştır (p=0.002).</a:t>
            </a:r>
          </a:p>
          <a:p>
            <a:pPr marL="347661" lvl="1" indent="-171533">
              <a:buFont typeface="Arial" panose="020B0604020202020204" pitchFamily="34" charset="0"/>
              <a:buChar char="•"/>
              <a:tabLst>
                <a:tab pos="1764023" algn="l"/>
              </a:tabLst>
            </a:pPr>
            <a:r>
              <a:rPr lang="tr-TR" sz="1100" dirty="0" err="1">
                <a:ea typeface="Calibri"/>
                <a:cs typeface="Arial" panose="020B0604020202020204" pitchFamily="34" charset="0"/>
              </a:rPr>
              <a:t>Didrogesteron</a:t>
            </a:r>
            <a:r>
              <a:rPr lang="tr-TR" sz="1100" dirty="0">
                <a:ea typeface="Calibri"/>
                <a:cs typeface="Arial" panose="020B0604020202020204" pitchFamily="34" charset="0"/>
              </a:rPr>
              <a:t> uygulaması </a:t>
            </a:r>
            <a:r>
              <a:rPr lang="tr-TR" sz="1100" dirty="0" err="1">
                <a:ea typeface="Calibri"/>
                <a:cs typeface="Arial" panose="020B0604020202020204" pitchFamily="34" charset="0"/>
              </a:rPr>
              <a:t>preterm</a:t>
            </a:r>
            <a:r>
              <a:rPr lang="tr-TR" sz="1100" dirty="0">
                <a:ea typeface="Calibri"/>
                <a:cs typeface="Arial" panose="020B0604020202020204" pitchFamily="34" charset="0"/>
              </a:rPr>
              <a:t> doğum, sezaryen doğum, düşük doğum ağırlığı olan bebek ve olması gerekenden küçük bebek sayısını azaltma yönünde bir eğilim göstermiştir; ancak bu değişim istatistiksel olarak anlamlı değildir (p&gt;0.05)</a:t>
            </a:r>
          </a:p>
          <a:p>
            <a:pPr marL="172795" indent="-172795" defTabSz="881948">
              <a:buFont typeface="Arial" panose="020B0604020202020204" pitchFamily="34" charset="0"/>
              <a:buChar char="•"/>
              <a:defRPr/>
            </a:pPr>
            <a:r>
              <a:rPr lang="tr-TR" sz="1100" dirty="0">
                <a:cs typeface="Arial" panose="020B0604020202020204" pitchFamily="34" charset="0"/>
              </a:rPr>
              <a:t>Serum Th1 ve Th2 </a:t>
            </a:r>
            <a:r>
              <a:rPr lang="tr-TR" sz="1100" dirty="0" err="1">
                <a:cs typeface="Arial" panose="020B0604020202020204" pitchFamily="34" charset="0"/>
              </a:rPr>
              <a:t>sitokin</a:t>
            </a:r>
            <a:r>
              <a:rPr lang="tr-TR" sz="1100" dirty="0">
                <a:cs typeface="Arial" panose="020B0604020202020204" pitchFamily="34" charset="0"/>
              </a:rPr>
              <a:t> konsantrasyonları ve  gebelik sonuçları arasında korelasyon tespit edilmemiştir</a:t>
            </a:r>
          </a:p>
          <a:p>
            <a:pPr marL="347661" lvl="1" indent="-171533" defTabSz="881948">
              <a:buFont typeface="Arial" panose="020B0604020202020204" pitchFamily="34" charset="0"/>
              <a:buChar char="•"/>
              <a:defRPr/>
            </a:pPr>
            <a:r>
              <a:rPr lang="tr-TR" sz="1100" dirty="0" err="1">
                <a:ea typeface="Calibri"/>
                <a:cs typeface="Arial" panose="020B0604020202020204" pitchFamily="34" charset="0"/>
              </a:rPr>
              <a:t>Abortus</a:t>
            </a:r>
            <a:r>
              <a:rPr lang="tr-TR" sz="1100" dirty="0">
                <a:ea typeface="Calibri"/>
                <a:cs typeface="Arial" panose="020B0604020202020204" pitchFamily="34" charset="0"/>
              </a:rPr>
              <a:t> sırasında düşük geçiren kadınlardaki Th1 ve Th2 düzeyleri, üç grup arasında anlamlı düzeyde farklılık göstermemiştir.</a:t>
            </a:r>
          </a:p>
          <a:p>
            <a:pPr rtl="0">
              <a:defRPr/>
            </a:pPr>
            <a:r>
              <a:rPr lang="en-US" sz="1100" dirty="0">
                <a:ea typeface="Calibri"/>
                <a:cs typeface="Arial" panose="020B0604020202020204" pitchFamily="34" charset="0"/>
              </a:rPr>
              <a:t/>
            </a:r>
            <a:br>
              <a:rPr lang="en-US" sz="1100" dirty="0">
                <a:ea typeface="Calibri"/>
                <a:cs typeface="Arial" panose="020B0604020202020204" pitchFamily="34" charset="0"/>
              </a:rPr>
            </a:br>
            <a:r>
              <a:rPr lang="tr-TR" sz="1100" b="1" dirty="0">
                <a:ea typeface="Calibri"/>
                <a:cs typeface="Arial" panose="020B0604020202020204" pitchFamily="34" charset="0"/>
              </a:rPr>
              <a:t>Kaynak</a:t>
            </a:r>
            <a:r>
              <a:rPr lang="en-US" sz="1100" dirty="0">
                <a:ea typeface="Calibri"/>
                <a:cs typeface="Arial" panose="020B0604020202020204" pitchFamily="34" charset="0"/>
              </a:rPr>
              <a:t/>
            </a:r>
            <a:br>
              <a:rPr lang="en-US" sz="1100" dirty="0">
                <a:ea typeface="Calibri"/>
                <a:cs typeface="Arial" panose="020B0604020202020204" pitchFamily="34" charset="0"/>
              </a:rPr>
            </a:br>
            <a:r>
              <a:rPr lang="tr-TR" sz="1100" dirty="0">
                <a:ea typeface="Calibri"/>
                <a:cs typeface="Arial" panose="020B0604020202020204" pitchFamily="34" charset="0"/>
              </a:rPr>
              <a:t>Kumar A, </a:t>
            </a:r>
            <a:r>
              <a:rPr lang="tr-TR" sz="1100" dirty="0" err="1">
                <a:ea typeface="Calibri"/>
                <a:cs typeface="Arial" panose="020B0604020202020204" pitchFamily="34" charset="0"/>
              </a:rPr>
              <a:t>Begum</a:t>
            </a:r>
            <a:r>
              <a:rPr lang="tr-TR" sz="1100" dirty="0">
                <a:ea typeface="Calibri"/>
                <a:cs typeface="Arial" panose="020B0604020202020204" pitchFamily="34" charset="0"/>
              </a:rPr>
              <a:t> N, </a:t>
            </a:r>
            <a:r>
              <a:rPr lang="tr-TR" sz="1100" dirty="0" err="1">
                <a:ea typeface="Calibri"/>
                <a:cs typeface="Arial" panose="020B0604020202020204" pitchFamily="34" charset="0"/>
              </a:rPr>
              <a:t>Prasad</a:t>
            </a:r>
            <a:r>
              <a:rPr lang="tr-TR" sz="1100" dirty="0">
                <a:ea typeface="Calibri"/>
                <a:cs typeface="Arial" panose="020B0604020202020204" pitchFamily="34" charset="0"/>
              </a:rPr>
              <a:t> S, </a:t>
            </a:r>
            <a:r>
              <a:rPr lang="tr-TR" sz="1100" i="1" dirty="0">
                <a:ea typeface="Calibri"/>
                <a:cs typeface="Arial" panose="020B0604020202020204" pitchFamily="34" charset="0"/>
              </a:rPr>
              <a:t>et al. </a:t>
            </a:r>
            <a:r>
              <a:rPr lang="tr-TR" sz="1100" dirty="0">
                <a:ea typeface="Calibri"/>
                <a:cs typeface="Arial" panose="020B0604020202020204" pitchFamily="34" charset="0"/>
              </a:rPr>
              <a:t>Oral </a:t>
            </a:r>
            <a:r>
              <a:rPr lang="tr-TR" sz="1100" dirty="0" err="1">
                <a:ea typeface="Calibri"/>
                <a:cs typeface="Arial" panose="020B0604020202020204" pitchFamily="34" charset="0"/>
              </a:rPr>
              <a:t>dydrogesterone</a:t>
            </a:r>
            <a:r>
              <a:rPr lang="tr-TR" sz="1100" dirty="0">
                <a:ea typeface="Calibri"/>
                <a:cs typeface="Arial" panose="020B0604020202020204" pitchFamily="34" charset="0"/>
              </a:rPr>
              <a:t> </a:t>
            </a:r>
            <a:r>
              <a:rPr lang="tr-TR" sz="1100" dirty="0" err="1">
                <a:ea typeface="Calibri"/>
                <a:cs typeface="Arial" panose="020B0604020202020204" pitchFamily="34" charset="0"/>
              </a:rPr>
              <a:t>treatment</a:t>
            </a:r>
            <a:r>
              <a:rPr lang="tr-TR" sz="1100" dirty="0">
                <a:ea typeface="Calibri"/>
                <a:cs typeface="Arial" panose="020B0604020202020204" pitchFamily="34" charset="0"/>
              </a:rPr>
              <a:t> </a:t>
            </a:r>
            <a:r>
              <a:rPr lang="tr-TR" sz="1100" dirty="0" err="1">
                <a:ea typeface="Calibri"/>
                <a:cs typeface="Arial" panose="020B0604020202020204" pitchFamily="34" charset="0"/>
              </a:rPr>
              <a:t>during</a:t>
            </a:r>
            <a:r>
              <a:rPr lang="tr-TR" sz="1100" dirty="0">
                <a:ea typeface="Calibri"/>
                <a:cs typeface="Arial" panose="020B0604020202020204" pitchFamily="34" charset="0"/>
              </a:rPr>
              <a:t> </a:t>
            </a:r>
            <a:r>
              <a:rPr lang="tr-TR" sz="1100" dirty="0" err="1">
                <a:ea typeface="Calibri"/>
                <a:cs typeface="Arial" panose="020B0604020202020204" pitchFamily="34" charset="0"/>
              </a:rPr>
              <a:t>early</a:t>
            </a:r>
            <a:r>
              <a:rPr lang="tr-TR" sz="1100" dirty="0">
                <a:ea typeface="Calibri"/>
                <a:cs typeface="Arial" panose="020B0604020202020204" pitchFamily="34" charset="0"/>
              </a:rPr>
              <a:t> </a:t>
            </a:r>
            <a:r>
              <a:rPr lang="tr-TR" sz="1100" dirty="0" err="1">
                <a:ea typeface="Calibri"/>
                <a:cs typeface="Arial" panose="020B0604020202020204" pitchFamily="34" charset="0"/>
              </a:rPr>
              <a:t>pregnancy</a:t>
            </a:r>
            <a:r>
              <a:rPr lang="tr-TR" sz="1100" dirty="0">
                <a:ea typeface="Calibri"/>
                <a:cs typeface="Arial" panose="020B0604020202020204" pitchFamily="34" charset="0"/>
              </a:rPr>
              <a:t> </a:t>
            </a:r>
            <a:r>
              <a:rPr lang="tr-TR" sz="1100" dirty="0" err="1">
                <a:ea typeface="Calibri"/>
                <a:cs typeface="Arial" panose="020B0604020202020204" pitchFamily="34" charset="0"/>
              </a:rPr>
              <a:t>to</a:t>
            </a:r>
            <a:r>
              <a:rPr lang="tr-TR" sz="1100" dirty="0">
                <a:ea typeface="Calibri"/>
                <a:cs typeface="Arial" panose="020B0604020202020204" pitchFamily="34" charset="0"/>
              </a:rPr>
              <a:t> </a:t>
            </a:r>
            <a:r>
              <a:rPr lang="tr-TR" sz="1100" dirty="0" err="1">
                <a:ea typeface="Calibri"/>
                <a:cs typeface="Arial" panose="020B0604020202020204" pitchFamily="34" charset="0"/>
              </a:rPr>
              <a:t>prevent</a:t>
            </a:r>
            <a:r>
              <a:rPr lang="tr-TR" sz="1100" dirty="0">
                <a:ea typeface="Calibri"/>
                <a:cs typeface="Arial" panose="020B0604020202020204" pitchFamily="34" charset="0"/>
              </a:rPr>
              <a:t> </a:t>
            </a:r>
            <a:r>
              <a:rPr lang="tr-TR" sz="1100" dirty="0" err="1">
                <a:ea typeface="Calibri"/>
                <a:cs typeface="Arial" panose="020B0604020202020204" pitchFamily="34" charset="0"/>
              </a:rPr>
              <a:t>recurrent</a:t>
            </a:r>
            <a:r>
              <a:rPr lang="tr-TR" sz="1100" dirty="0">
                <a:ea typeface="Calibri"/>
                <a:cs typeface="Arial" panose="020B0604020202020204" pitchFamily="34" charset="0"/>
              </a:rPr>
              <a:t> </a:t>
            </a:r>
            <a:r>
              <a:rPr lang="tr-TR" sz="1100" dirty="0" err="1">
                <a:ea typeface="Calibri"/>
                <a:cs typeface="Arial" panose="020B0604020202020204" pitchFamily="34" charset="0"/>
              </a:rPr>
              <a:t>pregnancy</a:t>
            </a:r>
            <a:r>
              <a:rPr lang="tr-TR" sz="1100" dirty="0">
                <a:ea typeface="Calibri"/>
                <a:cs typeface="Arial" panose="020B0604020202020204" pitchFamily="34" charset="0"/>
              </a:rPr>
              <a:t> </a:t>
            </a:r>
            <a:r>
              <a:rPr lang="tr-TR" sz="1100" dirty="0" err="1">
                <a:ea typeface="Calibri"/>
                <a:cs typeface="Arial" panose="020B0604020202020204" pitchFamily="34" charset="0"/>
              </a:rPr>
              <a:t>loss</a:t>
            </a:r>
            <a:r>
              <a:rPr lang="tr-TR" sz="1100" dirty="0">
                <a:ea typeface="Calibri"/>
                <a:cs typeface="Arial" panose="020B0604020202020204" pitchFamily="34" charset="0"/>
              </a:rPr>
              <a:t> </a:t>
            </a:r>
            <a:r>
              <a:rPr lang="tr-TR" sz="1100" dirty="0" err="1">
                <a:ea typeface="Calibri"/>
                <a:cs typeface="Arial" panose="020B0604020202020204" pitchFamily="34" charset="0"/>
              </a:rPr>
              <a:t>and</a:t>
            </a:r>
            <a:r>
              <a:rPr lang="tr-TR" sz="1100" dirty="0">
                <a:ea typeface="Calibri"/>
                <a:cs typeface="Arial" panose="020B0604020202020204" pitchFamily="34" charset="0"/>
              </a:rPr>
              <a:t> </a:t>
            </a:r>
            <a:r>
              <a:rPr lang="tr-TR" sz="1100" dirty="0" err="1">
                <a:ea typeface="Calibri"/>
                <a:cs typeface="Arial" panose="020B0604020202020204" pitchFamily="34" charset="0"/>
              </a:rPr>
              <a:t>its</a:t>
            </a:r>
            <a:r>
              <a:rPr lang="tr-TR" sz="1100" dirty="0">
                <a:ea typeface="Calibri"/>
                <a:cs typeface="Arial" panose="020B0604020202020204" pitchFamily="34" charset="0"/>
              </a:rPr>
              <a:t> role in </a:t>
            </a:r>
            <a:r>
              <a:rPr lang="tr-TR" sz="1100" dirty="0" err="1">
                <a:ea typeface="Calibri"/>
                <a:cs typeface="Arial" panose="020B0604020202020204" pitchFamily="34" charset="0"/>
              </a:rPr>
              <a:t>modulation</a:t>
            </a:r>
            <a:r>
              <a:rPr lang="tr-TR" sz="1100" dirty="0">
                <a:ea typeface="Calibri"/>
                <a:cs typeface="Arial" panose="020B0604020202020204" pitchFamily="34" charset="0"/>
              </a:rPr>
              <a:t> of </a:t>
            </a:r>
            <a:r>
              <a:rPr lang="tr-TR" sz="1100" dirty="0" err="1">
                <a:ea typeface="Calibri"/>
                <a:cs typeface="Arial" panose="020B0604020202020204" pitchFamily="34" charset="0"/>
              </a:rPr>
              <a:t>cytokine</a:t>
            </a:r>
            <a:r>
              <a:rPr lang="tr-TR" sz="1100" dirty="0">
                <a:ea typeface="Calibri"/>
                <a:cs typeface="Arial" panose="020B0604020202020204" pitchFamily="34" charset="0"/>
              </a:rPr>
              <a:t> </a:t>
            </a:r>
            <a:r>
              <a:rPr lang="tr-TR" sz="1100" dirty="0" err="1">
                <a:ea typeface="Calibri"/>
                <a:cs typeface="Arial" panose="020B0604020202020204" pitchFamily="34" charset="0"/>
              </a:rPr>
              <a:t>production</a:t>
            </a:r>
            <a:r>
              <a:rPr lang="tr-TR" sz="1100" dirty="0">
                <a:ea typeface="Calibri"/>
                <a:cs typeface="Arial" panose="020B0604020202020204" pitchFamily="34" charset="0"/>
              </a:rPr>
              <a:t>: a </a:t>
            </a:r>
            <a:r>
              <a:rPr lang="tr-TR" sz="1100" dirty="0" err="1">
                <a:ea typeface="Calibri"/>
                <a:cs typeface="Arial" panose="020B0604020202020204" pitchFamily="34" charset="0"/>
              </a:rPr>
              <a:t>double‑blind</a:t>
            </a:r>
            <a:r>
              <a:rPr lang="tr-TR" sz="1100" dirty="0">
                <a:ea typeface="Calibri"/>
                <a:cs typeface="Arial" panose="020B0604020202020204" pitchFamily="34" charset="0"/>
              </a:rPr>
              <a:t>, </a:t>
            </a:r>
            <a:r>
              <a:rPr lang="tr-TR" sz="1100" dirty="0" err="1">
                <a:ea typeface="Calibri"/>
                <a:cs typeface="Arial" panose="020B0604020202020204" pitchFamily="34" charset="0"/>
              </a:rPr>
              <a:t>randomized</a:t>
            </a:r>
            <a:r>
              <a:rPr lang="tr-TR" sz="1100" dirty="0">
                <a:ea typeface="Calibri"/>
                <a:cs typeface="Arial" panose="020B0604020202020204" pitchFamily="34" charset="0"/>
              </a:rPr>
              <a:t>, </a:t>
            </a:r>
            <a:r>
              <a:rPr lang="tr-TR" sz="1100" dirty="0" err="1">
                <a:ea typeface="Calibri"/>
                <a:cs typeface="Arial" panose="020B0604020202020204" pitchFamily="34" charset="0"/>
              </a:rPr>
              <a:t>parallel</a:t>
            </a:r>
            <a:r>
              <a:rPr lang="tr-TR" sz="1100" dirty="0">
                <a:ea typeface="Calibri"/>
                <a:cs typeface="Arial" panose="020B0604020202020204" pitchFamily="34" charset="0"/>
              </a:rPr>
              <a:t>, </a:t>
            </a:r>
            <a:r>
              <a:rPr lang="tr-TR" sz="1100" dirty="0" err="1">
                <a:ea typeface="Calibri"/>
                <a:cs typeface="Arial" panose="020B0604020202020204" pitchFamily="34" charset="0"/>
              </a:rPr>
              <a:t>placebo-controlled</a:t>
            </a:r>
            <a:r>
              <a:rPr lang="tr-TR" sz="1100" dirty="0">
                <a:ea typeface="Calibri"/>
                <a:cs typeface="Arial" panose="020B0604020202020204" pitchFamily="34" charset="0"/>
              </a:rPr>
              <a:t> </a:t>
            </a:r>
            <a:r>
              <a:rPr lang="tr-TR" sz="1100" dirty="0" err="1">
                <a:ea typeface="Calibri"/>
                <a:cs typeface="Arial" panose="020B0604020202020204" pitchFamily="34" charset="0"/>
              </a:rPr>
              <a:t>trial</a:t>
            </a:r>
            <a:r>
              <a:rPr lang="tr-TR" sz="1100" dirty="0">
                <a:ea typeface="Calibri"/>
                <a:cs typeface="Arial" panose="020B0604020202020204" pitchFamily="34" charset="0"/>
              </a:rPr>
              <a:t>. </a:t>
            </a:r>
            <a:r>
              <a:rPr lang="tr-TR" sz="1100" i="1" dirty="0" err="1">
                <a:ea typeface="Calibri"/>
                <a:cs typeface="Arial" panose="020B0604020202020204" pitchFamily="34" charset="0"/>
              </a:rPr>
              <a:t>Fertil</a:t>
            </a:r>
            <a:r>
              <a:rPr lang="tr-TR" sz="1100" i="1" dirty="0">
                <a:ea typeface="Calibri"/>
                <a:cs typeface="Arial" panose="020B0604020202020204" pitchFamily="34" charset="0"/>
              </a:rPr>
              <a:t> Steril</a:t>
            </a:r>
            <a:r>
              <a:rPr lang="tr-TR" sz="1100" dirty="0">
                <a:ea typeface="Calibri"/>
                <a:cs typeface="Arial" panose="020B0604020202020204" pitchFamily="34" charset="0"/>
              </a:rPr>
              <a:t> 2014;102(5):1357–1363</a:t>
            </a:r>
          </a:p>
        </p:txBody>
      </p:sp>
      <p:sp>
        <p:nvSpPr>
          <p:cNvPr id="4" name="Slide Number Placeholder 3"/>
          <p:cNvSpPr>
            <a:spLocks noGrp="1"/>
          </p:cNvSpPr>
          <p:nvPr>
            <p:ph type="sldNum" sz="quarter" idx="10"/>
          </p:nvPr>
        </p:nvSpPr>
        <p:spPr/>
        <p:txBody>
          <a:bodyPr/>
          <a:lstStyle/>
          <a:p>
            <a:pPr rtl="0"/>
            <a:fld id="{2B751C23-F17F-4FBC-A2A5-151144C1D862}" type="slidenum">
              <a:rPr/>
              <a:t>101</a:t>
            </a:fld>
            <a:endParaRPr/>
          </a:p>
        </p:txBody>
      </p:sp>
    </p:spTree>
    <p:extLst>
      <p:ext uri="{BB962C8B-B14F-4D97-AF65-F5344CB8AC3E}">
        <p14:creationId xmlns:p14="http://schemas.microsoft.com/office/powerpoint/2010/main" val="3182325966"/>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dirty="0"/>
              <a:t>Etki sentetik </a:t>
            </a:r>
            <a:r>
              <a:rPr lang="tr-TR" dirty="0" err="1"/>
              <a:t>progestinleride</a:t>
            </a:r>
            <a:r>
              <a:rPr lang="tr-TR" dirty="0"/>
              <a:t> daha yüksek,</a:t>
            </a:r>
          </a:p>
          <a:p>
            <a:r>
              <a:rPr lang="tr-TR" dirty="0"/>
              <a:t>3 veya daha kayıplarda daha etkin</a:t>
            </a:r>
          </a:p>
          <a:p>
            <a:r>
              <a:rPr lang="tr-TR" dirty="0"/>
              <a:t>Vajinal </a:t>
            </a:r>
            <a:r>
              <a:rPr lang="tr-TR" dirty="0" err="1"/>
              <a:t>prgestinlerin</a:t>
            </a:r>
            <a:r>
              <a:rPr lang="tr-TR" dirty="0"/>
              <a:t> etkinliği düşük.</a:t>
            </a:r>
          </a:p>
          <a:p>
            <a:r>
              <a:rPr lang="tr-TR" dirty="0"/>
              <a:t>Bu meta analizin başlıca </a:t>
            </a:r>
            <a:r>
              <a:rPr lang="tr-TR" dirty="0" err="1"/>
              <a:t>handika</a:t>
            </a:r>
            <a:r>
              <a:rPr lang="tr-TR" dirty="0"/>
              <a:t> ilk 7 çalışma 1990 öncesine ait. Meta-analizin hasta popülasyonunun büyük bir kısmını oluşturan </a:t>
            </a:r>
            <a:r>
              <a:rPr lang="tr-TR" dirty="0" err="1"/>
              <a:t>Promise</a:t>
            </a:r>
            <a:r>
              <a:rPr lang="tr-TR" dirty="0"/>
              <a:t> çalışması vajinal Progesteron </a:t>
            </a:r>
            <a:r>
              <a:rPr lang="tr-TR" dirty="0" err="1"/>
              <a:t>vs</a:t>
            </a:r>
            <a:r>
              <a:rPr lang="tr-TR" dirty="0"/>
              <a:t> Plasebo kullanmış. </a:t>
            </a:r>
          </a:p>
          <a:p>
            <a:r>
              <a:rPr lang="tr-TR" dirty="0"/>
              <a:t>Bu meta-analiz </a:t>
            </a:r>
            <a:r>
              <a:rPr lang="tr-TR" dirty="0" err="1"/>
              <a:t>luteal</a:t>
            </a:r>
            <a:r>
              <a:rPr lang="tr-TR" dirty="0"/>
              <a:t> fazda kullanılmaya başlanan </a:t>
            </a:r>
            <a:r>
              <a:rPr lang="tr-TR" dirty="0" err="1"/>
              <a:t>progesteronun</a:t>
            </a:r>
            <a:r>
              <a:rPr lang="tr-TR" dirty="0"/>
              <a:t> daha mı etkin olduğunu değerlendirememiş. Çünkü çalışmaların hepsinde gebelik doğrulandıktan sonra tedaviye başlanmış.</a:t>
            </a:r>
          </a:p>
          <a:p>
            <a:r>
              <a:rPr lang="tr-TR" dirty="0" err="1"/>
              <a:t>Progesteronun</a:t>
            </a:r>
            <a:r>
              <a:rPr lang="tr-TR" dirty="0"/>
              <a:t> farklı tiplerinin biyolojik etkileri de farklı (Doğal Progesteron </a:t>
            </a:r>
            <a:r>
              <a:rPr lang="tr-TR" dirty="0" err="1"/>
              <a:t>kontraktilite</a:t>
            </a:r>
            <a:r>
              <a:rPr lang="tr-TR" dirty="0"/>
              <a:t> ve </a:t>
            </a:r>
            <a:r>
              <a:rPr lang="tr-TR" dirty="0" err="1"/>
              <a:t>servikal</a:t>
            </a:r>
            <a:r>
              <a:rPr lang="tr-TR" dirty="0"/>
              <a:t> değişiklikleri </a:t>
            </a:r>
            <a:r>
              <a:rPr lang="tr-TR" dirty="0" err="1"/>
              <a:t>inhibe</a:t>
            </a:r>
            <a:r>
              <a:rPr lang="tr-TR" dirty="0"/>
              <a:t> ederken, 17-OHP </a:t>
            </a:r>
            <a:r>
              <a:rPr lang="tr-TR" dirty="0" err="1"/>
              <a:t>servikal</a:t>
            </a:r>
            <a:r>
              <a:rPr lang="tr-TR" dirty="0"/>
              <a:t> değişiklikler üzerinde etkisi yok hatta yüksek dozlarda </a:t>
            </a:r>
            <a:r>
              <a:rPr lang="tr-TR" dirty="0" err="1"/>
              <a:t>myomaterial</a:t>
            </a:r>
            <a:r>
              <a:rPr lang="tr-TR" dirty="0"/>
              <a:t> </a:t>
            </a:r>
            <a:r>
              <a:rPr lang="tr-TR" dirty="0" err="1"/>
              <a:t>kontraktiliteyi</a:t>
            </a:r>
            <a:r>
              <a:rPr lang="tr-TR" dirty="0"/>
              <a:t> arttırabilmekte.</a:t>
            </a:r>
          </a:p>
        </p:txBody>
      </p:sp>
      <p:sp>
        <p:nvSpPr>
          <p:cNvPr id="4" name="Slayt Numarası Yer Tutucusu 3"/>
          <p:cNvSpPr>
            <a:spLocks noGrp="1"/>
          </p:cNvSpPr>
          <p:nvPr>
            <p:ph type="sldNum" sz="quarter" idx="5"/>
          </p:nvPr>
        </p:nvSpPr>
        <p:spPr/>
        <p:txBody>
          <a:bodyPr/>
          <a:lstStyle/>
          <a:p>
            <a:fld id="{2B751C23-F17F-4FBC-A2A5-151144C1D862}" type="slidenum">
              <a:rPr lang="en-US" smtClean="0"/>
              <a:t>103</a:t>
            </a:fld>
            <a:endParaRPr lang="en-US"/>
          </a:p>
        </p:txBody>
      </p:sp>
    </p:spTree>
    <p:extLst>
      <p:ext uri="{BB962C8B-B14F-4D97-AF65-F5344CB8AC3E}">
        <p14:creationId xmlns:p14="http://schemas.microsoft.com/office/powerpoint/2010/main" val="223834763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799" y="4370294"/>
            <a:ext cx="5759825" cy="4772119"/>
          </a:xfrm>
        </p:spPr>
        <p:txBody>
          <a:bodyPr/>
          <a:lstStyle/>
          <a:p>
            <a:pPr marL="171434" indent="-171434">
              <a:lnSpc>
                <a:spcPct val="85000"/>
              </a:lnSpc>
              <a:buFont typeface="Arial" panose="020B0604020202020204" pitchFamily="34" charset="0"/>
              <a:buChar char="•"/>
              <a:tabLst>
                <a:tab pos="1764210" algn="l"/>
              </a:tabLst>
            </a:pPr>
            <a:r>
              <a:rPr lang="tr-TR" sz="1100" dirty="0">
                <a:ea typeface="Calibri"/>
                <a:cs typeface="Arial" panose="020B0604020202020204" pitchFamily="34" charset="0"/>
              </a:rPr>
              <a:t>2013 yılında </a:t>
            </a:r>
            <a:r>
              <a:rPr lang="tr-TR" sz="1100" dirty="0" err="1">
                <a:ea typeface="Calibri"/>
                <a:cs typeface="Arial" panose="020B0604020202020204" pitchFamily="34" charset="0"/>
              </a:rPr>
              <a:t>Haas</a:t>
            </a:r>
            <a:r>
              <a:rPr lang="tr-TR" sz="1100" dirty="0">
                <a:ea typeface="Calibri"/>
                <a:cs typeface="Arial" panose="020B0604020202020204" pitchFamily="34" charset="0"/>
              </a:rPr>
              <a:t> ve </a:t>
            </a:r>
            <a:r>
              <a:rPr lang="tr-TR" sz="1100" dirty="0" err="1">
                <a:ea typeface="Calibri"/>
                <a:cs typeface="Arial" panose="020B0604020202020204" pitchFamily="34" charset="0"/>
              </a:rPr>
              <a:t>Ramsey</a:t>
            </a:r>
            <a:r>
              <a:rPr lang="tr-TR" sz="1100" dirty="0">
                <a:ea typeface="Calibri"/>
                <a:cs typeface="Arial" panose="020B0604020202020204" pitchFamily="34" charset="0"/>
              </a:rPr>
              <a:t> tarafından gerçekleştirilen sistematik bir </a:t>
            </a:r>
            <a:r>
              <a:rPr lang="tr-TR" sz="1100" dirty="0" err="1">
                <a:ea typeface="Calibri"/>
                <a:cs typeface="Arial" panose="020B0604020202020204" pitchFamily="34" charset="0"/>
              </a:rPr>
              <a:t>Cochrane</a:t>
            </a:r>
            <a:r>
              <a:rPr lang="tr-TR" sz="1100" dirty="0">
                <a:ea typeface="Calibri"/>
                <a:cs typeface="Arial" panose="020B0604020202020204" pitchFamily="34" charset="0"/>
              </a:rPr>
              <a:t> derlemesinde, </a:t>
            </a:r>
            <a:r>
              <a:rPr lang="tr-TR" sz="1100" dirty="0" err="1">
                <a:ea typeface="Calibri"/>
                <a:cs typeface="Arial" panose="020B0604020202020204" pitchFamily="34" charset="0"/>
              </a:rPr>
              <a:t>plasebo</a:t>
            </a:r>
            <a:r>
              <a:rPr lang="tr-TR" sz="1100" dirty="0">
                <a:ea typeface="Calibri"/>
                <a:cs typeface="Arial" panose="020B0604020202020204" pitchFamily="34" charset="0"/>
              </a:rPr>
              <a:t> veya tedavi uygulanmayan durum ile karşılaştırıldığında,  </a:t>
            </a:r>
            <a:r>
              <a:rPr lang="tr-TR" sz="1100" dirty="0" err="1">
                <a:ea typeface="Calibri"/>
                <a:cs typeface="Arial" panose="020B0604020202020204" pitchFamily="34" charset="0"/>
              </a:rPr>
              <a:t>progestojenlerin</a:t>
            </a:r>
            <a:r>
              <a:rPr lang="tr-TR" sz="1100" dirty="0">
                <a:ea typeface="Calibri"/>
                <a:cs typeface="Arial" panose="020B0604020202020204" pitchFamily="34" charset="0"/>
              </a:rPr>
              <a:t> 20 haftalık </a:t>
            </a:r>
            <a:r>
              <a:rPr lang="tr-TR" sz="1100" dirty="0" err="1">
                <a:ea typeface="Calibri"/>
                <a:cs typeface="Arial" panose="020B0604020202020204" pitchFamily="34" charset="0"/>
              </a:rPr>
              <a:t>gestasyona</a:t>
            </a:r>
            <a:r>
              <a:rPr lang="tr-TR" sz="1100" dirty="0">
                <a:ea typeface="Calibri"/>
                <a:cs typeface="Arial" panose="020B0604020202020204" pitchFamily="34" charset="0"/>
              </a:rPr>
              <a:t> kadar düşüğün önlenmesindeki kullanımı analiz edilmiştir.</a:t>
            </a:r>
            <a:r>
              <a:rPr lang="tr-TR" sz="1100" baseline="30000" dirty="0">
                <a:ea typeface="Calibri"/>
                <a:cs typeface="Arial" panose="020B0604020202020204" pitchFamily="34" charset="0"/>
              </a:rPr>
              <a:t>1</a:t>
            </a:r>
          </a:p>
          <a:p>
            <a:pPr marL="359965" indent="-179982">
              <a:lnSpc>
                <a:spcPct val="85000"/>
              </a:lnSpc>
              <a:buFont typeface="Arial" panose="020B0604020202020204" pitchFamily="34" charset="0"/>
              <a:buChar char="•"/>
              <a:tabLst>
                <a:tab pos="1764210" algn="l"/>
              </a:tabLst>
            </a:pPr>
            <a:r>
              <a:rPr lang="tr-TR" sz="1100" dirty="0">
                <a:ea typeface="Calibri"/>
                <a:cs typeface="Arial" panose="020B0604020202020204" pitchFamily="34" charset="0"/>
              </a:rPr>
              <a:t>Tekrarlı düşük (ardışık üç veya daha fazla düşük olarak tanımlanmıştır) geçirmiş 225 kadının katıldığı dört çalışma üzerinde bir alt grup analizi yürütülmüştür; bu çalışmalar, bir </a:t>
            </a:r>
            <a:r>
              <a:rPr lang="tr-TR" sz="1100" dirty="0" err="1">
                <a:ea typeface="Calibri"/>
                <a:cs typeface="Arial" panose="020B0604020202020204" pitchFamily="34" charset="0"/>
              </a:rPr>
              <a:t>didrogesteron</a:t>
            </a:r>
            <a:r>
              <a:rPr lang="tr-TR" sz="1100" dirty="0">
                <a:ea typeface="Calibri"/>
                <a:cs typeface="Arial" panose="020B0604020202020204" pitchFamily="34" charset="0"/>
              </a:rPr>
              <a:t> çalışmasını, bir </a:t>
            </a:r>
            <a:r>
              <a:rPr lang="tr-TR" sz="1100" dirty="0" err="1">
                <a:ea typeface="Calibri"/>
                <a:cs typeface="Arial" panose="020B0604020202020204" pitchFamily="34" charset="0"/>
              </a:rPr>
              <a:t>medroksiprogesteron</a:t>
            </a:r>
            <a:r>
              <a:rPr lang="tr-TR" sz="1100" dirty="0">
                <a:ea typeface="Calibri"/>
                <a:cs typeface="Arial" panose="020B0604020202020204" pitchFamily="34" charset="0"/>
              </a:rPr>
              <a:t> çalışmasını, </a:t>
            </a:r>
            <a:r>
              <a:rPr lang="tr-TR" sz="1100" dirty="0" err="1">
                <a:ea typeface="Calibri"/>
                <a:cs typeface="Arial" panose="020B0604020202020204" pitchFamily="34" charset="0"/>
              </a:rPr>
              <a:t>bir</a:t>
            </a:r>
            <a:r>
              <a:rPr lang="tr-TR" sz="1100" dirty="0" err="1">
                <a:cs typeface="Arial" panose="020B0604020202020204" pitchFamily="34" charset="0"/>
              </a:rPr>
              <a:t>hidroksiprogesteron</a:t>
            </a:r>
            <a:r>
              <a:rPr lang="tr-TR" sz="1100" dirty="0">
                <a:cs typeface="Arial" panose="020B0604020202020204" pitchFamily="34" charset="0"/>
              </a:rPr>
              <a:t> kaproat </a:t>
            </a:r>
            <a:r>
              <a:rPr lang="tr-TR" sz="1100" dirty="0" err="1">
                <a:cs typeface="Arial" panose="020B0604020202020204" pitchFamily="34" charset="0"/>
              </a:rPr>
              <a:t>intramüsküler</a:t>
            </a:r>
            <a:r>
              <a:rPr lang="tr-TR" sz="1100" dirty="0">
                <a:cs typeface="Arial" panose="020B0604020202020204" pitchFamily="34" charset="0"/>
              </a:rPr>
              <a:t> çalışmayı</a:t>
            </a:r>
            <a:r>
              <a:rPr lang="tr-TR" sz="1100" dirty="0">
                <a:ea typeface="Calibri"/>
                <a:cs typeface="Arial" panose="020B0604020202020204" pitchFamily="34" charset="0"/>
              </a:rPr>
              <a:t> ve </a:t>
            </a:r>
            <a:r>
              <a:rPr lang="tr-TR" sz="1100" dirty="0" err="1">
                <a:ea typeface="Calibri"/>
                <a:cs typeface="Arial" panose="020B0604020202020204" pitchFamily="34" charset="0"/>
              </a:rPr>
              <a:t>progesteron</a:t>
            </a:r>
            <a:r>
              <a:rPr lang="tr-TR" sz="1100" dirty="0">
                <a:ea typeface="Calibri"/>
                <a:cs typeface="Arial" panose="020B0604020202020204" pitchFamily="34" charset="0"/>
              </a:rPr>
              <a:t> </a:t>
            </a:r>
            <a:r>
              <a:rPr lang="tr-TR" sz="1100" dirty="0" err="1">
                <a:ea typeface="Calibri"/>
                <a:cs typeface="Arial" panose="020B0604020202020204" pitchFamily="34" charset="0"/>
              </a:rPr>
              <a:t>pelletlerin</a:t>
            </a:r>
            <a:r>
              <a:rPr lang="tr-TR" sz="1100" dirty="0">
                <a:ea typeface="Calibri"/>
                <a:cs typeface="Arial" panose="020B0604020202020204" pitchFamily="34" charset="0"/>
              </a:rPr>
              <a:t> </a:t>
            </a:r>
            <a:r>
              <a:rPr lang="tr-TR" sz="1100" dirty="0" err="1">
                <a:ea typeface="Calibri"/>
                <a:cs typeface="Arial" panose="020B0604020202020204" pitchFamily="34" charset="0"/>
              </a:rPr>
              <a:t>gluteal</a:t>
            </a:r>
            <a:r>
              <a:rPr lang="tr-TR" sz="1100" dirty="0">
                <a:ea typeface="Calibri"/>
                <a:cs typeface="Arial" panose="020B0604020202020204" pitchFamily="34" charset="0"/>
              </a:rPr>
              <a:t> kas içerisine yerleştirildiği bir çalışmayı kapsamaktadır.</a:t>
            </a:r>
          </a:p>
          <a:p>
            <a:pPr marL="359965" indent="-179982">
              <a:lnSpc>
                <a:spcPct val="85000"/>
              </a:lnSpc>
              <a:buFont typeface="Arial" panose="020B0604020202020204" pitchFamily="34" charset="0"/>
              <a:buChar char="•"/>
              <a:tabLst>
                <a:tab pos="1764210" algn="l"/>
              </a:tabLst>
            </a:pPr>
            <a:r>
              <a:rPr lang="tr-TR" sz="1100" dirty="0">
                <a:ea typeface="Calibri"/>
                <a:cs typeface="Arial" panose="020B0604020202020204" pitchFamily="34" charset="0"/>
              </a:rPr>
              <a:t>Plasebo veya tedavinin verilmediği durum ile karşılaştırıldığında, </a:t>
            </a:r>
            <a:r>
              <a:rPr lang="tr-TR" sz="1100" dirty="0" err="1">
                <a:ea typeface="Calibri"/>
                <a:cs typeface="Arial" panose="020B0604020202020204" pitchFamily="34" charset="0"/>
              </a:rPr>
              <a:t>progesteron</a:t>
            </a:r>
            <a:r>
              <a:rPr lang="tr-TR" sz="1100" dirty="0">
                <a:ea typeface="Calibri"/>
                <a:cs typeface="Arial" panose="020B0604020202020204" pitchFamily="34" charset="0"/>
              </a:rPr>
              <a:t> tedavisi ile düşük oranında </a:t>
            </a:r>
            <a:r>
              <a:rPr lang="tr-TR" sz="1100" dirty="0" err="1">
                <a:ea typeface="Calibri"/>
                <a:cs typeface="Arial" panose="020B0604020202020204" pitchFamily="34" charset="0"/>
              </a:rPr>
              <a:t>istatistikdel</a:t>
            </a:r>
            <a:r>
              <a:rPr lang="tr-TR" sz="1100" dirty="0">
                <a:ea typeface="Calibri"/>
                <a:cs typeface="Arial" panose="020B0604020202020204" pitchFamily="34" charset="0"/>
              </a:rPr>
              <a:t> olarak anlamlı bir azalma görülmüştür (</a:t>
            </a:r>
            <a:r>
              <a:rPr lang="tr-TR" sz="1100" dirty="0" err="1">
                <a:ea typeface="Calibri"/>
                <a:cs typeface="Arial" panose="020B0604020202020204" pitchFamily="34" charset="0"/>
              </a:rPr>
              <a:t>Peto</a:t>
            </a:r>
            <a:r>
              <a:rPr lang="tr-TR" sz="1100" dirty="0">
                <a:ea typeface="Calibri"/>
                <a:cs typeface="Arial" panose="020B0604020202020204" pitchFamily="34" charset="0"/>
              </a:rPr>
              <a:t> risk oranı [OR] 0.39, %95 güven aralığı [CI] 0.21</a:t>
            </a:r>
            <a:r>
              <a:rPr lang="tr-TR" sz="1100" dirty="0"/>
              <a:t>–</a:t>
            </a:r>
            <a:r>
              <a:rPr lang="tr-TR" sz="1100" dirty="0">
                <a:ea typeface="Calibri"/>
                <a:cs typeface="Arial" panose="020B0604020202020204" pitchFamily="34" charset="0"/>
              </a:rPr>
              <a:t>0.72).</a:t>
            </a:r>
          </a:p>
          <a:p>
            <a:pPr marL="171434" indent="-171434" defTabSz="882108">
              <a:lnSpc>
                <a:spcPct val="85000"/>
              </a:lnSpc>
              <a:buFont typeface="Arial" panose="020B0604020202020204" pitchFamily="34" charset="0"/>
              <a:buChar char="•"/>
              <a:tabLst>
                <a:tab pos="1764210" algn="l"/>
              </a:tabLst>
              <a:defRPr/>
            </a:pPr>
            <a:r>
              <a:rPr lang="tr-TR" sz="1100" dirty="0" err="1">
                <a:cs typeface="Arial" panose="020B0604020202020204" pitchFamily="34" charset="0"/>
              </a:rPr>
              <a:t>Carp</a:t>
            </a:r>
            <a:r>
              <a:rPr lang="tr-TR" sz="1100" dirty="0">
                <a:cs typeface="Arial" panose="020B0604020202020204" pitchFamily="34" charset="0"/>
              </a:rPr>
              <a:t> tarafından 2015 yılında gerçekleştirilen bir sistematik derlemede, oral </a:t>
            </a:r>
            <a:r>
              <a:rPr lang="tr-TR" sz="1100" dirty="0" err="1">
                <a:cs typeface="Arial" panose="020B0604020202020204" pitchFamily="34" charset="0"/>
              </a:rPr>
              <a:t>progestojen</a:t>
            </a:r>
            <a:r>
              <a:rPr lang="tr-TR" sz="1100" dirty="0">
                <a:cs typeface="Arial" panose="020B0604020202020204" pitchFamily="34" charset="0"/>
              </a:rPr>
              <a:t> </a:t>
            </a:r>
            <a:r>
              <a:rPr lang="tr-TR" sz="1100" dirty="0" err="1">
                <a:cs typeface="Arial" panose="020B0604020202020204" pitchFamily="34" charset="0"/>
              </a:rPr>
              <a:t>didrogesteronun</a:t>
            </a:r>
            <a:r>
              <a:rPr lang="tr-TR" sz="1100" dirty="0">
                <a:cs typeface="Arial" panose="020B0604020202020204" pitchFamily="34" charset="0"/>
              </a:rPr>
              <a:t> tekrarlı düşük geçirmiş kadınlarda ardışık düşük </a:t>
            </a:r>
            <a:r>
              <a:rPr lang="tr-TR" sz="1100" dirty="0" err="1">
                <a:cs typeface="Arial" panose="020B0604020202020204" pitchFamily="34" charset="0"/>
              </a:rPr>
              <a:t>insidansını</a:t>
            </a:r>
            <a:r>
              <a:rPr lang="tr-TR" sz="1100" dirty="0">
                <a:cs typeface="Arial" panose="020B0604020202020204" pitchFamily="34" charset="0"/>
              </a:rPr>
              <a:t> düşürüp düşürmediğinin değerlendirilmesi hedeflenmiştir.</a:t>
            </a:r>
            <a:r>
              <a:rPr lang="tr-TR" sz="1100" baseline="30000" dirty="0">
                <a:cs typeface="Arial" panose="020B0604020202020204" pitchFamily="34" charset="0"/>
              </a:rPr>
              <a:t>2 </a:t>
            </a:r>
          </a:p>
          <a:p>
            <a:pPr marL="359965" indent="-179982" defTabSz="882108">
              <a:lnSpc>
                <a:spcPct val="85000"/>
              </a:lnSpc>
              <a:buFont typeface="Arial" panose="020B0604020202020204" pitchFamily="34" charset="0"/>
              <a:buChar char="•"/>
              <a:tabLst>
                <a:tab pos="1764210" algn="l"/>
              </a:tabLst>
              <a:defRPr/>
            </a:pPr>
            <a:r>
              <a:rPr lang="tr-TR" sz="1100" dirty="0">
                <a:cs typeface="Arial" panose="020B0604020202020204" pitchFamily="34" charset="0"/>
              </a:rPr>
              <a:t>Meta analize dahil edilme kriterlerini karşılayan 509 kadının katıldığı iki </a:t>
            </a:r>
            <a:r>
              <a:rPr lang="tr-TR" sz="1100" dirty="0" err="1">
                <a:cs typeface="Arial" panose="020B0604020202020204" pitchFamily="34" charset="0"/>
              </a:rPr>
              <a:t>randomize</a:t>
            </a:r>
            <a:r>
              <a:rPr lang="tr-TR" sz="1100" dirty="0">
                <a:cs typeface="Arial" panose="020B0604020202020204" pitchFamily="34" charset="0"/>
              </a:rPr>
              <a:t> çalışma ve bir </a:t>
            </a:r>
            <a:r>
              <a:rPr lang="tr-TR" sz="1100" dirty="0" err="1">
                <a:cs typeface="Arial" panose="020B0604020202020204" pitchFamily="34" charset="0"/>
              </a:rPr>
              <a:t>randomize</a:t>
            </a:r>
            <a:r>
              <a:rPr lang="tr-TR" sz="1100" dirty="0">
                <a:cs typeface="Arial" panose="020B0604020202020204" pitchFamily="34" charset="0"/>
              </a:rPr>
              <a:t> olmayan </a:t>
            </a:r>
            <a:r>
              <a:rPr lang="tr-TR" sz="1100" dirty="0" err="1">
                <a:cs typeface="Arial" panose="020B0604020202020204" pitchFamily="34" charset="0"/>
              </a:rPr>
              <a:t>komparatif</a:t>
            </a:r>
            <a:r>
              <a:rPr lang="tr-TR" sz="1100" dirty="0">
                <a:cs typeface="Arial" panose="020B0604020202020204" pitchFamily="34" charset="0"/>
              </a:rPr>
              <a:t> çalışma tanımlanmıştır. </a:t>
            </a:r>
          </a:p>
          <a:p>
            <a:pPr marL="359965" indent="-179982" defTabSz="882108">
              <a:lnSpc>
                <a:spcPct val="85000"/>
              </a:lnSpc>
              <a:buFont typeface="Arial" panose="020B0604020202020204" pitchFamily="34" charset="0"/>
              <a:buChar char="•"/>
              <a:tabLst>
                <a:tab pos="1764210" algn="l"/>
              </a:tabLst>
              <a:defRPr/>
            </a:pPr>
            <a:r>
              <a:rPr lang="tr-TR" sz="1100" dirty="0" err="1">
                <a:cs typeface="Arial" panose="020B0604020202020204" pitchFamily="34" charset="0"/>
              </a:rPr>
              <a:t>Didrogesteron</a:t>
            </a:r>
            <a:r>
              <a:rPr lang="tr-TR" sz="1100" dirty="0">
                <a:cs typeface="Arial" panose="020B0604020202020204" pitchFamily="34" charset="0"/>
              </a:rPr>
              <a:t> tedavisi alan kadınlar ve standart yatak istirahati veya </a:t>
            </a:r>
            <a:r>
              <a:rPr lang="tr-TR" sz="1100" dirty="0" err="1">
                <a:cs typeface="Arial" panose="020B0604020202020204" pitchFamily="34" charset="0"/>
              </a:rPr>
              <a:t>plasebo</a:t>
            </a:r>
            <a:r>
              <a:rPr lang="tr-TR" sz="1100" dirty="0">
                <a:cs typeface="Arial" panose="020B0604020202020204" pitchFamily="34" charset="0"/>
              </a:rPr>
              <a:t> girişimi alan kadınlar arasında kadın başına ardışık düşük veya devam etmekte olan gebelik sayısı karşılaştırılmıştır. </a:t>
            </a:r>
          </a:p>
          <a:p>
            <a:pPr marL="539947" lvl="1" indent="-179982" defTabSz="882108">
              <a:lnSpc>
                <a:spcPct val="85000"/>
              </a:lnSpc>
              <a:buFont typeface="Arial" panose="020B0604020202020204" pitchFamily="34" charset="0"/>
              <a:buChar char="•"/>
              <a:tabLst>
                <a:tab pos="1764210" algn="l"/>
              </a:tabLst>
              <a:defRPr/>
            </a:pPr>
            <a:r>
              <a:rPr lang="tr-TR" sz="1100" dirty="0">
                <a:cs typeface="Arial" panose="020B0604020202020204" pitchFamily="34" charset="0"/>
              </a:rPr>
              <a:t>Kontrollerde %23.5'lik (55/234) oran ile karşılaştırıldığında, </a:t>
            </a:r>
            <a:r>
              <a:rPr lang="tr-TR" sz="1100" dirty="0" err="1">
                <a:cs typeface="Arial" panose="020B0604020202020204" pitchFamily="34" charset="0"/>
              </a:rPr>
              <a:t>didrogesteron</a:t>
            </a:r>
            <a:r>
              <a:rPr lang="tr-TR" sz="1100" dirty="0">
                <a:cs typeface="Arial" panose="020B0604020202020204" pitchFamily="34" charset="0"/>
              </a:rPr>
              <a:t> uygulamasından sonra %10.5'lik (29/275) bir düşük oranı tespit edilmiştir (OR 0.29, CI 0.13 </a:t>
            </a:r>
            <a:r>
              <a:rPr lang="tr-TR" sz="1100" dirty="0"/>
              <a:t>–</a:t>
            </a:r>
            <a:r>
              <a:rPr lang="tr-TR" sz="1100" dirty="0">
                <a:cs typeface="Arial" panose="020B0604020202020204" pitchFamily="34" charset="0"/>
              </a:rPr>
              <a:t>0.65); bu, düşük oranında %13'lük bir kesin azalma ile sonuçlanmıştır. </a:t>
            </a:r>
          </a:p>
          <a:p>
            <a:pPr marL="359965" indent="-179982" defTabSz="882108">
              <a:lnSpc>
                <a:spcPct val="85000"/>
              </a:lnSpc>
              <a:buFont typeface="Arial" panose="020B0604020202020204" pitchFamily="34" charset="0"/>
              <a:buChar char="•"/>
              <a:tabLst>
                <a:tab pos="1764210" algn="l"/>
              </a:tabLst>
              <a:defRPr/>
            </a:pPr>
            <a:r>
              <a:rPr lang="tr-TR" sz="1100" dirty="0">
                <a:cs typeface="Arial" panose="020B0604020202020204" pitchFamily="34" charset="0"/>
              </a:rPr>
              <a:t>13 raporun tamamındaki </a:t>
            </a:r>
            <a:r>
              <a:rPr lang="tr-TR" sz="1100" dirty="0" err="1">
                <a:cs typeface="Arial" panose="020B0604020202020204" pitchFamily="34" charset="0"/>
              </a:rPr>
              <a:t>advers</a:t>
            </a:r>
            <a:r>
              <a:rPr lang="tr-TR" sz="1100" dirty="0">
                <a:cs typeface="Arial" panose="020B0604020202020204" pitchFamily="34" charset="0"/>
              </a:rPr>
              <a:t> ve yan etkiler özetlenmiştir ve bu etkilerin minimal oldukları görülmüştür. </a:t>
            </a:r>
          </a:p>
          <a:p>
            <a:pPr marL="359965" indent="-179982" defTabSz="882108">
              <a:lnSpc>
                <a:spcPct val="85000"/>
              </a:lnSpc>
              <a:buFont typeface="Arial" panose="020B0604020202020204" pitchFamily="34" charset="0"/>
              <a:buChar char="•"/>
              <a:tabLst>
                <a:tab pos="1764210" algn="l"/>
              </a:tabLst>
              <a:defRPr/>
            </a:pPr>
            <a:r>
              <a:rPr lang="tr-TR" sz="1100" dirty="0" err="1">
                <a:cs typeface="Arial" panose="020B0604020202020204" pitchFamily="34" charset="0"/>
              </a:rPr>
              <a:t>Prediktif</a:t>
            </a:r>
            <a:r>
              <a:rPr lang="tr-TR" sz="1100" dirty="0">
                <a:cs typeface="Arial" panose="020B0604020202020204" pitchFamily="34" charset="0"/>
              </a:rPr>
              <a:t> ve karışıklığa neden olan faktörlerin tamamı kontrol edilememesine rağmen, bu sistematik derlemeye ait bulgular, standart bakıma kıyasla </a:t>
            </a:r>
            <a:r>
              <a:rPr lang="tr-TR" sz="1100" dirty="0" err="1">
                <a:cs typeface="Arial" panose="020B0604020202020204" pitchFamily="34" charset="0"/>
              </a:rPr>
              <a:t>didrogesteron</a:t>
            </a:r>
            <a:r>
              <a:rPr lang="tr-TR" sz="1100" dirty="0">
                <a:cs typeface="Arial" panose="020B0604020202020204" pitchFamily="34" charset="0"/>
              </a:rPr>
              <a:t> ile düşük riskinde %29 oranında anlamlı bir azalma görülmüştür; bu, gerçek bir tedavi etkisine işaret etmektedir.</a:t>
            </a:r>
          </a:p>
          <a:p>
            <a:pPr>
              <a:lnSpc>
                <a:spcPct val="85000"/>
              </a:lnSpc>
              <a:tabLst>
                <a:tab pos="1764210" algn="l"/>
              </a:tabLst>
            </a:pPr>
            <a:r>
              <a:rPr lang="tr-TR" sz="1100" b="1" dirty="0">
                <a:ea typeface="Calibri"/>
                <a:cs typeface="Arial" panose="020B0604020202020204" pitchFamily="34" charset="0"/>
              </a:rPr>
              <a:t>Kaynaklar</a:t>
            </a:r>
          </a:p>
          <a:p>
            <a:pPr defTabSz="914310" eaLnBrk="0" fontAlgn="base" hangingPunct="0">
              <a:lnSpc>
                <a:spcPct val="85000"/>
              </a:lnSpc>
              <a:tabLst>
                <a:tab pos="1764210" algn="l"/>
              </a:tabLst>
              <a:defRPr/>
            </a:pPr>
            <a:r>
              <a:rPr lang="tr-TR" sz="1100" dirty="0">
                <a:ea typeface="Calibri"/>
                <a:cs typeface="Arial" panose="020B0604020202020204" pitchFamily="34" charset="0"/>
              </a:rPr>
              <a:t>1. </a:t>
            </a:r>
            <a:r>
              <a:rPr lang="tr-TR" sz="1100" dirty="0" err="1">
                <a:ea typeface="Calibri"/>
                <a:cs typeface="Arial" panose="020B0604020202020204" pitchFamily="34" charset="0"/>
              </a:rPr>
              <a:t>Haas</a:t>
            </a:r>
            <a:r>
              <a:rPr lang="tr-TR" sz="1100" dirty="0">
                <a:ea typeface="Calibri"/>
                <a:cs typeface="Arial" panose="020B0604020202020204" pitchFamily="34" charset="0"/>
              </a:rPr>
              <a:t> DM, </a:t>
            </a:r>
            <a:r>
              <a:rPr lang="tr-TR" sz="1100" dirty="0" err="1">
                <a:ea typeface="Calibri"/>
                <a:cs typeface="Arial" panose="020B0604020202020204" pitchFamily="34" charset="0"/>
              </a:rPr>
              <a:t>Ramsey</a:t>
            </a:r>
            <a:r>
              <a:rPr lang="tr-TR" sz="1100" dirty="0">
                <a:ea typeface="Calibri"/>
                <a:cs typeface="Arial" panose="020B0604020202020204" pitchFamily="34" charset="0"/>
              </a:rPr>
              <a:t> PS. </a:t>
            </a:r>
            <a:r>
              <a:rPr lang="tr-TR" sz="1100" dirty="0" err="1">
                <a:ea typeface="Calibri"/>
                <a:cs typeface="Arial" panose="020B0604020202020204" pitchFamily="34" charset="0"/>
              </a:rPr>
              <a:t>Progestogen</a:t>
            </a:r>
            <a:r>
              <a:rPr lang="tr-TR" sz="1100" dirty="0">
                <a:ea typeface="Calibri"/>
                <a:cs typeface="Arial" panose="020B0604020202020204" pitchFamily="34" charset="0"/>
              </a:rPr>
              <a:t> </a:t>
            </a:r>
            <a:r>
              <a:rPr lang="tr-TR" sz="1100" dirty="0" err="1">
                <a:ea typeface="Calibri"/>
                <a:cs typeface="Arial" panose="020B0604020202020204" pitchFamily="34" charset="0"/>
              </a:rPr>
              <a:t>for</a:t>
            </a:r>
            <a:r>
              <a:rPr lang="tr-TR" sz="1100" dirty="0">
                <a:ea typeface="Calibri"/>
                <a:cs typeface="Arial" panose="020B0604020202020204" pitchFamily="34" charset="0"/>
              </a:rPr>
              <a:t> </a:t>
            </a:r>
            <a:r>
              <a:rPr lang="tr-TR" sz="1100" dirty="0" err="1">
                <a:ea typeface="Calibri"/>
                <a:cs typeface="Arial" panose="020B0604020202020204" pitchFamily="34" charset="0"/>
              </a:rPr>
              <a:t>preventing</a:t>
            </a:r>
            <a:r>
              <a:rPr lang="tr-TR" sz="1100" dirty="0">
                <a:ea typeface="Calibri"/>
                <a:cs typeface="Arial" panose="020B0604020202020204" pitchFamily="34" charset="0"/>
              </a:rPr>
              <a:t> </a:t>
            </a:r>
            <a:r>
              <a:rPr lang="tr-TR" sz="1100" dirty="0" err="1">
                <a:ea typeface="Calibri"/>
                <a:cs typeface="Arial" panose="020B0604020202020204" pitchFamily="34" charset="0"/>
              </a:rPr>
              <a:t>miscarriage</a:t>
            </a:r>
            <a:r>
              <a:rPr lang="tr-TR" sz="1100" dirty="0">
                <a:ea typeface="Calibri"/>
                <a:cs typeface="Arial" panose="020B0604020202020204" pitchFamily="34" charset="0"/>
              </a:rPr>
              <a:t>. </a:t>
            </a:r>
            <a:r>
              <a:rPr lang="tr-TR" sz="1100" i="1" dirty="0" err="1">
                <a:ea typeface="Calibri"/>
                <a:cs typeface="Arial" panose="020B0604020202020204" pitchFamily="34" charset="0"/>
              </a:rPr>
              <a:t>Cochrane</a:t>
            </a:r>
            <a:r>
              <a:rPr lang="tr-TR" sz="1100" i="1" dirty="0">
                <a:ea typeface="Calibri"/>
                <a:cs typeface="Arial" panose="020B0604020202020204" pitchFamily="34" charset="0"/>
              </a:rPr>
              <a:t> Database </a:t>
            </a:r>
            <a:r>
              <a:rPr lang="tr-TR" sz="1100" i="1" dirty="0" err="1">
                <a:ea typeface="Calibri"/>
                <a:cs typeface="Arial" panose="020B0604020202020204" pitchFamily="34" charset="0"/>
              </a:rPr>
              <a:t>Syst</a:t>
            </a:r>
            <a:r>
              <a:rPr lang="tr-TR" sz="1100" i="1" dirty="0">
                <a:ea typeface="Calibri"/>
                <a:cs typeface="Arial" panose="020B0604020202020204" pitchFamily="34" charset="0"/>
              </a:rPr>
              <a:t> </a:t>
            </a:r>
            <a:r>
              <a:rPr lang="tr-TR" sz="1100" i="1" dirty="0" err="1">
                <a:ea typeface="Calibri"/>
                <a:cs typeface="Arial" panose="020B0604020202020204" pitchFamily="34" charset="0"/>
              </a:rPr>
              <a:t>Rev</a:t>
            </a:r>
            <a:r>
              <a:rPr lang="tr-TR" sz="1100" i="1" dirty="0">
                <a:ea typeface="Calibri"/>
                <a:cs typeface="Arial" panose="020B0604020202020204" pitchFamily="34" charset="0"/>
              </a:rPr>
              <a:t> </a:t>
            </a:r>
            <a:r>
              <a:rPr lang="tr-TR" sz="1100" dirty="0">
                <a:ea typeface="Calibri"/>
                <a:cs typeface="Arial" panose="020B0604020202020204" pitchFamily="34" charset="0"/>
              </a:rPr>
              <a:t>2013;(10):CD003511</a:t>
            </a:r>
          </a:p>
          <a:p>
            <a:pPr>
              <a:lnSpc>
                <a:spcPct val="85000"/>
              </a:lnSpc>
              <a:tabLst>
                <a:tab pos="1764210" algn="l"/>
              </a:tabLst>
            </a:pPr>
            <a:r>
              <a:rPr lang="tr-TR" sz="1100" dirty="0">
                <a:cs typeface="Arial" panose="020B0604020202020204" pitchFamily="34" charset="0"/>
              </a:rPr>
              <a:t>2. </a:t>
            </a:r>
            <a:r>
              <a:rPr lang="tr-TR" sz="1100" dirty="0" err="1">
                <a:cs typeface="Arial" panose="020B0604020202020204" pitchFamily="34" charset="0"/>
              </a:rPr>
              <a:t>Carp</a:t>
            </a:r>
            <a:r>
              <a:rPr lang="tr-TR" sz="1100" dirty="0">
                <a:cs typeface="Arial" panose="020B0604020202020204" pitchFamily="34" charset="0"/>
              </a:rPr>
              <a:t> H. A </a:t>
            </a:r>
            <a:r>
              <a:rPr lang="tr-TR" sz="1100" dirty="0" err="1">
                <a:cs typeface="Arial" panose="020B0604020202020204" pitchFamily="34" charset="0"/>
              </a:rPr>
              <a:t>systematic</a:t>
            </a:r>
            <a:r>
              <a:rPr lang="tr-TR" sz="1100" dirty="0">
                <a:cs typeface="Arial" panose="020B0604020202020204" pitchFamily="34" charset="0"/>
              </a:rPr>
              <a:t> </a:t>
            </a:r>
            <a:r>
              <a:rPr lang="tr-TR" sz="1100" dirty="0" err="1">
                <a:cs typeface="Arial" panose="020B0604020202020204" pitchFamily="34" charset="0"/>
              </a:rPr>
              <a:t>review</a:t>
            </a:r>
            <a:r>
              <a:rPr lang="tr-TR" sz="1100" dirty="0">
                <a:cs typeface="Arial" panose="020B0604020202020204" pitchFamily="34" charset="0"/>
              </a:rPr>
              <a:t> of </a:t>
            </a:r>
            <a:r>
              <a:rPr lang="tr-TR" sz="1100" dirty="0" err="1">
                <a:cs typeface="Arial" panose="020B0604020202020204" pitchFamily="34" charset="0"/>
              </a:rPr>
              <a:t>dydrogesterone</a:t>
            </a:r>
            <a:r>
              <a:rPr lang="tr-TR" sz="1100" dirty="0">
                <a:cs typeface="Arial" panose="020B0604020202020204" pitchFamily="34" charset="0"/>
              </a:rPr>
              <a:t> </a:t>
            </a:r>
            <a:r>
              <a:rPr lang="tr-TR" sz="1100" dirty="0" err="1">
                <a:cs typeface="Arial" panose="020B0604020202020204" pitchFamily="34" charset="0"/>
              </a:rPr>
              <a:t>for</a:t>
            </a:r>
            <a:r>
              <a:rPr lang="tr-TR" sz="1100" dirty="0">
                <a:cs typeface="Arial" panose="020B0604020202020204" pitchFamily="34" charset="0"/>
              </a:rPr>
              <a:t> </a:t>
            </a:r>
            <a:r>
              <a:rPr lang="tr-TR" sz="1100" dirty="0" err="1">
                <a:cs typeface="Arial" panose="020B0604020202020204" pitchFamily="34" charset="0"/>
              </a:rPr>
              <a:t>the</a:t>
            </a:r>
            <a:r>
              <a:rPr lang="tr-TR" sz="1100" dirty="0">
                <a:cs typeface="Arial" panose="020B0604020202020204" pitchFamily="34" charset="0"/>
              </a:rPr>
              <a:t> </a:t>
            </a:r>
            <a:r>
              <a:rPr lang="tr-TR" sz="1100" dirty="0" err="1">
                <a:cs typeface="Arial" panose="020B0604020202020204" pitchFamily="34" charset="0"/>
              </a:rPr>
              <a:t>treatment</a:t>
            </a:r>
            <a:r>
              <a:rPr lang="tr-TR" sz="1100" dirty="0">
                <a:cs typeface="Arial" panose="020B0604020202020204" pitchFamily="34" charset="0"/>
              </a:rPr>
              <a:t> of </a:t>
            </a:r>
            <a:r>
              <a:rPr lang="tr-TR" sz="1100" dirty="0" err="1">
                <a:cs typeface="Arial" panose="020B0604020202020204" pitchFamily="34" charset="0"/>
              </a:rPr>
              <a:t>recurrent</a:t>
            </a:r>
            <a:r>
              <a:rPr lang="tr-TR" sz="1100" dirty="0">
                <a:cs typeface="Arial" panose="020B0604020202020204" pitchFamily="34" charset="0"/>
              </a:rPr>
              <a:t> </a:t>
            </a:r>
            <a:r>
              <a:rPr lang="tr-TR" sz="1100" dirty="0" err="1">
                <a:cs typeface="Arial" panose="020B0604020202020204" pitchFamily="34" charset="0"/>
              </a:rPr>
              <a:t>miscarriage</a:t>
            </a:r>
            <a:r>
              <a:rPr lang="tr-TR" sz="1100" dirty="0">
                <a:cs typeface="Arial" panose="020B0604020202020204" pitchFamily="34" charset="0"/>
              </a:rPr>
              <a:t>. </a:t>
            </a:r>
            <a:r>
              <a:rPr lang="tr-TR" sz="1100" i="1" dirty="0" err="1">
                <a:cs typeface="Arial" panose="020B0604020202020204" pitchFamily="34" charset="0"/>
              </a:rPr>
              <a:t>Gynecol</a:t>
            </a:r>
            <a:r>
              <a:rPr lang="tr-TR" sz="1100" i="1" dirty="0">
                <a:cs typeface="Arial" panose="020B0604020202020204" pitchFamily="34" charset="0"/>
              </a:rPr>
              <a:t> </a:t>
            </a:r>
            <a:r>
              <a:rPr lang="tr-TR" sz="1100" i="1" dirty="0" err="1">
                <a:cs typeface="Arial" panose="020B0604020202020204" pitchFamily="34" charset="0"/>
              </a:rPr>
              <a:t>Endocrinol</a:t>
            </a:r>
            <a:r>
              <a:rPr lang="tr-TR" sz="1100" i="1" dirty="0">
                <a:cs typeface="Arial" panose="020B0604020202020204" pitchFamily="34" charset="0"/>
              </a:rPr>
              <a:t> </a:t>
            </a:r>
            <a:r>
              <a:rPr lang="tr-TR" sz="1100" dirty="0">
                <a:cs typeface="Arial" panose="020B0604020202020204" pitchFamily="34" charset="0"/>
              </a:rPr>
              <a:t>2015;31(6):422–430</a:t>
            </a:r>
          </a:p>
        </p:txBody>
      </p:sp>
      <p:sp>
        <p:nvSpPr>
          <p:cNvPr id="4" name="Slide Number Placeholder 3"/>
          <p:cNvSpPr>
            <a:spLocks noGrp="1"/>
          </p:cNvSpPr>
          <p:nvPr>
            <p:ph type="sldNum" sz="quarter" idx="10"/>
          </p:nvPr>
        </p:nvSpPr>
        <p:spPr/>
        <p:txBody>
          <a:bodyPr/>
          <a:lstStyle/>
          <a:p>
            <a:pPr rtl="0"/>
            <a:fld id="{2B751C23-F17F-4FBC-A2A5-151144C1D862}" type="slidenum">
              <a:rPr/>
              <a:t>104</a:t>
            </a:fld>
            <a:endParaRPr/>
          </a:p>
        </p:txBody>
      </p:sp>
    </p:spTree>
    <p:extLst>
      <p:ext uri="{BB962C8B-B14F-4D97-AF65-F5344CB8AC3E}">
        <p14:creationId xmlns:p14="http://schemas.microsoft.com/office/powerpoint/2010/main" val="3182325966"/>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799" y="4343400"/>
            <a:ext cx="5535707" cy="4341813"/>
          </a:xfrm>
        </p:spPr>
        <p:txBody>
          <a:bodyPr/>
          <a:lstStyle/>
          <a:p>
            <a:pPr marL="171434" indent="-171434">
              <a:buFont typeface="Arial" panose="020B0604020202020204" pitchFamily="34" charset="0"/>
              <a:buChar char="•"/>
              <a:tabLst>
                <a:tab pos="1764210" algn="l"/>
              </a:tabLst>
            </a:pPr>
            <a:r>
              <a:rPr lang="tr-TR" dirty="0">
                <a:latin typeface="+mn-lt"/>
                <a:ea typeface="Calibri"/>
                <a:cs typeface="Arial" panose="020B0604020202020204" pitchFamily="34" charset="0"/>
              </a:rPr>
              <a:t>Bu kılavuz, gerçekleştirilen çalışmalar ve klinik araştırmalar temel alınarak geliştirilmiştir. Dolayısıyla, bir hayli teşvik edici olan mevcut tüm kanıtların kullanılması uygun görünmektedir; Avrupalı uzmanlar tarafından; jinekologlara, doğum uzmanlarına ve üreme tıbbı uzmanlarına tehlikeli gebeliklerin yararına yönelik olarak düşük tedavisinin önlenmesi açısından kılavuzlar sunulması amacıyla özetlenmiş bir biçimdedir. Bu konu ile ilgili bir dizi bildiri, fikir ve kılavuz halihazırda yayınlanmıştır; bunlar, tamamen uyum göstermemektedir. </a:t>
            </a:r>
          </a:p>
          <a:p>
            <a:pPr marL="171434" indent="-171434">
              <a:buFont typeface="Arial" panose="020B0604020202020204" pitchFamily="34" charset="0"/>
              <a:buChar char="•"/>
              <a:tabLst>
                <a:tab pos="1764210" algn="l"/>
              </a:tabLst>
            </a:pPr>
            <a:r>
              <a:rPr lang="tr-TR" dirty="0">
                <a:latin typeface="+mn-lt"/>
                <a:ea typeface="Calibri"/>
                <a:cs typeface="Arial" panose="020B0604020202020204" pitchFamily="34" charset="0"/>
              </a:rPr>
              <a:t>Üç veya daha fazla tekrarlı düşük öyküsü olan kadınlar için güncel olarak, </a:t>
            </a:r>
            <a:r>
              <a:rPr lang="tr-TR" dirty="0" err="1">
                <a:latin typeface="+mn-lt"/>
                <a:ea typeface="Calibri"/>
                <a:cs typeface="Arial" panose="020B0604020202020204" pitchFamily="34" charset="0"/>
              </a:rPr>
              <a:t>plasebo</a:t>
            </a:r>
            <a:r>
              <a:rPr lang="tr-TR" dirty="0">
                <a:latin typeface="+mn-lt"/>
                <a:ea typeface="Calibri"/>
                <a:cs typeface="Arial" panose="020B0604020202020204" pitchFamily="34" charset="0"/>
              </a:rPr>
              <a:t> ile karşılaştırıldığında </a:t>
            </a:r>
            <a:r>
              <a:rPr lang="tr-TR" dirty="0" err="1">
                <a:latin typeface="+mn-lt"/>
                <a:ea typeface="Calibri"/>
                <a:cs typeface="Arial" panose="020B0604020202020204" pitchFamily="34" charset="0"/>
              </a:rPr>
              <a:t>progestojenlerin</a:t>
            </a:r>
            <a:r>
              <a:rPr lang="tr-TR" dirty="0">
                <a:latin typeface="+mn-lt"/>
                <a:ea typeface="Calibri"/>
                <a:cs typeface="Arial" panose="020B0604020202020204" pitchFamily="34" charset="0"/>
              </a:rPr>
              <a:t> (yani </a:t>
            </a:r>
            <a:r>
              <a:rPr lang="tr-TR" dirty="0" err="1">
                <a:latin typeface="+mn-lt"/>
                <a:ea typeface="Calibri"/>
                <a:cs typeface="Arial" panose="020B0604020202020204" pitchFamily="34" charset="0"/>
              </a:rPr>
              <a:t>didrogesteron</a:t>
            </a:r>
            <a:r>
              <a:rPr lang="tr-TR" dirty="0">
                <a:latin typeface="+mn-lt"/>
                <a:ea typeface="Calibri"/>
                <a:cs typeface="Arial" panose="020B0604020202020204" pitchFamily="34" charset="0"/>
              </a:rPr>
              <a:t>) düşük oranını azaltmada daha etkili olduğunu gösteren birkaç küçük çalışmaya ve büyük, çift-kör, </a:t>
            </a:r>
            <a:r>
              <a:rPr lang="tr-TR" dirty="0" err="1">
                <a:latin typeface="+mn-lt"/>
                <a:ea typeface="Calibri"/>
                <a:cs typeface="Arial" panose="020B0604020202020204" pitchFamily="34" charset="0"/>
              </a:rPr>
              <a:t>randomize</a:t>
            </a:r>
            <a:r>
              <a:rPr lang="tr-TR" dirty="0">
                <a:latin typeface="+mn-lt"/>
                <a:ea typeface="Calibri"/>
                <a:cs typeface="Arial" panose="020B0604020202020204" pitchFamily="34" charset="0"/>
              </a:rPr>
              <a:t>, paralel gruplu, </a:t>
            </a:r>
            <a:r>
              <a:rPr lang="tr-TR" dirty="0" err="1">
                <a:latin typeface="+mn-lt"/>
                <a:ea typeface="Calibri"/>
                <a:cs typeface="Arial" panose="020B0604020202020204" pitchFamily="34" charset="0"/>
              </a:rPr>
              <a:t>plasebo</a:t>
            </a:r>
            <a:r>
              <a:rPr lang="tr-TR" dirty="0">
                <a:latin typeface="+mn-lt"/>
                <a:ea typeface="Calibri"/>
                <a:cs typeface="Arial" panose="020B0604020202020204" pitchFamily="34" charset="0"/>
              </a:rPr>
              <a:t> kontrollü bir çalışmaya ait meta analizden elde edilen veriler mevcuttur. </a:t>
            </a:r>
          </a:p>
          <a:p>
            <a:pPr>
              <a:tabLst>
                <a:tab pos="1764210" algn="l"/>
              </a:tabLst>
            </a:pPr>
            <a:endParaRPr lang="en-US" dirty="0">
              <a:latin typeface="+mn-lt"/>
              <a:ea typeface="Calibri"/>
              <a:cs typeface="Arial" panose="020B0604020202020204" pitchFamily="34" charset="0"/>
            </a:endParaRPr>
          </a:p>
          <a:p>
            <a:pPr>
              <a:tabLst>
                <a:tab pos="1764210" algn="l"/>
              </a:tabLst>
            </a:pPr>
            <a:r>
              <a:rPr lang="tr-TR" b="1" dirty="0">
                <a:latin typeface="+mn-lt"/>
                <a:ea typeface="Calibri"/>
                <a:cs typeface="Arial" panose="020B0604020202020204" pitchFamily="34" charset="0"/>
              </a:rPr>
              <a:t>Kaynak</a:t>
            </a:r>
            <a:r>
              <a:rPr lang="en-US" dirty="0">
                <a:latin typeface="+mn-lt"/>
                <a:ea typeface="Calibri"/>
                <a:cs typeface="Arial" panose="020B0604020202020204" pitchFamily="34" charset="0"/>
              </a:rPr>
              <a:t/>
            </a:r>
            <a:br>
              <a:rPr lang="en-US" dirty="0">
                <a:latin typeface="+mn-lt"/>
                <a:ea typeface="Calibri"/>
                <a:cs typeface="Arial" panose="020B0604020202020204" pitchFamily="34" charset="0"/>
              </a:rPr>
            </a:br>
            <a:r>
              <a:rPr lang="tr-TR" dirty="0">
                <a:latin typeface="+mn-lt"/>
                <a:ea typeface="Calibri"/>
                <a:cs typeface="Arial" panose="020B0604020202020204" pitchFamily="34" charset="0"/>
              </a:rPr>
              <a:t>Schindler AE, </a:t>
            </a:r>
            <a:r>
              <a:rPr lang="tr-TR" dirty="0" err="1">
                <a:latin typeface="+mn-lt"/>
                <a:ea typeface="Calibri"/>
                <a:cs typeface="Arial" panose="020B0604020202020204" pitchFamily="34" charset="0"/>
              </a:rPr>
              <a:t>Carp</a:t>
            </a:r>
            <a:r>
              <a:rPr lang="tr-TR" dirty="0">
                <a:latin typeface="+mn-lt"/>
                <a:ea typeface="Calibri"/>
                <a:cs typeface="Arial" panose="020B0604020202020204" pitchFamily="34" charset="0"/>
              </a:rPr>
              <a:t> H, </a:t>
            </a:r>
            <a:r>
              <a:rPr lang="tr-TR" dirty="0" err="1">
                <a:latin typeface="+mn-lt"/>
                <a:ea typeface="Calibri"/>
                <a:cs typeface="Arial" panose="020B0604020202020204" pitchFamily="34" charset="0"/>
              </a:rPr>
              <a:t>Druckmann</a:t>
            </a:r>
            <a:r>
              <a:rPr lang="tr-TR" dirty="0">
                <a:latin typeface="+mn-lt"/>
                <a:ea typeface="Calibri"/>
                <a:cs typeface="Arial" panose="020B0604020202020204" pitchFamily="34" charset="0"/>
              </a:rPr>
              <a:t> R, </a:t>
            </a:r>
            <a:r>
              <a:rPr lang="tr-TR" i="1" dirty="0">
                <a:latin typeface="+mn-lt"/>
                <a:ea typeface="Calibri"/>
                <a:cs typeface="Arial" panose="020B0604020202020204" pitchFamily="34" charset="0"/>
              </a:rPr>
              <a:t>et al. </a:t>
            </a:r>
            <a:r>
              <a:rPr lang="tr-TR" dirty="0" err="1">
                <a:latin typeface="+mn-lt"/>
                <a:ea typeface="Calibri"/>
                <a:cs typeface="Arial" panose="020B0604020202020204" pitchFamily="34" charset="0"/>
              </a:rPr>
              <a:t>European</a:t>
            </a:r>
            <a:r>
              <a:rPr lang="tr-TR" dirty="0">
                <a:latin typeface="+mn-lt"/>
                <a:ea typeface="Calibri"/>
                <a:cs typeface="Arial" panose="020B0604020202020204" pitchFamily="34" charset="0"/>
              </a:rPr>
              <a:t> </a:t>
            </a:r>
            <a:r>
              <a:rPr lang="tr-TR" dirty="0" err="1">
                <a:latin typeface="+mn-lt"/>
                <a:ea typeface="Calibri"/>
                <a:cs typeface="Arial" panose="020B0604020202020204" pitchFamily="34" charset="0"/>
              </a:rPr>
              <a:t>Progestin</a:t>
            </a:r>
            <a:r>
              <a:rPr lang="tr-TR" dirty="0">
                <a:latin typeface="+mn-lt"/>
                <a:ea typeface="Calibri"/>
                <a:cs typeface="Arial" panose="020B0604020202020204" pitchFamily="34" charset="0"/>
              </a:rPr>
              <a:t> Club </a:t>
            </a:r>
            <a:r>
              <a:rPr lang="tr-TR" dirty="0" err="1">
                <a:latin typeface="+mn-lt"/>
                <a:ea typeface="Calibri"/>
                <a:cs typeface="Arial" panose="020B0604020202020204" pitchFamily="34" charset="0"/>
              </a:rPr>
              <a:t>Guidelines</a:t>
            </a:r>
            <a:r>
              <a:rPr lang="tr-TR" dirty="0">
                <a:latin typeface="+mn-lt"/>
                <a:ea typeface="Calibri"/>
                <a:cs typeface="Arial" panose="020B0604020202020204" pitchFamily="34" charset="0"/>
              </a:rPr>
              <a:t> </a:t>
            </a:r>
            <a:r>
              <a:rPr lang="tr-TR" dirty="0" err="1">
                <a:latin typeface="+mn-lt"/>
                <a:ea typeface="Calibri"/>
                <a:cs typeface="Arial" panose="020B0604020202020204" pitchFamily="34" charset="0"/>
              </a:rPr>
              <a:t>for</a:t>
            </a:r>
            <a:r>
              <a:rPr lang="tr-TR" dirty="0">
                <a:latin typeface="+mn-lt"/>
                <a:ea typeface="Calibri"/>
                <a:cs typeface="Arial" panose="020B0604020202020204" pitchFamily="34" charset="0"/>
              </a:rPr>
              <a:t> </a:t>
            </a:r>
            <a:r>
              <a:rPr lang="tr-TR" dirty="0" err="1">
                <a:latin typeface="+mn-lt"/>
                <a:ea typeface="Calibri"/>
                <a:cs typeface="Arial" panose="020B0604020202020204" pitchFamily="34" charset="0"/>
              </a:rPr>
              <a:t>prevention</a:t>
            </a:r>
            <a:r>
              <a:rPr lang="tr-TR" dirty="0">
                <a:latin typeface="+mn-lt"/>
                <a:ea typeface="Calibri"/>
                <a:cs typeface="Arial" panose="020B0604020202020204" pitchFamily="34" charset="0"/>
              </a:rPr>
              <a:t> </a:t>
            </a:r>
            <a:r>
              <a:rPr lang="tr-TR" dirty="0" err="1">
                <a:latin typeface="+mn-lt"/>
                <a:ea typeface="Calibri"/>
                <a:cs typeface="Arial" panose="020B0604020202020204" pitchFamily="34" charset="0"/>
              </a:rPr>
              <a:t>and</a:t>
            </a:r>
            <a:r>
              <a:rPr lang="tr-TR" dirty="0">
                <a:latin typeface="+mn-lt"/>
                <a:ea typeface="Calibri"/>
                <a:cs typeface="Arial" panose="020B0604020202020204" pitchFamily="34" charset="0"/>
              </a:rPr>
              <a:t> </a:t>
            </a:r>
            <a:r>
              <a:rPr lang="tr-TR" dirty="0" err="1">
                <a:latin typeface="+mn-lt"/>
                <a:ea typeface="Calibri"/>
                <a:cs typeface="Arial" panose="020B0604020202020204" pitchFamily="34" charset="0"/>
              </a:rPr>
              <a:t>treatment</a:t>
            </a:r>
            <a:r>
              <a:rPr lang="tr-TR" dirty="0">
                <a:latin typeface="+mn-lt"/>
                <a:ea typeface="Calibri"/>
                <a:cs typeface="Arial" panose="020B0604020202020204" pitchFamily="34" charset="0"/>
              </a:rPr>
              <a:t> of </a:t>
            </a:r>
            <a:r>
              <a:rPr lang="tr-TR" dirty="0" err="1">
                <a:latin typeface="+mn-lt"/>
                <a:ea typeface="Calibri"/>
                <a:cs typeface="Arial" panose="020B0604020202020204" pitchFamily="34" charset="0"/>
              </a:rPr>
              <a:t>threatened</a:t>
            </a:r>
            <a:r>
              <a:rPr lang="tr-TR" dirty="0">
                <a:latin typeface="+mn-lt"/>
                <a:ea typeface="Calibri"/>
                <a:cs typeface="Arial" panose="020B0604020202020204" pitchFamily="34" charset="0"/>
              </a:rPr>
              <a:t> </a:t>
            </a:r>
            <a:r>
              <a:rPr lang="tr-TR" dirty="0" err="1">
                <a:latin typeface="+mn-lt"/>
                <a:ea typeface="Calibri"/>
                <a:cs typeface="Arial" panose="020B0604020202020204" pitchFamily="34" charset="0"/>
              </a:rPr>
              <a:t>or</a:t>
            </a:r>
            <a:r>
              <a:rPr lang="tr-TR" dirty="0">
                <a:latin typeface="+mn-lt"/>
                <a:ea typeface="Calibri"/>
                <a:cs typeface="Arial" panose="020B0604020202020204" pitchFamily="34" charset="0"/>
              </a:rPr>
              <a:t> </a:t>
            </a:r>
            <a:r>
              <a:rPr lang="tr-TR" dirty="0" err="1">
                <a:latin typeface="+mn-lt"/>
                <a:ea typeface="Calibri"/>
                <a:cs typeface="Arial" panose="020B0604020202020204" pitchFamily="34" charset="0"/>
              </a:rPr>
              <a:t>recurrent</a:t>
            </a:r>
            <a:r>
              <a:rPr lang="tr-TR" dirty="0">
                <a:latin typeface="+mn-lt"/>
                <a:ea typeface="Calibri"/>
                <a:cs typeface="Arial" panose="020B0604020202020204" pitchFamily="34" charset="0"/>
              </a:rPr>
              <a:t> (</a:t>
            </a:r>
            <a:r>
              <a:rPr lang="tr-TR" dirty="0" err="1">
                <a:latin typeface="+mn-lt"/>
                <a:ea typeface="Calibri"/>
                <a:cs typeface="Arial" panose="020B0604020202020204" pitchFamily="34" charset="0"/>
              </a:rPr>
              <a:t>habitual</a:t>
            </a:r>
            <a:r>
              <a:rPr lang="tr-TR" dirty="0">
                <a:latin typeface="+mn-lt"/>
                <a:ea typeface="Calibri"/>
                <a:cs typeface="Arial" panose="020B0604020202020204" pitchFamily="34" charset="0"/>
              </a:rPr>
              <a:t>) </a:t>
            </a:r>
            <a:r>
              <a:rPr lang="tr-TR" dirty="0" err="1">
                <a:latin typeface="+mn-lt"/>
                <a:ea typeface="Calibri"/>
                <a:cs typeface="Arial" panose="020B0604020202020204" pitchFamily="34" charset="0"/>
              </a:rPr>
              <a:t>miscarriage</a:t>
            </a:r>
            <a:r>
              <a:rPr lang="tr-TR" dirty="0">
                <a:latin typeface="+mn-lt"/>
                <a:ea typeface="Calibri"/>
                <a:cs typeface="Arial" panose="020B0604020202020204" pitchFamily="34" charset="0"/>
              </a:rPr>
              <a:t> </a:t>
            </a:r>
            <a:r>
              <a:rPr lang="tr-TR" dirty="0" err="1">
                <a:latin typeface="+mn-lt"/>
                <a:ea typeface="Calibri"/>
                <a:cs typeface="Arial" panose="020B0604020202020204" pitchFamily="34" charset="0"/>
              </a:rPr>
              <a:t>with</a:t>
            </a:r>
            <a:r>
              <a:rPr lang="tr-TR" dirty="0">
                <a:latin typeface="+mn-lt"/>
                <a:ea typeface="Calibri"/>
                <a:cs typeface="Arial" panose="020B0604020202020204" pitchFamily="34" charset="0"/>
              </a:rPr>
              <a:t> </a:t>
            </a:r>
            <a:r>
              <a:rPr lang="tr-TR" dirty="0" err="1">
                <a:latin typeface="+mn-lt"/>
                <a:ea typeface="Calibri"/>
                <a:cs typeface="Arial" panose="020B0604020202020204" pitchFamily="34" charset="0"/>
              </a:rPr>
              <a:t>progestogens</a:t>
            </a:r>
            <a:r>
              <a:rPr lang="tr-TR" dirty="0">
                <a:latin typeface="+mn-lt"/>
                <a:ea typeface="Calibri"/>
                <a:cs typeface="Arial" panose="020B0604020202020204" pitchFamily="34" charset="0"/>
              </a:rPr>
              <a:t>. </a:t>
            </a:r>
            <a:r>
              <a:rPr lang="tr-TR" i="1" dirty="0" err="1">
                <a:latin typeface="+mn-lt"/>
                <a:ea typeface="Calibri"/>
                <a:cs typeface="Arial" panose="020B0604020202020204" pitchFamily="34" charset="0"/>
              </a:rPr>
              <a:t>Gynecol</a:t>
            </a:r>
            <a:r>
              <a:rPr lang="tr-TR" i="1" dirty="0">
                <a:latin typeface="+mn-lt"/>
                <a:ea typeface="Calibri"/>
                <a:cs typeface="Arial" panose="020B0604020202020204" pitchFamily="34" charset="0"/>
              </a:rPr>
              <a:t> </a:t>
            </a:r>
            <a:r>
              <a:rPr lang="tr-TR" i="1" dirty="0" err="1">
                <a:latin typeface="+mn-lt"/>
                <a:ea typeface="Calibri"/>
                <a:cs typeface="Arial" panose="020B0604020202020204" pitchFamily="34" charset="0"/>
              </a:rPr>
              <a:t>Endocrinol</a:t>
            </a:r>
            <a:r>
              <a:rPr lang="tr-TR" i="1" dirty="0">
                <a:latin typeface="+mn-lt"/>
                <a:ea typeface="Calibri"/>
                <a:cs typeface="Arial" panose="020B0604020202020204" pitchFamily="34" charset="0"/>
              </a:rPr>
              <a:t> </a:t>
            </a:r>
            <a:r>
              <a:rPr lang="tr-TR" dirty="0">
                <a:latin typeface="+mn-lt"/>
                <a:ea typeface="Calibri"/>
                <a:cs typeface="Arial" panose="020B0604020202020204" pitchFamily="34" charset="0"/>
              </a:rPr>
              <a:t>2015;</a:t>
            </a:r>
            <a:r>
              <a:rPr lang="tr-TR" dirty="0">
                <a:latin typeface="+mn-lt"/>
              </a:rPr>
              <a:t>31(6):447–449</a:t>
            </a:r>
          </a:p>
        </p:txBody>
      </p:sp>
      <p:sp>
        <p:nvSpPr>
          <p:cNvPr id="4" name="Slide Number Placeholder 3"/>
          <p:cNvSpPr>
            <a:spLocks noGrp="1"/>
          </p:cNvSpPr>
          <p:nvPr>
            <p:ph type="sldNum" sz="quarter" idx="10"/>
          </p:nvPr>
        </p:nvSpPr>
        <p:spPr/>
        <p:txBody>
          <a:bodyPr/>
          <a:lstStyle/>
          <a:p>
            <a:pPr rtl="0"/>
            <a:fld id="{2B751C23-F17F-4FBC-A2A5-151144C1D862}" type="slidenum">
              <a:rPr/>
              <a:t>105</a:t>
            </a:fld>
            <a:endParaRPr/>
          </a:p>
        </p:txBody>
      </p:sp>
    </p:spTree>
    <p:extLst>
      <p:ext uri="{BB962C8B-B14F-4D97-AF65-F5344CB8AC3E}">
        <p14:creationId xmlns:p14="http://schemas.microsoft.com/office/powerpoint/2010/main" val="318232596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42627" cy="4341813"/>
          </a:xfrm>
        </p:spPr>
        <p:txBody>
          <a:bodyPr/>
          <a:lstStyle/>
          <a:p>
            <a:pPr marL="171434" indent="-171434">
              <a:buFont typeface="Arial" panose="020B0604020202020204" pitchFamily="34" charset="0"/>
              <a:buChar char="•"/>
              <a:defRPr/>
            </a:pPr>
            <a:r>
              <a:rPr lang="tr-TR">
                <a:solidFill>
                  <a:srgbClr val="000000"/>
                </a:solidFill>
                <a:latin typeface="+mn-lt"/>
                <a:ea typeface="ＭＳ Ｐゴシック"/>
                <a:cs typeface="Arial" panose="020B0604020202020204" pitchFamily="34" charset="0"/>
              </a:rPr>
              <a:t>Yaşları </a:t>
            </a:r>
            <a:r>
              <a:rPr lang="tr-TR" baseline="0">
                <a:solidFill>
                  <a:srgbClr val="000000"/>
                </a:solidFill>
                <a:latin typeface="+mn-lt"/>
                <a:ea typeface="ＭＳ Ｐゴシック"/>
                <a:cs typeface="Arial" panose="020B0604020202020204" pitchFamily="34" charset="0"/>
              </a:rPr>
              <a:t> </a:t>
            </a:r>
            <a:r>
              <a:rPr lang="tr-TR">
                <a:latin typeface="+mn-lt"/>
              </a:rPr>
              <a:t>18-39 olan ve açıklanamayan tekrarlı düşük (≥3 düşük) tanısı konduktan sonra aktif olarak doğal yollarla gebe kalmaya çalışan kadınlar üzerinde gerçekleştirilen çok merkezli, çift-kör, randomize, plasebo kontrollü çalışma</a:t>
            </a:r>
          </a:p>
          <a:p>
            <a:pPr marL="359965" lvl="1" indent="-171434">
              <a:buFont typeface="Arial" panose="020B0604020202020204" pitchFamily="34" charset="0"/>
              <a:buChar char="•"/>
            </a:pPr>
            <a:r>
              <a:rPr lang="tr-TR">
                <a:latin typeface="+mn-lt"/>
              </a:rPr>
              <a:t>Birincil sonlanım noktası, tamamlanmış 24 gestasyon haftasından sonra gerçekleşen canlı doğumdur</a:t>
            </a:r>
          </a:p>
          <a:p>
            <a:pPr marL="359965" lvl="1" indent="-171434">
              <a:buFont typeface="Arial" panose="020B0604020202020204" pitchFamily="34" charset="0"/>
              <a:buChar char="•"/>
            </a:pPr>
            <a:r>
              <a:rPr lang="tr-TR">
                <a:solidFill>
                  <a:srgbClr val="000000"/>
                </a:solidFill>
                <a:latin typeface="+mn-lt"/>
                <a:ea typeface="ＭＳ Ｐゴシック"/>
                <a:cs typeface="Arial" panose="020B0604020202020204" pitchFamily="34" charset="0"/>
              </a:rPr>
              <a:t>Kaydedilen kadınlara Otrogestan</a:t>
            </a:r>
            <a:r>
              <a:rPr lang="tr-TR" baseline="30000">
                <a:solidFill>
                  <a:srgbClr val="000000"/>
                </a:solidFill>
                <a:latin typeface="+mn-lt"/>
                <a:ea typeface="ＭＳ Ｐゴシック"/>
                <a:cs typeface="Arial" panose="020B0604020202020204" pitchFamily="34" charset="0"/>
              </a:rPr>
              <a:t>®</a:t>
            </a:r>
            <a:r>
              <a:rPr lang="tr-TR">
                <a:solidFill>
                  <a:srgbClr val="000000"/>
                </a:solidFill>
                <a:latin typeface="+mn-lt"/>
                <a:ea typeface="ＭＳ Ｐゴシック"/>
                <a:cs typeface="Arial" panose="020B0604020202020204" pitchFamily="34" charset="0"/>
              </a:rPr>
              <a:t> (mikronize vajinal progesteron [Besins Healthcare], 400 mg BID; N=404) veya plasebo (N=432) verilmiştir.</a:t>
            </a:r>
          </a:p>
          <a:p>
            <a:pPr marL="359965" lvl="1" indent="-171434">
              <a:buFont typeface="Arial" panose="020B0604020202020204" pitchFamily="34" charset="0"/>
              <a:buChar char="•"/>
            </a:pPr>
            <a:r>
              <a:rPr lang="tr-TR">
                <a:solidFill>
                  <a:srgbClr val="000000"/>
                </a:solidFill>
                <a:latin typeface="+mn-lt"/>
                <a:ea typeface="ＭＳ Ｐゴシック"/>
                <a:cs typeface="Arial" panose="020B0604020202020204" pitchFamily="34" charset="0"/>
              </a:rPr>
              <a:t>Tedavi, pozitif sonuçlu bir üriner gebelik testi sonrasında ve 6 haftalık gestasyondan daha geç olmamak üzere kaydıyla başlatılmıştır. Tedavi gestasyonun 12. haftasında durdurulmuştur</a:t>
            </a:r>
          </a:p>
          <a:p>
            <a:pPr>
              <a:defRPr/>
            </a:pPr>
            <a:endParaRPr lang="en-US" b="0" dirty="0">
              <a:solidFill>
                <a:srgbClr val="000000"/>
              </a:solidFill>
              <a:latin typeface="+mn-lt"/>
              <a:ea typeface="ＭＳ Ｐゴシック"/>
              <a:cs typeface="Arial" panose="020B0604020202020204" pitchFamily="34" charset="0"/>
            </a:endParaRPr>
          </a:p>
          <a:p>
            <a:pPr rtl="0">
              <a:defRPr/>
            </a:pPr>
            <a:r>
              <a:rPr lang="tr-TR" b="1">
                <a:solidFill>
                  <a:srgbClr val="000000"/>
                </a:solidFill>
                <a:latin typeface="+mn-lt"/>
                <a:ea typeface="ＭＳ Ｐゴシック"/>
                <a:cs typeface="Arial" panose="020B0604020202020204" pitchFamily="34" charset="0"/>
              </a:rPr>
              <a:t>Kaynak</a:t>
            </a:r>
          </a:p>
          <a:p>
            <a:pPr defTabSz="921575">
              <a:defRPr/>
            </a:pPr>
            <a:r>
              <a:rPr lang="tr-TR">
                <a:solidFill>
                  <a:schemeClr val="dk1"/>
                </a:solidFill>
                <a:latin typeface="+mn-lt"/>
              </a:rPr>
              <a:t>Coomarasamy A, Williams H, Truchanowicz E, </a:t>
            </a:r>
            <a:r>
              <a:rPr lang="tr-TR" i="1">
                <a:solidFill>
                  <a:schemeClr val="dk1"/>
                </a:solidFill>
                <a:latin typeface="+mn-lt"/>
              </a:rPr>
              <a:t>et al. </a:t>
            </a:r>
            <a:r>
              <a:rPr lang="tr-TR" i="0">
                <a:solidFill>
                  <a:schemeClr val="dk1"/>
                </a:solidFill>
                <a:latin typeface="+mn-lt"/>
              </a:rPr>
              <a:t>Tekrarlayan Düşük Olayları Yaşayan Kadınlarda Progesteron İle Gerçekleştirilen Randomize bir Çalışma</a:t>
            </a:r>
            <a:r>
              <a:rPr lang="tr-TR" i="1">
                <a:solidFill>
                  <a:schemeClr val="dk1"/>
                </a:solidFill>
                <a:latin typeface="+mn-lt"/>
              </a:rPr>
              <a:t>. N Engl J Med </a:t>
            </a:r>
            <a:r>
              <a:rPr lang="tr-TR">
                <a:solidFill>
                  <a:schemeClr val="dk1"/>
                </a:solidFill>
                <a:latin typeface="+mn-lt"/>
              </a:rPr>
              <a:t>2015;373(22):2141–2148</a:t>
            </a:r>
          </a:p>
        </p:txBody>
      </p:sp>
      <p:sp>
        <p:nvSpPr>
          <p:cNvPr id="4" name="Slide Number Placeholder 3"/>
          <p:cNvSpPr>
            <a:spLocks noGrp="1"/>
          </p:cNvSpPr>
          <p:nvPr>
            <p:ph type="sldNum" sz="quarter" idx="10"/>
          </p:nvPr>
        </p:nvSpPr>
        <p:spPr/>
        <p:txBody>
          <a:bodyPr/>
          <a:lstStyle/>
          <a:p>
            <a:pPr rtl="0"/>
            <a:fld id="{2B751C23-F17F-4FBC-A2A5-151144C1D862}" type="slidenum">
              <a:rPr/>
              <a:t>106</a:t>
            </a:fld>
            <a:endParaRPr/>
          </a:p>
        </p:txBody>
      </p:sp>
    </p:spTree>
    <p:extLst>
      <p:ext uri="{BB962C8B-B14F-4D97-AF65-F5344CB8AC3E}">
        <p14:creationId xmlns:p14="http://schemas.microsoft.com/office/powerpoint/2010/main" val="3182325966"/>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42627" cy="4341813"/>
          </a:xfrm>
        </p:spPr>
        <p:txBody>
          <a:bodyPr/>
          <a:lstStyle/>
          <a:p>
            <a:pPr marL="172795" indent="-172795">
              <a:buFont typeface="Arial" panose="020B0604020202020204" pitchFamily="34" charset="0"/>
              <a:buChar char="•"/>
              <a:defRPr/>
            </a:pPr>
            <a:r>
              <a:rPr lang="tr-TR">
                <a:solidFill>
                  <a:srgbClr val="000000"/>
                </a:solidFill>
                <a:latin typeface="+mn-lt"/>
                <a:ea typeface="ＭＳ Ｐゴシック"/>
                <a:cs typeface="Arial" panose="020B0604020202020204" pitchFamily="34" charset="0"/>
              </a:rPr>
              <a:t>Canlı doğum oranları (24 haftalık gestasyon sonrasında) mikronize vajinal progesteron ve plasebo grupları için sırasıyla %65.8 (262/398) ve %63.3'tür (271/428) </a:t>
            </a:r>
          </a:p>
          <a:p>
            <a:pPr marL="347661" lvl="1" indent="-171533">
              <a:buFont typeface="Arial" panose="020B0604020202020204" pitchFamily="34" charset="0"/>
              <a:buChar char="•"/>
              <a:defRPr/>
            </a:pPr>
            <a:r>
              <a:rPr lang="tr-TR">
                <a:solidFill>
                  <a:srgbClr val="000000"/>
                </a:solidFill>
                <a:latin typeface="+mn-lt"/>
                <a:ea typeface="ＭＳ Ｐゴシック"/>
                <a:cs typeface="Arial" panose="020B0604020202020204" pitchFamily="34" charset="0"/>
              </a:rPr>
              <a:t>Rölatif oran 1.04'tür (%95 CI: 0.94, 1.15) ve kesin oran farkı ise yüzde p2.5 puandır (%95 CI:-4.0, 9.0)</a:t>
            </a:r>
          </a:p>
          <a:p>
            <a:pPr marL="172795" indent="-172795">
              <a:buFont typeface="Arial" panose="020B0604020202020204" pitchFamily="34" charset="0"/>
              <a:buChar char="•"/>
              <a:defRPr/>
            </a:pPr>
            <a:r>
              <a:rPr lang="tr-TR">
                <a:solidFill>
                  <a:srgbClr val="000000"/>
                </a:solidFill>
                <a:latin typeface="+mn-lt"/>
                <a:ea typeface="ＭＳ Ｐゴシック"/>
                <a:cs typeface="Arial" panose="020B0604020202020204" pitchFamily="34" charset="0"/>
              </a:rPr>
              <a:t>Gruplar arasında klinik gebelik oranları (6</a:t>
            </a:r>
            <a:r>
              <a:rPr lang="tr-TR">
                <a:solidFill>
                  <a:srgbClr val="000000"/>
                </a:solidFill>
                <a:latin typeface="+mn-lt"/>
                <a:ea typeface="ＭＳ Ｐゴシック"/>
                <a:cs typeface="Arial"/>
              </a:rPr>
              <a:t>–</a:t>
            </a:r>
            <a:r>
              <a:rPr lang="tr-TR">
                <a:solidFill>
                  <a:srgbClr val="000000"/>
                </a:solidFill>
                <a:latin typeface="+mn-lt"/>
                <a:ea typeface="ＭＳ Ｐゴシック"/>
                <a:cs typeface="Arial" panose="020B0604020202020204" pitchFamily="34" charset="0"/>
              </a:rPr>
              <a:t>hafta), devam etmekte olan gebelik oranları(12. haftada), ektopik gebelik oranları, düşük, ölü doğum, neonatal sonuçlar ve düşükte medyan gestasyonal yaş açısından anlamlı herhangi bir farklılık tespit edilmemiştir</a:t>
            </a:r>
          </a:p>
          <a:p>
            <a:pPr marL="172795" indent="-172795">
              <a:buFont typeface="Arial" panose="020B0604020202020204" pitchFamily="34" charset="0"/>
              <a:buChar char="•"/>
              <a:defRPr/>
            </a:pPr>
            <a:r>
              <a:rPr lang="tr-TR">
                <a:solidFill>
                  <a:srgbClr val="000000"/>
                </a:solidFill>
                <a:latin typeface="+mn-lt"/>
                <a:ea typeface="ＭＳ Ｐゴシック"/>
                <a:cs typeface="Arial" panose="020B0604020202020204" pitchFamily="34" charset="0"/>
              </a:rPr>
              <a:t>Canlı doğum tarihindeki gestasyon yaşı iki grup için de benzerdir</a:t>
            </a:r>
          </a:p>
          <a:p>
            <a:pPr marL="172795" indent="-172795">
              <a:buFont typeface="Arial" panose="020B0604020202020204" pitchFamily="34" charset="0"/>
              <a:buChar char="•"/>
              <a:defRPr/>
            </a:pPr>
            <a:endParaRPr lang="en-US" dirty="0">
              <a:solidFill>
                <a:srgbClr val="000000"/>
              </a:solidFill>
              <a:latin typeface="+mn-lt"/>
              <a:ea typeface="ＭＳ Ｐゴシック"/>
              <a:cs typeface="Arial" panose="020B0604020202020204" pitchFamily="34" charset="0"/>
            </a:endParaRPr>
          </a:p>
          <a:p>
            <a:pPr rtl="0">
              <a:defRPr/>
            </a:pPr>
            <a:r>
              <a:rPr lang="tr-TR" b="1">
                <a:solidFill>
                  <a:srgbClr val="000000"/>
                </a:solidFill>
                <a:latin typeface="+mn-lt"/>
                <a:ea typeface="ＭＳ Ｐゴシック"/>
                <a:cs typeface="Arial" panose="020B0604020202020204" pitchFamily="34" charset="0"/>
              </a:rPr>
              <a:t>Kaynak</a:t>
            </a:r>
          </a:p>
          <a:p>
            <a:pPr defTabSz="921575">
              <a:defRPr/>
            </a:pPr>
            <a:r>
              <a:rPr lang="tr-TR">
                <a:solidFill>
                  <a:schemeClr val="dk1"/>
                </a:solidFill>
              </a:rPr>
              <a:t>Coomarasamy A, Williams H, Truchanowicz E, </a:t>
            </a:r>
            <a:r>
              <a:rPr lang="tr-TR" i="1">
                <a:solidFill>
                  <a:schemeClr val="dk1"/>
                </a:solidFill>
              </a:rPr>
              <a:t>et al. </a:t>
            </a:r>
            <a:r>
              <a:rPr lang="tr-TR">
                <a:solidFill>
                  <a:schemeClr val="dk1"/>
                </a:solidFill>
              </a:rPr>
              <a:t>A Randomized Trial of Progesterone in Women with Recurrent Miscarriages</a:t>
            </a:r>
            <a:r>
              <a:rPr lang="tr-TR" i="1">
                <a:solidFill>
                  <a:schemeClr val="dk1"/>
                </a:solidFill>
              </a:rPr>
              <a:t>. N Engl J Med </a:t>
            </a:r>
            <a:r>
              <a:rPr lang="tr-TR">
                <a:solidFill>
                  <a:schemeClr val="dk1"/>
                </a:solidFill>
              </a:rPr>
              <a:t>2015;373(22):2141–2148</a:t>
            </a:r>
          </a:p>
        </p:txBody>
      </p:sp>
      <p:sp>
        <p:nvSpPr>
          <p:cNvPr id="4" name="Slide Number Placeholder 3"/>
          <p:cNvSpPr>
            <a:spLocks noGrp="1"/>
          </p:cNvSpPr>
          <p:nvPr>
            <p:ph type="sldNum" sz="quarter" idx="10"/>
          </p:nvPr>
        </p:nvSpPr>
        <p:spPr/>
        <p:txBody>
          <a:bodyPr/>
          <a:lstStyle/>
          <a:p>
            <a:pPr rtl="0"/>
            <a:fld id="{2B751C23-F17F-4FBC-A2A5-151144C1D862}" type="slidenum">
              <a:rPr/>
              <a:t>107</a:t>
            </a:fld>
            <a:endParaRPr/>
          </a:p>
        </p:txBody>
      </p:sp>
    </p:spTree>
    <p:extLst>
      <p:ext uri="{BB962C8B-B14F-4D97-AF65-F5344CB8AC3E}">
        <p14:creationId xmlns:p14="http://schemas.microsoft.com/office/powerpoint/2010/main" val="3182325966"/>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42627" cy="4341813"/>
          </a:xfrm>
        </p:spPr>
        <p:txBody>
          <a:bodyPr/>
          <a:lstStyle/>
          <a:p>
            <a:pPr marL="172795" indent="-172795" defTabSz="921575">
              <a:buFont typeface="Arial" panose="020B0604020202020204" pitchFamily="34" charset="0"/>
              <a:buChar char="•"/>
              <a:defRPr/>
            </a:pPr>
            <a:r>
              <a:rPr lang="tr-TR" sz="1100" dirty="0" err="1">
                <a:solidFill>
                  <a:srgbClr val="000000"/>
                </a:solidFill>
                <a:ea typeface="ＭＳ Ｐゴシック"/>
                <a:cs typeface="Arial" panose="020B0604020202020204" pitchFamily="34" charset="0"/>
              </a:rPr>
              <a:t>Coomarasamy</a:t>
            </a:r>
            <a:r>
              <a:rPr lang="tr-TR" sz="1100" dirty="0">
                <a:solidFill>
                  <a:srgbClr val="000000"/>
                </a:solidFill>
                <a:ea typeface="ＭＳ Ｐゴシック"/>
                <a:cs typeface="Arial" panose="020B0604020202020204" pitchFamily="34" charset="0"/>
              </a:rPr>
              <a:t> ve arkadaşları tarafından yürütülen çalışmaya kaydedilen kadınlara </a:t>
            </a:r>
            <a:r>
              <a:rPr lang="tr-TR" sz="1100" dirty="0" err="1">
                <a:solidFill>
                  <a:srgbClr val="000000"/>
                </a:solidFill>
                <a:ea typeface="ＭＳ Ｐゴシック"/>
                <a:cs typeface="Arial" panose="020B0604020202020204" pitchFamily="34" charset="0"/>
              </a:rPr>
              <a:t>Otrogestan</a:t>
            </a:r>
            <a:r>
              <a:rPr lang="tr-TR" sz="1100" baseline="30000" dirty="0">
                <a:solidFill>
                  <a:srgbClr val="000000"/>
                </a:solidFill>
                <a:ea typeface="ＭＳ Ｐゴシック"/>
                <a:cs typeface="Arial" panose="020B0604020202020204" pitchFamily="34" charset="0"/>
              </a:rPr>
              <a:t>®</a:t>
            </a:r>
            <a:r>
              <a:rPr lang="tr-TR" sz="1100" dirty="0">
                <a:solidFill>
                  <a:srgbClr val="000000"/>
                </a:solidFill>
                <a:ea typeface="ＭＳ Ｐゴシック"/>
                <a:cs typeface="Arial" panose="020B0604020202020204" pitchFamily="34" charset="0"/>
              </a:rPr>
              <a:t> (</a:t>
            </a:r>
            <a:r>
              <a:rPr lang="tr-TR" sz="1100" dirty="0" err="1">
                <a:solidFill>
                  <a:srgbClr val="000000"/>
                </a:solidFill>
                <a:ea typeface="ＭＳ Ｐゴシック"/>
                <a:cs typeface="Arial" panose="020B0604020202020204" pitchFamily="34" charset="0"/>
              </a:rPr>
              <a:t>mikronize</a:t>
            </a:r>
            <a:r>
              <a:rPr lang="tr-TR" sz="1100" dirty="0">
                <a:solidFill>
                  <a:srgbClr val="000000"/>
                </a:solidFill>
                <a:ea typeface="ＭＳ Ｐゴシック"/>
                <a:cs typeface="Arial" panose="020B0604020202020204" pitchFamily="34" charset="0"/>
              </a:rPr>
              <a:t> vajinal </a:t>
            </a:r>
            <a:r>
              <a:rPr lang="tr-TR" sz="1100" dirty="0" err="1">
                <a:solidFill>
                  <a:srgbClr val="000000"/>
                </a:solidFill>
                <a:ea typeface="ＭＳ Ｐゴシック"/>
                <a:cs typeface="Arial" panose="020B0604020202020204" pitchFamily="34" charset="0"/>
              </a:rPr>
              <a:t>progesteron</a:t>
            </a:r>
            <a:r>
              <a:rPr lang="tr-TR" sz="1100" dirty="0">
                <a:solidFill>
                  <a:srgbClr val="000000"/>
                </a:solidFill>
                <a:ea typeface="ＭＳ Ｐゴシック"/>
                <a:cs typeface="Arial" panose="020B0604020202020204" pitchFamily="34" charset="0"/>
              </a:rPr>
              <a:t> [</a:t>
            </a:r>
            <a:r>
              <a:rPr lang="tr-TR" sz="1100" dirty="0" err="1">
                <a:solidFill>
                  <a:srgbClr val="000000"/>
                </a:solidFill>
                <a:ea typeface="ＭＳ Ｐゴシック"/>
                <a:cs typeface="Arial" panose="020B0604020202020204" pitchFamily="34" charset="0"/>
              </a:rPr>
              <a:t>Besins</a:t>
            </a:r>
            <a:r>
              <a:rPr lang="tr-TR" sz="1100" dirty="0">
                <a:solidFill>
                  <a:srgbClr val="000000"/>
                </a:solidFill>
                <a:ea typeface="ＭＳ Ｐゴシック"/>
                <a:cs typeface="Arial" panose="020B0604020202020204" pitchFamily="34" charset="0"/>
              </a:rPr>
              <a:t> Healthcare], 400 mg BID; N=404) veya </a:t>
            </a:r>
            <a:r>
              <a:rPr lang="tr-TR" sz="1100" dirty="0" err="1">
                <a:solidFill>
                  <a:srgbClr val="000000"/>
                </a:solidFill>
                <a:ea typeface="ＭＳ Ｐゴシック"/>
                <a:cs typeface="Arial" panose="020B0604020202020204" pitchFamily="34" charset="0"/>
              </a:rPr>
              <a:t>plasebo</a:t>
            </a:r>
            <a:r>
              <a:rPr lang="tr-TR" sz="1100" dirty="0">
                <a:solidFill>
                  <a:srgbClr val="000000"/>
                </a:solidFill>
                <a:ea typeface="ＭＳ Ｐゴシック"/>
                <a:cs typeface="Arial" panose="020B0604020202020204" pitchFamily="34" charset="0"/>
              </a:rPr>
              <a:t> (N=432) verilmiştir.</a:t>
            </a:r>
            <a:r>
              <a:rPr lang="tr-TR" sz="1100" baseline="30000" dirty="0">
                <a:solidFill>
                  <a:srgbClr val="000000"/>
                </a:solidFill>
                <a:ea typeface="ＭＳ Ｐゴシック"/>
                <a:cs typeface="Arial" panose="020B0604020202020204" pitchFamily="34" charset="0"/>
              </a:rPr>
              <a:t>1</a:t>
            </a:r>
          </a:p>
          <a:p>
            <a:pPr marL="347661" lvl="1" indent="-171533" defTabSz="921575">
              <a:buFont typeface="Arial" panose="020B0604020202020204" pitchFamily="34" charset="0"/>
              <a:buChar char="•"/>
              <a:defRPr/>
            </a:pPr>
            <a:r>
              <a:rPr lang="tr-TR" sz="1100" dirty="0">
                <a:solidFill>
                  <a:srgbClr val="000000"/>
                </a:solidFill>
                <a:ea typeface="ＭＳ Ｐゴシック"/>
                <a:cs typeface="Arial" panose="020B0604020202020204" pitchFamily="34" charset="0"/>
              </a:rPr>
              <a:t>Tedavi, pozitif sonucun elde edildiği bir </a:t>
            </a:r>
            <a:r>
              <a:rPr lang="tr-TR" sz="1100" dirty="0" err="1">
                <a:solidFill>
                  <a:srgbClr val="000000"/>
                </a:solidFill>
                <a:ea typeface="ＭＳ Ｐゴシック"/>
                <a:cs typeface="Arial" panose="020B0604020202020204" pitchFamily="34" charset="0"/>
              </a:rPr>
              <a:t>üriner</a:t>
            </a:r>
            <a:r>
              <a:rPr lang="tr-TR" sz="1100" dirty="0">
                <a:solidFill>
                  <a:srgbClr val="000000"/>
                </a:solidFill>
                <a:ea typeface="ＭＳ Ｐゴシック"/>
                <a:cs typeface="Arial" panose="020B0604020202020204" pitchFamily="34" charset="0"/>
              </a:rPr>
              <a:t> gebelik testi sonrasında ve 6  haftalık  </a:t>
            </a:r>
            <a:r>
              <a:rPr lang="tr-TR" sz="1100" dirty="0" err="1">
                <a:solidFill>
                  <a:srgbClr val="000000"/>
                </a:solidFill>
                <a:ea typeface="ＭＳ Ｐゴシック"/>
                <a:cs typeface="Arial" panose="020B0604020202020204" pitchFamily="34" charset="0"/>
              </a:rPr>
              <a:t>gestasyondan</a:t>
            </a:r>
            <a:r>
              <a:rPr lang="tr-TR" sz="1100" dirty="0">
                <a:solidFill>
                  <a:srgbClr val="000000"/>
                </a:solidFill>
                <a:ea typeface="ＭＳ Ｐゴシック"/>
                <a:cs typeface="Arial" panose="020B0604020202020204" pitchFamily="34" charset="0"/>
              </a:rPr>
              <a:t> daha geç olmamak kaydıyla başlatılmıştır</a:t>
            </a:r>
          </a:p>
          <a:p>
            <a:pPr marL="347661" lvl="1" indent="-171533" defTabSz="921575">
              <a:buFont typeface="Arial" panose="020B0604020202020204" pitchFamily="34" charset="0"/>
              <a:buChar char="•"/>
              <a:defRPr/>
            </a:pPr>
            <a:r>
              <a:rPr lang="tr-TR" sz="1100" dirty="0">
                <a:solidFill>
                  <a:srgbClr val="000000"/>
                </a:solidFill>
                <a:ea typeface="ＭＳ Ｐゴシック"/>
                <a:cs typeface="Arial" panose="020B0604020202020204" pitchFamily="34" charset="0"/>
              </a:rPr>
              <a:t>Tedavi </a:t>
            </a:r>
            <a:r>
              <a:rPr lang="tr-TR" sz="1100" dirty="0" err="1">
                <a:solidFill>
                  <a:srgbClr val="000000"/>
                </a:solidFill>
                <a:ea typeface="ＭＳ Ｐゴシック"/>
                <a:cs typeface="Arial" panose="020B0604020202020204" pitchFamily="34" charset="0"/>
              </a:rPr>
              <a:t>gestasyonun</a:t>
            </a:r>
            <a:r>
              <a:rPr lang="tr-TR" sz="1100" dirty="0">
                <a:solidFill>
                  <a:srgbClr val="000000"/>
                </a:solidFill>
                <a:ea typeface="ＭＳ Ｐゴシック"/>
                <a:cs typeface="Arial" panose="020B0604020202020204" pitchFamily="34" charset="0"/>
              </a:rPr>
              <a:t> 12. haftasında durdurulmuştur</a:t>
            </a:r>
          </a:p>
          <a:p>
            <a:pPr marL="172795" indent="-172795" defTabSz="921575">
              <a:buFont typeface="Arial" panose="020B0604020202020204" pitchFamily="34" charset="0"/>
              <a:buChar char="•"/>
              <a:defRPr/>
            </a:pPr>
            <a:r>
              <a:rPr lang="tr-TR" sz="1100" dirty="0">
                <a:solidFill>
                  <a:srgbClr val="000000"/>
                </a:solidFill>
                <a:ea typeface="ＭＳ Ｐゴシック"/>
                <a:cs typeface="Arial" panose="020B0604020202020204" pitchFamily="34" charset="0"/>
              </a:rPr>
              <a:t>Kumar </a:t>
            </a:r>
            <a:r>
              <a:rPr lang="tr-TR" sz="1100" i="1" dirty="0">
                <a:solidFill>
                  <a:srgbClr val="000000"/>
                </a:solidFill>
                <a:ea typeface="ＭＳ Ｐゴシック"/>
                <a:cs typeface="Arial" panose="020B0604020202020204" pitchFamily="34" charset="0"/>
              </a:rPr>
              <a:t>ve ark.</a:t>
            </a:r>
            <a:r>
              <a:rPr lang="tr-TR" sz="1100" dirty="0">
                <a:solidFill>
                  <a:srgbClr val="000000"/>
                </a:solidFill>
                <a:ea typeface="ＭＳ Ｐゴシック"/>
                <a:cs typeface="Arial" panose="020B0604020202020204" pitchFamily="34" charset="0"/>
              </a:rPr>
              <a:t> tarafından gerçekleştirilen çalışmada, gebe kadınlar oral </a:t>
            </a:r>
            <a:r>
              <a:rPr lang="tr-TR" sz="1100" dirty="0" err="1">
                <a:solidFill>
                  <a:srgbClr val="000000"/>
                </a:solidFill>
                <a:ea typeface="ＭＳ Ｐゴシック"/>
                <a:cs typeface="Arial" panose="020B0604020202020204" pitchFamily="34" charset="0"/>
              </a:rPr>
              <a:t>didrogesteron</a:t>
            </a:r>
            <a:r>
              <a:rPr lang="tr-TR" sz="1100" dirty="0">
                <a:solidFill>
                  <a:srgbClr val="000000"/>
                </a:solidFill>
                <a:ea typeface="ＭＳ Ｐゴシック"/>
                <a:cs typeface="Arial" panose="020B0604020202020204" pitchFamily="34" charset="0"/>
              </a:rPr>
              <a:t> (10 mg BID; N=175) veya </a:t>
            </a:r>
            <a:r>
              <a:rPr lang="tr-TR" sz="1100" dirty="0" err="1">
                <a:solidFill>
                  <a:srgbClr val="000000"/>
                </a:solidFill>
                <a:ea typeface="ＭＳ Ｐゴシック"/>
                <a:cs typeface="Arial" panose="020B0604020202020204" pitchFamily="34" charset="0"/>
              </a:rPr>
              <a:t>plasebo</a:t>
            </a:r>
            <a:r>
              <a:rPr lang="tr-TR" sz="1100" dirty="0">
                <a:solidFill>
                  <a:srgbClr val="000000"/>
                </a:solidFill>
                <a:ea typeface="ＭＳ Ｐゴシック"/>
                <a:cs typeface="Arial" panose="020B0604020202020204" pitchFamily="34" charset="0"/>
              </a:rPr>
              <a:t> (N=173) almak üzere rastgele atanmıştır </a:t>
            </a:r>
            <a:r>
              <a:rPr lang="tr-TR" sz="1100" baseline="30000" dirty="0">
                <a:solidFill>
                  <a:srgbClr val="000000"/>
                </a:solidFill>
                <a:ea typeface="ＭＳ Ｐゴシック"/>
                <a:cs typeface="Arial" panose="020B0604020202020204" pitchFamily="34" charset="0"/>
              </a:rPr>
              <a:t> 2</a:t>
            </a:r>
          </a:p>
          <a:p>
            <a:pPr marL="347661" lvl="1" indent="-171533" defTabSz="921575">
              <a:buFont typeface="Arial" panose="020B0604020202020204" pitchFamily="34" charset="0"/>
              <a:buChar char="•"/>
              <a:defRPr/>
            </a:pPr>
            <a:r>
              <a:rPr lang="tr-TR" sz="1100" dirty="0">
                <a:solidFill>
                  <a:srgbClr val="000000"/>
                </a:solidFill>
                <a:ea typeface="ＭＳ Ｐゴシック"/>
                <a:cs typeface="Arial" panose="020B0604020202020204" pitchFamily="34" charset="0"/>
              </a:rPr>
              <a:t>Tedavi, </a:t>
            </a:r>
            <a:r>
              <a:rPr lang="tr-TR" sz="1100" dirty="0" err="1">
                <a:solidFill>
                  <a:srgbClr val="000000"/>
                </a:solidFill>
                <a:ea typeface="ＭＳ Ｐゴシック"/>
                <a:cs typeface="Arial" panose="020B0604020202020204" pitchFamily="34" charset="0"/>
              </a:rPr>
              <a:t>gestasyonun</a:t>
            </a:r>
            <a:r>
              <a:rPr lang="tr-TR" sz="1100" dirty="0">
                <a:solidFill>
                  <a:srgbClr val="000000"/>
                </a:solidFill>
                <a:ea typeface="ＭＳ Ｐゴシック"/>
                <a:cs typeface="Arial" panose="020B0604020202020204" pitchFamily="34" charset="0"/>
              </a:rPr>
              <a:t> tercihen 4-8. haftalarında </a:t>
            </a:r>
            <a:r>
              <a:rPr lang="tr-TR" sz="1100" dirty="0"/>
              <a:t>gebeliğin doğrulanmasından (fetal kalp aktivitesi doğrulandıktan sonra kaydedilmiştir) sonra başlatılmıştır ve </a:t>
            </a:r>
            <a:r>
              <a:rPr lang="tr-TR" sz="1100" dirty="0" err="1"/>
              <a:t>gestasyonun</a:t>
            </a:r>
            <a:r>
              <a:rPr lang="tr-TR" sz="1100" dirty="0"/>
              <a:t> 20. haftasında durdurulmuştur</a:t>
            </a:r>
          </a:p>
          <a:p>
            <a:pPr marL="347661" lvl="1" indent="-171533" defTabSz="921575">
              <a:buFont typeface="Arial" panose="020B0604020202020204" pitchFamily="34" charset="0"/>
              <a:buChar char="•"/>
              <a:defRPr/>
            </a:pPr>
            <a:r>
              <a:rPr lang="tr-TR" sz="1100" dirty="0"/>
              <a:t>Düşük öyküsü olmayan ve en az bir canlı doğum yapmış yaşa göre eşleştirilmiş sağlıklı gebe kadınlar kontrol grubu olarak alınmıştır. </a:t>
            </a:r>
            <a:r>
              <a:rPr lang="tr-TR" sz="1100" dirty="0">
                <a:solidFill>
                  <a:srgbClr val="000000"/>
                </a:solidFill>
                <a:ea typeface="ＭＳ Ｐゴシック"/>
                <a:cs typeface="Arial" panose="020B0604020202020204" pitchFamily="34" charset="0"/>
              </a:rPr>
              <a:t>(N=174)</a:t>
            </a:r>
          </a:p>
          <a:p>
            <a:pPr marL="172795" indent="-172795" defTabSz="921575">
              <a:buFont typeface="Arial" panose="020B0604020202020204" pitchFamily="34" charset="0"/>
              <a:buChar char="•"/>
              <a:defRPr/>
            </a:pPr>
            <a:r>
              <a:rPr lang="tr-TR" sz="1100" dirty="0">
                <a:solidFill>
                  <a:srgbClr val="000000"/>
                </a:solidFill>
                <a:ea typeface="ＭＳ Ｐゴシック"/>
                <a:cs typeface="Arial" panose="020B0604020202020204" pitchFamily="34" charset="0"/>
              </a:rPr>
              <a:t>Dolayısıyla, bu çalışmalar tedavinin başlatıldığı gebelik evresi açısından farklılık göstermektedir (yani, 6 haftalık </a:t>
            </a:r>
            <a:r>
              <a:rPr lang="tr-TR" sz="1100" dirty="0" err="1">
                <a:solidFill>
                  <a:srgbClr val="000000"/>
                </a:solidFill>
                <a:ea typeface="ＭＳ Ｐゴシック"/>
                <a:cs typeface="Arial" panose="020B0604020202020204" pitchFamily="34" charset="0"/>
              </a:rPr>
              <a:t>gestasyondan</a:t>
            </a:r>
            <a:r>
              <a:rPr lang="tr-TR" sz="1100" dirty="0">
                <a:solidFill>
                  <a:srgbClr val="000000"/>
                </a:solidFill>
                <a:ea typeface="ＭＳ Ｐゴシック"/>
                <a:cs typeface="Arial" panose="020B0604020202020204" pitchFamily="34" charset="0"/>
              </a:rPr>
              <a:t> önce</a:t>
            </a:r>
            <a:r>
              <a:rPr lang="tr-TR" sz="1100" baseline="30000" dirty="0">
                <a:solidFill>
                  <a:srgbClr val="000000"/>
                </a:solidFill>
                <a:ea typeface="ＭＳ Ｐゴシック"/>
                <a:cs typeface="Arial" panose="020B0604020202020204" pitchFamily="34" charset="0"/>
              </a:rPr>
              <a:t>1</a:t>
            </a:r>
            <a:r>
              <a:rPr lang="tr-TR" sz="1100" dirty="0">
                <a:solidFill>
                  <a:srgbClr val="000000"/>
                </a:solidFill>
                <a:ea typeface="ＭＳ Ｐゴシック"/>
                <a:cs typeface="Arial" panose="020B0604020202020204" pitchFamily="34" charset="0"/>
              </a:rPr>
              <a:t> veya fetal kalp aktivitesi saptandıktan sonra </a:t>
            </a:r>
            <a:r>
              <a:rPr lang="tr-TR" sz="1100" dirty="0" err="1">
                <a:solidFill>
                  <a:srgbClr val="000000"/>
                </a:solidFill>
                <a:ea typeface="ＭＳ Ｐゴシック"/>
                <a:cs typeface="Arial" panose="020B0604020202020204" pitchFamily="34" charset="0"/>
              </a:rPr>
              <a:t>gestasyonun</a:t>
            </a:r>
            <a:r>
              <a:rPr lang="tr-TR" sz="1100" dirty="0">
                <a:solidFill>
                  <a:srgbClr val="000000"/>
                </a:solidFill>
                <a:ea typeface="ＭＳ Ｐゴシック"/>
                <a:cs typeface="Arial" panose="020B0604020202020204" pitchFamily="34" charset="0"/>
              </a:rPr>
              <a:t> 4 ila 8. haftaları arasında</a:t>
            </a:r>
            <a:r>
              <a:rPr lang="tr-TR" sz="1100" baseline="30000" dirty="0">
                <a:solidFill>
                  <a:srgbClr val="000000"/>
                </a:solidFill>
                <a:ea typeface="ＭＳ Ｐゴシック"/>
                <a:cs typeface="Arial" panose="020B0604020202020204" pitchFamily="34" charset="0"/>
              </a:rPr>
              <a:t>2</a:t>
            </a:r>
            <a:r>
              <a:rPr lang="tr-TR" sz="1100" dirty="0">
                <a:solidFill>
                  <a:srgbClr val="000000"/>
                </a:solidFill>
                <a:ea typeface="ＭＳ Ｐゴシック"/>
                <a:cs typeface="Arial" panose="020B0604020202020204" pitchFamily="34" charset="0"/>
              </a:rPr>
              <a:t>)</a:t>
            </a:r>
          </a:p>
          <a:p>
            <a:pPr marL="172795" indent="-172795" defTabSz="921575">
              <a:buFont typeface="Arial" panose="020B0604020202020204" pitchFamily="34" charset="0"/>
              <a:buChar char="•"/>
              <a:defRPr/>
            </a:pPr>
            <a:r>
              <a:rPr lang="tr-TR" sz="1100" dirty="0" err="1">
                <a:solidFill>
                  <a:srgbClr val="000000"/>
                </a:solidFill>
                <a:ea typeface="ＭＳ Ｐゴシック"/>
                <a:cs typeface="Arial" panose="020B0604020202020204" pitchFamily="34" charset="0"/>
              </a:rPr>
              <a:t>Coomaramsy</a:t>
            </a:r>
            <a:r>
              <a:rPr lang="tr-TR" sz="1100" dirty="0">
                <a:solidFill>
                  <a:srgbClr val="000000"/>
                </a:solidFill>
                <a:ea typeface="ＭＳ Ｐゴシック"/>
                <a:cs typeface="Arial" panose="020B0604020202020204" pitchFamily="34" charset="0"/>
              </a:rPr>
              <a:t> çalışmasında LPD yapılmamış.</a:t>
            </a:r>
            <a:endParaRPr lang="en-US" sz="1100" dirty="0">
              <a:solidFill>
                <a:srgbClr val="000000"/>
              </a:solidFill>
              <a:ea typeface="ＭＳ Ｐゴシック"/>
              <a:cs typeface="Arial" panose="020B0604020202020204" pitchFamily="34" charset="0"/>
            </a:endParaRPr>
          </a:p>
          <a:p>
            <a:pPr rtl="0">
              <a:defRPr/>
            </a:pPr>
            <a:r>
              <a:rPr lang="tr-TR" sz="1100" b="1" dirty="0">
                <a:solidFill>
                  <a:srgbClr val="000000"/>
                </a:solidFill>
                <a:ea typeface="ＭＳ Ｐゴシック"/>
                <a:cs typeface="Arial" panose="020B0604020202020204" pitchFamily="34" charset="0"/>
              </a:rPr>
              <a:t>Kaynaklar</a:t>
            </a:r>
          </a:p>
          <a:p>
            <a:pPr marL="228578" indent="-228578">
              <a:spcBef>
                <a:spcPct val="20000"/>
              </a:spcBef>
              <a:buAutoNum type="arabicPeriod"/>
              <a:defRPr/>
            </a:pPr>
            <a:r>
              <a:rPr lang="tr-TR" sz="1100" dirty="0" err="1">
                <a:solidFill>
                  <a:schemeClr val="dk1"/>
                </a:solidFill>
              </a:rPr>
              <a:t>Coomarasamy</a:t>
            </a:r>
            <a:r>
              <a:rPr lang="tr-TR" sz="1100" dirty="0">
                <a:solidFill>
                  <a:schemeClr val="dk1"/>
                </a:solidFill>
              </a:rPr>
              <a:t> A, Williams H, </a:t>
            </a:r>
            <a:r>
              <a:rPr lang="tr-TR" sz="1100" dirty="0" err="1">
                <a:solidFill>
                  <a:schemeClr val="dk1"/>
                </a:solidFill>
              </a:rPr>
              <a:t>Truchanowicz</a:t>
            </a:r>
            <a:r>
              <a:rPr lang="tr-TR" sz="1100" dirty="0">
                <a:solidFill>
                  <a:schemeClr val="dk1"/>
                </a:solidFill>
              </a:rPr>
              <a:t> E, </a:t>
            </a:r>
            <a:r>
              <a:rPr lang="tr-TR" sz="1100" i="1" dirty="0">
                <a:solidFill>
                  <a:schemeClr val="dk1"/>
                </a:solidFill>
              </a:rPr>
              <a:t>et al. </a:t>
            </a:r>
            <a:r>
              <a:rPr lang="tr-TR" sz="1100" dirty="0">
                <a:solidFill>
                  <a:schemeClr val="dk1"/>
                </a:solidFill>
              </a:rPr>
              <a:t>A </a:t>
            </a:r>
            <a:r>
              <a:rPr lang="tr-TR" sz="1100" dirty="0" err="1">
                <a:solidFill>
                  <a:schemeClr val="dk1"/>
                </a:solidFill>
              </a:rPr>
              <a:t>Randomized</a:t>
            </a:r>
            <a:r>
              <a:rPr lang="tr-TR" sz="1100" dirty="0">
                <a:solidFill>
                  <a:schemeClr val="dk1"/>
                </a:solidFill>
              </a:rPr>
              <a:t> Trial of </a:t>
            </a:r>
            <a:r>
              <a:rPr lang="tr-TR" sz="1100" dirty="0" err="1">
                <a:solidFill>
                  <a:schemeClr val="dk1"/>
                </a:solidFill>
              </a:rPr>
              <a:t>Progesterone</a:t>
            </a:r>
            <a:r>
              <a:rPr lang="tr-TR" sz="1100" dirty="0">
                <a:solidFill>
                  <a:schemeClr val="dk1"/>
                </a:solidFill>
              </a:rPr>
              <a:t> in </a:t>
            </a:r>
            <a:r>
              <a:rPr lang="tr-TR" sz="1100" dirty="0" err="1">
                <a:solidFill>
                  <a:schemeClr val="dk1"/>
                </a:solidFill>
              </a:rPr>
              <a:t>Women</a:t>
            </a:r>
            <a:r>
              <a:rPr lang="tr-TR" sz="1100" dirty="0">
                <a:solidFill>
                  <a:schemeClr val="dk1"/>
                </a:solidFill>
              </a:rPr>
              <a:t> </a:t>
            </a:r>
            <a:r>
              <a:rPr lang="tr-TR" sz="1100" dirty="0" err="1">
                <a:solidFill>
                  <a:schemeClr val="dk1"/>
                </a:solidFill>
              </a:rPr>
              <a:t>with</a:t>
            </a:r>
            <a:r>
              <a:rPr lang="tr-TR" sz="1100" dirty="0">
                <a:solidFill>
                  <a:schemeClr val="dk1"/>
                </a:solidFill>
              </a:rPr>
              <a:t> </a:t>
            </a:r>
            <a:r>
              <a:rPr lang="tr-TR" sz="1100" dirty="0" err="1">
                <a:solidFill>
                  <a:schemeClr val="dk1"/>
                </a:solidFill>
              </a:rPr>
              <a:t>Recurrent</a:t>
            </a:r>
            <a:r>
              <a:rPr lang="tr-TR" sz="1100" dirty="0">
                <a:solidFill>
                  <a:schemeClr val="dk1"/>
                </a:solidFill>
              </a:rPr>
              <a:t> </a:t>
            </a:r>
            <a:r>
              <a:rPr lang="tr-TR" sz="1100" dirty="0" err="1">
                <a:solidFill>
                  <a:schemeClr val="dk1"/>
                </a:solidFill>
              </a:rPr>
              <a:t>Miscarriages</a:t>
            </a:r>
            <a:r>
              <a:rPr lang="tr-TR" sz="1100" i="1" dirty="0">
                <a:solidFill>
                  <a:schemeClr val="dk1"/>
                </a:solidFill>
              </a:rPr>
              <a:t>. N </a:t>
            </a:r>
            <a:r>
              <a:rPr lang="tr-TR" sz="1100" i="1" dirty="0" err="1">
                <a:solidFill>
                  <a:schemeClr val="dk1"/>
                </a:solidFill>
              </a:rPr>
              <a:t>Engl</a:t>
            </a:r>
            <a:r>
              <a:rPr lang="tr-TR" sz="1100" i="1" dirty="0">
                <a:solidFill>
                  <a:schemeClr val="dk1"/>
                </a:solidFill>
              </a:rPr>
              <a:t> J </a:t>
            </a:r>
            <a:r>
              <a:rPr lang="tr-TR" sz="1100" i="1" dirty="0" err="1">
                <a:solidFill>
                  <a:schemeClr val="dk1"/>
                </a:solidFill>
              </a:rPr>
              <a:t>Med</a:t>
            </a:r>
            <a:r>
              <a:rPr lang="tr-TR" sz="1100" i="1" dirty="0">
                <a:solidFill>
                  <a:schemeClr val="dk1"/>
                </a:solidFill>
              </a:rPr>
              <a:t> </a:t>
            </a:r>
            <a:r>
              <a:rPr lang="tr-TR" sz="1100" dirty="0">
                <a:solidFill>
                  <a:schemeClr val="dk1"/>
                </a:solidFill>
              </a:rPr>
              <a:t>2015;373(22):2141–2148</a:t>
            </a:r>
          </a:p>
          <a:p>
            <a:pPr marL="228578" indent="-228578">
              <a:spcBef>
                <a:spcPct val="20000"/>
              </a:spcBef>
              <a:buAutoNum type="arabicPeriod"/>
              <a:defRPr/>
            </a:pPr>
            <a:r>
              <a:rPr lang="tr-TR" sz="1100" dirty="0">
                <a:ea typeface="Calibri"/>
                <a:cs typeface="Arial" panose="020B0604020202020204" pitchFamily="34" charset="0"/>
              </a:rPr>
              <a:t>Kumar A, </a:t>
            </a:r>
            <a:r>
              <a:rPr lang="tr-TR" sz="1100" dirty="0" err="1">
                <a:ea typeface="Calibri"/>
                <a:cs typeface="Arial" panose="020B0604020202020204" pitchFamily="34" charset="0"/>
              </a:rPr>
              <a:t>Begum</a:t>
            </a:r>
            <a:r>
              <a:rPr lang="tr-TR" sz="1100" dirty="0">
                <a:ea typeface="Calibri"/>
                <a:cs typeface="Arial" panose="020B0604020202020204" pitchFamily="34" charset="0"/>
              </a:rPr>
              <a:t> N, </a:t>
            </a:r>
            <a:r>
              <a:rPr lang="tr-TR" sz="1100" dirty="0" err="1">
                <a:ea typeface="Calibri"/>
                <a:cs typeface="Arial" panose="020B0604020202020204" pitchFamily="34" charset="0"/>
              </a:rPr>
              <a:t>Prasad</a:t>
            </a:r>
            <a:r>
              <a:rPr lang="tr-TR" sz="1100" dirty="0">
                <a:ea typeface="Calibri"/>
                <a:cs typeface="Arial" panose="020B0604020202020204" pitchFamily="34" charset="0"/>
              </a:rPr>
              <a:t> S, </a:t>
            </a:r>
            <a:r>
              <a:rPr lang="tr-TR" sz="1100" i="1" dirty="0">
                <a:ea typeface="Calibri"/>
                <a:cs typeface="Arial" panose="020B0604020202020204" pitchFamily="34" charset="0"/>
              </a:rPr>
              <a:t>et al. </a:t>
            </a:r>
            <a:r>
              <a:rPr lang="tr-TR" sz="1100" dirty="0">
                <a:ea typeface="Calibri"/>
                <a:cs typeface="Arial" panose="020B0604020202020204" pitchFamily="34" charset="0"/>
              </a:rPr>
              <a:t>Oral </a:t>
            </a:r>
            <a:r>
              <a:rPr lang="tr-TR" sz="1100" dirty="0" err="1">
                <a:ea typeface="Calibri"/>
                <a:cs typeface="Arial" panose="020B0604020202020204" pitchFamily="34" charset="0"/>
              </a:rPr>
              <a:t>dydrogesterone</a:t>
            </a:r>
            <a:r>
              <a:rPr lang="tr-TR" sz="1100" dirty="0">
                <a:ea typeface="Calibri"/>
                <a:cs typeface="Arial" panose="020B0604020202020204" pitchFamily="34" charset="0"/>
              </a:rPr>
              <a:t> </a:t>
            </a:r>
            <a:r>
              <a:rPr lang="tr-TR" sz="1100" dirty="0" err="1">
                <a:ea typeface="Calibri"/>
                <a:cs typeface="Arial" panose="020B0604020202020204" pitchFamily="34" charset="0"/>
              </a:rPr>
              <a:t>treatment</a:t>
            </a:r>
            <a:r>
              <a:rPr lang="tr-TR" sz="1100" dirty="0">
                <a:ea typeface="Calibri"/>
                <a:cs typeface="Arial" panose="020B0604020202020204" pitchFamily="34" charset="0"/>
              </a:rPr>
              <a:t> </a:t>
            </a:r>
            <a:r>
              <a:rPr lang="tr-TR" sz="1100" dirty="0" err="1">
                <a:ea typeface="Calibri"/>
                <a:cs typeface="Arial" panose="020B0604020202020204" pitchFamily="34" charset="0"/>
              </a:rPr>
              <a:t>during</a:t>
            </a:r>
            <a:r>
              <a:rPr lang="tr-TR" sz="1100" dirty="0">
                <a:ea typeface="Calibri"/>
                <a:cs typeface="Arial" panose="020B0604020202020204" pitchFamily="34" charset="0"/>
              </a:rPr>
              <a:t> </a:t>
            </a:r>
            <a:r>
              <a:rPr lang="tr-TR" sz="1100" dirty="0" err="1">
                <a:ea typeface="Calibri"/>
                <a:cs typeface="Arial" panose="020B0604020202020204" pitchFamily="34" charset="0"/>
              </a:rPr>
              <a:t>early</a:t>
            </a:r>
            <a:r>
              <a:rPr lang="tr-TR" sz="1100" dirty="0">
                <a:ea typeface="Calibri"/>
                <a:cs typeface="Arial" panose="020B0604020202020204" pitchFamily="34" charset="0"/>
              </a:rPr>
              <a:t> </a:t>
            </a:r>
            <a:r>
              <a:rPr lang="tr-TR" sz="1100" dirty="0" err="1">
                <a:ea typeface="Calibri"/>
                <a:cs typeface="Arial" panose="020B0604020202020204" pitchFamily="34" charset="0"/>
              </a:rPr>
              <a:t>pregnancy</a:t>
            </a:r>
            <a:r>
              <a:rPr lang="tr-TR" sz="1100" dirty="0">
                <a:ea typeface="Calibri"/>
                <a:cs typeface="Arial" panose="020B0604020202020204" pitchFamily="34" charset="0"/>
              </a:rPr>
              <a:t> </a:t>
            </a:r>
            <a:r>
              <a:rPr lang="tr-TR" sz="1100" dirty="0" err="1">
                <a:ea typeface="Calibri"/>
                <a:cs typeface="Arial" panose="020B0604020202020204" pitchFamily="34" charset="0"/>
              </a:rPr>
              <a:t>to</a:t>
            </a:r>
            <a:r>
              <a:rPr lang="tr-TR" sz="1100" dirty="0">
                <a:ea typeface="Calibri"/>
                <a:cs typeface="Arial" panose="020B0604020202020204" pitchFamily="34" charset="0"/>
              </a:rPr>
              <a:t> </a:t>
            </a:r>
            <a:r>
              <a:rPr lang="tr-TR" sz="1100" dirty="0" err="1">
                <a:ea typeface="Calibri"/>
                <a:cs typeface="Arial" panose="020B0604020202020204" pitchFamily="34" charset="0"/>
              </a:rPr>
              <a:t>prevent</a:t>
            </a:r>
            <a:r>
              <a:rPr lang="tr-TR" sz="1100" dirty="0">
                <a:ea typeface="Calibri"/>
                <a:cs typeface="Arial" panose="020B0604020202020204" pitchFamily="34" charset="0"/>
              </a:rPr>
              <a:t> </a:t>
            </a:r>
            <a:r>
              <a:rPr lang="tr-TR" sz="1100" dirty="0" err="1">
                <a:ea typeface="Calibri"/>
                <a:cs typeface="Arial" panose="020B0604020202020204" pitchFamily="34" charset="0"/>
              </a:rPr>
              <a:t>recurrent</a:t>
            </a:r>
            <a:r>
              <a:rPr lang="tr-TR" sz="1100" dirty="0">
                <a:ea typeface="Calibri"/>
                <a:cs typeface="Arial" panose="020B0604020202020204" pitchFamily="34" charset="0"/>
              </a:rPr>
              <a:t> </a:t>
            </a:r>
            <a:r>
              <a:rPr lang="tr-TR" sz="1100" dirty="0" err="1">
                <a:ea typeface="Calibri"/>
                <a:cs typeface="Arial" panose="020B0604020202020204" pitchFamily="34" charset="0"/>
              </a:rPr>
              <a:t>pregnancy</a:t>
            </a:r>
            <a:r>
              <a:rPr lang="tr-TR" sz="1100" dirty="0">
                <a:ea typeface="Calibri"/>
                <a:cs typeface="Arial" panose="020B0604020202020204" pitchFamily="34" charset="0"/>
              </a:rPr>
              <a:t> </a:t>
            </a:r>
            <a:r>
              <a:rPr lang="tr-TR" sz="1100" dirty="0" err="1">
                <a:ea typeface="Calibri"/>
                <a:cs typeface="Arial" panose="020B0604020202020204" pitchFamily="34" charset="0"/>
              </a:rPr>
              <a:t>loss</a:t>
            </a:r>
            <a:r>
              <a:rPr lang="tr-TR" sz="1100" dirty="0">
                <a:ea typeface="Calibri"/>
                <a:cs typeface="Arial" panose="020B0604020202020204" pitchFamily="34" charset="0"/>
              </a:rPr>
              <a:t> </a:t>
            </a:r>
            <a:r>
              <a:rPr lang="tr-TR" sz="1100" dirty="0" err="1">
                <a:ea typeface="Calibri"/>
                <a:cs typeface="Arial" panose="020B0604020202020204" pitchFamily="34" charset="0"/>
              </a:rPr>
              <a:t>and</a:t>
            </a:r>
            <a:r>
              <a:rPr lang="tr-TR" sz="1100" dirty="0">
                <a:ea typeface="Calibri"/>
                <a:cs typeface="Arial" panose="020B0604020202020204" pitchFamily="34" charset="0"/>
              </a:rPr>
              <a:t> </a:t>
            </a:r>
            <a:r>
              <a:rPr lang="tr-TR" sz="1100" dirty="0" err="1">
                <a:ea typeface="Calibri"/>
                <a:cs typeface="Arial" panose="020B0604020202020204" pitchFamily="34" charset="0"/>
              </a:rPr>
              <a:t>its</a:t>
            </a:r>
            <a:r>
              <a:rPr lang="tr-TR" sz="1100" dirty="0">
                <a:ea typeface="Calibri"/>
                <a:cs typeface="Arial" panose="020B0604020202020204" pitchFamily="34" charset="0"/>
              </a:rPr>
              <a:t> role in </a:t>
            </a:r>
            <a:r>
              <a:rPr lang="tr-TR" sz="1100" dirty="0" err="1">
                <a:ea typeface="Calibri"/>
                <a:cs typeface="Arial" panose="020B0604020202020204" pitchFamily="34" charset="0"/>
              </a:rPr>
              <a:t>modulation</a:t>
            </a:r>
            <a:r>
              <a:rPr lang="tr-TR" sz="1100" dirty="0">
                <a:ea typeface="Calibri"/>
                <a:cs typeface="Arial" panose="020B0604020202020204" pitchFamily="34" charset="0"/>
              </a:rPr>
              <a:t> of </a:t>
            </a:r>
            <a:r>
              <a:rPr lang="tr-TR" sz="1100" dirty="0" err="1">
                <a:ea typeface="Calibri"/>
                <a:cs typeface="Arial" panose="020B0604020202020204" pitchFamily="34" charset="0"/>
              </a:rPr>
              <a:t>cytokine</a:t>
            </a:r>
            <a:r>
              <a:rPr lang="tr-TR" sz="1100" dirty="0">
                <a:ea typeface="Calibri"/>
                <a:cs typeface="Arial" panose="020B0604020202020204" pitchFamily="34" charset="0"/>
              </a:rPr>
              <a:t> </a:t>
            </a:r>
            <a:r>
              <a:rPr lang="tr-TR" sz="1100" dirty="0" err="1">
                <a:ea typeface="Calibri"/>
                <a:cs typeface="Arial" panose="020B0604020202020204" pitchFamily="34" charset="0"/>
              </a:rPr>
              <a:t>production</a:t>
            </a:r>
            <a:r>
              <a:rPr lang="tr-TR" sz="1100" dirty="0">
                <a:ea typeface="Calibri"/>
                <a:cs typeface="Arial" panose="020B0604020202020204" pitchFamily="34" charset="0"/>
              </a:rPr>
              <a:t>: a </a:t>
            </a:r>
            <a:r>
              <a:rPr lang="tr-TR" sz="1100" dirty="0" err="1">
                <a:ea typeface="Calibri"/>
                <a:cs typeface="Arial" panose="020B0604020202020204" pitchFamily="34" charset="0"/>
              </a:rPr>
              <a:t>double-blind</a:t>
            </a:r>
            <a:r>
              <a:rPr lang="tr-TR" sz="1100" dirty="0">
                <a:ea typeface="Calibri"/>
                <a:cs typeface="Arial" panose="020B0604020202020204" pitchFamily="34" charset="0"/>
              </a:rPr>
              <a:t>, </a:t>
            </a:r>
            <a:r>
              <a:rPr lang="tr-TR" sz="1100" dirty="0" err="1">
                <a:ea typeface="Calibri"/>
                <a:cs typeface="Arial" panose="020B0604020202020204" pitchFamily="34" charset="0"/>
              </a:rPr>
              <a:t>randomized</a:t>
            </a:r>
            <a:r>
              <a:rPr lang="tr-TR" sz="1100" dirty="0">
                <a:ea typeface="Calibri"/>
                <a:cs typeface="Arial" panose="020B0604020202020204" pitchFamily="34" charset="0"/>
              </a:rPr>
              <a:t>, </a:t>
            </a:r>
            <a:r>
              <a:rPr lang="tr-TR" sz="1100" dirty="0" err="1">
                <a:ea typeface="Calibri"/>
                <a:cs typeface="Arial" panose="020B0604020202020204" pitchFamily="34" charset="0"/>
              </a:rPr>
              <a:t>parallel</a:t>
            </a:r>
            <a:r>
              <a:rPr lang="tr-TR" sz="1100" dirty="0">
                <a:ea typeface="Calibri"/>
                <a:cs typeface="Arial" panose="020B0604020202020204" pitchFamily="34" charset="0"/>
              </a:rPr>
              <a:t>, </a:t>
            </a:r>
            <a:r>
              <a:rPr lang="tr-TR" sz="1100" dirty="0" err="1">
                <a:ea typeface="Calibri"/>
                <a:cs typeface="Arial" panose="020B0604020202020204" pitchFamily="34" charset="0"/>
              </a:rPr>
              <a:t>placebo-controlled</a:t>
            </a:r>
            <a:r>
              <a:rPr lang="tr-TR" sz="1100" dirty="0">
                <a:ea typeface="Calibri"/>
                <a:cs typeface="Arial" panose="020B0604020202020204" pitchFamily="34" charset="0"/>
              </a:rPr>
              <a:t> </a:t>
            </a:r>
            <a:r>
              <a:rPr lang="tr-TR" sz="1100" dirty="0" err="1">
                <a:ea typeface="Calibri"/>
                <a:cs typeface="Arial" panose="020B0604020202020204" pitchFamily="34" charset="0"/>
              </a:rPr>
              <a:t>trial</a:t>
            </a:r>
            <a:r>
              <a:rPr lang="tr-TR" sz="1100" dirty="0">
                <a:ea typeface="Calibri"/>
                <a:cs typeface="Arial" panose="020B0604020202020204" pitchFamily="34" charset="0"/>
              </a:rPr>
              <a:t>. </a:t>
            </a:r>
            <a:r>
              <a:rPr lang="tr-TR" sz="1100" dirty="0" err="1">
                <a:ea typeface="Calibri"/>
                <a:cs typeface="Arial" panose="020B0604020202020204" pitchFamily="34" charset="0"/>
              </a:rPr>
              <a:t>Fertil</a:t>
            </a:r>
            <a:r>
              <a:rPr lang="tr-TR" sz="1100" dirty="0">
                <a:ea typeface="Calibri"/>
                <a:cs typeface="Arial" panose="020B0604020202020204" pitchFamily="34" charset="0"/>
              </a:rPr>
              <a:t> Steril 2014;102(5):1357–1363</a:t>
            </a:r>
          </a:p>
          <a:p>
            <a:pPr marL="633584" lvl="1" indent="-172795">
              <a:buFont typeface="Arial" panose="020B0604020202020204" pitchFamily="34" charset="0"/>
              <a:buChar char="•"/>
              <a:defRPr/>
            </a:pPr>
            <a:endParaRPr lang="en-US" dirty="0">
              <a:solidFill>
                <a:srgbClr val="000000"/>
              </a:solidFill>
              <a:latin typeface="Arial" panose="020B0604020202020204" pitchFamily="34" charset="0"/>
              <a:ea typeface="ＭＳ Ｐゴシック"/>
              <a:cs typeface="Arial" panose="020B0604020202020204" pitchFamily="34" charset="0"/>
            </a:endParaRPr>
          </a:p>
        </p:txBody>
      </p:sp>
      <p:sp>
        <p:nvSpPr>
          <p:cNvPr id="4" name="Slide Number Placeholder 3"/>
          <p:cNvSpPr>
            <a:spLocks noGrp="1"/>
          </p:cNvSpPr>
          <p:nvPr>
            <p:ph type="sldNum" sz="quarter" idx="10"/>
          </p:nvPr>
        </p:nvSpPr>
        <p:spPr/>
        <p:txBody>
          <a:bodyPr/>
          <a:lstStyle/>
          <a:p>
            <a:pPr rtl="0"/>
            <a:fld id="{2B751C23-F17F-4FBC-A2A5-151144C1D862}" type="slidenum">
              <a:rPr/>
              <a:t>108</a:t>
            </a:fld>
            <a:endParaRPr/>
          </a:p>
        </p:txBody>
      </p:sp>
    </p:spTree>
    <p:extLst>
      <p:ext uri="{BB962C8B-B14F-4D97-AF65-F5344CB8AC3E}">
        <p14:creationId xmlns:p14="http://schemas.microsoft.com/office/powerpoint/2010/main" val="3182325966"/>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42627" cy="4701989"/>
          </a:xfrm>
        </p:spPr>
        <p:txBody>
          <a:bodyPr/>
          <a:lstStyle/>
          <a:p>
            <a:pPr marL="172795" indent="-172795">
              <a:buFont typeface="Arial" panose="020B0604020202020204" pitchFamily="34" charset="0"/>
              <a:buChar char="•"/>
              <a:defRPr/>
            </a:pPr>
            <a:r>
              <a:rPr lang="tr-TR">
                <a:solidFill>
                  <a:srgbClr val="000000"/>
                </a:solidFill>
                <a:ea typeface="ＭＳ Ｐゴシック"/>
                <a:cs typeface="Arial" panose="020B0604020202020204" pitchFamily="34" charset="0"/>
              </a:rPr>
              <a:t>Coomasaramy ve arkadaşları tarafından yürütülmüş çalışmada, gruplar arasında klinik gebelik oranları (6</a:t>
            </a:r>
            <a:r>
              <a:rPr lang="tr-TR">
                <a:solidFill>
                  <a:srgbClr val="000000"/>
                </a:solidFill>
                <a:ea typeface="ＭＳ Ｐゴシック"/>
                <a:cs typeface="Arial"/>
              </a:rPr>
              <a:t>–</a:t>
            </a:r>
            <a:r>
              <a:rPr lang="tr-TR">
                <a:solidFill>
                  <a:srgbClr val="000000"/>
                </a:solidFill>
                <a:ea typeface="ＭＳ Ｐゴシック"/>
                <a:cs typeface="Arial" panose="020B0604020202020204" pitchFamily="34" charset="0"/>
              </a:rPr>
              <a:t>hafta), devam etmekte olan gebelik oranları(12. haftada), ektopik gebelik oranları, düşük, ölü doğum, neonatal sonuçlar ve düşükte ya da canlı doğumdaki medyan gestasyonal yaş açısından anlamlı herhangi bir farklılık tespit edilmemiştir</a:t>
            </a:r>
            <a:r>
              <a:rPr lang="tr-TR" baseline="30000">
                <a:solidFill>
                  <a:srgbClr val="000000"/>
                </a:solidFill>
                <a:ea typeface="ＭＳ Ｐゴシック"/>
                <a:cs typeface="Arial" panose="020B0604020202020204" pitchFamily="34" charset="0"/>
              </a:rPr>
              <a:t>1</a:t>
            </a:r>
          </a:p>
          <a:p>
            <a:pPr marL="172795" indent="-172795">
              <a:buFont typeface="Arial" panose="020B0604020202020204" pitchFamily="34" charset="0"/>
              <a:buChar char="•"/>
              <a:defRPr/>
            </a:pPr>
            <a:r>
              <a:rPr lang="tr-TR">
                <a:solidFill>
                  <a:srgbClr val="000000"/>
                </a:solidFill>
                <a:ea typeface="ＭＳ Ｐゴシック"/>
                <a:cs typeface="Arial" panose="020B0604020202020204" pitchFamily="34" charset="0"/>
              </a:rPr>
              <a:t>Kumar ve arkadaşları, didrogesteron ve plasebo grupları arasındaki düşük oranlarının ve doğumdaki ortalama gestasyon yaşının anlamlı düzeyde farklılık gösterdiğini tespit etmiştir</a:t>
            </a:r>
            <a:r>
              <a:rPr lang="tr-TR" baseline="30000">
                <a:solidFill>
                  <a:srgbClr val="000000"/>
                </a:solidFill>
                <a:ea typeface="ＭＳ Ｐゴシック"/>
                <a:cs typeface="Arial" panose="020B0604020202020204" pitchFamily="34" charset="0"/>
              </a:rPr>
              <a:t>2</a:t>
            </a:r>
          </a:p>
          <a:p>
            <a:pPr marL="172795" indent="-172795">
              <a:buFont typeface="Arial" panose="020B0604020202020204" pitchFamily="34" charset="0"/>
              <a:buChar char="•"/>
              <a:defRPr/>
            </a:pPr>
            <a:r>
              <a:rPr lang="tr-TR">
                <a:solidFill>
                  <a:srgbClr val="000000"/>
                </a:solidFill>
                <a:ea typeface="ＭＳ Ｐゴシック"/>
                <a:cs typeface="Arial" panose="020B0604020202020204" pitchFamily="34" charset="0"/>
              </a:rPr>
              <a:t>Coomarasamy çalışmasında mikronize vajinal progesteronun güvenliliği ve konjenital anomaliler üzerindeki potansiyel etkileri değerlendirilmiştir</a:t>
            </a:r>
            <a:r>
              <a:rPr lang="tr-TR" baseline="30000">
                <a:solidFill>
                  <a:srgbClr val="000000"/>
                </a:solidFill>
                <a:ea typeface="ＭＳ Ｐゴシック"/>
                <a:cs typeface="Arial" panose="020B0604020202020204" pitchFamily="34" charset="0"/>
              </a:rPr>
              <a:t>1</a:t>
            </a:r>
          </a:p>
          <a:p>
            <a:pPr marL="359965" lvl="1" indent="-171533">
              <a:buFont typeface="Arial" panose="020B0604020202020204" pitchFamily="34" charset="0"/>
              <a:buChar char="•"/>
              <a:defRPr/>
            </a:pPr>
            <a:r>
              <a:rPr lang="tr-TR">
                <a:solidFill>
                  <a:srgbClr val="000000"/>
                </a:solidFill>
                <a:ea typeface="ＭＳ Ｐゴシック"/>
                <a:cs typeface="Arial" panose="020B0604020202020204" pitchFamily="34" charset="0"/>
              </a:rPr>
              <a:t>Progesteron ve plasebo grupları arasında advers olay oranları arasında anlamlı herhangi bir farklılık yoktur</a:t>
            </a:r>
          </a:p>
          <a:p>
            <a:pPr marL="359965" lvl="1" indent="-171533">
              <a:buFont typeface="Arial" panose="020B0604020202020204" pitchFamily="34" charset="0"/>
              <a:buChar char="•"/>
              <a:defRPr/>
            </a:pPr>
            <a:r>
              <a:rPr lang="tr-TR" i="1">
                <a:solidFill>
                  <a:srgbClr val="000000"/>
                </a:solidFill>
                <a:ea typeface="ＭＳ Ｐゴシック"/>
                <a:cs typeface="Arial" panose="020B0604020202020204" pitchFamily="34" charset="0"/>
              </a:rPr>
              <a:t>Mikronize vajinal progesteron ve plasebo gruplarındaki bebeklerin sırasıyla %3.0'ı (8/266 bebek) ve %4.0'ında (11/276) neonatal konjenital anomaliler gözlemlenmiştir.</a:t>
            </a:r>
          </a:p>
          <a:p>
            <a:pPr marL="359965" lvl="1" indent="-171533">
              <a:buFont typeface="Arial" panose="020B0604020202020204" pitchFamily="34" charset="0"/>
              <a:buChar char="•"/>
              <a:defRPr/>
            </a:pPr>
            <a:r>
              <a:rPr lang="tr-TR">
                <a:solidFill>
                  <a:srgbClr val="000000"/>
                </a:solidFill>
                <a:ea typeface="ＭＳ Ｐゴシック"/>
                <a:cs typeface="Arial" panose="020B0604020202020204" pitchFamily="34" charset="0"/>
              </a:rPr>
              <a:t>Progesteron grubunda bir hipospadias ve plasebo grubunda bir urakal kist gözlemlenmiştir</a:t>
            </a:r>
          </a:p>
          <a:p>
            <a:pPr marL="172795" indent="-172795">
              <a:buFont typeface="Arial" panose="020B0604020202020204" pitchFamily="34" charset="0"/>
              <a:buChar char="•"/>
            </a:pPr>
            <a:r>
              <a:rPr lang="tr-TR"/>
              <a:t>Kumar ve arkadaşları tarafından gerçekleştirilen çalışmada, didrogesteron tedavisi preterm doğumlar, sezaryen doğumlar, doğum ağırlığı düşük olan bebekler ve olması gerekenden daha küçük olan bebekler gibi gebelik komplikasyonlarını azaltmıştır; ancak bu değişim istatistiksel olarak anlamlı değildir</a:t>
            </a:r>
            <a:r>
              <a:rPr lang="tr-TR" baseline="30000"/>
              <a:t>2</a:t>
            </a:r>
            <a:r>
              <a:rPr lang="tr-TR"/>
              <a:t> </a:t>
            </a:r>
          </a:p>
          <a:p>
            <a:pPr marL="359965" lvl="1" indent="-171533">
              <a:buFont typeface="Arial" panose="020B0604020202020204" pitchFamily="34" charset="0"/>
              <a:buChar char="•"/>
            </a:pPr>
            <a:r>
              <a:rPr lang="tr-TR"/>
              <a:t>AE'ler ve neonatal sonuçlar ile ilgili bilgiler makalede sunulmamıştır</a:t>
            </a:r>
          </a:p>
          <a:p>
            <a:pPr rtl="0">
              <a:defRPr/>
            </a:pPr>
            <a:r>
              <a:rPr lang="tr-TR" b="1">
                <a:solidFill>
                  <a:srgbClr val="000000"/>
                </a:solidFill>
                <a:ea typeface="ＭＳ Ｐゴシック"/>
                <a:cs typeface="Arial" panose="020B0604020202020204" pitchFamily="34" charset="0"/>
              </a:rPr>
              <a:t>Kaynaklar</a:t>
            </a:r>
          </a:p>
          <a:p>
            <a:pPr marL="228578" indent="-228578">
              <a:buAutoNum type="arabicPeriod"/>
              <a:defRPr/>
            </a:pPr>
            <a:r>
              <a:rPr lang="tr-TR">
                <a:solidFill>
                  <a:schemeClr val="dk1"/>
                </a:solidFill>
              </a:rPr>
              <a:t>Coomarasamy A, Williams H, Truchanowicz E, </a:t>
            </a:r>
            <a:r>
              <a:rPr lang="tr-TR" i="1">
                <a:solidFill>
                  <a:schemeClr val="dk1"/>
                </a:solidFill>
              </a:rPr>
              <a:t>et al. </a:t>
            </a:r>
            <a:r>
              <a:rPr lang="tr-TR" i="0">
                <a:solidFill>
                  <a:schemeClr val="dk1"/>
                </a:solidFill>
              </a:rPr>
              <a:t>A Randomized Trial of Progesterone in Women with Recurrent Miscarriages</a:t>
            </a:r>
            <a:r>
              <a:rPr lang="tr-TR" i="1">
                <a:solidFill>
                  <a:schemeClr val="dk1"/>
                </a:solidFill>
              </a:rPr>
              <a:t>. N Engl J Med </a:t>
            </a:r>
            <a:r>
              <a:rPr lang="tr-TR">
                <a:solidFill>
                  <a:schemeClr val="dk1"/>
                </a:solidFill>
              </a:rPr>
              <a:t>2015;373(22):2141–2148</a:t>
            </a:r>
          </a:p>
          <a:p>
            <a:pPr marL="228578" indent="-228578">
              <a:buAutoNum type="arabicPeriod"/>
              <a:defRPr/>
            </a:pPr>
            <a:r>
              <a:rPr lang="tr-TR">
                <a:ea typeface="Calibri"/>
                <a:cs typeface="Arial" panose="020B0604020202020204" pitchFamily="34" charset="0"/>
              </a:rPr>
              <a:t>Kumar A, Begum N, Prasad S, </a:t>
            </a:r>
            <a:r>
              <a:rPr lang="tr-TR" i="1">
                <a:ea typeface="Calibri"/>
                <a:cs typeface="Arial" panose="020B0604020202020204" pitchFamily="34" charset="0"/>
              </a:rPr>
              <a:t>et al. </a:t>
            </a:r>
            <a:r>
              <a:rPr lang="tr-TR">
                <a:ea typeface="Calibri"/>
                <a:cs typeface="Arial" panose="020B0604020202020204" pitchFamily="34" charset="0"/>
              </a:rPr>
              <a:t>Oral dydrogesterone treatment during early pregnancy to prevent recurrent pregnancy loss and its role in modulation of cytokine production: a double-blind, randomized, parallel, placebo-controlled trial. </a:t>
            </a:r>
            <a:r>
              <a:rPr lang="tr-TR" i="1">
                <a:ea typeface="Calibri"/>
                <a:cs typeface="Arial" panose="020B0604020202020204" pitchFamily="34" charset="0"/>
              </a:rPr>
              <a:t>Fertil Steril</a:t>
            </a:r>
            <a:r>
              <a:rPr lang="tr-TR">
                <a:ea typeface="Calibri"/>
                <a:cs typeface="Arial" panose="020B0604020202020204" pitchFamily="34" charset="0"/>
              </a:rPr>
              <a:t> 2014;102(5):1357–1363</a:t>
            </a:r>
          </a:p>
          <a:p>
            <a:pPr marL="172795" indent="-172795">
              <a:buFont typeface="Arial" panose="020B0604020202020204" pitchFamily="34" charset="0"/>
              <a:buChar char="•"/>
              <a:defRPr/>
            </a:pPr>
            <a:endParaRPr lang="en-US" dirty="0">
              <a:solidFill>
                <a:srgbClr val="000000"/>
              </a:solidFill>
              <a:ea typeface="ＭＳ Ｐゴシック"/>
              <a:cs typeface="Arial" panose="020B0604020202020204" pitchFamily="34" charset="0"/>
            </a:endParaRPr>
          </a:p>
          <a:p>
            <a:pPr marL="633584" lvl="1" indent="-172795">
              <a:buFont typeface="Arial" panose="020B0604020202020204" pitchFamily="34" charset="0"/>
              <a:buChar char="•"/>
              <a:defRPr/>
            </a:pPr>
            <a:endParaRPr lang="en-US" dirty="0">
              <a:solidFill>
                <a:srgbClr val="000000"/>
              </a:solidFill>
              <a:latin typeface="Arial" panose="020B0604020202020204" pitchFamily="34" charset="0"/>
              <a:ea typeface="ＭＳ Ｐゴシック"/>
              <a:cs typeface="Arial" panose="020B0604020202020204" pitchFamily="34" charset="0"/>
            </a:endParaRPr>
          </a:p>
        </p:txBody>
      </p:sp>
      <p:sp>
        <p:nvSpPr>
          <p:cNvPr id="4" name="Slide Number Placeholder 3"/>
          <p:cNvSpPr>
            <a:spLocks noGrp="1"/>
          </p:cNvSpPr>
          <p:nvPr>
            <p:ph type="sldNum" sz="quarter" idx="10"/>
          </p:nvPr>
        </p:nvSpPr>
        <p:spPr/>
        <p:txBody>
          <a:bodyPr/>
          <a:lstStyle/>
          <a:p>
            <a:pPr rtl="0"/>
            <a:fld id="{2B751C23-F17F-4FBC-A2A5-151144C1D862}" type="slidenum">
              <a:rPr/>
              <a:t>109</a:t>
            </a:fld>
            <a:endParaRPr/>
          </a:p>
        </p:txBody>
      </p:sp>
    </p:spTree>
    <p:extLst>
      <p:ext uri="{BB962C8B-B14F-4D97-AF65-F5344CB8AC3E}">
        <p14:creationId xmlns:p14="http://schemas.microsoft.com/office/powerpoint/2010/main" val="31823259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noFill/>
        </p:spPr>
        <p:txBody>
          <a:bodyPr/>
          <a:lstStyle>
            <a:lvl1pPr algn="l" defTabSz="892271" eaLnBrk="0" hangingPunct="0">
              <a:spcBef>
                <a:spcPct val="30000"/>
              </a:spcBef>
              <a:spcAft>
                <a:spcPct val="0"/>
              </a:spcAft>
              <a:defRPr sz="1100">
                <a:solidFill>
                  <a:schemeClr val="tx1"/>
                </a:solidFill>
                <a:latin typeface="Arial" charset="0"/>
              </a:defRPr>
            </a:lvl1pPr>
            <a:lvl2pPr marL="685685" indent="-263724" algn="l" defTabSz="892271" eaLnBrk="0" hangingPunct="0">
              <a:spcBef>
                <a:spcPct val="30000"/>
              </a:spcBef>
              <a:spcAft>
                <a:spcPct val="0"/>
              </a:spcAft>
              <a:defRPr sz="1100">
                <a:solidFill>
                  <a:schemeClr val="tx1"/>
                </a:solidFill>
                <a:latin typeface="Arial" charset="0"/>
              </a:defRPr>
            </a:lvl2pPr>
            <a:lvl3pPr marL="1054902" indent="-210980" algn="l" defTabSz="892271" eaLnBrk="0" hangingPunct="0">
              <a:spcBef>
                <a:spcPct val="30000"/>
              </a:spcBef>
              <a:spcAft>
                <a:spcPct val="0"/>
              </a:spcAft>
              <a:defRPr sz="1100">
                <a:solidFill>
                  <a:schemeClr val="tx1"/>
                </a:solidFill>
                <a:latin typeface="Arial" charset="0"/>
              </a:defRPr>
            </a:lvl3pPr>
            <a:lvl4pPr marL="1476862" indent="-210980" algn="l" defTabSz="892271" eaLnBrk="0" hangingPunct="0">
              <a:spcBef>
                <a:spcPct val="30000"/>
              </a:spcBef>
              <a:spcAft>
                <a:spcPct val="0"/>
              </a:spcAft>
              <a:defRPr sz="1100">
                <a:solidFill>
                  <a:schemeClr val="tx1"/>
                </a:solidFill>
                <a:latin typeface="Arial" charset="0"/>
              </a:defRPr>
            </a:lvl4pPr>
            <a:lvl5pPr marL="1898821" indent="-210980" algn="l" defTabSz="892271" eaLnBrk="0" hangingPunct="0">
              <a:spcBef>
                <a:spcPct val="30000"/>
              </a:spcBef>
              <a:spcAft>
                <a:spcPct val="0"/>
              </a:spcAft>
              <a:defRPr sz="1100">
                <a:solidFill>
                  <a:schemeClr val="tx1"/>
                </a:solidFill>
                <a:latin typeface="Arial" charset="0"/>
              </a:defRPr>
            </a:lvl5pPr>
            <a:lvl6pPr marL="2320782" indent="-210980" defTabSz="892271" eaLnBrk="0" fontAlgn="base" hangingPunct="0">
              <a:spcBef>
                <a:spcPct val="30000"/>
              </a:spcBef>
              <a:spcAft>
                <a:spcPct val="0"/>
              </a:spcAft>
              <a:defRPr sz="1100">
                <a:solidFill>
                  <a:schemeClr val="tx1"/>
                </a:solidFill>
                <a:latin typeface="Arial" charset="0"/>
              </a:defRPr>
            </a:lvl6pPr>
            <a:lvl7pPr marL="2742744" indent="-210980" defTabSz="892271" eaLnBrk="0" fontAlgn="base" hangingPunct="0">
              <a:spcBef>
                <a:spcPct val="30000"/>
              </a:spcBef>
              <a:spcAft>
                <a:spcPct val="0"/>
              </a:spcAft>
              <a:defRPr sz="1100">
                <a:solidFill>
                  <a:schemeClr val="tx1"/>
                </a:solidFill>
                <a:latin typeface="Arial" charset="0"/>
              </a:defRPr>
            </a:lvl7pPr>
            <a:lvl8pPr marL="3164705" indent="-210980" defTabSz="892271" eaLnBrk="0" fontAlgn="base" hangingPunct="0">
              <a:spcBef>
                <a:spcPct val="30000"/>
              </a:spcBef>
              <a:spcAft>
                <a:spcPct val="0"/>
              </a:spcAft>
              <a:defRPr sz="1100">
                <a:solidFill>
                  <a:schemeClr val="tx1"/>
                </a:solidFill>
                <a:latin typeface="Arial" charset="0"/>
              </a:defRPr>
            </a:lvl8pPr>
            <a:lvl9pPr marL="3586665" indent="-210980" defTabSz="892271" eaLnBrk="0" fontAlgn="base" hangingPunct="0">
              <a:spcBef>
                <a:spcPct val="30000"/>
              </a:spcBef>
              <a:spcAft>
                <a:spcPct val="0"/>
              </a:spcAft>
              <a:defRPr sz="1100">
                <a:solidFill>
                  <a:schemeClr val="tx1"/>
                </a:solidFill>
                <a:latin typeface="Arial" charset="0"/>
              </a:defRPr>
            </a:lvl9pPr>
          </a:lstStyle>
          <a:p>
            <a:pPr algn="r" eaLnBrk="1" hangingPunct="1">
              <a:spcBef>
                <a:spcPct val="0"/>
              </a:spcBef>
            </a:pPr>
            <a:fld id="{30620E8B-B96A-4101-90EA-12BBA392DA95}" type="slidenum">
              <a:rPr lang="en-US" altLang="en-US" smtClean="0"/>
              <a:pPr algn="r" eaLnBrk="1" hangingPunct="1">
                <a:spcBef>
                  <a:spcPct val="0"/>
                </a:spcBef>
              </a:pPr>
              <a:t>14</a:t>
            </a:fld>
            <a:endParaRPr lang="en-US" altLang="en-US" dirty="0"/>
          </a:p>
        </p:txBody>
      </p:sp>
      <p:sp>
        <p:nvSpPr>
          <p:cNvPr id="87043" name="Rectangle 2"/>
          <p:cNvSpPr>
            <a:spLocks noGrp="1" noRot="1" noChangeAspect="1" noChangeArrowheads="1" noTextEdit="1"/>
          </p:cNvSpPr>
          <p:nvPr>
            <p:ph type="sldImg"/>
          </p:nvPr>
        </p:nvSpPr>
        <p:spPr>
          <a:xfrm>
            <a:off x="1069975" y="665163"/>
            <a:ext cx="4440238" cy="3328987"/>
          </a:xfrm>
          <a:ln/>
        </p:spPr>
      </p:sp>
      <p:sp>
        <p:nvSpPr>
          <p:cNvPr id="5" name="Notizenplatzhalter 2"/>
          <p:cNvSpPr>
            <a:spLocks noGrp="1"/>
          </p:cNvSpPr>
          <p:nvPr>
            <p:ph type="body" idx="3"/>
          </p:nvPr>
        </p:nvSpPr>
        <p:spPr>
          <a:xfrm>
            <a:off x="749903" y="4212454"/>
            <a:ext cx="5404202" cy="4798500"/>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6333" tIns="43168" rIns="86333" bIns="43168" numCol="1" anchor="t" anchorCtr="0" compatLnSpc="1">
            <a:prstTxWarp prst="textNoShape">
              <a:avLst/>
            </a:prstTxWarp>
          </a:bodyPr>
          <a:lstStyle/>
          <a:p>
            <a:pPr marL="152375" indent="-152375">
              <a:buFontTx/>
              <a:buChar char="•"/>
            </a:pPr>
            <a:r>
              <a:rPr lang="en-GB" altLang="en-US" sz="700" dirty="0">
                <a:cs typeface="Arial" charset="0"/>
              </a:rPr>
              <a:t>4. CLINICAL PARTICULARS</a:t>
            </a:r>
            <a:r>
              <a:rPr lang="en-GB" altLang="en-US" sz="700" baseline="30000" dirty="0">
                <a:cs typeface="Arial" charset="0"/>
              </a:rPr>
              <a:t>1</a:t>
            </a:r>
          </a:p>
          <a:p>
            <a:pPr marL="152375" indent="-152375">
              <a:buFontTx/>
              <a:buChar char="•"/>
            </a:pPr>
            <a:r>
              <a:rPr lang="en-GB" altLang="en-US" sz="700" dirty="0">
                <a:cs typeface="Arial" charset="0"/>
              </a:rPr>
              <a:t>4.1 Therapeutic indications</a:t>
            </a:r>
            <a:r>
              <a:rPr lang="en-GB" altLang="en-US" sz="700" baseline="30000" dirty="0">
                <a:cs typeface="Arial" charset="0"/>
              </a:rPr>
              <a:t>1</a:t>
            </a:r>
          </a:p>
          <a:p>
            <a:pPr marL="152375" indent="-152375">
              <a:buFontTx/>
              <a:buChar char="•"/>
            </a:pPr>
            <a:r>
              <a:rPr lang="en-GB" altLang="en-US" sz="700" dirty="0">
                <a:cs typeface="Arial" charset="0"/>
              </a:rPr>
              <a:t>The information below is to illustrate the spectrum of approved uses of dydrogesterone in local markets. The type and wording of indications in a given market may differ</a:t>
            </a:r>
            <a:endParaRPr lang="en-GB" altLang="en-US" sz="700" baseline="30000" dirty="0">
              <a:cs typeface="Arial" charset="0"/>
            </a:endParaRPr>
          </a:p>
          <a:p>
            <a:pPr marL="152375" indent="-152375">
              <a:buFontTx/>
              <a:buChar char="•"/>
            </a:pPr>
            <a:r>
              <a:rPr lang="en-GB" altLang="en-US" sz="700" dirty="0">
                <a:cs typeface="Arial" charset="0"/>
              </a:rPr>
              <a:t>Progesterone deficiencies</a:t>
            </a:r>
            <a:r>
              <a:rPr lang="en-GB" altLang="en-US" sz="700" baseline="30000" dirty="0">
                <a:cs typeface="Arial" charset="0"/>
              </a:rPr>
              <a:t>1</a:t>
            </a:r>
          </a:p>
          <a:p>
            <a:pPr marL="329657" indent="-152375">
              <a:buFontTx/>
              <a:buChar char="•"/>
            </a:pPr>
            <a:r>
              <a:rPr lang="en-GB" altLang="en-US" sz="700" dirty="0">
                <a:cs typeface="Arial" charset="0"/>
              </a:rPr>
              <a:t>Treatment of </a:t>
            </a:r>
            <a:r>
              <a:rPr lang="en-GB" sz="700" dirty="0">
                <a:cs typeface="Arial" charset="0"/>
              </a:rPr>
              <a:t>irregular cycles</a:t>
            </a:r>
            <a:endParaRPr lang="en-GB" sz="700" baseline="30000" dirty="0">
              <a:cs typeface="Arial" charset="0"/>
            </a:endParaRPr>
          </a:p>
          <a:p>
            <a:pPr marL="329657" indent="-152375">
              <a:buFontTx/>
              <a:buChar char="•"/>
            </a:pPr>
            <a:r>
              <a:rPr lang="en-GB" altLang="en-US" sz="700" dirty="0">
                <a:cs typeface="Arial" charset="0"/>
              </a:rPr>
              <a:t>Treatment of </a:t>
            </a:r>
            <a:r>
              <a:rPr lang="en-GB" sz="700" dirty="0">
                <a:cs typeface="Arial" charset="0"/>
              </a:rPr>
              <a:t>dysfunctional uterine bleeding</a:t>
            </a:r>
            <a:endParaRPr lang="en-GB" sz="700" baseline="30000" dirty="0">
              <a:cs typeface="Arial" charset="0"/>
            </a:endParaRPr>
          </a:p>
          <a:p>
            <a:pPr marL="152375" indent="-152375">
              <a:buFontTx/>
              <a:buChar char="•"/>
            </a:pPr>
            <a:r>
              <a:rPr lang="en-GB" sz="700" dirty="0">
                <a:cs typeface="Arial" charset="0"/>
              </a:rPr>
              <a:t>4.2 Posology and method of administration</a:t>
            </a:r>
            <a:r>
              <a:rPr lang="en-GB" sz="700" baseline="30000" dirty="0">
                <a:cs typeface="Arial" charset="0"/>
              </a:rPr>
              <a:t>1</a:t>
            </a:r>
          </a:p>
          <a:p>
            <a:pPr marL="152375" indent="-152375">
              <a:buFontTx/>
              <a:buChar char="•"/>
            </a:pPr>
            <a:r>
              <a:rPr lang="en-GB" sz="700" dirty="0">
                <a:cs typeface="Arial" charset="0"/>
              </a:rPr>
              <a:t>The information below is to illustrate the spectrum of approved dosages of dydrogesterone in local markets. The information of dosages in a given market may differ</a:t>
            </a:r>
          </a:p>
          <a:p>
            <a:pPr marL="152375" indent="-152375">
              <a:buFontTx/>
              <a:buChar char="•"/>
            </a:pPr>
            <a:r>
              <a:rPr lang="en-GB" sz="700" dirty="0">
                <a:cs typeface="Arial" charset="0"/>
              </a:rPr>
              <a:t>Dosages, treatment schedule and duration of treatment may be adapted to the severity of the dysfunction and the clinical response</a:t>
            </a:r>
            <a:r>
              <a:rPr lang="en-GB" sz="700" baseline="30000" dirty="0">
                <a:cs typeface="Arial" charset="0"/>
              </a:rPr>
              <a:t>1</a:t>
            </a:r>
            <a:endParaRPr lang="en-GB" sz="700" b="1" baseline="30000" dirty="0">
              <a:cs typeface="Arial" charset="0"/>
            </a:endParaRPr>
          </a:p>
          <a:p>
            <a:pPr marL="152375" indent="-152375">
              <a:buFontTx/>
              <a:buChar char="•"/>
            </a:pPr>
            <a:r>
              <a:rPr lang="en-GB" sz="700" b="1" dirty="0">
                <a:cs typeface="Arial" charset="0"/>
              </a:rPr>
              <a:t>Dysfunctional uterine bleeding:</a:t>
            </a:r>
            <a:r>
              <a:rPr lang="en-GB" sz="700" b="1" baseline="30000" dirty="0">
                <a:cs typeface="Arial" charset="0"/>
              </a:rPr>
              <a:t>1</a:t>
            </a:r>
          </a:p>
          <a:p>
            <a:pPr marL="329657" lvl="1" indent="-152375">
              <a:buFontTx/>
              <a:buChar char="•"/>
            </a:pPr>
            <a:r>
              <a:rPr lang="en-GB" sz="700" dirty="0">
                <a:cs typeface="Arial" charset="0"/>
              </a:rPr>
              <a:t>When treatment is started to arrest a bleeding episode, 20 or 30 mg dydrogesterone per day is to be given for up to 10 days</a:t>
            </a:r>
          </a:p>
          <a:p>
            <a:pPr marL="329657" lvl="1" indent="-152375">
              <a:buFontTx/>
              <a:buChar char="•"/>
            </a:pPr>
            <a:r>
              <a:rPr lang="en-GB" sz="700" dirty="0">
                <a:cs typeface="Arial" charset="0"/>
              </a:rPr>
              <a:t>For continuous treatment, 10 or 20 mg dydrogesterone per day should be given during the second half of the menstrual cycle. The starting day and the number of treatment days will depend on the individual cycle length.</a:t>
            </a:r>
          </a:p>
          <a:p>
            <a:pPr marL="329657" lvl="1" indent="-152375">
              <a:buFontTx/>
              <a:buChar char="•"/>
            </a:pPr>
            <a:r>
              <a:rPr lang="en-GB" sz="700" dirty="0">
                <a:cs typeface="Arial" charset="0"/>
              </a:rPr>
              <a:t>Withdrawal bleeding occurs if the endometrium has been adequately primed with either endogenous or exogenous estrogen.</a:t>
            </a:r>
          </a:p>
          <a:p>
            <a:pPr marL="152375" indent="-152375">
              <a:buFontTx/>
              <a:buChar char="•"/>
            </a:pPr>
            <a:r>
              <a:rPr lang="en-GB" sz="700" b="1" dirty="0">
                <a:cs typeface="Arial" charset="0"/>
              </a:rPr>
              <a:t>Irregular cycles:</a:t>
            </a:r>
            <a:r>
              <a:rPr lang="en-GB" sz="700" b="1" baseline="30000" dirty="0">
                <a:cs typeface="Arial" charset="0"/>
              </a:rPr>
              <a:t>1</a:t>
            </a:r>
          </a:p>
          <a:p>
            <a:pPr marL="329657" lvl="1" indent="-152375" defTabSz="843989">
              <a:buFontTx/>
              <a:buChar char="•"/>
            </a:pPr>
            <a:r>
              <a:rPr lang="en-GB" sz="700" dirty="0">
                <a:cs typeface="Arial" charset="0"/>
              </a:rPr>
              <a:t>10 or 20 mg dydrogesterone per day starting with the second half of the menstrual cycle until the first day of the next cycle. The starting day and the number of treatment days will depend on the individual cycle length.</a:t>
            </a:r>
          </a:p>
          <a:p>
            <a:pPr marL="152375" indent="-152375">
              <a:buFontTx/>
              <a:buChar char="•"/>
            </a:pPr>
            <a:endParaRPr lang="de-DE" altLang="en-US" sz="700" dirty="0">
              <a:cs typeface="Arial" charset="0"/>
            </a:endParaRPr>
          </a:p>
          <a:p>
            <a:r>
              <a:rPr lang="en-IN" sz="700" dirty="0"/>
              <a:t>The accepted nomenclature for abnormal uterine bleeding (AUB) changed in 2011 when ACOG adopted the PALM-COEIN system.</a:t>
            </a:r>
            <a:r>
              <a:rPr lang="en-IN" sz="700" baseline="30000" dirty="0"/>
              <a:t>2 </a:t>
            </a:r>
            <a:r>
              <a:rPr lang="en-IN" sz="700" dirty="0"/>
              <a:t>Briefly, the PALM-COEIN system divides the etiology of AUB into structural and non-structural causes with an additional qualifier indicating etiology or etiologies.</a:t>
            </a:r>
            <a:r>
              <a:rPr lang="en-IN" sz="700" baseline="30000" dirty="0"/>
              <a:t>2</a:t>
            </a:r>
            <a:r>
              <a:rPr lang="en-IN" sz="700" dirty="0"/>
              <a:t> Although many clinicians still use the term dysfunctional uterine bleeding (DUB) synonymously with AUB, the use of DUB is no longer recommended.</a:t>
            </a:r>
            <a:r>
              <a:rPr lang="en-IN" sz="700" baseline="30000" dirty="0"/>
              <a:t>2</a:t>
            </a:r>
          </a:p>
          <a:p>
            <a:endParaRPr lang="de-DE" altLang="en-US" sz="700" b="1" dirty="0">
              <a:cs typeface="Arial" charset="0"/>
            </a:endParaRPr>
          </a:p>
          <a:p>
            <a:r>
              <a:rPr lang="de-DE" altLang="en-US" sz="700" b="1" dirty="0">
                <a:cs typeface="Arial" charset="0"/>
              </a:rPr>
              <a:t>References</a:t>
            </a:r>
          </a:p>
          <a:p>
            <a:pPr marL="210998" indent="-210998">
              <a:buAutoNum type="arabicPeriod"/>
            </a:pPr>
            <a:r>
              <a:rPr lang="en-US" sz="700" dirty="0"/>
              <a:t>Dydrogesterone Core Company Data Sheet, Abbott, 5 July 2017</a:t>
            </a:r>
          </a:p>
          <a:p>
            <a:pPr marL="210998" indent="-210998">
              <a:buAutoNum type="arabicPeriod"/>
            </a:pPr>
            <a:r>
              <a:rPr lang="en-IN" sz="700" dirty="0"/>
              <a:t>Contemporary OB/GYN, Obstetrics, Gynecology and Women’s Health. ACOG guidelines at a glance: Bulletin on AUB-O: much-needed updates. Commentary by Dr. Einarsson JL, Associate Professor of Obstetrics and Gynecology, Harvard Medical School, and Director, Division of Minimally Invasive Gynecologic Surgery, Brigham and Women's Hospital, Boston, Massachusetts. </a:t>
            </a:r>
            <a:r>
              <a:rPr lang="en-US" altLang="en-US" sz="700" dirty="0">
                <a:cs typeface="Arial" charset="0"/>
              </a:rPr>
              <a:t>Available at: http://www.contemporaryobgyn.net/modern-medicine-feature-articles/acog-guidelines-glance-bulletin-aub-o-much-needed-updates. Accessed on 24 May 2018</a:t>
            </a:r>
            <a:endParaRPr lang="de-DE" altLang="en-US" sz="700" b="1" dirty="0">
              <a:cs typeface="Arial" charset="0"/>
            </a:endParaRPr>
          </a:p>
          <a:p>
            <a:pPr marL="210998" indent="-210998">
              <a:buAutoNum type="arabicPeriod"/>
            </a:pPr>
            <a:endParaRPr lang="en-US" sz="800" dirty="0"/>
          </a:p>
          <a:p>
            <a:endParaRPr lang="en-IN" sz="800" dirty="0"/>
          </a:p>
        </p:txBody>
      </p:sp>
    </p:spTree>
    <p:extLst>
      <p:ext uri="{BB962C8B-B14F-4D97-AF65-F5344CB8AC3E}">
        <p14:creationId xmlns:p14="http://schemas.microsoft.com/office/powerpoint/2010/main" val="1222699157"/>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799" y="4370295"/>
            <a:ext cx="5553636" cy="4701989"/>
          </a:xfrm>
        </p:spPr>
        <p:txBody>
          <a:bodyPr/>
          <a:lstStyle/>
          <a:p>
            <a:pPr marL="172795" indent="-172795">
              <a:lnSpc>
                <a:spcPct val="85000"/>
              </a:lnSpc>
              <a:buFont typeface="Arial" panose="020B0604020202020204" pitchFamily="34" charset="0"/>
              <a:buChar char="•"/>
            </a:pPr>
            <a:r>
              <a:rPr lang="tr-TR" dirty="0" err="1"/>
              <a:t>Coomarasany</a:t>
            </a:r>
            <a:r>
              <a:rPr lang="tr-TR" dirty="0"/>
              <a:t> ve arkadaşlarının (</a:t>
            </a:r>
            <a:r>
              <a:rPr lang="tr-TR" dirty="0" err="1"/>
              <a:t>plasebo</a:t>
            </a:r>
            <a:r>
              <a:rPr lang="tr-TR" i="1" dirty="0" err="1"/>
              <a:t>ya</a:t>
            </a:r>
            <a:r>
              <a:rPr lang="tr-TR" i="1" dirty="0"/>
              <a:t> karşı</a:t>
            </a:r>
            <a:r>
              <a:rPr lang="tr-TR" dirty="0"/>
              <a:t> </a:t>
            </a:r>
            <a:r>
              <a:rPr lang="tr-TR" dirty="0" err="1"/>
              <a:t>mikronize</a:t>
            </a:r>
            <a:r>
              <a:rPr lang="tr-TR" dirty="0"/>
              <a:t> vajinal </a:t>
            </a:r>
            <a:r>
              <a:rPr lang="tr-TR" dirty="0" err="1"/>
              <a:t>progesteron</a:t>
            </a:r>
            <a:r>
              <a:rPr lang="tr-TR" dirty="0"/>
              <a:t>) elde ettiği bulgular ile Kumar ve arkadaşları tarafından gözlemlenen pozitif bulgular (</a:t>
            </a:r>
            <a:r>
              <a:rPr lang="tr-TR" dirty="0" err="1"/>
              <a:t>plasebo</a:t>
            </a:r>
            <a:r>
              <a:rPr lang="tr-TR" i="1" dirty="0" err="1"/>
              <a:t>ya</a:t>
            </a:r>
            <a:r>
              <a:rPr lang="tr-TR" i="1" dirty="0"/>
              <a:t> karşı</a:t>
            </a:r>
            <a:r>
              <a:rPr lang="tr-TR" dirty="0"/>
              <a:t> </a:t>
            </a:r>
            <a:r>
              <a:rPr lang="tr-TR" dirty="0" err="1"/>
              <a:t>didrogesteron</a:t>
            </a:r>
            <a:r>
              <a:rPr lang="tr-TR" dirty="0"/>
              <a:t>) </a:t>
            </a:r>
            <a:r>
              <a:rPr lang="tr-TR" sz="1100" dirty="0"/>
              <a:t>arasında görülen farklılıkları açıklayabilecek bir dizi önemli faktör bulunmaktadır</a:t>
            </a:r>
            <a:r>
              <a:rPr lang="tr-TR" dirty="0"/>
              <a:t> </a:t>
            </a:r>
            <a:r>
              <a:rPr lang="tr-TR" baseline="30000" dirty="0"/>
              <a:t>1,2</a:t>
            </a:r>
          </a:p>
          <a:p>
            <a:pPr marL="347661" lvl="1" indent="-171533">
              <a:lnSpc>
                <a:spcPct val="85000"/>
              </a:lnSpc>
              <a:buFont typeface="Arial" panose="020B0604020202020204" pitchFamily="34" charset="0"/>
              <a:buChar char="•"/>
            </a:pPr>
            <a:r>
              <a:rPr lang="tr-TR" dirty="0"/>
              <a:t>İlk olarak, iki çalışmada da yapıları, </a:t>
            </a:r>
            <a:r>
              <a:rPr lang="tr-TR" dirty="0" err="1"/>
              <a:t>farmakokinetik</a:t>
            </a:r>
            <a:r>
              <a:rPr lang="tr-TR" dirty="0"/>
              <a:t> özellikleri ve bağlanma özellikleri açısından farklılık gösteren iki ayrı ajan değerlendirilmiştir</a:t>
            </a:r>
            <a:r>
              <a:rPr lang="tr-TR" baseline="30000" dirty="0"/>
              <a:t>3–6</a:t>
            </a:r>
            <a:r>
              <a:rPr lang="tr-TR" dirty="0"/>
              <a:t> </a:t>
            </a:r>
          </a:p>
          <a:p>
            <a:pPr marL="523788" lvl="2" indent="-171533">
              <a:lnSpc>
                <a:spcPct val="85000"/>
              </a:lnSpc>
              <a:buFont typeface="Arial" panose="020B0604020202020204" pitchFamily="34" charset="0"/>
              <a:buChar char="•"/>
            </a:pPr>
            <a:r>
              <a:rPr lang="tr-TR" dirty="0"/>
              <a:t>Özellikle, </a:t>
            </a:r>
            <a:r>
              <a:rPr lang="tr-TR" dirty="0" err="1"/>
              <a:t>progesteron</a:t>
            </a:r>
            <a:r>
              <a:rPr lang="tr-TR" dirty="0"/>
              <a:t> ile karşılaştırıldığında, </a:t>
            </a:r>
            <a:r>
              <a:rPr lang="tr-TR" dirty="0" err="1"/>
              <a:t>didrogesteronun</a:t>
            </a:r>
            <a:r>
              <a:rPr lang="tr-TR" dirty="0"/>
              <a:t> eğimli yapısı </a:t>
            </a:r>
            <a:r>
              <a:rPr lang="tr-TR" dirty="0" err="1"/>
              <a:t>didrogesteronun</a:t>
            </a:r>
            <a:r>
              <a:rPr lang="tr-TR" dirty="0"/>
              <a:t> </a:t>
            </a:r>
            <a:r>
              <a:rPr lang="tr-TR" dirty="0" err="1"/>
              <a:t>biyoyararlanımını</a:t>
            </a:r>
            <a:r>
              <a:rPr lang="tr-TR" dirty="0"/>
              <a:t>, </a:t>
            </a:r>
            <a:r>
              <a:rPr lang="tr-TR" dirty="0" err="1"/>
              <a:t>spesifitesini</a:t>
            </a:r>
            <a:r>
              <a:rPr lang="tr-TR" dirty="0"/>
              <a:t> ve </a:t>
            </a:r>
            <a:r>
              <a:rPr lang="tr-TR" dirty="0" err="1"/>
              <a:t>progesteron</a:t>
            </a:r>
            <a:r>
              <a:rPr lang="tr-TR" dirty="0"/>
              <a:t> reseptörüne yönelik </a:t>
            </a:r>
            <a:r>
              <a:rPr lang="tr-TR" dirty="0" err="1"/>
              <a:t>afinitesini</a:t>
            </a:r>
            <a:r>
              <a:rPr lang="tr-TR" dirty="0"/>
              <a:t> iyileştirerek </a:t>
            </a:r>
            <a:r>
              <a:rPr lang="tr-TR" dirty="0" err="1"/>
              <a:t>progestojenik</a:t>
            </a:r>
            <a:r>
              <a:rPr lang="tr-TR" dirty="0"/>
              <a:t> etkilerini geliştirir</a:t>
            </a:r>
          </a:p>
          <a:p>
            <a:pPr marL="523788" lvl="2" indent="-171533">
              <a:lnSpc>
                <a:spcPct val="85000"/>
              </a:lnSpc>
              <a:buFont typeface="Arial" panose="020B0604020202020204" pitchFamily="34" charset="0"/>
              <a:buChar char="•"/>
            </a:pPr>
            <a:r>
              <a:rPr lang="tr-TR" dirty="0" err="1"/>
              <a:t>Mikronize</a:t>
            </a:r>
            <a:r>
              <a:rPr lang="tr-TR" dirty="0"/>
              <a:t> vajinal </a:t>
            </a:r>
            <a:r>
              <a:rPr lang="tr-TR" dirty="0" err="1"/>
              <a:t>progesterona</a:t>
            </a:r>
            <a:r>
              <a:rPr lang="tr-TR" dirty="0"/>
              <a:t> kıyasla </a:t>
            </a:r>
            <a:r>
              <a:rPr lang="tr-TR" dirty="0" err="1"/>
              <a:t>didrogesteron</a:t>
            </a:r>
            <a:r>
              <a:rPr lang="tr-TR" dirty="0"/>
              <a:t> daha uzun süreli bir etkiden kaynaklanan yararı sağlamaktadır </a:t>
            </a:r>
          </a:p>
          <a:p>
            <a:pPr marL="347661" lvl="1" indent="-171533">
              <a:lnSpc>
                <a:spcPct val="85000"/>
              </a:lnSpc>
              <a:buFont typeface="Arial" panose="020B0604020202020204" pitchFamily="34" charset="0"/>
              <a:buChar char="•"/>
            </a:pPr>
            <a:r>
              <a:rPr lang="tr-TR" dirty="0"/>
              <a:t>İkinci olarak, çalışmalarda özellikle kadınların yaşı ve gebeliğin evresi olmak üzere farklı dahil edilme kriterleri kullanılmıştır; bunların sırasıyla </a:t>
            </a:r>
            <a:r>
              <a:rPr lang="tr-TR" dirty="0" err="1"/>
              <a:t>kromozomal</a:t>
            </a:r>
            <a:r>
              <a:rPr lang="tr-TR" dirty="0"/>
              <a:t> anomalilerden kaynaklanan düşük riski ve ayrıca gebeliğin çok erken dönemlerinde oluşan düşük riski üzerinde bir etkisi olabilir</a:t>
            </a:r>
            <a:r>
              <a:rPr lang="tr-TR" baseline="30000" dirty="0"/>
              <a:t>7,8</a:t>
            </a:r>
          </a:p>
          <a:p>
            <a:pPr marL="347661" lvl="1" indent="-171533">
              <a:lnSpc>
                <a:spcPct val="85000"/>
              </a:lnSpc>
              <a:buFont typeface="Arial" panose="020B0604020202020204" pitchFamily="34" charset="0"/>
              <a:buChar char="•"/>
            </a:pPr>
            <a:r>
              <a:rPr lang="tr-TR" dirty="0"/>
              <a:t>Son olarak, çalışmalar tedavi süreleri açısından da farklılık göstermiştir; </a:t>
            </a:r>
            <a:r>
              <a:rPr lang="tr-TR" dirty="0" err="1"/>
              <a:t>Coomarasany</a:t>
            </a:r>
            <a:r>
              <a:rPr lang="tr-TR" dirty="0"/>
              <a:t> ve arkadaşları ile Kumar ve arkadaşları tarafından gerçekleştirilen çalışmalarda kadınlar sırasıyla en fazla 12 ve 20 hafta boyunca tedavi edilmiştir </a:t>
            </a:r>
            <a:r>
              <a:rPr lang="tr-TR" baseline="30000" dirty="0"/>
              <a:t>1,2</a:t>
            </a:r>
            <a:r>
              <a:rPr lang="tr-TR" dirty="0"/>
              <a:t> </a:t>
            </a:r>
          </a:p>
          <a:p>
            <a:pPr defTabSz="921575">
              <a:lnSpc>
                <a:spcPct val="85000"/>
              </a:lnSpc>
              <a:defRPr/>
            </a:pPr>
            <a:r>
              <a:rPr lang="tr-TR" sz="900" b="1" dirty="0">
                <a:solidFill>
                  <a:schemeClr val="dk1"/>
                </a:solidFill>
              </a:rPr>
              <a:t>Kaynaklar</a:t>
            </a:r>
          </a:p>
          <a:p>
            <a:pPr marL="228578" indent="-228578">
              <a:lnSpc>
                <a:spcPct val="85000"/>
              </a:lnSpc>
              <a:buAutoNum type="arabicPeriod"/>
              <a:defRPr/>
            </a:pPr>
            <a:r>
              <a:rPr lang="tr-TR" sz="900" dirty="0" err="1">
                <a:solidFill>
                  <a:schemeClr val="dk1"/>
                </a:solidFill>
              </a:rPr>
              <a:t>Coomarasamy</a:t>
            </a:r>
            <a:r>
              <a:rPr lang="tr-TR" sz="900" dirty="0">
                <a:solidFill>
                  <a:schemeClr val="dk1"/>
                </a:solidFill>
              </a:rPr>
              <a:t> A, Williams H, </a:t>
            </a:r>
            <a:r>
              <a:rPr lang="tr-TR" sz="900" dirty="0" err="1">
                <a:solidFill>
                  <a:schemeClr val="dk1"/>
                </a:solidFill>
              </a:rPr>
              <a:t>Truchanowicz</a:t>
            </a:r>
            <a:r>
              <a:rPr lang="tr-TR" sz="900" dirty="0">
                <a:solidFill>
                  <a:schemeClr val="dk1"/>
                </a:solidFill>
              </a:rPr>
              <a:t> E, </a:t>
            </a:r>
            <a:r>
              <a:rPr lang="tr-TR" sz="900" i="1" dirty="0">
                <a:solidFill>
                  <a:schemeClr val="dk1"/>
                </a:solidFill>
              </a:rPr>
              <a:t>et al. </a:t>
            </a:r>
            <a:r>
              <a:rPr lang="tr-TR" sz="900" dirty="0">
                <a:solidFill>
                  <a:schemeClr val="dk1"/>
                </a:solidFill>
              </a:rPr>
              <a:t>A </a:t>
            </a:r>
            <a:r>
              <a:rPr lang="tr-TR" sz="900" dirty="0" err="1">
                <a:solidFill>
                  <a:schemeClr val="dk1"/>
                </a:solidFill>
              </a:rPr>
              <a:t>Randomized</a:t>
            </a:r>
            <a:r>
              <a:rPr lang="tr-TR" sz="900" dirty="0">
                <a:solidFill>
                  <a:schemeClr val="dk1"/>
                </a:solidFill>
              </a:rPr>
              <a:t> Trial of </a:t>
            </a:r>
            <a:r>
              <a:rPr lang="tr-TR" sz="900" dirty="0" err="1">
                <a:solidFill>
                  <a:schemeClr val="dk1"/>
                </a:solidFill>
              </a:rPr>
              <a:t>Progesterone</a:t>
            </a:r>
            <a:r>
              <a:rPr lang="tr-TR" sz="900" dirty="0">
                <a:solidFill>
                  <a:schemeClr val="dk1"/>
                </a:solidFill>
              </a:rPr>
              <a:t> in </a:t>
            </a:r>
            <a:r>
              <a:rPr lang="tr-TR" sz="900" dirty="0" err="1">
                <a:solidFill>
                  <a:schemeClr val="dk1"/>
                </a:solidFill>
              </a:rPr>
              <a:t>Women</a:t>
            </a:r>
            <a:r>
              <a:rPr lang="tr-TR" sz="900" dirty="0">
                <a:solidFill>
                  <a:schemeClr val="dk1"/>
                </a:solidFill>
              </a:rPr>
              <a:t> </a:t>
            </a:r>
            <a:r>
              <a:rPr lang="tr-TR" sz="900" dirty="0" err="1">
                <a:solidFill>
                  <a:schemeClr val="dk1"/>
                </a:solidFill>
              </a:rPr>
              <a:t>with</a:t>
            </a:r>
            <a:r>
              <a:rPr lang="tr-TR" sz="900" dirty="0">
                <a:solidFill>
                  <a:schemeClr val="dk1"/>
                </a:solidFill>
              </a:rPr>
              <a:t> </a:t>
            </a:r>
            <a:r>
              <a:rPr lang="tr-TR" sz="900" dirty="0" err="1">
                <a:solidFill>
                  <a:schemeClr val="dk1"/>
                </a:solidFill>
              </a:rPr>
              <a:t>Recurrent</a:t>
            </a:r>
            <a:r>
              <a:rPr lang="tr-TR" sz="900" dirty="0">
                <a:solidFill>
                  <a:schemeClr val="dk1"/>
                </a:solidFill>
              </a:rPr>
              <a:t> </a:t>
            </a:r>
            <a:r>
              <a:rPr lang="tr-TR" sz="900" dirty="0" err="1">
                <a:solidFill>
                  <a:schemeClr val="dk1"/>
                </a:solidFill>
              </a:rPr>
              <a:t>Miscarriages</a:t>
            </a:r>
            <a:r>
              <a:rPr lang="tr-TR" sz="900" i="1" dirty="0">
                <a:solidFill>
                  <a:schemeClr val="dk1"/>
                </a:solidFill>
              </a:rPr>
              <a:t>. N </a:t>
            </a:r>
            <a:r>
              <a:rPr lang="tr-TR" sz="900" i="1" dirty="0" err="1">
                <a:solidFill>
                  <a:schemeClr val="dk1"/>
                </a:solidFill>
              </a:rPr>
              <a:t>Engl</a:t>
            </a:r>
            <a:r>
              <a:rPr lang="tr-TR" sz="900" i="1" dirty="0">
                <a:solidFill>
                  <a:schemeClr val="dk1"/>
                </a:solidFill>
              </a:rPr>
              <a:t> J </a:t>
            </a:r>
            <a:r>
              <a:rPr lang="tr-TR" sz="900" i="1" dirty="0" err="1">
                <a:solidFill>
                  <a:schemeClr val="dk1"/>
                </a:solidFill>
              </a:rPr>
              <a:t>Med</a:t>
            </a:r>
            <a:r>
              <a:rPr lang="tr-TR" sz="900" i="1" dirty="0">
                <a:solidFill>
                  <a:schemeClr val="dk1"/>
                </a:solidFill>
              </a:rPr>
              <a:t> </a:t>
            </a:r>
            <a:r>
              <a:rPr lang="tr-TR" sz="900" dirty="0">
                <a:solidFill>
                  <a:schemeClr val="dk1"/>
                </a:solidFill>
              </a:rPr>
              <a:t>2015;373(22):2141–2148</a:t>
            </a:r>
          </a:p>
          <a:p>
            <a:pPr marL="228578" indent="-228578">
              <a:lnSpc>
                <a:spcPct val="85000"/>
              </a:lnSpc>
              <a:buAutoNum type="arabicPeriod"/>
              <a:defRPr/>
            </a:pPr>
            <a:r>
              <a:rPr lang="tr-TR" sz="900" dirty="0">
                <a:ea typeface="Calibri"/>
                <a:cs typeface="Arial" panose="020B0604020202020204" pitchFamily="34" charset="0"/>
              </a:rPr>
              <a:t>Kumar A, </a:t>
            </a:r>
            <a:r>
              <a:rPr lang="tr-TR" sz="900" dirty="0" err="1">
                <a:ea typeface="Calibri"/>
                <a:cs typeface="Arial" panose="020B0604020202020204" pitchFamily="34" charset="0"/>
              </a:rPr>
              <a:t>Begum</a:t>
            </a:r>
            <a:r>
              <a:rPr lang="tr-TR" sz="900" dirty="0">
                <a:ea typeface="Calibri"/>
                <a:cs typeface="Arial" panose="020B0604020202020204" pitchFamily="34" charset="0"/>
              </a:rPr>
              <a:t> N, </a:t>
            </a:r>
            <a:r>
              <a:rPr lang="tr-TR" sz="900" dirty="0" err="1">
                <a:ea typeface="Calibri"/>
                <a:cs typeface="Arial" panose="020B0604020202020204" pitchFamily="34" charset="0"/>
              </a:rPr>
              <a:t>Prasad</a:t>
            </a:r>
            <a:r>
              <a:rPr lang="tr-TR" sz="900" dirty="0">
                <a:ea typeface="Calibri"/>
                <a:cs typeface="Arial" panose="020B0604020202020204" pitchFamily="34" charset="0"/>
              </a:rPr>
              <a:t> S, </a:t>
            </a:r>
            <a:r>
              <a:rPr lang="tr-TR" sz="900" i="1" dirty="0">
                <a:ea typeface="Calibri"/>
                <a:cs typeface="Arial" panose="020B0604020202020204" pitchFamily="34" charset="0"/>
              </a:rPr>
              <a:t>et al. </a:t>
            </a:r>
            <a:r>
              <a:rPr lang="tr-TR" sz="900" dirty="0">
                <a:ea typeface="Calibri"/>
                <a:cs typeface="Arial" panose="020B0604020202020204" pitchFamily="34" charset="0"/>
              </a:rPr>
              <a:t>Oral </a:t>
            </a:r>
            <a:r>
              <a:rPr lang="tr-TR" sz="900" dirty="0" err="1">
                <a:ea typeface="Calibri"/>
                <a:cs typeface="Arial" panose="020B0604020202020204" pitchFamily="34" charset="0"/>
              </a:rPr>
              <a:t>dydrogesterone</a:t>
            </a:r>
            <a:r>
              <a:rPr lang="tr-TR" sz="900" dirty="0">
                <a:ea typeface="Calibri"/>
                <a:cs typeface="Arial" panose="020B0604020202020204" pitchFamily="34" charset="0"/>
              </a:rPr>
              <a:t> </a:t>
            </a:r>
            <a:r>
              <a:rPr lang="tr-TR" sz="900" dirty="0" err="1">
                <a:ea typeface="Calibri"/>
                <a:cs typeface="Arial" panose="020B0604020202020204" pitchFamily="34" charset="0"/>
              </a:rPr>
              <a:t>treatment</a:t>
            </a:r>
            <a:r>
              <a:rPr lang="tr-TR" sz="900" dirty="0">
                <a:ea typeface="Calibri"/>
                <a:cs typeface="Arial" panose="020B0604020202020204" pitchFamily="34" charset="0"/>
              </a:rPr>
              <a:t> </a:t>
            </a:r>
            <a:r>
              <a:rPr lang="tr-TR" sz="900" dirty="0" err="1">
                <a:ea typeface="Calibri"/>
                <a:cs typeface="Arial" panose="020B0604020202020204" pitchFamily="34" charset="0"/>
              </a:rPr>
              <a:t>during</a:t>
            </a:r>
            <a:r>
              <a:rPr lang="tr-TR" sz="900" dirty="0">
                <a:ea typeface="Calibri"/>
                <a:cs typeface="Arial" panose="020B0604020202020204" pitchFamily="34" charset="0"/>
              </a:rPr>
              <a:t> </a:t>
            </a:r>
            <a:r>
              <a:rPr lang="tr-TR" sz="900" dirty="0" err="1">
                <a:ea typeface="Calibri"/>
                <a:cs typeface="Arial" panose="020B0604020202020204" pitchFamily="34" charset="0"/>
              </a:rPr>
              <a:t>early</a:t>
            </a:r>
            <a:r>
              <a:rPr lang="tr-TR" sz="900" dirty="0">
                <a:ea typeface="Calibri"/>
                <a:cs typeface="Arial" panose="020B0604020202020204" pitchFamily="34" charset="0"/>
              </a:rPr>
              <a:t> </a:t>
            </a:r>
            <a:r>
              <a:rPr lang="tr-TR" sz="900" dirty="0" err="1">
                <a:ea typeface="Calibri"/>
                <a:cs typeface="Arial" panose="020B0604020202020204" pitchFamily="34" charset="0"/>
              </a:rPr>
              <a:t>pregnancy</a:t>
            </a:r>
            <a:r>
              <a:rPr lang="tr-TR" sz="900" dirty="0">
                <a:ea typeface="Calibri"/>
                <a:cs typeface="Arial" panose="020B0604020202020204" pitchFamily="34" charset="0"/>
              </a:rPr>
              <a:t> </a:t>
            </a:r>
            <a:r>
              <a:rPr lang="tr-TR" sz="900" dirty="0" err="1">
                <a:ea typeface="Calibri"/>
                <a:cs typeface="Arial" panose="020B0604020202020204" pitchFamily="34" charset="0"/>
              </a:rPr>
              <a:t>to</a:t>
            </a:r>
            <a:r>
              <a:rPr lang="tr-TR" sz="900" dirty="0">
                <a:ea typeface="Calibri"/>
                <a:cs typeface="Arial" panose="020B0604020202020204" pitchFamily="34" charset="0"/>
              </a:rPr>
              <a:t> </a:t>
            </a:r>
            <a:r>
              <a:rPr lang="tr-TR" sz="900" dirty="0" err="1">
                <a:ea typeface="Calibri"/>
                <a:cs typeface="Arial" panose="020B0604020202020204" pitchFamily="34" charset="0"/>
              </a:rPr>
              <a:t>prevent</a:t>
            </a:r>
            <a:r>
              <a:rPr lang="tr-TR" sz="900" dirty="0">
                <a:ea typeface="Calibri"/>
                <a:cs typeface="Arial" panose="020B0604020202020204" pitchFamily="34" charset="0"/>
              </a:rPr>
              <a:t> </a:t>
            </a:r>
            <a:r>
              <a:rPr lang="tr-TR" sz="900" dirty="0" err="1">
                <a:ea typeface="Calibri"/>
                <a:cs typeface="Arial" panose="020B0604020202020204" pitchFamily="34" charset="0"/>
              </a:rPr>
              <a:t>recurrent</a:t>
            </a:r>
            <a:r>
              <a:rPr lang="tr-TR" sz="900" dirty="0">
                <a:ea typeface="Calibri"/>
                <a:cs typeface="Arial" panose="020B0604020202020204" pitchFamily="34" charset="0"/>
              </a:rPr>
              <a:t> </a:t>
            </a:r>
            <a:r>
              <a:rPr lang="tr-TR" sz="900" dirty="0" err="1">
                <a:ea typeface="Calibri"/>
                <a:cs typeface="Arial" panose="020B0604020202020204" pitchFamily="34" charset="0"/>
              </a:rPr>
              <a:t>pregnancy</a:t>
            </a:r>
            <a:r>
              <a:rPr lang="tr-TR" sz="900" dirty="0">
                <a:ea typeface="Calibri"/>
                <a:cs typeface="Arial" panose="020B0604020202020204" pitchFamily="34" charset="0"/>
              </a:rPr>
              <a:t> </a:t>
            </a:r>
            <a:r>
              <a:rPr lang="tr-TR" sz="900" dirty="0" err="1">
                <a:ea typeface="Calibri"/>
                <a:cs typeface="Arial" panose="020B0604020202020204" pitchFamily="34" charset="0"/>
              </a:rPr>
              <a:t>loss</a:t>
            </a:r>
            <a:r>
              <a:rPr lang="tr-TR" sz="900" dirty="0">
                <a:ea typeface="Calibri"/>
                <a:cs typeface="Arial" panose="020B0604020202020204" pitchFamily="34" charset="0"/>
              </a:rPr>
              <a:t> </a:t>
            </a:r>
            <a:r>
              <a:rPr lang="tr-TR" sz="900" dirty="0" err="1">
                <a:ea typeface="Calibri"/>
                <a:cs typeface="Arial" panose="020B0604020202020204" pitchFamily="34" charset="0"/>
              </a:rPr>
              <a:t>and</a:t>
            </a:r>
            <a:r>
              <a:rPr lang="tr-TR" sz="900" dirty="0">
                <a:ea typeface="Calibri"/>
                <a:cs typeface="Arial" panose="020B0604020202020204" pitchFamily="34" charset="0"/>
              </a:rPr>
              <a:t> </a:t>
            </a:r>
            <a:r>
              <a:rPr lang="tr-TR" sz="900" dirty="0" err="1">
                <a:ea typeface="Calibri"/>
                <a:cs typeface="Arial" panose="020B0604020202020204" pitchFamily="34" charset="0"/>
              </a:rPr>
              <a:t>its</a:t>
            </a:r>
            <a:r>
              <a:rPr lang="tr-TR" sz="900" dirty="0">
                <a:ea typeface="Calibri"/>
                <a:cs typeface="Arial" panose="020B0604020202020204" pitchFamily="34" charset="0"/>
              </a:rPr>
              <a:t> role in </a:t>
            </a:r>
            <a:r>
              <a:rPr lang="tr-TR" sz="900" dirty="0" err="1">
                <a:ea typeface="Calibri"/>
                <a:cs typeface="Arial" panose="020B0604020202020204" pitchFamily="34" charset="0"/>
              </a:rPr>
              <a:t>modulation</a:t>
            </a:r>
            <a:r>
              <a:rPr lang="tr-TR" sz="900" dirty="0">
                <a:ea typeface="Calibri"/>
                <a:cs typeface="Arial" panose="020B0604020202020204" pitchFamily="34" charset="0"/>
              </a:rPr>
              <a:t> of </a:t>
            </a:r>
            <a:r>
              <a:rPr lang="tr-TR" sz="900" dirty="0" err="1">
                <a:ea typeface="Calibri"/>
                <a:cs typeface="Arial" panose="020B0604020202020204" pitchFamily="34" charset="0"/>
              </a:rPr>
              <a:t>cytokine</a:t>
            </a:r>
            <a:r>
              <a:rPr lang="tr-TR" sz="900" dirty="0">
                <a:ea typeface="Calibri"/>
                <a:cs typeface="Arial" panose="020B0604020202020204" pitchFamily="34" charset="0"/>
              </a:rPr>
              <a:t> </a:t>
            </a:r>
            <a:r>
              <a:rPr lang="tr-TR" sz="900" dirty="0" err="1">
                <a:ea typeface="Calibri"/>
                <a:cs typeface="Arial" panose="020B0604020202020204" pitchFamily="34" charset="0"/>
              </a:rPr>
              <a:t>production</a:t>
            </a:r>
            <a:r>
              <a:rPr lang="tr-TR" sz="900" dirty="0">
                <a:ea typeface="Calibri"/>
                <a:cs typeface="Arial" panose="020B0604020202020204" pitchFamily="34" charset="0"/>
              </a:rPr>
              <a:t>: a </a:t>
            </a:r>
            <a:r>
              <a:rPr lang="tr-TR" sz="900" dirty="0" err="1">
                <a:ea typeface="Calibri"/>
                <a:cs typeface="Arial" panose="020B0604020202020204" pitchFamily="34" charset="0"/>
              </a:rPr>
              <a:t>double-blind</a:t>
            </a:r>
            <a:r>
              <a:rPr lang="tr-TR" sz="900" dirty="0">
                <a:ea typeface="Calibri"/>
                <a:cs typeface="Arial" panose="020B0604020202020204" pitchFamily="34" charset="0"/>
              </a:rPr>
              <a:t>, </a:t>
            </a:r>
            <a:r>
              <a:rPr lang="tr-TR" sz="900" dirty="0" err="1">
                <a:ea typeface="Calibri"/>
                <a:cs typeface="Arial" panose="020B0604020202020204" pitchFamily="34" charset="0"/>
              </a:rPr>
              <a:t>randomized</a:t>
            </a:r>
            <a:r>
              <a:rPr lang="tr-TR" sz="900" dirty="0">
                <a:ea typeface="Calibri"/>
                <a:cs typeface="Arial" panose="020B0604020202020204" pitchFamily="34" charset="0"/>
              </a:rPr>
              <a:t>, </a:t>
            </a:r>
            <a:r>
              <a:rPr lang="tr-TR" sz="900" dirty="0" err="1">
                <a:ea typeface="Calibri"/>
                <a:cs typeface="Arial" panose="020B0604020202020204" pitchFamily="34" charset="0"/>
              </a:rPr>
              <a:t>parallel</a:t>
            </a:r>
            <a:r>
              <a:rPr lang="tr-TR" sz="900" dirty="0">
                <a:ea typeface="Calibri"/>
                <a:cs typeface="Arial" panose="020B0604020202020204" pitchFamily="34" charset="0"/>
              </a:rPr>
              <a:t>, </a:t>
            </a:r>
            <a:r>
              <a:rPr lang="tr-TR" sz="900" dirty="0" err="1">
                <a:ea typeface="Calibri"/>
                <a:cs typeface="Arial" panose="020B0604020202020204" pitchFamily="34" charset="0"/>
              </a:rPr>
              <a:t>placebo-controlled</a:t>
            </a:r>
            <a:r>
              <a:rPr lang="tr-TR" sz="900" dirty="0">
                <a:ea typeface="Calibri"/>
                <a:cs typeface="Arial" panose="020B0604020202020204" pitchFamily="34" charset="0"/>
              </a:rPr>
              <a:t> </a:t>
            </a:r>
            <a:r>
              <a:rPr lang="tr-TR" sz="900" dirty="0" err="1">
                <a:ea typeface="Calibri"/>
                <a:cs typeface="Arial" panose="020B0604020202020204" pitchFamily="34" charset="0"/>
              </a:rPr>
              <a:t>trial</a:t>
            </a:r>
            <a:r>
              <a:rPr lang="tr-TR" sz="900" dirty="0">
                <a:ea typeface="Calibri"/>
                <a:cs typeface="Arial" panose="020B0604020202020204" pitchFamily="34" charset="0"/>
              </a:rPr>
              <a:t>. </a:t>
            </a:r>
            <a:r>
              <a:rPr lang="tr-TR" sz="900" i="1" dirty="0" err="1">
                <a:ea typeface="Calibri"/>
                <a:cs typeface="Arial" panose="020B0604020202020204" pitchFamily="34" charset="0"/>
              </a:rPr>
              <a:t>Fertil</a:t>
            </a:r>
            <a:r>
              <a:rPr lang="tr-TR" sz="900" i="1" dirty="0">
                <a:ea typeface="Calibri"/>
                <a:cs typeface="Arial" panose="020B0604020202020204" pitchFamily="34" charset="0"/>
              </a:rPr>
              <a:t> Steril</a:t>
            </a:r>
            <a:r>
              <a:rPr lang="tr-TR" sz="900" dirty="0">
                <a:ea typeface="Calibri"/>
                <a:cs typeface="Arial" panose="020B0604020202020204" pitchFamily="34" charset="0"/>
              </a:rPr>
              <a:t> 2014;102(5):1357–1363</a:t>
            </a:r>
          </a:p>
          <a:p>
            <a:pPr marL="230394" indent="-230394">
              <a:lnSpc>
                <a:spcPct val="85000"/>
              </a:lnSpc>
              <a:buAutoNum type="arabicPeriod"/>
              <a:defRPr/>
            </a:pPr>
            <a:r>
              <a:rPr lang="tr-TR" sz="900" dirty="0" err="1"/>
              <a:t>Stanczyk</a:t>
            </a:r>
            <a:r>
              <a:rPr lang="tr-TR" sz="900" dirty="0"/>
              <a:t> FZ, </a:t>
            </a:r>
            <a:r>
              <a:rPr lang="tr-TR" sz="900" dirty="0" err="1"/>
              <a:t>Hapgood</a:t>
            </a:r>
            <a:r>
              <a:rPr lang="tr-TR" sz="900" dirty="0"/>
              <a:t> JP, </a:t>
            </a:r>
            <a:r>
              <a:rPr lang="tr-TR" sz="900" dirty="0" err="1"/>
              <a:t>Winer</a:t>
            </a:r>
            <a:r>
              <a:rPr lang="tr-TR" sz="900" dirty="0"/>
              <a:t> S, </a:t>
            </a:r>
            <a:r>
              <a:rPr lang="tr-TR" sz="900" dirty="0" err="1"/>
              <a:t>Mishell</a:t>
            </a:r>
            <a:r>
              <a:rPr lang="tr-TR" sz="900" dirty="0"/>
              <a:t> DR </a:t>
            </a:r>
            <a:r>
              <a:rPr lang="tr-TR" sz="900" dirty="0" err="1"/>
              <a:t>Jr</a:t>
            </a:r>
            <a:r>
              <a:rPr lang="tr-TR" sz="900" i="1" dirty="0"/>
              <a:t>. </a:t>
            </a:r>
            <a:r>
              <a:rPr lang="tr-TR" sz="900" dirty="0" err="1"/>
              <a:t>Progestogens</a:t>
            </a:r>
            <a:r>
              <a:rPr lang="tr-TR" sz="900" dirty="0"/>
              <a:t> </a:t>
            </a:r>
            <a:r>
              <a:rPr lang="tr-TR" sz="900" dirty="0" err="1"/>
              <a:t>used</a:t>
            </a:r>
            <a:r>
              <a:rPr lang="tr-TR" sz="900" dirty="0"/>
              <a:t> in </a:t>
            </a:r>
            <a:r>
              <a:rPr lang="tr-TR" sz="900" dirty="0" err="1"/>
              <a:t>postmenopausal</a:t>
            </a:r>
            <a:r>
              <a:rPr lang="tr-TR" sz="900" dirty="0"/>
              <a:t> </a:t>
            </a:r>
            <a:r>
              <a:rPr lang="tr-TR" sz="900" dirty="0" err="1"/>
              <a:t>hormone</a:t>
            </a:r>
            <a:r>
              <a:rPr lang="tr-TR" sz="900" dirty="0"/>
              <a:t> </a:t>
            </a:r>
            <a:r>
              <a:rPr lang="tr-TR" sz="900" dirty="0" err="1"/>
              <a:t>therapy</a:t>
            </a:r>
            <a:r>
              <a:rPr lang="tr-TR" sz="900" dirty="0"/>
              <a:t>: </a:t>
            </a:r>
            <a:r>
              <a:rPr lang="tr-TR" sz="900" dirty="0" err="1"/>
              <a:t>differences</a:t>
            </a:r>
            <a:r>
              <a:rPr lang="tr-TR" sz="900" dirty="0"/>
              <a:t> in </a:t>
            </a:r>
            <a:r>
              <a:rPr lang="tr-TR" sz="900" dirty="0" err="1"/>
              <a:t>their</a:t>
            </a:r>
            <a:r>
              <a:rPr lang="tr-TR" sz="900" dirty="0"/>
              <a:t> </a:t>
            </a:r>
            <a:r>
              <a:rPr lang="tr-TR" sz="900" dirty="0" err="1"/>
              <a:t>pharmacological</a:t>
            </a:r>
            <a:r>
              <a:rPr lang="tr-TR" sz="900" dirty="0"/>
              <a:t> </a:t>
            </a:r>
            <a:r>
              <a:rPr lang="tr-TR" sz="900" dirty="0" err="1"/>
              <a:t>properties</a:t>
            </a:r>
            <a:r>
              <a:rPr lang="tr-TR" sz="900" dirty="0"/>
              <a:t>, </a:t>
            </a:r>
            <a:r>
              <a:rPr lang="tr-TR" sz="900" dirty="0" err="1"/>
              <a:t>intracellular</a:t>
            </a:r>
            <a:r>
              <a:rPr lang="tr-TR" sz="900" dirty="0"/>
              <a:t> </a:t>
            </a:r>
            <a:r>
              <a:rPr lang="tr-TR" sz="900" dirty="0" err="1"/>
              <a:t>actions</a:t>
            </a:r>
            <a:r>
              <a:rPr lang="tr-TR" sz="900" dirty="0"/>
              <a:t>, </a:t>
            </a:r>
            <a:r>
              <a:rPr lang="tr-TR" sz="900" dirty="0" err="1"/>
              <a:t>and</a:t>
            </a:r>
            <a:r>
              <a:rPr lang="tr-TR" sz="900" dirty="0"/>
              <a:t> </a:t>
            </a:r>
            <a:r>
              <a:rPr lang="tr-TR" sz="900" dirty="0" err="1"/>
              <a:t>clinical</a:t>
            </a:r>
            <a:r>
              <a:rPr lang="tr-TR" sz="900" dirty="0"/>
              <a:t> </a:t>
            </a:r>
            <a:r>
              <a:rPr lang="tr-TR" sz="900" dirty="0" err="1"/>
              <a:t>effects</a:t>
            </a:r>
            <a:r>
              <a:rPr lang="tr-TR" sz="900" dirty="0"/>
              <a:t>. </a:t>
            </a:r>
            <a:r>
              <a:rPr lang="tr-TR" sz="900" i="1" dirty="0" err="1"/>
              <a:t>Endocr</a:t>
            </a:r>
            <a:r>
              <a:rPr lang="tr-TR" sz="900" i="1" dirty="0"/>
              <a:t> </a:t>
            </a:r>
            <a:r>
              <a:rPr lang="tr-TR" sz="900" i="1" dirty="0" err="1"/>
              <a:t>Rev</a:t>
            </a:r>
            <a:r>
              <a:rPr lang="tr-TR" sz="900" i="1" dirty="0"/>
              <a:t> </a:t>
            </a:r>
            <a:r>
              <a:rPr lang="tr-TR" sz="900" dirty="0"/>
              <a:t>2013;34(2):171</a:t>
            </a:r>
            <a:r>
              <a:rPr lang="tr-TR" sz="900" dirty="0">
                <a:solidFill>
                  <a:schemeClr val="dk1"/>
                </a:solidFill>
              </a:rPr>
              <a:t>–</a:t>
            </a:r>
            <a:r>
              <a:rPr lang="tr-TR" sz="900" dirty="0"/>
              <a:t>208</a:t>
            </a:r>
          </a:p>
          <a:p>
            <a:pPr marL="230394" indent="-230394">
              <a:lnSpc>
                <a:spcPct val="85000"/>
              </a:lnSpc>
              <a:buAutoNum type="arabicPeriod"/>
              <a:defRPr/>
            </a:pPr>
            <a:r>
              <a:rPr lang="tr-TR" sz="900" dirty="0"/>
              <a:t>Schindler AE. </a:t>
            </a:r>
            <a:r>
              <a:rPr lang="tr-TR" sz="900" dirty="0" err="1"/>
              <a:t>Progestational</a:t>
            </a:r>
            <a:r>
              <a:rPr lang="tr-TR" sz="900" dirty="0"/>
              <a:t> </a:t>
            </a:r>
            <a:r>
              <a:rPr lang="tr-TR" sz="900" dirty="0" err="1"/>
              <a:t>effects</a:t>
            </a:r>
            <a:r>
              <a:rPr lang="tr-TR" sz="900" dirty="0"/>
              <a:t> of </a:t>
            </a:r>
            <a:r>
              <a:rPr lang="tr-TR" sz="900" dirty="0" err="1"/>
              <a:t>dydrogesterone</a:t>
            </a:r>
            <a:r>
              <a:rPr lang="tr-TR" sz="900" dirty="0"/>
              <a:t> in </a:t>
            </a:r>
            <a:r>
              <a:rPr lang="tr-TR" sz="900" dirty="0" err="1"/>
              <a:t>vitro</a:t>
            </a:r>
            <a:r>
              <a:rPr lang="tr-TR" sz="900" dirty="0"/>
              <a:t>, in </a:t>
            </a:r>
            <a:r>
              <a:rPr lang="tr-TR" sz="900" dirty="0" err="1"/>
              <a:t>vivo</a:t>
            </a:r>
            <a:r>
              <a:rPr lang="tr-TR" sz="900" dirty="0"/>
              <a:t> </a:t>
            </a:r>
            <a:r>
              <a:rPr lang="tr-TR" sz="900" dirty="0" err="1"/>
              <a:t>and</a:t>
            </a:r>
            <a:r>
              <a:rPr lang="tr-TR" sz="900" dirty="0"/>
              <a:t> on </a:t>
            </a:r>
            <a:r>
              <a:rPr lang="tr-TR" sz="900" dirty="0" err="1"/>
              <a:t>the</a:t>
            </a:r>
            <a:r>
              <a:rPr lang="tr-TR" sz="900" dirty="0"/>
              <a:t> </a:t>
            </a:r>
            <a:r>
              <a:rPr lang="tr-TR" sz="900" dirty="0" err="1"/>
              <a:t>human</a:t>
            </a:r>
            <a:r>
              <a:rPr lang="tr-TR" sz="900" dirty="0"/>
              <a:t> </a:t>
            </a:r>
            <a:r>
              <a:rPr lang="tr-TR" sz="900" dirty="0" err="1"/>
              <a:t>endometrium</a:t>
            </a:r>
            <a:r>
              <a:rPr lang="tr-TR" sz="900" dirty="0"/>
              <a:t>. </a:t>
            </a:r>
            <a:r>
              <a:rPr lang="tr-TR" sz="900" i="1" dirty="0" err="1"/>
              <a:t>Maturitas</a:t>
            </a:r>
            <a:r>
              <a:rPr lang="tr-TR" sz="900" dirty="0"/>
              <a:t> 2009;65(</a:t>
            </a:r>
            <a:r>
              <a:rPr lang="tr-TR" sz="900" dirty="0" err="1"/>
              <a:t>Suppl</a:t>
            </a:r>
            <a:r>
              <a:rPr lang="tr-TR" sz="900" dirty="0"/>
              <a:t> 1):S3–S11</a:t>
            </a:r>
          </a:p>
          <a:p>
            <a:pPr marL="230394" indent="-230394">
              <a:lnSpc>
                <a:spcPct val="85000"/>
              </a:lnSpc>
              <a:buAutoNum type="arabicPeriod"/>
              <a:defRPr/>
            </a:pPr>
            <a:r>
              <a:rPr lang="tr-TR" sz="900" dirty="0" err="1"/>
              <a:t>Abbott</a:t>
            </a:r>
            <a:r>
              <a:rPr lang="tr-TR" sz="900" dirty="0"/>
              <a:t> </a:t>
            </a:r>
            <a:r>
              <a:rPr lang="tr-TR" sz="900" dirty="0" err="1"/>
              <a:t>Laboratories</a:t>
            </a:r>
            <a:r>
              <a:rPr lang="tr-TR" sz="900" dirty="0"/>
              <a:t>. </a:t>
            </a:r>
            <a:r>
              <a:rPr lang="tr-TR" sz="900" dirty="0" err="1"/>
              <a:t>Company</a:t>
            </a:r>
            <a:r>
              <a:rPr lang="tr-TR" sz="900" dirty="0"/>
              <a:t> </a:t>
            </a:r>
            <a:r>
              <a:rPr lang="tr-TR" sz="900" dirty="0" err="1"/>
              <a:t>Core</a:t>
            </a:r>
            <a:r>
              <a:rPr lang="tr-TR" sz="900" dirty="0"/>
              <a:t> Data </a:t>
            </a:r>
            <a:r>
              <a:rPr lang="tr-TR" sz="900" dirty="0" err="1"/>
              <a:t>Sheet</a:t>
            </a:r>
            <a:r>
              <a:rPr lang="tr-TR" sz="900" dirty="0"/>
              <a:t>. </a:t>
            </a:r>
            <a:r>
              <a:rPr lang="tr-TR" sz="900" dirty="0" err="1"/>
              <a:t>Didrogesteron</a:t>
            </a:r>
            <a:r>
              <a:rPr lang="tr-TR" sz="900" dirty="0"/>
              <a:t>. 15 Ocak 2016</a:t>
            </a:r>
          </a:p>
          <a:p>
            <a:pPr marL="230394" indent="-230394" defTabSz="921575">
              <a:lnSpc>
                <a:spcPct val="85000"/>
              </a:lnSpc>
              <a:buFontTx/>
              <a:buAutoNum type="arabicPeriod"/>
              <a:defRPr/>
            </a:pPr>
            <a:r>
              <a:rPr lang="tr-TR" sz="900" dirty="0" err="1"/>
              <a:t>Bulletti</a:t>
            </a:r>
            <a:r>
              <a:rPr lang="tr-TR" sz="900" dirty="0"/>
              <a:t> C, de </a:t>
            </a:r>
            <a:r>
              <a:rPr lang="tr-TR" sz="900" dirty="0" err="1"/>
              <a:t>Ziegler</a:t>
            </a:r>
            <a:r>
              <a:rPr lang="tr-TR" sz="900" dirty="0"/>
              <a:t> D, </a:t>
            </a:r>
            <a:r>
              <a:rPr lang="tr-TR" sz="900" dirty="0" err="1"/>
              <a:t>Flamigni</a:t>
            </a:r>
            <a:r>
              <a:rPr lang="tr-TR" sz="900" dirty="0"/>
              <a:t> C, </a:t>
            </a:r>
            <a:r>
              <a:rPr lang="tr-TR" sz="900" i="1" dirty="0"/>
              <a:t>et al. </a:t>
            </a:r>
            <a:r>
              <a:rPr lang="tr-TR" sz="900" dirty="0" err="1"/>
              <a:t>Targeted</a:t>
            </a:r>
            <a:r>
              <a:rPr lang="tr-TR" sz="900" dirty="0"/>
              <a:t> </a:t>
            </a:r>
            <a:r>
              <a:rPr lang="tr-TR" sz="900" dirty="0" err="1"/>
              <a:t>drug</a:t>
            </a:r>
            <a:r>
              <a:rPr lang="tr-TR" sz="900" dirty="0"/>
              <a:t> </a:t>
            </a:r>
            <a:r>
              <a:rPr lang="tr-TR" sz="900" dirty="0" err="1"/>
              <a:t>delivery</a:t>
            </a:r>
            <a:r>
              <a:rPr lang="tr-TR" sz="900" dirty="0"/>
              <a:t> in </a:t>
            </a:r>
            <a:r>
              <a:rPr lang="tr-TR" sz="900" dirty="0" err="1"/>
              <a:t>gynaecology</a:t>
            </a:r>
            <a:r>
              <a:rPr lang="tr-TR" sz="900" dirty="0"/>
              <a:t>: </a:t>
            </a:r>
            <a:r>
              <a:rPr lang="tr-TR" sz="900" dirty="0" err="1"/>
              <a:t>the</a:t>
            </a:r>
            <a:r>
              <a:rPr lang="tr-TR" sz="900" dirty="0"/>
              <a:t> </a:t>
            </a:r>
            <a:r>
              <a:rPr lang="tr-TR" sz="900" dirty="0" err="1"/>
              <a:t>first</a:t>
            </a:r>
            <a:r>
              <a:rPr lang="tr-TR" sz="900" dirty="0"/>
              <a:t> </a:t>
            </a:r>
            <a:r>
              <a:rPr lang="tr-TR" sz="900" dirty="0" err="1"/>
              <a:t>uterine</a:t>
            </a:r>
            <a:r>
              <a:rPr lang="tr-TR" sz="900" dirty="0"/>
              <a:t> </a:t>
            </a:r>
            <a:r>
              <a:rPr lang="tr-TR" sz="900" dirty="0" err="1"/>
              <a:t>pass</a:t>
            </a:r>
            <a:r>
              <a:rPr lang="tr-TR" sz="900" dirty="0"/>
              <a:t> </a:t>
            </a:r>
            <a:r>
              <a:rPr lang="tr-TR" sz="900" dirty="0" err="1"/>
              <a:t>effect</a:t>
            </a:r>
            <a:r>
              <a:rPr lang="tr-TR" sz="900" dirty="0"/>
              <a:t>. </a:t>
            </a:r>
            <a:r>
              <a:rPr lang="tr-TR" sz="900" i="1" dirty="0"/>
              <a:t>Hum </a:t>
            </a:r>
            <a:r>
              <a:rPr lang="tr-TR" sz="900" i="1" dirty="0" err="1"/>
              <a:t>Reprod</a:t>
            </a:r>
            <a:r>
              <a:rPr lang="tr-TR" sz="900" i="1" dirty="0"/>
              <a:t> </a:t>
            </a:r>
            <a:r>
              <a:rPr lang="tr-TR" sz="900" dirty="0"/>
              <a:t>1997;12(5):1073</a:t>
            </a:r>
            <a:r>
              <a:rPr lang="tr-TR" sz="900" dirty="0">
                <a:solidFill>
                  <a:schemeClr val="dk1"/>
                </a:solidFill>
              </a:rPr>
              <a:t>–</a:t>
            </a:r>
            <a:r>
              <a:rPr lang="tr-TR" sz="900" dirty="0"/>
              <a:t>1079</a:t>
            </a:r>
          </a:p>
          <a:p>
            <a:pPr marL="230394" indent="-230394" defTabSz="921575">
              <a:lnSpc>
                <a:spcPct val="85000"/>
              </a:lnSpc>
              <a:buFontTx/>
              <a:buAutoNum type="arabicPeriod"/>
              <a:defRPr/>
            </a:pPr>
            <a:r>
              <a:rPr lang="tr-TR" sz="900" dirty="0" err="1"/>
              <a:t>Macklon</a:t>
            </a:r>
            <a:r>
              <a:rPr lang="tr-TR" sz="900" dirty="0"/>
              <a:t> NS, </a:t>
            </a:r>
            <a:r>
              <a:rPr lang="tr-TR" sz="900" dirty="0" err="1"/>
              <a:t>Geraedts</a:t>
            </a:r>
            <a:r>
              <a:rPr lang="tr-TR" sz="900" dirty="0"/>
              <a:t> JP, </a:t>
            </a:r>
            <a:r>
              <a:rPr lang="tr-TR" sz="900" dirty="0" err="1"/>
              <a:t>Fauser</a:t>
            </a:r>
            <a:r>
              <a:rPr lang="tr-TR" sz="900" dirty="0"/>
              <a:t> BC</a:t>
            </a:r>
            <a:r>
              <a:rPr lang="tr-TR" sz="900" i="1" dirty="0"/>
              <a:t>. </a:t>
            </a:r>
            <a:r>
              <a:rPr lang="tr-TR" sz="900" dirty="0" err="1"/>
              <a:t>Conception</a:t>
            </a:r>
            <a:r>
              <a:rPr lang="tr-TR" sz="900" dirty="0"/>
              <a:t> </a:t>
            </a:r>
            <a:r>
              <a:rPr lang="tr-TR" sz="900" dirty="0" err="1"/>
              <a:t>to</a:t>
            </a:r>
            <a:r>
              <a:rPr lang="tr-TR" sz="900" dirty="0"/>
              <a:t> </a:t>
            </a:r>
            <a:r>
              <a:rPr lang="tr-TR" sz="900" dirty="0" err="1"/>
              <a:t>ongoing</a:t>
            </a:r>
            <a:r>
              <a:rPr lang="tr-TR" sz="900" dirty="0"/>
              <a:t> </a:t>
            </a:r>
            <a:r>
              <a:rPr lang="tr-TR" sz="900" dirty="0" err="1"/>
              <a:t>pregnancy</a:t>
            </a:r>
            <a:r>
              <a:rPr lang="tr-TR" sz="900" dirty="0"/>
              <a:t>: </a:t>
            </a:r>
            <a:r>
              <a:rPr lang="tr-TR" sz="900" dirty="0" err="1"/>
              <a:t>the</a:t>
            </a:r>
            <a:r>
              <a:rPr lang="tr-TR" sz="900" dirty="0"/>
              <a:t> '</a:t>
            </a:r>
            <a:r>
              <a:rPr lang="tr-TR" sz="900" dirty="0" err="1"/>
              <a:t>black</a:t>
            </a:r>
            <a:r>
              <a:rPr lang="tr-TR" sz="900" dirty="0"/>
              <a:t> </a:t>
            </a:r>
            <a:r>
              <a:rPr lang="tr-TR" sz="900" dirty="0" err="1"/>
              <a:t>box</a:t>
            </a:r>
            <a:r>
              <a:rPr lang="tr-TR" sz="900" dirty="0"/>
              <a:t>' of </a:t>
            </a:r>
            <a:r>
              <a:rPr lang="tr-TR" sz="900" dirty="0" err="1"/>
              <a:t>early</a:t>
            </a:r>
            <a:r>
              <a:rPr lang="tr-TR" sz="900" dirty="0"/>
              <a:t> </a:t>
            </a:r>
            <a:r>
              <a:rPr lang="tr-TR" sz="900" dirty="0" err="1"/>
              <a:t>pregnancy</a:t>
            </a:r>
            <a:r>
              <a:rPr lang="tr-TR" sz="900" dirty="0"/>
              <a:t> </a:t>
            </a:r>
            <a:r>
              <a:rPr lang="tr-TR" sz="900" dirty="0" err="1"/>
              <a:t>loss</a:t>
            </a:r>
            <a:r>
              <a:rPr lang="tr-TR" sz="900" dirty="0"/>
              <a:t>. </a:t>
            </a:r>
            <a:r>
              <a:rPr lang="tr-TR" sz="900" i="1" dirty="0"/>
              <a:t>Hum </a:t>
            </a:r>
            <a:r>
              <a:rPr lang="tr-TR" sz="900" i="1" dirty="0" err="1"/>
              <a:t>Reprod</a:t>
            </a:r>
            <a:r>
              <a:rPr lang="tr-TR" sz="900" i="1" dirty="0"/>
              <a:t> Update </a:t>
            </a:r>
            <a:r>
              <a:rPr lang="tr-TR" sz="900" dirty="0"/>
              <a:t>2002;8(4):333–343</a:t>
            </a:r>
          </a:p>
          <a:p>
            <a:pPr marL="230394" indent="-230394" defTabSz="921575">
              <a:lnSpc>
                <a:spcPct val="85000"/>
              </a:lnSpc>
              <a:buFontTx/>
              <a:buAutoNum type="arabicPeriod"/>
              <a:defRPr/>
            </a:pPr>
            <a:r>
              <a:rPr lang="tr-TR" sz="900" dirty="0" err="1">
                <a:solidFill>
                  <a:schemeClr val="dk1"/>
                </a:solidFill>
              </a:rPr>
              <a:t>Choi</a:t>
            </a:r>
            <a:r>
              <a:rPr lang="tr-TR" sz="900" dirty="0">
                <a:solidFill>
                  <a:schemeClr val="dk1"/>
                </a:solidFill>
              </a:rPr>
              <a:t> TY, Lee HM, Park WK, </a:t>
            </a:r>
            <a:r>
              <a:rPr lang="tr-TR" sz="900" i="1" dirty="0">
                <a:solidFill>
                  <a:schemeClr val="dk1"/>
                </a:solidFill>
              </a:rPr>
              <a:t>et al. </a:t>
            </a:r>
            <a:r>
              <a:rPr lang="tr-TR" sz="900" dirty="0" err="1">
                <a:solidFill>
                  <a:schemeClr val="dk1"/>
                </a:solidFill>
              </a:rPr>
              <a:t>Spontaneous</a:t>
            </a:r>
            <a:r>
              <a:rPr lang="tr-TR" sz="900" dirty="0">
                <a:solidFill>
                  <a:schemeClr val="dk1"/>
                </a:solidFill>
              </a:rPr>
              <a:t> </a:t>
            </a:r>
            <a:r>
              <a:rPr lang="tr-TR" sz="900" dirty="0" err="1">
                <a:solidFill>
                  <a:schemeClr val="dk1"/>
                </a:solidFill>
              </a:rPr>
              <a:t>abortion</a:t>
            </a:r>
            <a:r>
              <a:rPr lang="tr-TR" sz="900" dirty="0">
                <a:solidFill>
                  <a:schemeClr val="dk1"/>
                </a:solidFill>
              </a:rPr>
              <a:t> </a:t>
            </a:r>
            <a:r>
              <a:rPr lang="tr-TR" sz="900" dirty="0" err="1">
                <a:solidFill>
                  <a:schemeClr val="dk1"/>
                </a:solidFill>
              </a:rPr>
              <a:t>and</a:t>
            </a:r>
            <a:r>
              <a:rPr lang="tr-TR" sz="900" dirty="0">
                <a:solidFill>
                  <a:schemeClr val="dk1"/>
                </a:solidFill>
              </a:rPr>
              <a:t> </a:t>
            </a:r>
            <a:r>
              <a:rPr lang="tr-TR" sz="900" dirty="0" err="1">
                <a:solidFill>
                  <a:schemeClr val="dk1"/>
                </a:solidFill>
              </a:rPr>
              <a:t>recurrent</a:t>
            </a:r>
            <a:r>
              <a:rPr lang="tr-TR" sz="900" dirty="0">
                <a:solidFill>
                  <a:schemeClr val="dk1"/>
                </a:solidFill>
              </a:rPr>
              <a:t> </a:t>
            </a:r>
            <a:r>
              <a:rPr lang="tr-TR" sz="900" dirty="0" err="1">
                <a:solidFill>
                  <a:schemeClr val="dk1"/>
                </a:solidFill>
              </a:rPr>
              <a:t>miscarriage</a:t>
            </a:r>
            <a:r>
              <a:rPr lang="tr-TR" sz="900" dirty="0">
                <a:solidFill>
                  <a:schemeClr val="dk1"/>
                </a:solidFill>
              </a:rPr>
              <a:t>: A </a:t>
            </a:r>
            <a:r>
              <a:rPr lang="tr-TR" sz="900" dirty="0" err="1">
                <a:solidFill>
                  <a:schemeClr val="dk1"/>
                </a:solidFill>
              </a:rPr>
              <a:t>comparison</a:t>
            </a:r>
            <a:r>
              <a:rPr lang="tr-TR" sz="900" dirty="0">
                <a:solidFill>
                  <a:schemeClr val="dk1"/>
                </a:solidFill>
              </a:rPr>
              <a:t> of </a:t>
            </a:r>
            <a:r>
              <a:rPr lang="tr-TR" sz="900" dirty="0" err="1">
                <a:solidFill>
                  <a:schemeClr val="dk1"/>
                </a:solidFill>
              </a:rPr>
              <a:t>cytogenetic</a:t>
            </a:r>
            <a:r>
              <a:rPr lang="tr-TR" sz="900" dirty="0">
                <a:solidFill>
                  <a:schemeClr val="dk1"/>
                </a:solidFill>
              </a:rPr>
              <a:t> </a:t>
            </a:r>
            <a:r>
              <a:rPr lang="tr-TR" sz="900" dirty="0" err="1">
                <a:solidFill>
                  <a:schemeClr val="dk1"/>
                </a:solidFill>
              </a:rPr>
              <a:t>diagnosis</a:t>
            </a:r>
            <a:r>
              <a:rPr lang="tr-TR" sz="900" dirty="0">
                <a:solidFill>
                  <a:schemeClr val="dk1"/>
                </a:solidFill>
              </a:rPr>
              <a:t> in 250 </a:t>
            </a:r>
            <a:r>
              <a:rPr lang="tr-TR" sz="900" dirty="0" err="1">
                <a:solidFill>
                  <a:schemeClr val="dk1"/>
                </a:solidFill>
              </a:rPr>
              <a:t>cases</a:t>
            </a:r>
            <a:r>
              <a:rPr lang="tr-TR" sz="900" dirty="0">
                <a:solidFill>
                  <a:schemeClr val="dk1"/>
                </a:solidFill>
              </a:rPr>
              <a:t>. </a:t>
            </a:r>
            <a:r>
              <a:rPr lang="tr-TR" sz="900" i="1" dirty="0" err="1">
                <a:solidFill>
                  <a:schemeClr val="dk1"/>
                </a:solidFill>
              </a:rPr>
              <a:t>Obstet</a:t>
            </a:r>
            <a:r>
              <a:rPr lang="tr-TR" sz="900" i="1" dirty="0">
                <a:solidFill>
                  <a:schemeClr val="dk1"/>
                </a:solidFill>
              </a:rPr>
              <a:t> </a:t>
            </a:r>
            <a:r>
              <a:rPr lang="tr-TR" sz="900" i="1" dirty="0" err="1">
                <a:solidFill>
                  <a:schemeClr val="dk1"/>
                </a:solidFill>
              </a:rPr>
              <a:t>Gynecol</a:t>
            </a:r>
            <a:r>
              <a:rPr lang="tr-TR" sz="900" i="1" dirty="0">
                <a:solidFill>
                  <a:schemeClr val="dk1"/>
                </a:solidFill>
              </a:rPr>
              <a:t> </a:t>
            </a:r>
            <a:r>
              <a:rPr lang="tr-TR" sz="900" i="1" dirty="0" err="1">
                <a:solidFill>
                  <a:schemeClr val="dk1"/>
                </a:solidFill>
              </a:rPr>
              <a:t>Sci</a:t>
            </a:r>
            <a:r>
              <a:rPr lang="tr-TR" sz="900" dirty="0">
                <a:solidFill>
                  <a:schemeClr val="dk1"/>
                </a:solidFill>
              </a:rPr>
              <a:t> 2014;57(6):518–525</a:t>
            </a:r>
          </a:p>
          <a:p>
            <a:pPr marL="172795" indent="-172795">
              <a:buFont typeface="Arial" panose="020B0604020202020204" pitchFamily="34" charset="0"/>
              <a:buChar char="•"/>
              <a:defRPr/>
            </a:pPr>
            <a:endParaRPr lang="en-US" dirty="0">
              <a:solidFill>
                <a:srgbClr val="000000"/>
              </a:solidFill>
              <a:ea typeface="ＭＳ Ｐゴシック"/>
              <a:cs typeface="Arial" panose="020B0604020202020204" pitchFamily="34" charset="0"/>
            </a:endParaRPr>
          </a:p>
          <a:p>
            <a:pPr marL="633584" lvl="1" indent="-172795">
              <a:buFont typeface="Arial" panose="020B0604020202020204" pitchFamily="34" charset="0"/>
              <a:buChar char="•"/>
              <a:defRPr/>
            </a:pPr>
            <a:endParaRPr lang="en-US" dirty="0">
              <a:solidFill>
                <a:srgbClr val="000000"/>
              </a:solidFill>
              <a:latin typeface="Arial" panose="020B0604020202020204" pitchFamily="34" charset="0"/>
              <a:ea typeface="ＭＳ Ｐゴシック"/>
              <a:cs typeface="Arial" panose="020B0604020202020204" pitchFamily="34" charset="0"/>
            </a:endParaRPr>
          </a:p>
        </p:txBody>
      </p:sp>
      <p:sp>
        <p:nvSpPr>
          <p:cNvPr id="4" name="Slide Number Placeholder 3"/>
          <p:cNvSpPr>
            <a:spLocks noGrp="1"/>
          </p:cNvSpPr>
          <p:nvPr>
            <p:ph type="sldNum" sz="quarter" idx="10"/>
          </p:nvPr>
        </p:nvSpPr>
        <p:spPr/>
        <p:txBody>
          <a:bodyPr/>
          <a:lstStyle/>
          <a:p>
            <a:pPr rtl="0"/>
            <a:fld id="{2B751C23-F17F-4FBC-A2A5-151144C1D862}" type="slidenum">
              <a:rPr/>
              <a:t>110</a:t>
            </a:fld>
            <a:endParaRPr/>
          </a:p>
        </p:txBody>
      </p:sp>
    </p:spTree>
    <p:extLst>
      <p:ext uri="{BB962C8B-B14F-4D97-AF65-F5344CB8AC3E}">
        <p14:creationId xmlns:p14="http://schemas.microsoft.com/office/powerpoint/2010/main" val="3182325966"/>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5"/>
          </p:nvPr>
        </p:nvSpPr>
        <p:spPr/>
        <p:txBody>
          <a:bodyPr/>
          <a:lstStyle/>
          <a:p>
            <a:fld id="{2B751C23-F17F-4FBC-A2A5-151144C1D862}" type="slidenum">
              <a:rPr lang="en-US" smtClean="0"/>
              <a:t>111</a:t>
            </a:fld>
            <a:endParaRPr lang="en-US"/>
          </a:p>
        </p:txBody>
      </p:sp>
    </p:spTree>
    <p:extLst>
      <p:ext uri="{BB962C8B-B14F-4D97-AF65-F5344CB8AC3E}">
        <p14:creationId xmlns:p14="http://schemas.microsoft.com/office/powerpoint/2010/main" val="3612068970"/>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dirty="0"/>
              <a:t>Oral </a:t>
            </a:r>
            <a:r>
              <a:rPr lang="tr-TR" dirty="0" err="1"/>
              <a:t>vs</a:t>
            </a:r>
            <a:r>
              <a:rPr lang="tr-TR" dirty="0"/>
              <a:t> Plasebo riskte azalma var, ancak anlamlı değil. Benzer bulgu tek başına </a:t>
            </a:r>
            <a:r>
              <a:rPr lang="tr-TR" dirty="0" err="1"/>
              <a:t>intramusküler</a:t>
            </a:r>
            <a:r>
              <a:rPr lang="tr-TR" dirty="0"/>
              <a:t> ve vajinal </a:t>
            </a:r>
            <a:r>
              <a:rPr lang="tr-TR" dirty="0" err="1"/>
              <a:t>uygulamalr</a:t>
            </a:r>
            <a:r>
              <a:rPr lang="tr-TR" dirty="0"/>
              <a:t> için de geçerli.</a:t>
            </a:r>
          </a:p>
        </p:txBody>
      </p:sp>
      <p:sp>
        <p:nvSpPr>
          <p:cNvPr id="4" name="Slayt Numarası Yer Tutucusu 3"/>
          <p:cNvSpPr>
            <a:spLocks noGrp="1"/>
          </p:cNvSpPr>
          <p:nvPr>
            <p:ph type="sldNum" sz="quarter" idx="5"/>
          </p:nvPr>
        </p:nvSpPr>
        <p:spPr/>
        <p:txBody>
          <a:bodyPr/>
          <a:lstStyle/>
          <a:p>
            <a:fld id="{2B751C23-F17F-4FBC-A2A5-151144C1D862}" type="slidenum">
              <a:rPr lang="en-US" smtClean="0"/>
              <a:t>112</a:t>
            </a:fld>
            <a:endParaRPr lang="en-US"/>
          </a:p>
        </p:txBody>
      </p:sp>
    </p:spTree>
    <p:extLst>
      <p:ext uri="{BB962C8B-B14F-4D97-AF65-F5344CB8AC3E}">
        <p14:creationId xmlns:p14="http://schemas.microsoft.com/office/powerpoint/2010/main" val="2014486996"/>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dirty="0"/>
              <a:t>Üç ve daha fazla kayıplarda </a:t>
            </a:r>
            <a:r>
              <a:rPr lang="tr-TR" dirty="0" err="1"/>
              <a:t>abortus</a:t>
            </a:r>
            <a:r>
              <a:rPr lang="tr-TR" dirty="0"/>
              <a:t> </a:t>
            </a:r>
            <a:r>
              <a:rPr lang="tr-TR" dirty="0" err="1"/>
              <a:t>dah</a:t>
            </a:r>
            <a:r>
              <a:rPr lang="tr-TR" dirty="0"/>
              <a:t> az (2 ve daha fazla olan kayıplara kıyasla.</a:t>
            </a:r>
          </a:p>
        </p:txBody>
      </p:sp>
      <p:sp>
        <p:nvSpPr>
          <p:cNvPr id="4" name="Slayt Numarası Yer Tutucusu 3"/>
          <p:cNvSpPr>
            <a:spLocks noGrp="1"/>
          </p:cNvSpPr>
          <p:nvPr>
            <p:ph type="sldNum" sz="quarter" idx="5"/>
          </p:nvPr>
        </p:nvSpPr>
        <p:spPr/>
        <p:txBody>
          <a:bodyPr/>
          <a:lstStyle/>
          <a:p>
            <a:fld id="{2B751C23-F17F-4FBC-A2A5-151144C1D862}" type="slidenum">
              <a:rPr lang="en-US" smtClean="0"/>
              <a:t>113</a:t>
            </a:fld>
            <a:endParaRPr lang="en-US"/>
          </a:p>
        </p:txBody>
      </p:sp>
    </p:spTree>
    <p:extLst>
      <p:ext uri="{BB962C8B-B14F-4D97-AF65-F5344CB8AC3E}">
        <p14:creationId xmlns:p14="http://schemas.microsoft.com/office/powerpoint/2010/main" val="2371922270"/>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dirty="0"/>
              <a:t>1977-2005 yılları arasında toplam 28 anomali olgusu.</a:t>
            </a:r>
          </a:p>
        </p:txBody>
      </p:sp>
      <p:sp>
        <p:nvSpPr>
          <p:cNvPr id="4" name="Slayt Numarası Yer Tutucusu 3"/>
          <p:cNvSpPr>
            <a:spLocks noGrp="1"/>
          </p:cNvSpPr>
          <p:nvPr>
            <p:ph type="sldNum" sz="quarter" idx="5"/>
          </p:nvPr>
        </p:nvSpPr>
        <p:spPr/>
        <p:txBody>
          <a:bodyPr/>
          <a:lstStyle/>
          <a:p>
            <a:fld id="{2B751C23-F17F-4FBC-A2A5-151144C1D862}" type="slidenum">
              <a:rPr lang="en-US" smtClean="0"/>
              <a:t>115</a:t>
            </a:fld>
            <a:endParaRPr lang="en-US"/>
          </a:p>
        </p:txBody>
      </p:sp>
    </p:spTree>
    <p:extLst>
      <p:ext uri="{BB962C8B-B14F-4D97-AF65-F5344CB8AC3E}">
        <p14:creationId xmlns:p14="http://schemas.microsoft.com/office/powerpoint/2010/main" val="28201316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Folienbildplatzhalter 1"/>
          <p:cNvSpPr>
            <a:spLocks noGrp="1" noRot="1" noChangeAspect="1" noTextEdit="1"/>
          </p:cNvSpPr>
          <p:nvPr>
            <p:ph type="sldImg"/>
          </p:nvPr>
        </p:nvSpPr>
        <p:spPr>
          <a:ln/>
        </p:spPr>
      </p:sp>
      <p:sp>
        <p:nvSpPr>
          <p:cNvPr id="90115" name="Notizenplatzhalter 2"/>
          <p:cNvSpPr>
            <a:spLocks noGrp="1"/>
          </p:cNvSpPr>
          <p:nvPr>
            <p:ph type="body" idx="1"/>
          </p:nvPr>
        </p:nvSpPr>
        <p:spPr>
          <a:xfrm>
            <a:off x="727508" y="4212456"/>
            <a:ext cx="5426598" cy="3991191"/>
          </a:xfrm>
          <a:noFill/>
        </p:spPr>
        <p:txBody>
          <a:bodyPr/>
          <a:lstStyle/>
          <a:p>
            <a:pPr marL="152375" indent="-152375">
              <a:buFontTx/>
              <a:buChar char="•"/>
            </a:pPr>
            <a:r>
              <a:rPr lang="de-DE" altLang="en-US" dirty="0">
                <a:cs typeface="Arial" charset="0"/>
              </a:rPr>
              <a:t>Endometrial disorders (AUB-E):</a:t>
            </a:r>
            <a:r>
              <a:rPr lang="de-DE" altLang="en-US" baseline="30000" dirty="0">
                <a:cs typeface="Arial" charset="0"/>
              </a:rPr>
              <a:t>1</a:t>
            </a:r>
            <a:r>
              <a:rPr lang="de-DE" altLang="en-US" dirty="0">
                <a:cs typeface="Arial" charset="0"/>
              </a:rPr>
              <a:t> When AUB occurs in the context of predictable and cyclic menstrual bleeding, the mechanism responsible is probably a primary disorder of the endometrium. In cases of heavy menstrual bleeding, there may be a disruption to local endometrial hemostasis due to </a:t>
            </a:r>
            <a:r>
              <a:rPr lang="en-NZ" altLang="en-US" dirty="0">
                <a:cs typeface="Arial" charset="0"/>
              </a:rPr>
              <a:t>deficiencies in local production of vasoconstrictors (endothelin-1 and PGF</a:t>
            </a:r>
            <a:r>
              <a:rPr lang="en-NZ" altLang="en-US" baseline="-25000" dirty="0">
                <a:cs typeface="Arial" charset="0"/>
              </a:rPr>
              <a:t>2α</a:t>
            </a:r>
            <a:r>
              <a:rPr lang="en-NZ" altLang="en-US" dirty="0">
                <a:cs typeface="Arial" charset="0"/>
              </a:rPr>
              <a:t>), and/or accelerated lysis of endometrial clot because of excessive production of plasminogen activator. Prolonged bleeding may be a manifestation of deficiencies in the mechanisms of endometrial repair.</a:t>
            </a:r>
          </a:p>
          <a:p>
            <a:pPr marL="152375" indent="-152375">
              <a:buFontTx/>
              <a:buChar char="•"/>
            </a:pPr>
            <a:r>
              <a:rPr lang="de-DE" altLang="en-US" dirty="0">
                <a:cs typeface="Arial" charset="0"/>
              </a:rPr>
              <a:t>Ovulatory dysfunction (AUB-O) can contribute to the genesis of AUB.</a:t>
            </a:r>
            <a:r>
              <a:rPr lang="de-DE" altLang="en-US" baseline="30000" dirty="0">
                <a:cs typeface="Arial" charset="0"/>
              </a:rPr>
              <a:t>1</a:t>
            </a:r>
            <a:r>
              <a:rPr lang="de-DE" altLang="en-US" dirty="0">
                <a:cs typeface="Arial" charset="0"/>
              </a:rPr>
              <a:t> This generally manifests as a combination of unpredictable bleeding in terms of both timing and flow. Menstrual abnormalities can range from amenorrhea, with extremely light and infrequent bleeding to unpredictable and extreme heavy menstrual bleeding requiring intervention. Some manifestations may relate to the absence of predictable cyclic progesterone production from the corpus luteum every 22–35 days. In later reproductive years, many manifestations relate to luteal out-of-phase events (unusual ovulations).</a:t>
            </a:r>
          </a:p>
          <a:p>
            <a:pPr marL="152375" indent="-152375"/>
            <a:endParaRPr lang="de-DE" altLang="en-US" dirty="0">
              <a:cs typeface="Arial" charset="0"/>
            </a:endParaRPr>
          </a:p>
          <a:p>
            <a:pPr marL="152375" indent="-152375"/>
            <a:r>
              <a:rPr lang="de-DE" altLang="en-US" b="1" dirty="0">
                <a:cs typeface="Arial" charset="0"/>
              </a:rPr>
              <a:t>Reference</a:t>
            </a:r>
          </a:p>
          <a:p>
            <a:pPr marL="210998" indent="-210998">
              <a:buFont typeface="+mj-lt"/>
              <a:buAutoNum type="arabicPeriod"/>
            </a:pPr>
            <a:r>
              <a:rPr lang="en-US" dirty="0"/>
              <a:t>Munro MG, Critchley HO, Broder MS, </a:t>
            </a:r>
            <a:r>
              <a:rPr lang="en-US" i="1" dirty="0"/>
              <a:t>et al</a:t>
            </a:r>
            <a:r>
              <a:rPr lang="en-US" dirty="0"/>
              <a:t>. FIGO classification system (PALM-COEIN) for causes of abnormal uterine bleeding in nongravid women of reproductive age. </a:t>
            </a:r>
            <a:br>
              <a:rPr lang="en-US" dirty="0"/>
            </a:br>
            <a:r>
              <a:rPr lang="en-US" i="1" dirty="0"/>
              <a:t>Int J Gynaecol Obstet</a:t>
            </a:r>
            <a:r>
              <a:rPr lang="en-US" dirty="0"/>
              <a:t> 2011;113(1):3–13</a:t>
            </a:r>
          </a:p>
          <a:p>
            <a:pPr marL="210998" indent="-210998" defTabSz="843989">
              <a:buFont typeface="+mj-lt"/>
              <a:buAutoNum type="arabicPeriod"/>
              <a:defRPr/>
            </a:pPr>
            <a:r>
              <a:rPr lang="en-US" dirty="0"/>
              <a:t>Dangal G. Menstrual disorders in adolescents. </a:t>
            </a:r>
            <a:r>
              <a:rPr lang="en-US" i="1" dirty="0"/>
              <a:t>The Internet Journal of Gynecology and Obstetrics</a:t>
            </a:r>
            <a:r>
              <a:rPr lang="en-US" dirty="0"/>
              <a:t> 2005;4(1): </a:t>
            </a:r>
            <a:r>
              <a:rPr lang="en-IN" dirty="0"/>
              <a:t>Available on </a:t>
            </a:r>
            <a:r>
              <a:rPr lang="en-IN" dirty="0">
                <a:hlinkClick r:id="rId3"/>
              </a:rPr>
              <a:t>http://ispub.com/IJGO/4/1/7501</a:t>
            </a:r>
            <a:r>
              <a:rPr lang="en-IN" dirty="0"/>
              <a:t>. </a:t>
            </a:r>
            <a:r>
              <a:rPr lang="en-US" dirty="0"/>
              <a:t>Accessed 14 May 2018</a:t>
            </a:r>
            <a:endParaRPr lang="en-GB" dirty="0"/>
          </a:p>
        </p:txBody>
      </p:sp>
      <p:sp>
        <p:nvSpPr>
          <p:cNvPr id="90116" name="Foliennummernplatzhalter 3"/>
          <p:cNvSpPr>
            <a:spLocks noGrp="1"/>
          </p:cNvSpPr>
          <p:nvPr>
            <p:ph type="sldNum" sz="quarter" idx="5"/>
          </p:nvPr>
        </p:nvSpPr>
        <p:spPr>
          <a:noFill/>
        </p:spPr>
        <p:txBody>
          <a:bodyPr/>
          <a:lstStyle>
            <a:lvl1pPr algn="l" defTabSz="892271" eaLnBrk="0" hangingPunct="0">
              <a:spcBef>
                <a:spcPct val="30000"/>
              </a:spcBef>
              <a:spcAft>
                <a:spcPct val="0"/>
              </a:spcAft>
              <a:defRPr sz="1100">
                <a:solidFill>
                  <a:schemeClr val="tx1"/>
                </a:solidFill>
                <a:latin typeface="Arial" charset="0"/>
              </a:defRPr>
            </a:lvl1pPr>
            <a:lvl2pPr marL="685685" indent="-263724" algn="l" defTabSz="892271" eaLnBrk="0" hangingPunct="0">
              <a:spcBef>
                <a:spcPct val="30000"/>
              </a:spcBef>
              <a:spcAft>
                <a:spcPct val="0"/>
              </a:spcAft>
              <a:defRPr sz="1100">
                <a:solidFill>
                  <a:schemeClr val="tx1"/>
                </a:solidFill>
                <a:latin typeface="Arial" charset="0"/>
              </a:defRPr>
            </a:lvl2pPr>
            <a:lvl3pPr marL="1054902" indent="-210980" algn="l" defTabSz="892271" eaLnBrk="0" hangingPunct="0">
              <a:spcBef>
                <a:spcPct val="30000"/>
              </a:spcBef>
              <a:spcAft>
                <a:spcPct val="0"/>
              </a:spcAft>
              <a:defRPr sz="1100">
                <a:solidFill>
                  <a:schemeClr val="tx1"/>
                </a:solidFill>
                <a:latin typeface="Arial" charset="0"/>
              </a:defRPr>
            </a:lvl3pPr>
            <a:lvl4pPr marL="1476862" indent="-210980" algn="l" defTabSz="892271" eaLnBrk="0" hangingPunct="0">
              <a:spcBef>
                <a:spcPct val="30000"/>
              </a:spcBef>
              <a:spcAft>
                <a:spcPct val="0"/>
              </a:spcAft>
              <a:defRPr sz="1100">
                <a:solidFill>
                  <a:schemeClr val="tx1"/>
                </a:solidFill>
                <a:latin typeface="Arial" charset="0"/>
              </a:defRPr>
            </a:lvl4pPr>
            <a:lvl5pPr marL="1898821" indent="-210980" algn="l" defTabSz="892271" eaLnBrk="0" hangingPunct="0">
              <a:spcBef>
                <a:spcPct val="30000"/>
              </a:spcBef>
              <a:spcAft>
                <a:spcPct val="0"/>
              </a:spcAft>
              <a:defRPr sz="1100">
                <a:solidFill>
                  <a:schemeClr val="tx1"/>
                </a:solidFill>
                <a:latin typeface="Arial" charset="0"/>
              </a:defRPr>
            </a:lvl5pPr>
            <a:lvl6pPr marL="2320782" indent="-210980" defTabSz="892271" eaLnBrk="0" fontAlgn="base" hangingPunct="0">
              <a:spcBef>
                <a:spcPct val="30000"/>
              </a:spcBef>
              <a:spcAft>
                <a:spcPct val="0"/>
              </a:spcAft>
              <a:defRPr sz="1100">
                <a:solidFill>
                  <a:schemeClr val="tx1"/>
                </a:solidFill>
                <a:latin typeface="Arial" charset="0"/>
              </a:defRPr>
            </a:lvl6pPr>
            <a:lvl7pPr marL="2742744" indent="-210980" defTabSz="892271" eaLnBrk="0" fontAlgn="base" hangingPunct="0">
              <a:spcBef>
                <a:spcPct val="30000"/>
              </a:spcBef>
              <a:spcAft>
                <a:spcPct val="0"/>
              </a:spcAft>
              <a:defRPr sz="1100">
                <a:solidFill>
                  <a:schemeClr val="tx1"/>
                </a:solidFill>
                <a:latin typeface="Arial" charset="0"/>
              </a:defRPr>
            </a:lvl7pPr>
            <a:lvl8pPr marL="3164705" indent="-210980" defTabSz="892271" eaLnBrk="0" fontAlgn="base" hangingPunct="0">
              <a:spcBef>
                <a:spcPct val="30000"/>
              </a:spcBef>
              <a:spcAft>
                <a:spcPct val="0"/>
              </a:spcAft>
              <a:defRPr sz="1100">
                <a:solidFill>
                  <a:schemeClr val="tx1"/>
                </a:solidFill>
                <a:latin typeface="Arial" charset="0"/>
              </a:defRPr>
            </a:lvl8pPr>
            <a:lvl9pPr marL="3586665" indent="-210980" defTabSz="892271" eaLnBrk="0" fontAlgn="base" hangingPunct="0">
              <a:spcBef>
                <a:spcPct val="30000"/>
              </a:spcBef>
              <a:spcAft>
                <a:spcPct val="0"/>
              </a:spcAft>
              <a:defRPr sz="1100">
                <a:solidFill>
                  <a:schemeClr val="tx1"/>
                </a:solidFill>
                <a:latin typeface="Arial" charset="0"/>
              </a:defRPr>
            </a:lvl9pPr>
          </a:lstStyle>
          <a:p>
            <a:pPr algn="r" eaLnBrk="1" hangingPunct="1">
              <a:spcBef>
                <a:spcPct val="0"/>
              </a:spcBef>
            </a:pPr>
            <a:fld id="{82B6C1A9-1843-42DD-B04C-A24FF226EE31}" type="slidenum">
              <a:rPr lang="de-DE" altLang="en-US" smtClean="0"/>
              <a:pPr algn="r" eaLnBrk="1" hangingPunct="1">
                <a:spcBef>
                  <a:spcPct val="0"/>
                </a:spcBef>
              </a:pPr>
              <a:t>15</a:t>
            </a:fld>
            <a:endParaRPr lang="de-DE" altLang="en-US"/>
          </a:p>
        </p:txBody>
      </p:sp>
    </p:spTree>
    <p:extLst>
      <p:ext uri="{BB962C8B-B14F-4D97-AF65-F5344CB8AC3E}">
        <p14:creationId xmlns:p14="http://schemas.microsoft.com/office/powerpoint/2010/main" val="39198784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91A7FAF2-545D-4E61-BBB7-0AF7C39E0CB1}" type="datetimeFigureOut">
              <a:rPr lang="tr-TR" smtClean="0"/>
              <a:pPr/>
              <a:t>13.6.2019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EE4A17B-EFFF-4548-97A0-B381BEB752A5}"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91A7FAF2-545D-4E61-BBB7-0AF7C39E0CB1}" type="datetimeFigureOut">
              <a:rPr lang="tr-TR" smtClean="0"/>
              <a:pPr/>
              <a:t>13.6.2019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EE4A17B-EFFF-4548-97A0-B381BEB752A5}"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91A7FAF2-545D-4E61-BBB7-0AF7C39E0CB1}" type="datetimeFigureOut">
              <a:rPr lang="tr-TR" smtClean="0"/>
              <a:pPr/>
              <a:t>13.6.2019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EE4A17B-EFFF-4548-97A0-B381BEB752A5}" type="slidenum">
              <a:rPr lang="tr-TR" smtClean="0"/>
              <a:pPr/>
              <a:t>‹#›</a:t>
            </a:fld>
            <a:endParaRPr lang="tr-T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cSld name="1_Başlık Slaydı">
    <p:spTree>
      <p:nvGrpSpPr>
        <p:cNvPr id="1" name=""/>
        <p:cNvGrpSpPr/>
        <p:nvPr/>
      </p:nvGrpSpPr>
      <p:grpSpPr>
        <a:xfrm>
          <a:off x="0" y="0"/>
          <a:ext cx="0" cy="0"/>
          <a:chOff x="0" y="0"/>
          <a:chExt cx="0" cy="0"/>
        </a:xfrm>
      </p:grpSpPr>
      <p:sp>
        <p:nvSpPr>
          <p:cNvPr id="2" name="7 Başlık"/>
          <p:cNvSpPr txBox="1">
            <a:spLocks noGrp="1"/>
          </p:cNvSpPr>
          <p:nvPr>
            <p:ph type="ctrTitle"/>
          </p:nvPr>
        </p:nvSpPr>
        <p:spPr>
          <a:xfrm>
            <a:off x="421922" y="1371600"/>
            <a:ext cx="8229600" cy="1828800"/>
          </a:xfrm>
        </p:spPr>
        <p:txBody>
          <a:bodyPr lIns="45720" tIns="0" rIns="45720" bIns="0" anchor="b"/>
          <a:lstStyle>
            <a:lvl1pPr>
              <a:defRPr lang="tr-TR" sz="4800"/>
            </a:lvl1pPr>
          </a:lstStyle>
          <a:p>
            <a:pPr lvl="0"/>
            <a:r>
              <a:rPr lang="tr-TR"/>
              <a:t>Asıl başlık stili için tıklatın</a:t>
            </a:r>
          </a:p>
        </p:txBody>
      </p:sp>
      <p:sp>
        <p:nvSpPr>
          <p:cNvPr id="3" name="27 Veri Yer Tutucusu"/>
          <p:cNvSpPr txBox="1">
            <a:spLocks noGrp="1"/>
          </p:cNvSpPr>
          <p:nvPr>
            <p:ph type="dt" sz="half" idx="7"/>
          </p:nvPr>
        </p:nvSpPr>
        <p:spPr/>
        <p:txBody>
          <a:bodyPr/>
          <a:lstStyle>
            <a:lvl1pPr>
              <a:defRPr/>
            </a:lvl1pPr>
          </a:lstStyle>
          <a:p>
            <a:pPr lvl="0"/>
            <a:r>
              <a:rPr lang="tr-TR"/>
              <a:t>1/8/2014</a:t>
            </a:r>
          </a:p>
        </p:txBody>
      </p:sp>
      <p:sp>
        <p:nvSpPr>
          <p:cNvPr id="4" name="16 Altbilgi Yer Tutucusu"/>
          <p:cNvSpPr txBox="1">
            <a:spLocks noGrp="1"/>
          </p:cNvSpPr>
          <p:nvPr>
            <p:ph type="ftr" sz="quarter" idx="9"/>
          </p:nvPr>
        </p:nvSpPr>
        <p:spPr/>
        <p:txBody>
          <a:bodyPr/>
          <a:lstStyle>
            <a:lvl1pPr>
              <a:defRPr/>
            </a:lvl1pPr>
          </a:lstStyle>
          <a:p>
            <a:pPr lvl="0"/>
            <a:endParaRPr lang="tr-TR"/>
          </a:p>
        </p:txBody>
      </p:sp>
      <p:sp>
        <p:nvSpPr>
          <p:cNvPr id="5" name="28 Slayt Numarası Yer Tutucusu"/>
          <p:cNvSpPr txBox="1">
            <a:spLocks noGrp="1"/>
          </p:cNvSpPr>
          <p:nvPr>
            <p:ph type="sldNum" sz="quarter" idx="8"/>
          </p:nvPr>
        </p:nvSpPr>
        <p:spPr/>
        <p:txBody>
          <a:bodyPr/>
          <a:lstStyle>
            <a:lvl1pPr>
              <a:defRPr/>
            </a:lvl1pPr>
          </a:lstStyle>
          <a:p>
            <a:pPr lvl="0"/>
            <a:fld id="{D2685F84-9252-40D0-BE37-21EB3987D53A}" type="slidenum">
              <a:t>‹#›</a:t>
            </a:fld>
            <a:endParaRPr lang="tr-TR"/>
          </a:p>
        </p:txBody>
      </p:sp>
      <p:sp>
        <p:nvSpPr>
          <p:cNvPr id="6" name="8 Alt Başlık"/>
          <p:cNvSpPr txBox="1">
            <a:spLocks noGrp="1"/>
          </p:cNvSpPr>
          <p:nvPr>
            <p:ph type="subTitle" idx="1"/>
          </p:nvPr>
        </p:nvSpPr>
        <p:spPr>
          <a:xfrm>
            <a:off x="1371600" y="3331799"/>
            <a:ext cx="6400800" cy="1752475"/>
          </a:xfrm>
        </p:spPr>
        <p:txBody>
          <a:bodyPr anchorCtr="1"/>
          <a:lstStyle>
            <a:lvl1pPr marL="0" indent="0" algn="ctr">
              <a:buNone/>
              <a:defRPr lang="tr-TR">
                <a:latin typeface="Book Antiqua" pitchFamily="18"/>
                <a:ea typeface="Lucida Sans Unicode" pitchFamily="2"/>
                <a:cs typeface="Tahoma" pitchFamily="2"/>
              </a:defRPr>
            </a:lvl1pPr>
          </a:lstStyle>
          <a:p>
            <a:pPr lvl="0"/>
            <a:r>
              <a:rPr lang="tr-TR"/>
              <a:t>Asıl alt başlık stilini düzenlemek için tıklatın</a:t>
            </a:r>
          </a:p>
        </p:txBody>
      </p:sp>
      <p:sp>
        <p:nvSpPr>
          <p:cNvPr id="7" name="Text Placeholder 6"/>
          <p:cNvSpPr txBox="1">
            <a:spLocks noGrp="1"/>
          </p:cNvSpPr>
          <p:nvPr>
            <p:ph type="body" idx="4294967295"/>
          </p:nvPr>
        </p:nvSpPr>
        <p:spPr>
          <a:xfrm>
            <a:off x="457200" y="1604515"/>
            <a:ext cx="8229243" cy="4525923"/>
          </a:xfrm>
        </p:spPr>
        <p:txBody>
          <a:bodyPr lIns="0" tIns="0" rIns="0" bIns="0"/>
          <a:lstStyle>
            <a:lvl1pPr hangingPunct="0">
              <a:spcBef>
                <a:spcPts val="0"/>
              </a:spcBef>
              <a:spcAft>
                <a:spcPts val="1415"/>
              </a:spcAft>
              <a:defRPr lang="tr-TR" sz="3200">
                <a:latin typeface="Arial" pitchFamily="18"/>
                <a:cs typeface="Tahoma" pitchFamily="2"/>
              </a:defRPr>
            </a:lvl1pPr>
          </a:lstStyle>
          <a:p>
            <a:pPr lvl="0"/>
            <a:endParaRPr lang="tr-TR"/>
          </a:p>
        </p:txBody>
      </p:sp>
    </p:spTree>
    <p:extLst>
      <p:ext uri="{BB962C8B-B14F-4D97-AF65-F5344CB8AC3E}">
        <p14:creationId xmlns:p14="http://schemas.microsoft.com/office/powerpoint/2010/main" val="31615480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9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95300" y="1370013"/>
            <a:ext cx="8218488" cy="4588998"/>
          </a:xfrm>
        </p:spPr>
        <p:txBody>
          <a:bodyPr/>
          <a:lstStyle>
            <a:lvl2pPr marL="569913" indent="-227013">
              <a:buFont typeface="Arial" panose="020B0604020202020204" pitchFamily="34" charset="0"/>
              <a:buChar char="•"/>
              <a:defRPr/>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ontent Placeholder 4"/>
          <p:cNvSpPr>
            <a:spLocks noGrp="1"/>
          </p:cNvSpPr>
          <p:nvPr>
            <p:ph sz="quarter" idx="10"/>
          </p:nvPr>
        </p:nvSpPr>
        <p:spPr>
          <a:xfrm>
            <a:off x="493713" y="6288088"/>
            <a:ext cx="5126037" cy="482600"/>
          </a:xfrm>
        </p:spPr>
        <p:txBody>
          <a:bodyPr/>
          <a:lstStyle>
            <a:lvl1pPr marL="0" indent="0">
              <a:buNone/>
              <a:defRPr sz="1000"/>
            </a:lvl1pPr>
          </a:lstStyle>
          <a:p>
            <a:pPr lvl="0"/>
            <a:r>
              <a:rPr lang="en-US" dirty="0"/>
              <a:t>Click to edit Master text styles</a:t>
            </a:r>
            <a:endParaRPr lang="en-GB" dirty="0"/>
          </a:p>
        </p:txBody>
      </p:sp>
      <p:sp>
        <p:nvSpPr>
          <p:cNvPr id="7" name="Content Placeholder 6"/>
          <p:cNvSpPr>
            <a:spLocks noGrp="1"/>
          </p:cNvSpPr>
          <p:nvPr>
            <p:ph sz="quarter" idx="11"/>
          </p:nvPr>
        </p:nvSpPr>
        <p:spPr>
          <a:xfrm>
            <a:off x="493713" y="6072027"/>
            <a:ext cx="5116513" cy="164422"/>
          </a:xfrm>
        </p:spPr>
        <p:txBody>
          <a:bodyPr/>
          <a:lstStyle>
            <a:lvl1pPr marL="0" indent="0">
              <a:buNone/>
              <a:defRPr sz="1000"/>
            </a:lvl1pPr>
          </a:lstStyle>
          <a:p>
            <a:pPr lvl="0"/>
            <a:r>
              <a:rPr lang="en-US" dirty="0"/>
              <a:t>Click to edit Master text styles</a:t>
            </a:r>
          </a:p>
        </p:txBody>
      </p:sp>
    </p:spTree>
    <p:extLst>
      <p:ext uri="{BB962C8B-B14F-4D97-AF65-F5344CB8AC3E}">
        <p14:creationId xmlns:p14="http://schemas.microsoft.com/office/powerpoint/2010/main" val="4196643708"/>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8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95300" y="1370013"/>
            <a:ext cx="8218488" cy="4588998"/>
          </a:xfrm>
        </p:spPr>
        <p:txBody>
          <a:bodyPr/>
          <a:lstStyle>
            <a:lvl2pPr marL="569913" indent="-227013">
              <a:buFont typeface="Arial" panose="020B0604020202020204" pitchFamily="34" charset="0"/>
              <a:buChar char="•"/>
              <a:defRPr/>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ontent Placeholder 4"/>
          <p:cNvSpPr>
            <a:spLocks noGrp="1"/>
          </p:cNvSpPr>
          <p:nvPr>
            <p:ph sz="quarter" idx="10"/>
          </p:nvPr>
        </p:nvSpPr>
        <p:spPr>
          <a:xfrm>
            <a:off x="493713" y="6288088"/>
            <a:ext cx="5126037" cy="482600"/>
          </a:xfrm>
        </p:spPr>
        <p:txBody>
          <a:bodyPr/>
          <a:lstStyle>
            <a:lvl1pPr marL="0" indent="0">
              <a:buNone/>
              <a:defRPr sz="1000"/>
            </a:lvl1pPr>
          </a:lstStyle>
          <a:p>
            <a:pPr lvl="0"/>
            <a:r>
              <a:rPr lang="en-US" dirty="0"/>
              <a:t>Click to edit Master text styles</a:t>
            </a:r>
            <a:endParaRPr lang="en-GB" dirty="0"/>
          </a:p>
        </p:txBody>
      </p:sp>
      <p:sp>
        <p:nvSpPr>
          <p:cNvPr id="7" name="Content Placeholder 6"/>
          <p:cNvSpPr>
            <a:spLocks noGrp="1"/>
          </p:cNvSpPr>
          <p:nvPr>
            <p:ph sz="quarter" idx="11"/>
          </p:nvPr>
        </p:nvSpPr>
        <p:spPr>
          <a:xfrm>
            <a:off x="493713" y="6072027"/>
            <a:ext cx="5116513" cy="164422"/>
          </a:xfrm>
        </p:spPr>
        <p:txBody>
          <a:bodyPr/>
          <a:lstStyle>
            <a:lvl1pPr marL="0" indent="0">
              <a:buNone/>
              <a:defRPr sz="1000"/>
            </a:lvl1pPr>
          </a:lstStyle>
          <a:p>
            <a:pPr lvl="0"/>
            <a:r>
              <a:rPr lang="en-US" dirty="0"/>
              <a:t>Click to edit Master text styles</a:t>
            </a:r>
          </a:p>
        </p:txBody>
      </p:sp>
    </p:spTree>
    <p:extLst>
      <p:ext uri="{BB962C8B-B14F-4D97-AF65-F5344CB8AC3E}">
        <p14:creationId xmlns:p14="http://schemas.microsoft.com/office/powerpoint/2010/main" val="3844080459"/>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bwMode="gray">
          <a:xfrm>
            <a:off x="502920" y="3106738"/>
            <a:ext cx="7315200" cy="1645920"/>
          </a:xfrm>
        </p:spPr>
        <p:txBody>
          <a:bodyPr/>
          <a:lstStyle>
            <a:lvl1pPr algn="l">
              <a:lnSpc>
                <a:spcPct val="80000"/>
              </a:lnSpc>
              <a:defRPr sz="4400" b="0" cap="none" spc="90" baseline="0">
                <a:solidFill>
                  <a:schemeClr val="bg1"/>
                </a:solidFill>
                <a:latin typeface="+mn-lt"/>
              </a:defRPr>
            </a:lvl1pPr>
          </a:lstStyle>
          <a:p>
            <a:r>
              <a:rPr lang="en-US"/>
              <a:t>Click to edit Master title style</a:t>
            </a:r>
            <a:endParaRPr lang="en-US" dirty="0"/>
          </a:p>
        </p:txBody>
      </p:sp>
      <p:sp>
        <p:nvSpPr>
          <p:cNvPr id="3" name="Subtitle 2"/>
          <p:cNvSpPr>
            <a:spLocks noGrp="1"/>
          </p:cNvSpPr>
          <p:nvPr>
            <p:ph type="subTitle" idx="1" hasCustomPrompt="1"/>
          </p:nvPr>
        </p:nvSpPr>
        <p:spPr bwMode="gray">
          <a:xfrm>
            <a:off x="502920" y="2333308"/>
            <a:ext cx="7315200" cy="640080"/>
          </a:xfrm>
          <a:prstGeom prst="rect">
            <a:avLst/>
          </a:prstGeom>
        </p:spPr>
        <p:txBody>
          <a:bodyPr rIns="0" bIns="0" anchor="b" anchorCtr="0"/>
          <a:lstStyle>
            <a:lvl1pPr marL="0" indent="0" algn="l">
              <a:lnSpc>
                <a:spcPct val="100000"/>
              </a:lnSpc>
              <a:buNone/>
              <a:defRPr sz="1800" b="1" cap="all" spc="150" baseline="0">
                <a:solidFill>
                  <a:schemeClr val="tx2"/>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Text Placeholder 4"/>
          <p:cNvSpPr>
            <a:spLocks noGrp="1"/>
          </p:cNvSpPr>
          <p:nvPr>
            <p:ph type="body" sz="quarter" idx="10" hasCustomPrompt="1"/>
          </p:nvPr>
        </p:nvSpPr>
        <p:spPr bwMode="gray">
          <a:xfrm>
            <a:off x="502920" y="4935538"/>
            <a:ext cx="4846320" cy="640080"/>
          </a:xfrm>
          <a:prstGeom prst="rect">
            <a:avLst/>
          </a:prstGeom>
        </p:spPr>
        <p:txBody>
          <a:bodyPr/>
          <a:lstStyle>
            <a:lvl1pPr>
              <a:defRPr sz="1400" i="0">
                <a:solidFill>
                  <a:schemeClr val="bg1"/>
                </a:solidFill>
              </a:defRPr>
            </a:lvl1pPr>
          </a:lstStyle>
          <a:p>
            <a:pPr lvl="0"/>
            <a:r>
              <a:rPr lang="en-US" dirty="0"/>
              <a:t>Click to edit date</a:t>
            </a:r>
          </a:p>
        </p:txBody>
      </p:sp>
      <p:pic>
        <p:nvPicPr>
          <p:cNvPr id="6" name="Picture 5" descr="A_symbol_wordm_below_w_rgb-01.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28869" y="152402"/>
            <a:ext cx="1371600" cy="1495699"/>
          </a:xfrm>
          <a:prstGeom prst="rect">
            <a:avLst/>
          </a:prstGeom>
        </p:spPr>
      </p:pic>
      <p:sp>
        <p:nvSpPr>
          <p:cNvPr id="7" name="Content Placeholder 2">
            <a:extLst>
              <a:ext uri="{FF2B5EF4-FFF2-40B4-BE49-F238E27FC236}">
                <a16:creationId xmlns:a16="http://schemas.microsoft.com/office/drawing/2014/main" xmlns="" id="{F330A6F9-5DF6-4237-9637-ADBBEFA91643}"/>
              </a:ext>
            </a:extLst>
          </p:cNvPr>
          <p:cNvSpPr txBox="1">
            <a:spLocks/>
          </p:cNvSpPr>
          <p:nvPr userDrawn="1"/>
        </p:nvSpPr>
        <p:spPr bwMode="gray">
          <a:xfrm>
            <a:off x="495868" y="6474861"/>
            <a:ext cx="3057981" cy="292101"/>
          </a:xfrm>
          <a:prstGeom prst="rect">
            <a:avLst/>
          </a:prstGeom>
        </p:spPr>
        <p:txBody>
          <a:bodyPr vert="horz" lIns="0" rIns="0" anchor="b" anchorCtr="0"/>
          <a:lstStyle>
            <a:lvl1pPr marL="0" indent="0" algn="l" defTabSz="457200" rtl="0" eaLnBrk="1" latinLnBrk="0" hangingPunct="1">
              <a:spcBef>
                <a:spcPct val="20000"/>
              </a:spcBef>
              <a:buFont typeface="Arial"/>
              <a:buNone/>
              <a:defRPr sz="900" kern="1200">
                <a:solidFill>
                  <a:schemeClr val="tx1"/>
                </a:solidFill>
                <a:latin typeface="Georgia"/>
                <a:ea typeface="+mn-ea"/>
                <a:cs typeface="Georgia"/>
              </a:defRPr>
            </a:lvl1pPr>
            <a:lvl2pPr marL="457200" indent="0" algn="l" defTabSz="457200" rtl="0" eaLnBrk="1" latinLnBrk="0" hangingPunct="1">
              <a:spcBef>
                <a:spcPct val="20000"/>
              </a:spcBef>
              <a:buFont typeface="Arial"/>
              <a:buNone/>
              <a:defRPr sz="900" kern="1200">
                <a:solidFill>
                  <a:schemeClr val="tx1"/>
                </a:solidFill>
                <a:latin typeface="Georgia"/>
                <a:ea typeface="+mn-ea"/>
                <a:cs typeface="Georgia"/>
              </a:defRPr>
            </a:lvl2pPr>
            <a:lvl3pPr marL="914400" indent="0" algn="l" defTabSz="457200" rtl="0" eaLnBrk="1" latinLnBrk="0" hangingPunct="1">
              <a:spcBef>
                <a:spcPct val="20000"/>
              </a:spcBef>
              <a:buFont typeface="Arial"/>
              <a:buNone/>
              <a:defRPr sz="900" kern="1200">
                <a:solidFill>
                  <a:schemeClr val="tx1"/>
                </a:solidFill>
                <a:latin typeface="Georgia"/>
                <a:ea typeface="+mn-ea"/>
                <a:cs typeface="Georgia"/>
              </a:defRPr>
            </a:lvl3pPr>
            <a:lvl4pPr marL="1371600" indent="0" algn="l" defTabSz="457200" rtl="0" eaLnBrk="1" latinLnBrk="0" hangingPunct="1">
              <a:spcBef>
                <a:spcPct val="20000"/>
              </a:spcBef>
              <a:buFont typeface="Arial"/>
              <a:buNone/>
              <a:defRPr sz="900" kern="1200">
                <a:solidFill>
                  <a:schemeClr val="tx1"/>
                </a:solidFill>
                <a:latin typeface="Georgia"/>
                <a:ea typeface="+mn-ea"/>
                <a:cs typeface="Georgia"/>
              </a:defRPr>
            </a:lvl4pPr>
            <a:lvl5pPr marL="1828800" indent="0" algn="l" defTabSz="457200" rtl="0" eaLnBrk="1" latinLnBrk="0" hangingPunct="1">
              <a:spcBef>
                <a:spcPct val="20000"/>
              </a:spcBef>
              <a:buFont typeface="Arial"/>
              <a:buNone/>
              <a:defRPr sz="900" kern="1200">
                <a:solidFill>
                  <a:schemeClr val="tx1"/>
                </a:solidFill>
                <a:latin typeface="Georgia"/>
                <a:ea typeface="+mn-ea"/>
                <a:cs typeface="Georgia"/>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900" b="0" i="0" u="none" strike="noStrike" kern="1200" cap="none" spc="0" normalizeH="0" baseline="0" noProof="0" dirty="0">
                <a:ln>
                  <a:noFill/>
                </a:ln>
                <a:solidFill>
                  <a:schemeClr val="bg1"/>
                </a:solidFill>
                <a:effectLst/>
                <a:uLnTx/>
                <a:uFillTx/>
                <a:latin typeface="Georgia"/>
                <a:ea typeface="+mn-ea"/>
              </a:rPr>
              <a:t>GLDUSTO170069 Prepared September 2017</a:t>
            </a:r>
            <a:endParaRPr kumimoji="0" lang="en-GB" sz="900" b="0" i="0" u="none" strike="noStrike" kern="1200" cap="none" spc="0" normalizeH="0" baseline="0" noProof="0" dirty="0">
              <a:ln>
                <a:noFill/>
              </a:ln>
              <a:solidFill>
                <a:schemeClr val="bg1"/>
              </a:solidFill>
              <a:effectLst/>
              <a:uLnTx/>
              <a:uFillTx/>
              <a:latin typeface="Georgia"/>
              <a:ea typeface="+mn-ea"/>
            </a:endParaRPr>
          </a:p>
        </p:txBody>
      </p:sp>
    </p:spTree>
    <p:extLst>
      <p:ext uri="{BB962C8B-B14F-4D97-AF65-F5344CB8AC3E}">
        <p14:creationId xmlns:p14="http://schemas.microsoft.com/office/powerpoint/2010/main" val="121324325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2920" y="465138"/>
            <a:ext cx="8229600" cy="914400"/>
          </a:xfrm>
        </p:spPr>
        <p:txBody>
          <a:bodyPr/>
          <a:lstStyle>
            <a:lvl1pPr>
              <a:defRPr baseline="0"/>
            </a:lvl1pPr>
          </a:lstStyle>
          <a:p>
            <a:r>
              <a:rPr lang="en-US" dirty="0"/>
              <a:t>CLICK TO EDIT MASTER TITLE STYLE</a:t>
            </a:r>
          </a:p>
        </p:txBody>
      </p:sp>
      <p:sp>
        <p:nvSpPr>
          <p:cNvPr id="6" name="Slide Number Placeholder 5"/>
          <p:cNvSpPr>
            <a:spLocks noGrp="1"/>
          </p:cNvSpPr>
          <p:nvPr>
            <p:ph type="sldNum" sz="quarter" idx="12"/>
          </p:nvPr>
        </p:nvSpPr>
        <p:spPr/>
        <p:txBody>
          <a:bodyPr/>
          <a:lstStyle/>
          <a:p>
            <a:pPr defTabSz="914400">
              <a:defRPr/>
            </a:pPr>
            <a:fld id="{A2885E78-1F86-4A3D-9EE1-B0103B1CEF15}" type="slidenum">
              <a:rPr lang="en-US" smtClean="0">
                <a:solidFill>
                  <a:srgbClr val="000000"/>
                </a:solidFill>
              </a:rPr>
              <a:pPr defTabSz="914400">
                <a:defRPr/>
              </a:pPr>
              <a:t>‹#›</a:t>
            </a:fld>
            <a:endParaRPr lang="en-US">
              <a:solidFill>
                <a:srgbClr val="000000"/>
              </a:solidFill>
            </a:endParaRPr>
          </a:p>
        </p:txBody>
      </p:sp>
      <p:sp>
        <p:nvSpPr>
          <p:cNvPr id="12" name="Text Placeholder 11"/>
          <p:cNvSpPr>
            <a:spLocks noGrp="1"/>
          </p:cNvSpPr>
          <p:nvPr>
            <p:ph type="body" sz="quarter" idx="15"/>
          </p:nvPr>
        </p:nvSpPr>
        <p:spPr>
          <a:xfrm>
            <a:off x="415660" y="1468285"/>
            <a:ext cx="8231187" cy="4272657"/>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12486868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userDrawn="1">
  <p:cSld name="2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2920" y="465138"/>
            <a:ext cx="8229600" cy="914400"/>
          </a:xfrm>
        </p:spPr>
        <p:txBody>
          <a:bodyPr/>
          <a:lstStyle>
            <a:lvl1pPr>
              <a:defRPr baseline="0"/>
            </a:lvl1pPr>
          </a:lstStyle>
          <a:p>
            <a:r>
              <a:rPr lang="en-US" dirty="0"/>
              <a:t>CLICK TO EDIT MASTER TITLE STYLE</a:t>
            </a:r>
          </a:p>
        </p:txBody>
      </p:sp>
      <p:sp>
        <p:nvSpPr>
          <p:cNvPr id="6" name="Slide Number Placeholder 5"/>
          <p:cNvSpPr>
            <a:spLocks noGrp="1"/>
          </p:cNvSpPr>
          <p:nvPr>
            <p:ph type="sldNum" sz="quarter" idx="12"/>
          </p:nvPr>
        </p:nvSpPr>
        <p:spPr/>
        <p:txBody>
          <a:bodyPr/>
          <a:lstStyle/>
          <a:p>
            <a:fld id="{A2885E78-1F86-4A3D-9EE1-B0103B1CEF15}" type="slidenum">
              <a:rPr lang="en-US" smtClean="0">
                <a:solidFill>
                  <a:srgbClr val="000000"/>
                </a:solidFill>
              </a:rPr>
              <a:pPr/>
              <a:t>‹#›</a:t>
            </a:fld>
            <a:endParaRPr lang="en-US">
              <a:solidFill>
                <a:srgbClr val="000000"/>
              </a:solidFill>
            </a:endParaRPr>
          </a:p>
        </p:txBody>
      </p:sp>
      <p:sp>
        <p:nvSpPr>
          <p:cNvPr id="8" name="Text Placeholder 7"/>
          <p:cNvSpPr>
            <a:spLocks noGrp="1"/>
          </p:cNvSpPr>
          <p:nvPr>
            <p:ph type="body" sz="quarter" idx="13" hasCustomPrompt="1"/>
          </p:nvPr>
        </p:nvSpPr>
        <p:spPr bwMode="gray">
          <a:xfrm>
            <a:off x="502920" y="250825"/>
            <a:ext cx="4297680" cy="153888"/>
          </a:xfrm>
          <a:prstGeom prst="rect">
            <a:avLst/>
          </a:prstGeom>
        </p:spPr>
        <p:txBody>
          <a:bodyPr rIns="0" bIns="0" anchor="ctr" anchorCtr="0">
            <a:noAutofit/>
          </a:bodyPr>
          <a:lstStyle>
            <a:lvl1pPr>
              <a:defRPr sz="1000">
                <a:solidFill>
                  <a:schemeClr val="bg1">
                    <a:lumMod val="65000"/>
                  </a:schemeClr>
                </a:solidFill>
              </a:defRPr>
            </a:lvl1pPr>
          </a:lstStyle>
          <a:p>
            <a:pPr lvl="0"/>
            <a:r>
              <a:rPr lang="en-US" dirty="0"/>
              <a:t>Click to edit section title</a:t>
            </a:r>
          </a:p>
        </p:txBody>
      </p:sp>
      <p:sp>
        <p:nvSpPr>
          <p:cNvPr id="7" name="Footer Placeholder 6"/>
          <p:cNvSpPr>
            <a:spLocks noGrp="1"/>
          </p:cNvSpPr>
          <p:nvPr>
            <p:ph type="ftr" sz="quarter" idx="14"/>
          </p:nvPr>
        </p:nvSpPr>
        <p:spPr/>
        <p:txBody>
          <a:bodyPr/>
          <a:lstStyle/>
          <a:p>
            <a:endParaRPr lang="en-GB" dirty="0">
              <a:solidFill>
                <a:srgbClr val="000000">
                  <a:tint val="75000"/>
                </a:srgbClr>
              </a:solidFill>
            </a:endParaRPr>
          </a:p>
        </p:txBody>
      </p:sp>
      <p:sp>
        <p:nvSpPr>
          <p:cNvPr id="12" name="Text Placeholder 11"/>
          <p:cNvSpPr>
            <a:spLocks noGrp="1"/>
          </p:cNvSpPr>
          <p:nvPr>
            <p:ph type="body" sz="quarter" idx="15"/>
          </p:nvPr>
        </p:nvSpPr>
        <p:spPr>
          <a:xfrm>
            <a:off x="415660" y="1468285"/>
            <a:ext cx="8231187" cy="4272657"/>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99286171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userDrawn="1">
  <p:cSld name="Title Slide Alternate">
    <p:spTree>
      <p:nvGrpSpPr>
        <p:cNvPr id="1" name=""/>
        <p:cNvGrpSpPr/>
        <p:nvPr/>
      </p:nvGrpSpPr>
      <p:grpSpPr>
        <a:xfrm>
          <a:off x="0" y="0"/>
          <a:ext cx="0" cy="0"/>
          <a:chOff x="0" y="0"/>
          <a:chExt cx="0" cy="0"/>
        </a:xfrm>
      </p:grpSpPr>
      <p:sp>
        <p:nvSpPr>
          <p:cNvPr id="2" name="Title 1"/>
          <p:cNvSpPr>
            <a:spLocks noGrp="1"/>
          </p:cNvSpPr>
          <p:nvPr>
            <p:ph type="ctrTitle"/>
          </p:nvPr>
        </p:nvSpPr>
        <p:spPr bwMode="gray">
          <a:xfrm>
            <a:off x="502920" y="1844040"/>
            <a:ext cx="7315200" cy="1645920"/>
          </a:xfrm>
        </p:spPr>
        <p:txBody>
          <a:bodyPr/>
          <a:lstStyle>
            <a:lvl1pPr algn="l">
              <a:lnSpc>
                <a:spcPct val="80000"/>
              </a:lnSpc>
              <a:defRPr sz="4400" b="0" cap="none" spc="90" baseline="0">
                <a:solidFill>
                  <a:schemeClr val="bg1"/>
                </a:solidFill>
                <a:latin typeface="+mn-lt"/>
              </a:defRPr>
            </a:lvl1pPr>
          </a:lstStyle>
          <a:p>
            <a:r>
              <a:rPr lang="en-US"/>
              <a:t>Click to edit Master title style</a:t>
            </a:r>
            <a:endParaRPr lang="en-US" dirty="0"/>
          </a:p>
        </p:txBody>
      </p:sp>
      <p:sp>
        <p:nvSpPr>
          <p:cNvPr id="3" name="Subtitle 2"/>
          <p:cNvSpPr>
            <a:spLocks noGrp="1"/>
          </p:cNvSpPr>
          <p:nvPr>
            <p:ph type="subTitle" idx="1" hasCustomPrompt="1"/>
          </p:nvPr>
        </p:nvSpPr>
        <p:spPr bwMode="gray">
          <a:xfrm>
            <a:off x="502920" y="1066800"/>
            <a:ext cx="7315200" cy="640080"/>
          </a:xfrm>
          <a:prstGeom prst="rect">
            <a:avLst/>
          </a:prstGeom>
        </p:spPr>
        <p:txBody>
          <a:bodyPr rIns="0" bIns="0" anchor="b" anchorCtr="0"/>
          <a:lstStyle>
            <a:lvl1pPr marL="0" indent="0" algn="l">
              <a:lnSpc>
                <a:spcPct val="100000"/>
              </a:lnSpc>
              <a:buNone/>
              <a:defRPr sz="1800" b="1" cap="all" spc="150" baseline="0">
                <a:solidFill>
                  <a:schemeClr val="tx2"/>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Text Placeholder 4"/>
          <p:cNvSpPr>
            <a:spLocks noGrp="1"/>
          </p:cNvSpPr>
          <p:nvPr>
            <p:ph type="body" sz="quarter" idx="10" hasCustomPrompt="1"/>
          </p:nvPr>
        </p:nvSpPr>
        <p:spPr bwMode="gray">
          <a:xfrm>
            <a:off x="502920" y="3657600"/>
            <a:ext cx="4846320" cy="640080"/>
          </a:xfrm>
          <a:prstGeom prst="rect">
            <a:avLst/>
          </a:prstGeom>
        </p:spPr>
        <p:txBody>
          <a:bodyPr/>
          <a:lstStyle>
            <a:lvl1pPr>
              <a:defRPr sz="1400" i="0">
                <a:solidFill>
                  <a:schemeClr val="bg1"/>
                </a:solidFill>
              </a:defRPr>
            </a:lvl1pPr>
          </a:lstStyle>
          <a:p>
            <a:pPr lvl="0"/>
            <a:r>
              <a:rPr lang="en-US" dirty="0"/>
              <a:t>Click to edit date</a:t>
            </a:r>
          </a:p>
        </p:txBody>
      </p:sp>
      <p:pic>
        <p:nvPicPr>
          <p:cNvPr id="7" name="Picture 6" descr="A_symbol_wordm_below_w_rgb-01.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315201" y="4953002"/>
            <a:ext cx="1591196" cy="1735163"/>
          </a:xfrm>
          <a:prstGeom prst="rect">
            <a:avLst/>
          </a:prstGeom>
        </p:spPr>
      </p:pic>
      <p:sp>
        <p:nvSpPr>
          <p:cNvPr id="8" name="Content Placeholder 2">
            <a:extLst>
              <a:ext uri="{FF2B5EF4-FFF2-40B4-BE49-F238E27FC236}">
                <a16:creationId xmlns:a16="http://schemas.microsoft.com/office/drawing/2014/main" xmlns="" id="{5616E8A5-3457-4BFA-BC1A-A50C76CEC207}"/>
              </a:ext>
            </a:extLst>
          </p:cNvPr>
          <p:cNvSpPr txBox="1">
            <a:spLocks/>
          </p:cNvSpPr>
          <p:nvPr userDrawn="1"/>
        </p:nvSpPr>
        <p:spPr bwMode="gray">
          <a:xfrm>
            <a:off x="495868" y="6474861"/>
            <a:ext cx="3057981" cy="292101"/>
          </a:xfrm>
          <a:prstGeom prst="rect">
            <a:avLst/>
          </a:prstGeom>
        </p:spPr>
        <p:txBody>
          <a:bodyPr vert="horz" lIns="0" rIns="0" anchor="b" anchorCtr="0"/>
          <a:lstStyle>
            <a:lvl1pPr marL="0" indent="0" algn="l" defTabSz="457200" rtl="0" eaLnBrk="1" latinLnBrk="0" hangingPunct="1">
              <a:spcBef>
                <a:spcPct val="20000"/>
              </a:spcBef>
              <a:buFont typeface="Arial"/>
              <a:buNone/>
              <a:defRPr sz="900" kern="1200">
                <a:solidFill>
                  <a:schemeClr val="tx1"/>
                </a:solidFill>
                <a:latin typeface="Georgia"/>
                <a:ea typeface="+mn-ea"/>
                <a:cs typeface="Georgia"/>
              </a:defRPr>
            </a:lvl1pPr>
            <a:lvl2pPr marL="457200" indent="0" algn="l" defTabSz="457200" rtl="0" eaLnBrk="1" latinLnBrk="0" hangingPunct="1">
              <a:spcBef>
                <a:spcPct val="20000"/>
              </a:spcBef>
              <a:buFont typeface="Arial"/>
              <a:buNone/>
              <a:defRPr sz="900" kern="1200">
                <a:solidFill>
                  <a:schemeClr val="tx1"/>
                </a:solidFill>
                <a:latin typeface="Georgia"/>
                <a:ea typeface="+mn-ea"/>
                <a:cs typeface="Georgia"/>
              </a:defRPr>
            </a:lvl2pPr>
            <a:lvl3pPr marL="914400" indent="0" algn="l" defTabSz="457200" rtl="0" eaLnBrk="1" latinLnBrk="0" hangingPunct="1">
              <a:spcBef>
                <a:spcPct val="20000"/>
              </a:spcBef>
              <a:buFont typeface="Arial"/>
              <a:buNone/>
              <a:defRPr sz="900" kern="1200">
                <a:solidFill>
                  <a:schemeClr val="tx1"/>
                </a:solidFill>
                <a:latin typeface="Georgia"/>
                <a:ea typeface="+mn-ea"/>
                <a:cs typeface="Georgia"/>
              </a:defRPr>
            </a:lvl3pPr>
            <a:lvl4pPr marL="1371600" indent="0" algn="l" defTabSz="457200" rtl="0" eaLnBrk="1" latinLnBrk="0" hangingPunct="1">
              <a:spcBef>
                <a:spcPct val="20000"/>
              </a:spcBef>
              <a:buFont typeface="Arial"/>
              <a:buNone/>
              <a:defRPr sz="900" kern="1200">
                <a:solidFill>
                  <a:schemeClr val="tx1"/>
                </a:solidFill>
                <a:latin typeface="Georgia"/>
                <a:ea typeface="+mn-ea"/>
                <a:cs typeface="Georgia"/>
              </a:defRPr>
            </a:lvl4pPr>
            <a:lvl5pPr marL="1828800" indent="0" algn="l" defTabSz="457200" rtl="0" eaLnBrk="1" latinLnBrk="0" hangingPunct="1">
              <a:spcBef>
                <a:spcPct val="20000"/>
              </a:spcBef>
              <a:buFont typeface="Arial"/>
              <a:buNone/>
              <a:defRPr sz="900" kern="1200">
                <a:solidFill>
                  <a:schemeClr val="tx1"/>
                </a:solidFill>
                <a:latin typeface="Georgia"/>
                <a:ea typeface="+mn-ea"/>
                <a:cs typeface="Georgia"/>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en-US" sz="900" b="0" i="0" u="none" strike="noStrike" kern="1200" cap="none" spc="0" normalizeH="0" baseline="0" noProof="0" dirty="0">
                <a:ln>
                  <a:noFill/>
                </a:ln>
                <a:solidFill>
                  <a:schemeClr val="bg1"/>
                </a:solidFill>
                <a:effectLst/>
                <a:uLnTx/>
                <a:uFillTx/>
                <a:latin typeface="Georgia"/>
                <a:ea typeface="+mn-ea"/>
              </a:rPr>
              <a:t>GLDUSTO170069 Prepared September 2017</a:t>
            </a:r>
            <a:endParaRPr kumimoji="0" lang="en-GB" sz="900" b="0" i="0" u="none" strike="noStrike" kern="1200" cap="none" spc="0" normalizeH="0" baseline="0" noProof="0" dirty="0">
              <a:ln>
                <a:noFill/>
              </a:ln>
              <a:solidFill>
                <a:schemeClr val="bg1"/>
              </a:solidFill>
              <a:effectLst/>
              <a:uLnTx/>
              <a:uFillTx/>
              <a:latin typeface="Georgia"/>
              <a:ea typeface="+mn-ea"/>
            </a:endParaRPr>
          </a:p>
        </p:txBody>
      </p:sp>
    </p:spTree>
    <p:extLst>
      <p:ext uri="{BB962C8B-B14F-4D97-AF65-F5344CB8AC3E}">
        <p14:creationId xmlns:p14="http://schemas.microsoft.com/office/powerpoint/2010/main" val="225267442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userDrawn="1">
  <p:cSld name="3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2920" y="465138"/>
            <a:ext cx="8229600" cy="914400"/>
          </a:xfrm>
        </p:spPr>
        <p:txBody>
          <a:bodyPr/>
          <a:lstStyle>
            <a:lvl1pPr>
              <a:defRPr baseline="0"/>
            </a:lvl1pPr>
          </a:lstStyle>
          <a:p>
            <a:r>
              <a:rPr lang="en-US" dirty="0"/>
              <a:t>CLICK TO EDIT MASTER TITLE STYLE</a:t>
            </a:r>
          </a:p>
        </p:txBody>
      </p:sp>
      <p:sp>
        <p:nvSpPr>
          <p:cNvPr id="3" name="Content Placeholder 2"/>
          <p:cNvSpPr>
            <a:spLocks noGrp="1"/>
          </p:cNvSpPr>
          <p:nvPr>
            <p:ph idx="1"/>
          </p:nvPr>
        </p:nvSpPr>
        <p:spPr>
          <a:xfrm>
            <a:off x="502920" y="1462088"/>
            <a:ext cx="8229600" cy="4754880"/>
          </a:xfrm>
        </p:spPr>
        <p:txBody>
          <a:bodyPr/>
          <a:lstStyle>
            <a:lvl1pPr>
              <a:buClr>
                <a:srgbClr val="AA0061"/>
              </a:buClr>
              <a:defRPr/>
            </a:lvl1pPr>
            <a:lvl2pPr>
              <a:buClr>
                <a:srgbClr val="AA0061"/>
              </a:buClr>
              <a:defRPr/>
            </a:lvl2pPr>
            <a:lvl3pPr>
              <a:buClr>
                <a:srgbClr val="AA0061"/>
              </a:buClr>
              <a:defRPr/>
            </a:lvl3pPr>
            <a:lvl4pPr>
              <a:buClr>
                <a:srgbClr val="AA0061"/>
              </a:buClr>
              <a:defRPr/>
            </a:lvl4pPr>
            <a:lvl5pPr>
              <a:buClr>
                <a:srgbClr val="AA0061"/>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a:xfrm>
            <a:off x="8172000" y="6408000"/>
            <a:ext cx="292608" cy="283464"/>
          </a:xfrm>
        </p:spPr>
        <p:txBody>
          <a:bodyPr/>
          <a:lstStyle/>
          <a:p>
            <a:fld id="{A2885E78-1F86-4A3D-9EE1-B0103B1CEF15}" type="slidenum">
              <a:rPr lang="en-US" smtClean="0">
                <a:solidFill>
                  <a:srgbClr val="000000"/>
                </a:solidFill>
              </a:rPr>
              <a:pPr/>
              <a:t>‹#›</a:t>
            </a:fld>
            <a:endParaRPr lang="en-US" dirty="0">
              <a:solidFill>
                <a:srgbClr val="000000"/>
              </a:solidFill>
            </a:endParaRPr>
          </a:p>
        </p:txBody>
      </p:sp>
      <p:sp>
        <p:nvSpPr>
          <p:cNvPr id="8" name="Text Placeholder 7"/>
          <p:cNvSpPr>
            <a:spLocks noGrp="1"/>
          </p:cNvSpPr>
          <p:nvPr>
            <p:ph type="body" sz="quarter" idx="13" hasCustomPrompt="1"/>
          </p:nvPr>
        </p:nvSpPr>
        <p:spPr bwMode="gray">
          <a:xfrm>
            <a:off x="502920" y="250825"/>
            <a:ext cx="4297680" cy="153888"/>
          </a:xfrm>
        </p:spPr>
        <p:txBody>
          <a:bodyPr rIns="0" bIns="0" anchor="ctr" anchorCtr="0">
            <a:noAutofit/>
          </a:bodyPr>
          <a:lstStyle>
            <a:lvl1pPr>
              <a:defRPr sz="1000">
                <a:solidFill>
                  <a:schemeClr val="bg1">
                    <a:lumMod val="65000"/>
                  </a:schemeClr>
                </a:solidFill>
              </a:defRPr>
            </a:lvl1pPr>
          </a:lstStyle>
          <a:p>
            <a:pPr lvl="0"/>
            <a:r>
              <a:rPr lang="en-US" dirty="0"/>
              <a:t>Click to edit section title</a:t>
            </a:r>
          </a:p>
        </p:txBody>
      </p:sp>
      <p:sp>
        <p:nvSpPr>
          <p:cNvPr id="10" name="Line 28"/>
          <p:cNvSpPr>
            <a:spLocks noChangeShapeType="1"/>
          </p:cNvSpPr>
          <p:nvPr userDrawn="1"/>
        </p:nvSpPr>
        <p:spPr bwMode="auto">
          <a:xfrm flipH="1">
            <a:off x="457200" y="6248400"/>
            <a:ext cx="8686800" cy="0"/>
          </a:xfrm>
          <a:prstGeom prst="line">
            <a:avLst/>
          </a:prstGeom>
          <a:noFill/>
          <a:ln w="15875">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pic>
        <p:nvPicPr>
          <p:cNvPr id="11" name="Picture 10" descr="a_sig_vert_2c_bk_png.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512009" y="6228715"/>
            <a:ext cx="585287" cy="636344"/>
          </a:xfrm>
          <a:prstGeom prst="rect">
            <a:avLst/>
          </a:prstGeom>
        </p:spPr>
      </p:pic>
      <p:sp>
        <p:nvSpPr>
          <p:cNvPr id="13" name="Text Box 15"/>
          <p:cNvSpPr txBox="1">
            <a:spLocks noChangeArrowheads="1"/>
          </p:cNvSpPr>
          <p:nvPr userDrawn="1"/>
        </p:nvSpPr>
        <p:spPr bwMode="auto">
          <a:xfrm>
            <a:off x="6819900" y="6474859"/>
            <a:ext cx="1073880" cy="186077"/>
          </a:xfrm>
          <a:prstGeom prst="rect">
            <a:avLst/>
          </a:prstGeom>
          <a:noFill/>
          <a:ln>
            <a:noFill/>
          </a:ln>
          <a:extLst/>
        </p:spPr>
        <p:txBody>
          <a:bodyPr wrap="square" lIns="0" tIns="0" rIns="0" bIns="0">
            <a:spAutoFit/>
          </a:bodyPr>
          <a:lstStyle>
            <a:lvl1pPr eaLnBrk="0" hangingPunct="0">
              <a:defRPr sz="2000">
                <a:solidFill>
                  <a:schemeClr val="tx1"/>
                </a:solidFill>
                <a:latin typeface="Arial" charset="0"/>
                <a:cs typeface="Arial" charset="0"/>
              </a:defRPr>
            </a:lvl1pPr>
            <a:lvl2pPr marL="742950" indent="-285750" eaLnBrk="0" hangingPunct="0">
              <a:defRPr sz="2000">
                <a:solidFill>
                  <a:schemeClr val="tx1"/>
                </a:solidFill>
                <a:latin typeface="Arial" charset="0"/>
                <a:cs typeface="Arial" charset="0"/>
              </a:defRPr>
            </a:lvl2pPr>
            <a:lvl3pPr marL="1143000" indent="-228600" eaLnBrk="0" hangingPunct="0">
              <a:defRPr sz="2000">
                <a:solidFill>
                  <a:schemeClr val="tx1"/>
                </a:solidFill>
                <a:latin typeface="Arial" charset="0"/>
                <a:cs typeface="Arial" charset="0"/>
              </a:defRPr>
            </a:lvl3pPr>
            <a:lvl4pPr marL="1600200" indent="-228600" eaLnBrk="0" hangingPunct="0">
              <a:defRPr sz="2000">
                <a:solidFill>
                  <a:schemeClr val="tx1"/>
                </a:solidFill>
                <a:latin typeface="Arial" charset="0"/>
                <a:cs typeface="Arial" charset="0"/>
              </a:defRPr>
            </a:lvl4pPr>
            <a:lvl5pPr marL="2057400" indent="-228600" eaLnBrk="0" hangingPunct="0">
              <a:defRPr sz="2000">
                <a:solidFill>
                  <a:schemeClr val="tx1"/>
                </a:solidFill>
                <a:latin typeface="Arial" charset="0"/>
                <a:cs typeface="Arial" charset="0"/>
              </a:defRPr>
            </a:lvl5pPr>
            <a:lvl6pPr marL="2514600" indent="-228600" eaLnBrk="0" fontAlgn="base" hangingPunct="0">
              <a:spcBef>
                <a:spcPct val="0"/>
              </a:spcBef>
              <a:spcAft>
                <a:spcPct val="0"/>
              </a:spcAft>
              <a:defRPr sz="2000">
                <a:solidFill>
                  <a:schemeClr val="tx1"/>
                </a:solidFill>
                <a:latin typeface="Arial" charset="0"/>
                <a:cs typeface="Arial" charset="0"/>
              </a:defRPr>
            </a:lvl6pPr>
            <a:lvl7pPr marL="2971800" indent="-228600" eaLnBrk="0" fontAlgn="base" hangingPunct="0">
              <a:spcBef>
                <a:spcPct val="0"/>
              </a:spcBef>
              <a:spcAft>
                <a:spcPct val="0"/>
              </a:spcAft>
              <a:defRPr sz="2000">
                <a:solidFill>
                  <a:schemeClr val="tx1"/>
                </a:solidFill>
                <a:latin typeface="Arial" charset="0"/>
                <a:cs typeface="Arial" charset="0"/>
              </a:defRPr>
            </a:lvl7pPr>
            <a:lvl8pPr marL="3429000" indent="-228600" eaLnBrk="0" fontAlgn="base" hangingPunct="0">
              <a:spcBef>
                <a:spcPct val="0"/>
              </a:spcBef>
              <a:spcAft>
                <a:spcPct val="0"/>
              </a:spcAft>
              <a:defRPr sz="2000">
                <a:solidFill>
                  <a:schemeClr val="tx1"/>
                </a:solidFill>
                <a:latin typeface="Arial" charset="0"/>
                <a:cs typeface="Arial" charset="0"/>
              </a:defRPr>
            </a:lvl8pPr>
            <a:lvl9pPr marL="3886200" indent="-228600" eaLnBrk="0" fontAlgn="base" hangingPunct="0">
              <a:spcBef>
                <a:spcPct val="0"/>
              </a:spcBef>
              <a:spcAft>
                <a:spcPct val="0"/>
              </a:spcAft>
              <a:defRPr sz="2000">
                <a:solidFill>
                  <a:schemeClr val="tx1"/>
                </a:solidFill>
                <a:latin typeface="Arial" charset="0"/>
                <a:cs typeface="Arial" charset="0"/>
              </a:defRPr>
            </a:lvl9pPr>
          </a:lstStyle>
          <a:p>
            <a:pPr algn="ctr" eaLnBrk="1" hangingPunct="1">
              <a:lnSpc>
                <a:spcPct val="105000"/>
              </a:lnSpc>
              <a:spcBef>
                <a:spcPct val="0"/>
              </a:spcBef>
              <a:spcAft>
                <a:spcPct val="0"/>
              </a:spcAft>
              <a:defRPr/>
            </a:pPr>
            <a:r>
              <a:rPr lang="en-US" sz="1200" b="1" dirty="0">
                <a:latin typeface="Calibri" panose="020F0502020204030204" pitchFamily="34" charset="0"/>
                <a:cs typeface="Calibri" panose="020F0502020204030204" pitchFamily="34" charset="0"/>
              </a:rPr>
              <a:t>EXTERNAL</a:t>
            </a:r>
            <a:r>
              <a:rPr lang="en-US" sz="1200" b="1" baseline="0" dirty="0">
                <a:latin typeface="Calibri" panose="020F0502020204030204" pitchFamily="34" charset="0"/>
                <a:cs typeface="Calibri" panose="020F0502020204030204" pitchFamily="34" charset="0"/>
              </a:rPr>
              <a:t> </a:t>
            </a:r>
            <a:r>
              <a:rPr lang="en-US" sz="1200" b="1" dirty="0">
                <a:latin typeface="Calibri" panose="020F0502020204030204" pitchFamily="34" charset="0"/>
                <a:cs typeface="Calibri" panose="020F0502020204030204" pitchFamily="34" charset="0"/>
              </a:rPr>
              <a:t>USE</a:t>
            </a:r>
          </a:p>
        </p:txBody>
      </p:sp>
      <p:sp>
        <p:nvSpPr>
          <p:cNvPr id="14" name="Content Placeholder 2"/>
          <p:cNvSpPr txBox="1">
            <a:spLocks/>
          </p:cNvSpPr>
          <p:nvPr userDrawn="1"/>
        </p:nvSpPr>
        <p:spPr bwMode="gray">
          <a:xfrm>
            <a:off x="502920" y="6427470"/>
            <a:ext cx="3057981" cy="292101"/>
          </a:xfrm>
          <a:prstGeom prst="rect">
            <a:avLst/>
          </a:prstGeom>
        </p:spPr>
        <p:txBody>
          <a:bodyPr vert="horz" lIns="0" rIns="0" anchor="b" anchorCtr="0"/>
          <a:lstStyle>
            <a:lvl1pPr marL="0" indent="0" algn="l" defTabSz="457200" rtl="0" eaLnBrk="1" latinLnBrk="0" hangingPunct="1">
              <a:spcBef>
                <a:spcPct val="20000"/>
              </a:spcBef>
              <a:buFont typeface="Arial"/>
              <a:buNone/>
              <a:defRPr sz="900" kern="1200">
                <a:solidFill>
                  <a:schemeClr val="tx1"/>
                </a:solidFill>
                <a:latin typeface="Georgia"/>
                <a:ea typeface="+mn-ea"/>
                <a:cs typeface="Georgia"/>
              </a:defRPr>
            </a:lvl1pPr>
            <a:lvl2pPr marL="457200" indent="0" algn="l" defTabSz="457200" rtl="0" eaLnBrk="1" latinLnBrk="0" hangingPunct="1">
              <a:spcBef>
                <a:spcPct val="20000"/>
              </a:spcBef>
              <a:buFont typeface="Arial"/>
              <a:buNone/>
              <a:defRPr sz="900" kern="1200">
                <a:solidFill>
                  <a:schemeClr val="tx1"/>
                </a:solidFill>
                <a:latin typeface="Georgia"/>
                <a:ea typeface="+mn-ea"/>
                <a:cs typeface="Georgia"/>
              </a:defRPr>
            </a:lvl2pPr>
            <a:lvl3pPr marL="914400" indent="0" algn="l" defTabSz="457200" rtl="0" eaLnBrk="1" latinLnBrk="0" hangingPunct="1">
              <a:spcBef>
                <a:spcPct val="20000"/>
              </a:spcBef>
              <a:buFont typeface="Arial"/>
              <a:buNone/>
              <a:defRPr sz="900" kern="1200">
                <a:solidFill>
                  <a:schemeClr val="tx1"/>
                </a:solidFill>
                <a:latin typeface="Georgia"/>
                <a:ea typeface="+mn-ea"/>
                <a:cs typeface="Georgia"/>
              </a:defRPr>
            </a:lvl3pPr>
            <a:lvl4pPr marL="1371600" indent="0" algn="l" defTabSz="457200" rtl="0" eaLnBrk="1" latinLnBrk="0" hangingPunct="1">
              <a:spcBef>
                <a:spcPct val="20000"/>
              </a:spcBef>
              <a:buFont typeface="Arial"/>
              <a:buNone/>
              <a:defRPr sz="900" kern="1200">
                <a:solidFill>
                  <a:schemeClr val="tx1"/>
                </a:solidFill>
                <a:latin typeface="Georgia"/>
                <a:ea typeface="+mn-ea"/>
                <a:cs typeface="Georgia"/>
              </a:defRPr>
            </a:lvl4pPr>
            <a:lvl5pPr marL="1828800" indent="0" algn="l" defTabSz="457200" rtl="0" eaLnBrk="1" latinLnBrk="0" hangingPunct="1">
              <a:spcBef>
                <a:spcPct val="20000"/>
              </a:spcBef>
              <a:buFont typeface="Arial"/>
              <a:buNone/>
              <a:defRPr sz="900" kern="1200">
                <a:solidFill>
                  <a:schemeClr val="tx1"/>
                </a:solidFill>
                <a:latin typeface="Georgia"/>
                <a:ea typeface="+mn-ea"/>
                <a:cs typeface="Georgia"/>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a:solidFill>
                  <a:schemeClr val="tx1"/>
                </a:solidFill>
                <a:latin typeface="+mn-lt"/>
              </a:rPr>
              <a:t>Company </a:t>
            </a:r>
            <a:r>
              <a:rPr lang="en-US" baseline="0" dirty="0">
                <a:solidFill>
                  <a:schemeClr val="tx1"/>
                </a:solidFill>
                <a:latin typeface="+mn-lt"/>
              </a:rPr>
              <a:t>C</a:t>
            </a:r>
            <a:r>
              <a:rPr lang="en-US" dirty="0">
                <a:solidFill>
                  <a:schemeClr val="tx1"/>
                </a:solidFill>
                <a:latin typeface="+mn-lt"/>
              </a:rPr>
              <a:t>onfidential</a:t>
            </a:r>
            <a:r>
              <a:rPr lang="en-US" baseline="0" dirty="0">
                <a:solidFill>
                  <a:schemeClr val="tx1"/>
                </a:solidFill>
                <a:latin typeface="+mn-lt"/>
              </a:rPr>
              <a:t> </a:t>
            </a:r>
            <a:r>
              <a:rPr lang="en-US" dirty="0">
                <a:solidFill>
                  <a:schemeClr val="tx1"/>
                </a:solidFill>
                <a:latin typeface="+mn-lt"/>
              </a:rPr>
              <a:t>© 2017 Abbott</a:t>
            </a:r>
          </a:p>
          <a:p>
            <a:pPr algn="l"/>
            <a:r>
              <a:rPr lang="en-GB" sz="900" b="0" i="0" kern="1200" dirty="0">
                <a:solidFill>
                  <a:schemeClr val="tx1"/>
                </a:solidFill>
                <a:effectLst/>
                <a:latin typeface="Georgia"/>
                <a:ea typeface="+mn-ea"/>
                <a:cs typeface="Georgia"/>
              </a:rPr>
              <a:t>GLWH160119</a:t>
            </a:r>
            <a:endParaRPr lang="en-GB" sz="900" dirty="0"/>
          </a:p>
        </p:txBody>
      </p:sp>
    </p:spTree>
    <p:extLst>
      <p:ext uri="{BB962C8B-B14F-4D97-AF65-F5344CB8AC3E}">
        <p14:creationId xmlns:p14="http://schemas.microsoft.com/office/powerpoint/2010/main" val="40496431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91A7FAF2-545D-4E61-BBB7-0AF7C39E0CB1}" type="datetimeFigureOut">
              <a:rPr lang="tr-TR" smtClean="0"/>
              <a:pPr/>
              <a:t>13.6.2019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EE4A17B-EFFF-4548-97A0-B381BEB752A5}" type="slidenum">
              <a:rPr lang="tr-TR" smtClean="0"/>
              <a:pPr/>
              <a:t>‹#›</a:t>
            </a:fld>
            <a:endParaRPr lang="tr-T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userDrawn="1">
  <p:cSld name="4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2920" y="465138"/>
            <a:ext cx="8229600" cy="914400"/>
          </a:xfrm>
        </p:spPr>
        <p:txBody>
          <a:bodyPr/>
          <a:lstStyle>
            <a:lvl1pPr>
              <a:defRPr baseline="0"/>
            </a:lvl1pPr>
          </a:lstStyle>
          <a:p>
            <a:r>
              <a:rPr lang="en-US" dirty="0"/>
              <a:t>CLICK TO EDIT MASTER TITLE STYLE</a:t>
            </a:r>
          </a:p>
        </p:txBody>
      </p:sp>
      <p:sp>
        <p:nvSpPr>
          <p:cNvPr id="3" name="Content Placeholder 2"/>
          <p:cNvSpPr>
            <a:spLocks noGrp="1"/>
          </p:cNvSpPr>
          <p:nvPr>
            <p:ph idx="1"/>
          </p:nvPr>
        </p:nvSpPr>
        <p:spPr>
          <a:xfrm>
            <a:off x="502920" y="1462088"/>
            <a:ext cx="8229600" cy="4754880"/>
          </a:xfrm>
        </p:spPr>
        <p:txBody>
          <a:bodyPr/>
          <a:lstStyle>
            <a:lvl1pPr>
              <a:buClr>
                <a:srgbClr val="AA0061"/>
              </a:buClr>
              <a:defRPr/>
            </a:lvl1pPr>
            <a:lvl2pPr>
              <a:buClr>
                <a:srgbClr val="AA0061"/>
              </a:buClr>
              <a:defRPr/>
            </a:lvl2pPr>
            <a:lvl3pPr>
              <a:buClr>
                <a:srgbClr val="AA0061"/>
              </a:buClr>
              <a:defRPr/>
            </a:lvl3pPr>
            <a:lvl4pPr>
              <a:buClr>
                <a:srgbClr val="AA0061"/>
              </a:buClr>
              <a:defRPr/>
            </a:lvl4pPr>
            <a:lvl5pPr>
              <a:buClr>
                <a:srgbClr val="AA0061"/>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a:xfrm>
            <a:off x="8172000" y="6408000"/>
            <a:ext cx="292608" cy="283464"/>
          </a:xfrm>
        </p:spPr>
        <p:txBody>
          <a:bodyPr/>
          <a:lstStyle/>
          <a:p>
            <a:fld id="{A2885E78-1F86-4A3D-9EE1-B0103B1CEF15}" type="slidenum">
              <a:rPr lang="en-US" smtClean="0">
                <a:solidFill>
                  <a:srgbClr val="000000"/>
                </a:solidFill>
              </a:rPr>
              <a:pPr/>
              <a:t>‹#›</a:t>
            </a:fld>
            <a:endParaRPr lang="en-US" dirty="0">
              <a:solidFill>
                <a:srgbClr val="000000"/>
              </a:solidFill>
            </a:endParaRPr>
          </a:p>
        </p:txBody>
      </p:sp>
      <p:sp>
        <p:nvSpPr>
          <p:cNvPr id="8" name="Text Placeholder 7"/>
          <p:cNvSpPr>
            <a:spLocks noGrp="1"/>
          </p:cNvSpPr>
          <p:nvPr>
            <p:ph type="body" sz="quarter" idx="13" hasCustomPrompt="1"/>
          </p:nvPr>
        </p:nvSpPr>
        <p:spPr bwMode="gray">
          <a:xfrm>
            <a:off x="502920" y="250825"/>
            <a:ext cx="4297680" cy="153888"/>
          </a:xfrm>
        </p:spPr>
        <p:txBody>
          <a:bodyPr rIns="0" bIns="0" anchor="ctr" anchorCtr="0">
            <a:noAutofit/>
          </a:bodyPr>
          <a:lstStyle>
            <a:lvl1pPr>
              <a:defRPr sz="1000">
                <a:solidFill>
                  <a:schemeClr val="bg1">
                    <a:lumMod val="65000"/>
                  </a:schemeClr>
                </a:solidFill>
              </a:defRPr>
            </a:lvl1pPr>
          </a:lstStyle>
          <a:p>
            <a:pPr lvl="0"/>
            <a:r>
              <a:rPr lang="en-US" dirty="0"/>
              <a:t>Click to edit section title</a:t>
            </a:r>
          </a:p>
        </p:txBody>
      </p:sp>
      <p:sp>
        <p:nvSpPr>
          <p:cNvPr id="10" name="Line 28"/>
          <p:cNvSpPr>
            <a:spLocks noChangeShapeType="1"/>
          </p:cNvSpPr>
          <p:nvPr userDrawn="1"/>
        </p:nvSpPr>
        <p:spPr bwMode="auto">
          <a:xfrm flipH="1">
            <a:off x="457200" y="6248400"/>
            <a:ext cx="8686800" cy="0"/>
          </a:xfrm>
          <a:prstGeom prst="line">
            <a:avLst/>
          </a:prstGeom>
          <a:noFill/>
          <a:ln w="15875">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pic>
        <p:nvPicPr>
          <p:cNvPr id="11" name="Picture 10" descr="a_sig_vert_2c_bk_png.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512009" y="6228715"/>
            <a:ext cx="585287" cy="636344"/>
          </a:xfrm>
          <a:prstGeom prst="rect">
            <a:avLst/>
          </a:prstGeom>
        </p:spPr>
      </p:pic>
      <p:sp>
        <p:nvSpPr>
          <p:cNvPr id="13" name="Text Box 15"/>
          <p:cNvSpPr txBox="1">
            <a:spLocks noChangeArrowheads="1"/>
          </p:cNvSpPr>
          <p:nvPr userDrawn="1"/>
        </p:nvSpPr>
        <p:spPr bwMode="auto">
          <a:xfrm>
            <a:off x="6819900" y="6474859"/>
            <a:ext cx="1073880" cy="186077"/>
          </a:xfrm>
          <a:prstGeom prst="rect">
            <a:avLst/>
          </a:prstGeom>
          <a:noFill/>
          <a:ln>
            <a:noFill/>
          </a:ln>
          <a:extLst/>
        </p:spPr>
        <p:txBody>
          <a:bodyPr wrap="square" lIns="0" tIns="0" rIns="0" bIns="0">
            <a:spAutoFit/>
          </a:bodyPr>
          <a:lstStyle>
            <a:lvl1pPr eaLnBrk="0" hangingPunct="0">
              <a:defRPr sz="2000">
                <a:solidFill>
                  <a:schemeClr val="tx1"/>
                </a:solidFill>
                <a:latin typeface="Arial" charset="0"/>
                <a:cs typeface="Arial" charset="0"/>
              </a:defRPr>
            </a:lvl1pPr>
            <a:lvl2pPr marL="742950" indent="-285750" eaLnBrk="0" hangingPunct="0">
              <a:defRPr sz="2000">
                <a:solidFill>
                  <a:schemeClr val="tx1"/>
                </a:solidFill>
                <a:latin typeface="Arial" charset="0"/>
                <a:cs typeface="Arial" charset="0"/>
              </a:defRPr>
            </a:lvl2pPr>
            <a:lvl3pPr marL="1143000" indent="-228600" eaLnBrk="0" hangingPunct="0">
              <a:defRPr sz="2000">
                <a:solidFill>
                  <a:schemeClr val="tx1"/>
                </a:solidFill>
                <a:latin typeface="Arial" charset="0"/>
                <a:cs typeface="Arial" charset="0"/>
              </a:defRPr>
            </a:lvl3pPr>
            <a:lvl4pPr marL="1600200" indent="-228600" eaLnBrk="0" hangingPunct="0">
              <a:defRPr sz="2000">
                <a:solidFill>
                  <a:schemeClr val="tx1"/>
                </a:solidFill>
                <a:latin typeface="Arial" charset="0"/>
                <a:cs typeface="Arial" charset="0"/>
              </a:defRPr>
            </a:lvl4pPr>
            <a:lvl5pPr marL="2057400" indent="-228600" eaLnBrk="0" hangingPunct="0">
              <a:defRPr sz="2000">
                <a:solidFill>
                  <a:schemeClr val="tx1"/>
                </a:solidFill>
                <a:latin typeface="Arial" charset="0"/>
                <a:cs typeface="Arial" charset="0"/>
              </a:defRPr>
            </a:lvl5pPr>
            <a:lvl6pPr marL="2514600" indent="-228600" eaLnBrk="0" fontAlgn="base" hangingPunct="0">
              <a:spcBef>
                <a:spcPct val="0"/>
              </a:spcBef>
              <a:spcAft>
                <a:spcPct val="0"/>
              </a:spcAft>
              <a:defRPr sz="2000">
                <a:solidFill>
                  <a:schemeClr val="tx1"/>
                </a:solidFill>
                <a:latin typeface="Arial" charset="0"/>
                <a:cs typeface="Arial" charset="0"/>
              </a:defRPr>
            </a:lvl6pPr>
            <a:lvl7pPr marL="2971800" indent="-228600" eaLnBrk="0" fontAlgn="base" hangingPunct="0">
              <a:spcBef>
                <a:spcPct val="0"/>
              </a:spcBef>
              <a:spcAft>
                <a:spcPct val="0"/>
              </a:spcAft>
              <a:defRPr sz="2000">
                <a:solidFill>
                  <a:schemeClr val="tx1"/>
                </a:solidFill>
                <a:latin typeface="Arial" charset="0"/>
                <a:cs typeface="Arial" charset="0"/>
              </a:defRPr>
            </a:lvl7pPr>
            <a:lvl8pPr marL="3429000" indent="-228600" eaLnBrk="0" fontAlgn="base" hangingPunct="0">
              <a:spcBef>
                <a:spcPct val="0"/>
              </a:spcBef>
              <a:spcAft>
                <a:spcPct val="0"/>
              </a:spcAft>
              <a:defRPr sz="2000">
                <a:solidFill>
                  <a:schemeClr val="tx1"/>
                </a:solidFill>
                <a:latin typeface="Arial" charset="0"/>
                <a:cs typeface="Arial" charset="0"/>
              </a:defRPr>
            </a:lvl8pPr>
            <a:lvl9pPr marL="3886200" indent="-228600" eaLnBrk="0" fontAlgn="base" hangingPunct="0">
              <a:spcBef>
                <a:spcPct val="0"/>
              </a:spcBef>
              <a:spcAft>
                <a:spcPct val="0"/>
              </a:spcAft>
              <a:defRPr sz="2000">
                <a:solidFill>
                  <a:schemeClr val="tx1"/>
                </a:solidFill>
                <a:latin typeface="Arial" charset="0"/>
                <a:cs typeface="Arial" charset="0"/>
              </a:defRPr>
            </a:lvl9pPr>
          </a:lstStyle>
          <a:p>
            <a:pPr algn="ctr" eaLnBrk="1" hangingPunct="1">
              <a:lnSpc>
                <a:spcPct val="105000"/>
              </a:lnSpc>
              <a:spcBef>
                <a:spcPct val="0"/>
              </a:spcBef>
              <a:spcAft>
                <a:spcPct val="0"/>
              </a:spcAft>
              <a:defRPr/>
            </a:pPr>
            <a:r>
              <a:rPr lang="en-US" sz="1200" b="1" dirty="0">
                <a:latin typeface="Calibri" panose="020F0502020204030204" pitchFamily="34" charset="0"/>
                <a:cs typeface="Calibri" panose="020F0502020204030204" pitchFamily="34" charset="0"/>
              </a:rPr>
              <a:t>EXTERNAL</a:t>
            </a:r>
            <a:r>
              <a:rPr lang="en-US" sz="1200" b="1" baseline="0" dirty="0">
                <a:latin typeface="Calibri" panose="020F0502020204030204" pitchFamily="34" charset="0"/>
                <a:cs typeface="Calibri" panose="020F0502020204030204" pitchFamily="34" charset="0"/>
              </a:rPr>
              <a:t> </a:t>
            </a:r>
            <a:r>
              <a:rPr lang="en-US" sz="1200" b="1" dirty="0">
                <a:latin typeface="Calibri" panose="020F0502020204030204" pitchFamily="34" charset="0"/>
                <a:cs typeface="Calibri" panose="020F0502020204030204" pitchFamily="34" charset="0"/>
              </a:rPr>
              <a:t>USE</a:t>
            </a:r>
          </a:p>
        </p:txBody>
      </p:sp>
      <p:sp>
        <p:nvSpPr>
          <p:cNvPr id="14" name="Content Placeholder 2"/>
          <p:cNvSpPr txBox="1">
            <a:spLocks/>
          </p:cNvSpPr>
          <p:nvPr userDrawn="1"/>
        </p:nvSpPr>
        <p:spPr bwMode="gray">
          <a:xfrm>
            <a:off x="502920" y="6427470"/>
            <a:ext cx="3057981" cy="292101"/>
          </a:xfrm>
          <a:prstGeom prst="rect">
            <a:avLst/>
          </a:prstGeom>
        </p:spPr>
        <p:txBody>
          <a:bodyPr vert="horz" lIns="0" rIns="0" anchor="b" anchorCtr="0"/>
          <a:lstStyle>
            <a:lvl1pPr marL="0" indent="0" algn="l" defTabSz="457200" rtl="0" eaLnBrk="1" latinLnBrk="0" hangingPunct="1">
              <a:spcBef>
                <a:spcPct val="20000"/>
              </a:spcBef>
              <a:buFont typeface="Arial"/>
              <a:buNone/>
              <a:defRPr sz="900" kern="1200">
                <a:solidFill>
                  <a:schemeClr val="tx1"/>
                </a:solidFill>
                <a:latin typeface="Georgia"/>
                <a:ea typeface="+mn-ea"/>
                <a:cs typeface="Georgia"/>
              </a:defRPr>
            </a:lvl1pPr>
            <a:lvl2pPr marL="457200" indent="0" algn="l" defTabSz="457200" rtl="0" eaLnBrk="1" latinLnBrk="0" hangingPunct="1">
              <a:spcBef>
                <a:spcPct val="20000"/>
              </a:spcBef>
              <a:buFont typeface="Arial"/>
              <a:buNone/>
              <a:defRPr sz="900" kern="1200">
                <a:solidFill>
                  <a:schemeClr val="tx1"/>
                </a:solidFill>
                <a:latin typeface="Georgia"/>
                <a:ea typeface="+mn-ea"/>
                <a:cs typeface="Georgia"/>
              </a:defRPr>
            </a:lvl2pPr>
            <a:lvl3pPr marL="914400" indent="0" algn="l" defTabSz="457200" rtl="0" eaLnBrk="1" latinLnBrk="0" hangingPunct="1">
              <a:spcBef>
                <a:spcPct val="20000"/>
              </a:spcBef>
              <a:buFont typeface="Arial"/>
              <a:buNone/>
              <a:defRPr sz="900" kern="1200">
                <a:solidFill>
                  <a:schemeClr val="tx1"/>
                </a:solidFill>
                <a:latin typeface="Georgia"/>
                <a:ea typeface="+mn-ea"/>
                <a:cs typeface="Georgia"/>
              </a:defRPr>
            </a:lvl3pPr>
            <a:lvl4pPr marL="1371600" indent="0" algn="l" defTabSz="457200" rtl="0" eaLnBrk="1" latinLnBrk="0" hangingPunct="1">
              <a:spcBef>
                <a:spcPct val="20000"/>
              </a:spcBef>
              <a:buFont typeface="Arial"/>
              <a:buNone/>
              <a:defRPr sz="900" kern="1200">
                <a:solidFill>
                  <a:schemeClr val="tx1"/>
                </a:solidFill>
                <a:latin typeface="Georgia"/>
                <a:ea typeface="+mn-ea"/>
                <a:cs typeface="Georgia"/>
              </a:defRPr>
            </a:lvl4pPr>
            <a:lvl5pPr marL="1828800" indent="0" algn="l" defTabSz="457200" rtl="0" eaLnBrk="1" latinLnBrk="0" hangingPunct="1">
              <a:spcBef>
                <a:spcPct val="20000"/>
              </a:spcBef>
              <a:buFont typeface="Arial"/>
              <a:buNone/>
              <a:defRPr sz="900" kern="1200">
                <a:solidFill>
                  <a:schemeClr val="tx1"/>
                </a:solidFill>
                <a:latin typeface="Georgia"/>
                <a:ea typeface="+mn-ea"/>
                <a:cs typeface="Georgia"/>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a:solidFill>
                  <a:schemeClr val="tx1"/>
                </a:solidFill>
                <a:latin typeface="+mn-lt"/>
              </a:rPr>
              <a:t>Company </a:t>
            </a:r>
            <a:r>
              <a:rPr lang="en-US" baseline="0" dirty="0">
                <a:solidFill>
                  <a:schemeClr val="tx1"/>
                </a:solidFill>
                <a:latin typeface="+mn-lt"/>
              </a:rPr>
              <a:t>C</a:t>
            </a:r>
            <a:r>
              <a:rPr lang="en-US" dirty="0">
                <a:solidFill>
                  <a:schemeClr val="tx1"/>
                </a:solidFill>
                <a:latin typeface="+mn-lt"/>
              </a:rPr>
              <a:t>onfidential</a:t>
            </a:r>
            <a:r>
              <a:rPr lang="en-US" baseline="0" dirty="0">
                <a:solidFill>
                  <a:schemeClr val="tx1"/>
                </a:solidFill>
                <a:latin typeface="+mn-lt"/>
              </a:rPr>
              <a:t> </a:t>
            </a:r>
            <a:r>
              <a:rPr lang="en-US" dirty="0">
                <a:solidFill>
                  <a:schemeClr val="tx1"/>
                </a:solidFill>
                <a:latin typeface="+mn-lt"/>
              </a:rPr>
              <a:t>© 2017 Abbott</a:t>
            </a:r>
          </a:p>
          <a:p>
            <a:pPr algn="l"/>
            <a:r>
              <a:rPr lang="en-GB" sz="900" b="0" i="0" kern="1200" dirty="0">
                <a:solidFill>
                  <a:schemeClr val="tx1"/>
                </a:solidFill>
                <a:effectLst/>
                <a:latin typeface="Georgia"/>
                <a:ea typeface="+mn-ea"/>
                <a:cs typeface="Georgia"/>
              </a:rPr>
              <a:t>GLWH160119</a:t>
            </a:r>
            <a:endParaRPr lang="en-GB" sz="900" dirty="0"/>
          </a:p>
        </p:txBody>
      </p:sp>
    </p:spTree>
    <p:extLst>
      <p:ext uri="{BB962C8B-B14F-4D97-AF65-F5344CB8AC3E}">
        <p14:creationId xmlns:p14="http://schemas.microsoft.com/office/powerpoint/2010/main" val="404964313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userDrawn="1">
  <p:cSld name="5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2920" y="465138"/>
            <a:ext cx="8229600" cy="914400"/>
          </a:xfrm>
        </p:spPr>
        <p:txBody>
          <a:bodyPr/>
          <a:lstStyle>
            <a:lvl1pPr>
              <a:defRPr baseline="0"/>
            </a:lvl1pPr>
          </a:lstStyle>
          <a:p>
            <a:r>
              <a:rPr lang="en-US" dirty="0"/>
              <a:t>CLICK TO EDIT MASTER TITLE STYLE</a:t>
            </a:r>
          </a:p>
        </p:txBody>
      </p:sp>
      <p:sp>
        <p:nvSpPr>
          <p:cNvPr id="3" name="Content Placeholder 2"/>
          <p:cNvSpPr>
            <a:spLocks noGrp="1"/>
          </p:cNvSpPr>
          <p:nvPr>
            <p:ph idx="1"/>
          </p:nvPr>
        </p:nvSpPr>
        <p:spPr>
          <a:xfrm>
            <a:off x="502920" y="1462088"/>
            <a:ext cx="8229600" cy="4754880"/>
          </a:xfrm>
        </p:spPr>
        <p:txBody>
          <a:bodyPr/>
          <a:lstStyle>
            <a:lvl1pPr>
              <a:buClr>
                <a:srgbClr val="AA0061"/>
              </a:buClr>
              <a:defRPr/>
            </a:lvl1pPr>
            <a:lvl2pPr>
              <a:buClr>
                <a:srgbClr val="AA0061"/>
              </a:buClr>
              <a:defRPr/>
            </a:lvl2pPr>
            <a:lvl3pPr>
              <a:buClr>
                <a:srgbClr val="AA0061"/>
              </a:buClr>
              <a:defRPr/>
            </a:lvl3pPr>
            <a:lvl4pPr>
              <a:buClr>
                <a:srgbClr val="AA0061"/>
              </a:buClr>
              <a:defRPr/>
            </a:lvl4pPr>
            <a:lvl5pPr>
              <a:buClr>
                <a:srgbClr val="AA0061"/>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a:xfrm>
            <a:off x="8172000" y="6408000"/>
            <a:ext cx="292608" cy="283464"/>
          </a:xfrm>
        </p:spPr>
        <p:txBody>
          <a:bodyPr/>
          <a:lstStyle/>
          <a:p>
            <a:fld id="{A2885E78-1F86-4A3D-9EE1-B0103B1CEF15}" type="slidenum">
              <a:rPr lang="en-US" smtClean="0">
                <a:solidFill>
                  <a:srgbClr val="000000"/>
                </a:solidFill>
              </a:rPr>
              <a:pPr/>
              <a:t>‹#›</a:t>
            </a:fld>
            <a:endParaRPr lang="en-US" dirty="0">
              <a:solidFill>
                <a:srgbClr val="000000"/>
              </a:solidFill>
            </a:endParaRPr>
          </a:p>
        </p:txBody>
      </p:sp>
      <p:sp>
        <p:nvSpPr>
          <p:cNvPr id="8" name="Text Placeholder 7"/>
          <p:cNvSpPr>
            <a:spLocks noGrp="1"/>
          </p:cNvSpPr>
          <p:nvPr>
            <p:ph type="body" sz="quarter" idx="13" hasCustomPrompt="1"/>
          </p:nvPr>
        </p:nvSpPr>
        <p:spPr bwMode="gray">
          <a:xfrm>
            <a:off x="502920" y="250825"/>
            <a:ext cx="4297680" cy="153888"/>
          </a:xfrm>
        </p:spPr>
        <p:txBody>
          <a:bodyPr rIns="0" bIns="0" anchor="ctr" anchorCtr="0">
            <a:noAutofit/>
          </a:bodyPr>
          <a:lstStyle>
            <a:lvl1pPr>
              <a:defRPr sz="1000">
                <a:solidFill>
                  <a:schemeClr val="bg1">
                    <a:lumMod val="65000"/>
                  </a:schemeClr>
                </a:solidFill>
              </a:defRPr>
            </a:lvl1pPr>
          </a:lstStyle>
          <a:p>
            <a:pPr lvl="0"/>
            <a:r>
              <a:rPr lang="en-US" dirty="0"/>
              <a:t>Click to edit section title</a:t>
            </a:r>
          </a:p>
        </p:txBody>
      </p:sp>
      <p:sp>
        <p:nvSpPr>
          <p:cNvPr id="10" name="Line 28"/>
          <p:cNvSpPr>
            <a:spLocks noChangeShapeType="1"/>
          </p:cNvSpPr>
          <p:nvPr userDrawn="1"/>
        </p:nvSpPr>
        <p:spPr bwMode="auto">
          <a:xfrm flipH="1">
            <a:off x="457200" y="6248400"/>
            <a:ext cx="8686800" cy="0"/>
          </a:xfrm>
          <a:prstGeom prst="line">
            <a:avLst/>
          </a:prstGeom>
          <a:noFill/>
          <a:ln w="15875">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pic>
        <p:nvPicPr>
          <p:cNvPr id="11" name="Picture 10" descr="a_sig_vert_2c_bk_png.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512009" y="6228715"/>
            <a:ext cx="585287" cy="636344"/>
          </a:xfrm>
          <a:prstGeom prst="rect">
            <a:avLst/>
          </a:prstGeom>
        </p:spPr>
      </p:pic>
      <p:sp>
        <p:nvSpPr>
          <p:cNvPr id="13" name="Text Box 15"/>
          <p:cNvSpPr txBox="1">
            <a:spLocks noChangeArrowheads="1"/>
          </p:cNvSpPr>
          <p:nvPr userDrawn="1"/>
        </p:nvSpPr>
        <p:spPr bwMode="auto">
          <a:xfrm>
            <a:off x="6819900" y="6474859"/>
            <a:ext cx="1073880" cy="186077"/>
          </a:xfrm>
          <a:prstGeom prst="rect">
            <a:avLst/>
          </a:prstGeom>
          <a:noFill/>
          <a:ln>
            <a:noFill/>
          </a:ln>
          <a:extLst/>
        </p:spPr>
        <p:txBody>
          <a:bodyPr wrap="square" lIns="0" tIns="0" rIns="0" bIns="0">
            <a:spAutoFit/>
          </a:bodyPr>
          <a:lstStyle>
            <a:lvl1pPr eaLnBrk="0" hangingPunct="0">
              <a:defRPr sz="2000">
                <a:solidFill>
                  <a:schemeClr val="tx1"/>
                </a:solidFill>
                <a:latin typeface="Arial" charset="0"/>
                <a:cs typeface="Arial" charset="0"/>
              </a:defRPr>
            </a:lvl1pPr>
            <a:lvl2pPr marL="742950" indent="-285750" eaLnBrk="0" hangingPunct="0">
              <a:defRPr sz="2000">
                <a:solidFill>
                  <a:schemeClr val="tx1"/>
                </a:solidFill>
                <a:latin typeface="Arial" charset="0"/>
                <a:cs typeface="Arial" charset="0"/>
              </a:defRPr>
            </a:lvl2pPr>
            <a:lvl3pPr marL="1143000" indent="-228600" eaLnBrk="0" hangingPunct="0">
              <a:defRPr sz="2000">
                <a:solidFill>
                  <a:schemeClr val="tx1"/>
                </a:solidFill>
                <a:latin typeface="Arial" charset="0"/>
                <a:cs typeface="Arial" charset="0"/>
              </a:defRPr>
            </a:lvl3pPr>
            <a:lvl4pPr marL="1600200" indent="-228600" eaLnBrk="0" hangingPunct="0">
              <a:defRPr sz="2000">
                <a:solidFill>
                  <a:schemeClr val="tx1"/>
                </a:solidFill>
                <a:latin typeface="Arial" charset="0"/>
                <a:cs typeface="Arial" charset="0"/>
              </a:defRPr>
            </a:lvl4pPr>
            <a:lvl5pPr marL="2057400" indent="-228600" eaLnBrk="0" hangingPunct="0">
              <a:defRPr sz="2000">
                <a:solidFill>
                  <a:schemeClr val="tx1"/>
                </a:solidFill>
                <a:latin typeface="Arial" charset="0"/>
                <a:cs typeface="Arial" charset="0"/>
              </a:defRPr>
            </a:lvl5pPr>
            <a:lvl6pPr marL="2514600" indent="-228600" eaLnBrk="0" fontAlgn="base" hangingPunct="0">
              <a:spcBef>
                <a:spcPct val="0"/>
              </a:spcBef>
              <a:spcAft>
                <a:spcPct val="0"/>
              </a:spcAft>
              <a:defRPr sz="2000">
                <a:solidFill>
                  <a:schemeClr val="tx1"/>
                </a:solidFill>
                <a:latin typeface="Arial" charset="0"/>
                <a:cs typeface="Arial" charset="0"/>
              </a:defRPr>
            </a:lvl6pPr>
            <a:lvl7pPr marL="2971800" indent="-228600" eaLnBrk="0" fontAlgn="base" hangingPunct="0">
              <a:spcBef>
                <a:spcPct val="0"/>
              </a:spcBef>
              <a:spcAft>
                <a:spcPct val="0"/>
              </a:spcAft>
              <a:defRPr sz="2000">
                <a:solidFill>
                  <a:schemeClr val="tx1"/>
                </a:solidFill>
                <a:latin typeface="Arial" charset="0"/>
                <a:cs typeface="Arial" charset="0"/>
              </a:defRPr>
            </a:lvl7pPr>
            <a:lvl8pPr marL="3429000" indent="-228600" eaLnBrk="0" fontAlgn="base" hangingPunct="0">
              <a:spcBef>
                <a:spcPct val="0"/>
              </a:spcBef>
              <a:spcAft>
                <a:spcPct val="0"/>
              </a:spcAft>
              <a:defRPr sz="2000">
                <a:solidFill>
                  <a:schemeClr val="tx1"/>
                </a:solidFill>
                <a:latin typeface="Arial" charset="0"/>
                <a:cs typeface="Arial" charset="0"/>
              </a:defRPr>
            </a:lvl8pPr>
            <a:lvl9pPr marL="3886200" indent="-228600" eaLnBrk="0" fontAlgn="base" hangingPunct="0">
              <a:spcBef>
                <a:spcPct val="0"/>
              </a:spcBef>
              <a:spcAft>
                <a:spcPct val="0"/>
              </a:spcAft>
              <a:defRPr sz="2000">
                <a:solidFill>
                  <a:schemeClr val="tx1"/>
                </a:solidFill>
                <a:latin typeface="Arial" charset="0"/>
                <a:cs typeface="Arial" charset="0"/>
              </a:defRPr>
            </a:lvl9pPr>
          </a:lstStyle>
          <a:p>
            <a:pPr algn="ctr" eaLnBrk="1" hangingPunct="1">
              <a:lnSpc>
                <a:spcPct val="105000"/>
              </a:lnSpc>
              <a:spcBef>
                <a:spcPct val="0"/>
              </a:spcBef>
              <a:spcAft>
                <a:spcPct val="0"/>
              </a:spcAft>
              <a:defRPr/>
            </a:pPr>
            <a:r>
              <a:rPr lang="en-US" sz="1200" b="1" dirty="0">
                <a:latin typeface="Calibri" panose="020F0502020204030204" pitchFamily="34" charset="0"/>
                <a:cs typeface="Calibri" panose="020F0502020204030204" pitchFamily="34" charset="0"/>
              </a:rPr>
              <a:t>EXTERNAL</a:t>
            </a:r>
            <a:r>
              <a:rPr lang="en-US" sz="1200" b="1" baseline="0" dirty="0">
                <a:latin typeface="Calibri" panose="020F0502020204030204" pitchFamily="34" charset="0"/>
                <a:cs typeface="Calibri" panose="020F0502020204030204" pitchFamily="34" charset="0"/>
              </a:rPr>
              <a:t> </a:t>
            </a:r>
            <a:r>
              <a:rPr lang="en-US" sz="1200" b="1" dirty="0">
                <a:latin typeface="Calibri" panose="020F0502020204030204" pitchFamily="34" charset="0"/>
                <a:cs typeface="Calibri" panose="020F0502020204030204" pitchFamily="34" charset="0"/>
              </a:rPr>
              <a:t>USE</a:t>
            </a:r>
          </a:p>
        </p:txBody>
      </p:sp>
      <p:sp>
        <p:nvSpPr>
          <p:cNvPr id="14" name="Content Placeholder 2"/>
          <p:cNvSpPr txBox="1">
            <a:spLocks/>
          </p:cNvSpPr>
          <p:nvPr userDrawn="1"/>
        </p:nvSpPr>
        <p:spPr bwMode="gray">
          <a:xfrm>
            <a:off x="502920" y="6427470"/>
            <a:ext cx="3057981" cy="292101"/>
          </a:xfrm>
          <a:prstGeom prst="rect">
            <a:avLst/>
          </a:prstGeom>
        </p:spPr>
        <p:txBody>
          <a:bodyPr vert="horz" lIns="0" rIns="0" anchor="b" anchorCtr="0"/>
          <a:lstStyle>
            <a:lvl1pPr marL="0" indent="0" algn="l" defTabSz="457200" rtl="0" eaLnBrk="1" latinLnBrk="0" hangingPunct="1">
              <a:spcBef>
                <a:spcPct val="20000"/>
              </a:spcBef>
              <a:buFont typeface="Arial"/>
              <a:buNone/>
              <a:defRPr sz="900" kern="1200">
                <a:solidFill>
                  <a:schemeClr val="tx1"/>
                </a:solidFill>
                <a:latin typeface="Georgia"/>
                <a:ea typeface="+mn-ea"/>
                <a:cs typeface="Georgia"/>
              </a:defRPr>
            </a:lvl1pPr>
            <a:lvl2pPr marL="457200" indent="0" algn="l" defTabSz="457200" rtl="0" eaLnBrk="1" latinLnBrk="0" hangingPunct="1">
              <a:spcBef>
                <a:spcPct val="20000"/>
              </a:spcBef>
              <a:buFont typeface="Arial"/>
              <a:buNone/>
              <a:defRPr sz="900" kern="1200">
                <a:solidFill>
                  <a:schemeClr val="tx1"/>
                </a:solidFill>
                <a:latin typeface="Georgia"/>
                <a:ea typeface="+mn-ea"/>
                <a:cs typeface="Georgia"/>
              </a:defRPr>
            </a:lvl2pPr>
            <a:lvl3pPr marL="914400" indent="0" algn="l" defTabSz="457200" rtl="0" eaLnBrk="1" latinLnBrk="0" hangingPunct="1">
              <a:spcBef>
                <a:spcPct val="20000"/>
              </a:spcBef>
              <a:buFont typeface="Arial"/>
              <a:buNone/>
              <a:defRPr sz="900" kern="1200">
                <a:solidFill>
                  <a:schemeClr val="tx1"/>
                </a:solidFill>
                <a:latin typeface="Georgia"/>
                <a:ea typeface="+mn-ea"/>
                <a:cs typeface="Georgia"/>
              </a:defRPr>
            </a:lvl3pPr>
            <a:lvl4pPr marL="1371600" indent="0" algn="l" defTabSz="457200" rtl="0" eaLnBrk="1" latinLnBrk="0" hangingPunct="1">
              <a:spcBef>
                <a:spcPct val="20000"/>
              </a:spcBef>
              <a:buFont typeface="Arial"/>
              <a:buNone/>
              <a:defRPr sz="900" kern="1200">
                <a:solidFill>
                  <a:schemeClr val="tx1"/>
                </a:solidFill>
                <a:latin typeface="Georgia"/>
                <a:ea typeface="+mn-ea"/>
                <a:cs typeface="Georgia"/>
              </a:defRPr>
            </a:lvl4pPr>
            <a:lvl5pPr marL="1828800" indent="0" algn="l" defTabSz="457200" rtl="0" eaLnBrk="1" latinLnBrk="0" hangingPunct="1">
              <a:spcBef>
                <a:spcPct val="20000"/>
              </a:spcBef>
              <a:buFont typeface="Arial"/>
              <a:buNone/>
              <a:defRPr sz="900" kern="1200">
                <a:solidFill>
                  <a:schemeClr val="tx1"/>
                </a:solidFill>
                <a:latin typeface="Georgia"/>
                <a:ea typeface="+mn-ea"/>
                <a:cs typeface="Georgia"/>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a:solidFill>
                  <a:schemeClr val="tx1"/>
                </a:solidFill>
                <a:latin typeface="+mn-lt"/>
              </a:rPr>
              <a:t>Company </a:t>
            </a:r>
            <a:r>
              <a:rPr lang="en-US" baseline="0" dirty="0">
                <a:solidFill>
                  <a:schemeClr val="tx1"/>
                </a:solidFill>
                <a:latin typeface="+mn-lt"/>
              </a:rPr>
              <a:t>C</a:t>
            </a:r>
            <a:r>
              <a:rPr lang="en-US" dirty="0">
                <a:solidFill>
                  <a:schemeClr val="tx1"/>
                </a:solidFill>
                <a:latin typeface="+mn-lt"/>
              </a:rPr>
              <a:t>onfidential</a:t>
            </a:r>
            <a:r>
              <a:rPr lang="en-US" baseline="0" dirty="0">
                <a:solidFill>
                  <a:schemeClr val="tx1"/>
                </a:solidFill>
                <a:latin typeface="+mn-lt"/>
              </a:rPr>
              <a:t> </a:t>
            </a:r>
            <a:r>
              <a:rPr lang="en-US" dirty="0">
                <a:solidFill>
                  <a:schemeClr val="tx1"/>
                </a:solidFill>
                <a:latin typeface="+mn-lt"/>
              </a:rPr>
              <a:t>© 2017 Abbott</a:t>
            </a:r>
          </a:p>
          <a:p>
            <a:pPr algn="l"/>
            <a:r>
              <a:rPr lang="en-GB" sz="900" b="0" i="0" kern="1200" dirty="0">
                <a:solidFill>
                  <a:schemeClr val="tx1"/>
                </a:solidFill>
                <a:effectLst/>
                <a:latin typeface="Georgia"/>
                <a:ea typeface="+mn-ea"/>
                <a:cs typeface="Georgia"/>
              </a:rPr>
              <a:t>GLWH160119</a:t>
            </a:r>
            <a:endParaRPr lang="en-GB" sz="900" dirty="0"/>
          </a:p>
        </p:txBody>
      </p:sp>
    </p:spTree>
    <p:extLst>
      <p:ext uri="{BB962C8B-B14F-4D97-AF65-F5344CB8AC3E}">
        <p14:creationId xmlns:p14="http://schemas.microsoft.com/office/powerpoint/2010/main" val="404964313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userDrawn="1">
  <p:cSld name="6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2920" y="465138"/>
            <a:ext cx="8229600" cy="914400"/>
          </a:xfrm>
        </p:spPr>
        <p:txBody>
          <a:bodyPr/>
          <a:lstStyle>
            <a:lvl1pPr>
              <a:defRPr baseline="0"/>
            </a:lvl1pPr>
          </a:lstStyle>
          <a:p>
            <a:r>
              <a:rPr lang="en-US" dirty="0"/>
              <a:t>CLICK TO EDIT MASTER TITLE STYLE</a:t>
            </a:r>
          </a:p>
        </p:txBody>
      </p:sp>
      <p:sp>
        <p:nvSpPr>
          <p:cNvPr id="3" name="Content Placeholder 2"/>
          <p:cNvSpPr>
            <a:spLocks noGrp="1"/>
          </p:cNvSpPr>
          <p:nvPr>
            <p:ph idx="1"/>
          </p:nvPr>
        </p:nvSpPr>
        <p:spPr>
          <a:xfrm>
            <a:off x="502920" y="1462088"/>
            <a:ext cx="8229600" cy="4754880"/>
          </a:xfrm>
        </p:spPr>
        <p:txBody>
          <a:bodyPr/>
          <a:lstStyle>
            <a:lvl1pPr>
              <a:buClr>
                <a:srgbClr val="AA0061"/>
              </a:buClr>
              <a:defRPr/>
            </a:lvl1pPr>
            <a:lvl2pPr>
              <a:buClr>
                <a:srgbClr val="AA0061"/>
              </a:buClr>
              <a:defRPr/>
            </a:lvl2pPr>
            <a:lvl3pPr>
              <a:buClr>
                <a:srgbClr val="AA0061"/>
              </a:buClr>
              <a:defRPr/>
            </a:lvl3pPr>
            <a:lvl4pPr>
              <a:buClr>
                <a:srgbClr val="AA0061"/>
              </a:buClr>
              <a:defRPr/>
            </a:lvl4pPr>
            <a:lvl5pPr>
              <a:buClr>
                <a:srgbClr val="AA0061"/>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a:xfrm>
            <a:off x="8172000" y="6408000"/>
            <a:ext cx="292608" cy="283464"/>
          </a:xfrm>
        </p:spPr>
        <p:txBody>
          <a:bodyPr/>
          <a:lstStyle/>
          <a:p>
            <a:fld id="{A2885E78-1F86-4A3D-9EE1-B0103B1CEF15}" type="slidenum">
              <a:rPr lang="en-US" smtClean="0">
                <a:solidFill>
                  <a:srgbClr val="000000"/>
                </a:solidFill>
              </a:rPr>
              <a:pPr/>
              <a:t>‹#›</a:t>
            </a:fld>
            <a:endParaRPr lang="en-US" dirty="0">
              <a:solidFill>
                <a:srgbClr val="000000"/>
              </a:solidFill>
            </a:endParaRPr>
          </a:p>
        </p:txBody>
      </p:sp>
      <p:sp>
        <p:nvSpPr>
          <p:cNvPr id="8" name="Text Placeholder 7"/>
          <p:cNvSpPr>
            <a:spLocks noGrp="1"/>
          </p:cNvSpPr>
          <p:nvPr>
            <p:ph type="body" sz="quarter" idx="13" hasCustomPrompt="1"/>
          </p:nvPr>
        </p:nvSpPr>
        <p:spPr bwMode="gray">
          <a:xfrm>
            <a:off x="502920" y="250825"/>
            <a:ext cx="4297680" cy="153888"/>
          </a:xfrm>
        </p:spPr>
        <p:txBody>
          <a:bodyPr rIns="0" bIns="0" anchor="ctr" anchorCtr="0">
            <a:noAutofit/>
          </a:bodyPr>
          <a:lstStyle>
            <a:lvl1pPr>
              <a:defRPr sz="1000">
                <a:solidFill>
                  <a:schemeClr val="bg1">
                    <a:lumMod val="65000"/>
                  </a:schemeClr>
                </a:solidFill>
              </a:defRPr>
            </a:lvl1pPr>
          </a:lstStyle>
          <a:p>
            <a:pPr lvl="0"/>
            <a:r>
              <a:rPr lang="en-US" dirty="0"/>
              <a:t>Click to edit section title</a:t>
            </a:r>
          </a:p>
        </p:txBody>
      </p:sp>
      <p:sp>
        <p:nvSpPr>
          <p:cNvPr id="10" name="Line 28"/>
          <p:cNvSpPr>
            <a:spLocks noChangeShapeType="1"/>
          </p:cNvSpPr>
          <p:nvPr userDrawn="1"/>
        </p:nvSpPr>
        <p:spPr bwMode="auto">
          <a:xfrm flipH="1">
            <a:off x="457200" y="6248400"/>
            <a:ext cx="8686800" cy="0"/>
          </a:xfrm>
          <a:prstGeom prst="line">
            <a:avLst/>
          </a:prstGeom>
          <a:noFill/>
          <a:ln w="15875">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pic>
        <p:nvPicPr>
          <p:cNvPr id="11" name="Picture 10" descr="a_sig_vert_2c_bk_png.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512009" y="6228715"/>
            <a:ext cx="585287" cy="636344"/>
          </a:xfrm>
          <a:prstGeom prst="rect">
            <a:avLst/>
          </a:prstGeom>
        </p:spPr>
      </p:pic>
      <p:sp>
        <p:nvSpPr>
          <p:cNvPr id="13" name="Text Box 15"/>
          <p:cNvSpPr txBox="1">
            <a:spLocks noChangeArrowheads="1"/>
          </p:cNvSpPr>
          <p:nvPr userDrawn="1"/>
        </p:nvSpPr>
        <p:spPr bwMode="auto">
          <a:xfrm>
            <a:off x="6819900" y="6474859"/>
            <a:ext cx="1073880" cy="186077"/>
          </a:xfrm>
          <a:prstGeom prst="rect">
            <a:avLst/>
          </a:prstGeom>
          <a:noFill/>
          <a:ln>
            <a:noFill/>
          </a:ln>
          <a:extLst/>
        </p:spPr>
        <p:txBody>
          <a:bodyPr wrap="square" lIns="0" tIns="0" rIns="0" bIns="0">
            <a:spAutoFit/>
          </a:bodyPr>
          <a:lstStyle>
            <a:lvl1pPr eaLnBrk="0" hangingPunct="0">
              <a:defRPr sz="2000">
                <a:solidFill>
                  <a:schemeClr val="tx1"/>
                </a:solidFill>
                <a:latin typeface="Arial" charset="0"/>
                <a:cs typeface="Arial" charset="0"/>
              </a:defRPr>
            </a:lvl1pPr>
            <a:lvl2pPr marL="742950" indent="-285750" eaLnBrk="0" hangingPunct="0">
              <a:defRPr sz="2000">
                <a:solidFill>
                  <a:schemeClr val="tx1"/>
                </a:solidFill>
                <a:latin typeface="Arial" charset="0"/>
                <a:cs typeface="Arial" charset="0"/>
              </a:defRPr>
            </a:lvl2pPr>
            <a:lvl3pPr marL="1143000" indent="-228600" eaLnBrk="0" hangingPunct="0">
              <a:defRPr sz="2000">
                <a:solidFill>
                  <a:schemeClr val="tx1"/>
                </a:solidFill>
                <a:latin typeface="Arial" charset="0"/>
                <a:cs typeface="Arial" charset="0"/>
              </a:defRPr>
            </a:lvl3pPr>
            <a:lvl4pPr marL="1600200" indent="-228600" eaLnBrk="0" hangingPunct="0">
              <a:defRPr sz="2000">
                <a:solidFill>
                  <a:schemeClr val="tx1"/>
                </a:solidFill>
                <a:latin typeface="Arial" charset="0"/>
                <a:cs typeface="Arial" charset="0"/>
              </a:defRPr>
            </a:lvl4pPr>
            <a:lvl5pPr marL="2057400" indent="-228600" eaLnBrk="0" hangingPunct="0">
              <a:defRPr sz="2000">
                <a:solidFill>
                  <a:schemeClr val="tx1"/>
                </a:solidFill>
                <a:latin typeface="Arial" charset="0"/>
                <a:cs typeface="Arial" charset="0"/>
              </a:defRPr>
            </a:lvl5pPr>
            <a:lvl6pPr marL="2514600" indent="-228600" eaLnBrk="0" fontAlgn="base" hangingPunct="0">
              <a:spcBef>
                <a:spcPct val="0"/>
              </a:spcBef>
              <a:spcAft>
                <a:spcPct val="0"/>
              </a:spcAft>
              <a:defRPr sz="2000">
                <a:solidFill>
                  <a:schemeClr val="tx1"/>
                </a:solidFill>
                <a:latin typeface="Arial" charset="0"/>
                <a:cs typeface="Arial" charset="0"/>
              </a:defRPr>
            </a:lvl6pPr>
            <a:lvl7pPr marL="2971800" indent="-228600" eaLnBrk="0" fontAlgn="base" hangingPunct="0">
              <a:spcBef>
                <a:spcPct val="0"/>
              </a:spcBef>
              <a:spcAft>
                <a:spcPct val="0"/>
              </a:spcAft>
              <a:defRPr sz="2000">
                <a:solidFill>
                  <a:schemeClr val="tx1"/>
                </a:solidFill>
                <a:latin typeface="Arial" charset="0"/>
                <a:cs typeface="Arial" charset="0"/>
              </a:defRPr>
            </a:lvl7pPr>
            <a:lvl8pPr marL="3429000" indent="-228600" eaLnBrk="0" fontAlgn="base" hangingPunct="0">
              <a:spcBef>
                <a:spcPct val="0"/>
              </a:spcBef>
              <a:spcAft>
                <a:spcPct val="0"/>
              </a:spcAft>
              <a:defRPr sz="2000">
                <a:solidFill>
                  <a:schemeClr val="tx1"/>
                </a:solidFill>
                <a:latin typeface="Arial" charset="0"/>
                <a:cs typeface="Arial" charset="0"/>
              </a:defRPr>
            </a:lvl8pPr>
            <a:lvl9pPr marL="3886200" indent="-228600" eaLnBrk="0" fontAlgn="base" hangingPunct="0">
              <a:spcBef>
                <a:spcPct val="0"/>
              </a:spcBef>
              <a:spcAft>
                <a:spcPct val="0"/>
              </a:spcAft>
              <a:defRPr sz="2000">
                <a:solidFill>
                  <a:schemeClr val="tx1"/>
                </a:solidFill>
                <a:latin typeface="Arial" charset="0"/>
                <a:cs typeface="Arial" charset="0"/>
              </a:defRPr>
            </a:lvl9pPr>
          </a:lstStyle>
          <a:p>
            <a:pPr algn="ctr" eaLnBrk="1" hangingPunct="1">
              <a:lnSpc>
                <a:spcPct val="105000"/>
              </a:lnSpc>
              <a:spcBef>
                <a:spcPct val="0"/>
              </a:spcBef>
              <a:spcAft>
                <a:spcPct val="0"/>
              </a:spcAft>
              <a:defRPr/>
            </a:pPr>
            <a:r>
              <a:rPr lang="en-US" sz="1200" b="1" dirty="0">
                <a:latin typeface="Calibri" panose="020F0502020204030204" pitchFamily="34" charset="0"/>
                <a:cs typeface="Calibri" panose="020F0502020204030204" pitchFamily="34" charset="0"/>
              </a:rPr>
              <a:t>EXTERNAL</a:t>
            </a:r>
            <a:r>
              <a:rPr lang="en-US" sz="1200" b="1" baseline="0" dirty="0">
                <a:latin typeface="Calibri" panose="020F0502020204030204" pitchFamily="34" charset="0"/>
                <a:cs typeface="Calibri" panose="020F0502020204030204" pitchFamily="34" charset="0"/>
              </a:rPr>
              <a:t> </a:t>
            </a:r>
            <a:r>
              <a:rPr lang="en-US" sz="1200" b="1" dirty="0">
                <a:latin typeface="Calibri" panose="020F0502020204030204" pitchFamily="34" charset="0"/>
                <a:cs typeface="Calibri" panose="020F0502020204030204" pitchFamily="34" charset="0"/>
              </a:rPr>
              <a:t>USE</a:t>
            </a:r>
          </a:p>
        </p:txBody>
      </p:sp>
      <p:sp>
        <p:nvSpPr>
          <p:cNvPr id="14" name="Content Placeholder 2"/>
          <p:cNvSpPr txBox="1">
            <a:spLocks/>
          </p:cNvSpPr>
          <p:nvPr userDrawn="1"/>
        </p:nvSpPr>
        <p:spPr bwMode="gray">
          <a:xfrm>
            <a:off x="502920" y="6427470"/>
            <a:ext cx="3057981" cy="292101"/>
          </a:xfrm>
          <a:prstGeom prst="rect">
            <a:avLst/>
          </a:prstGeom>
        </p:spPr>
        <p:txBody>
          <a:bodyPr vert="horz" lIns="0" rIns="0" anchor="b" anchorCtr="0"/>
          <a:lstStyle>
            <a:lvl1pPr marL="0" indent="0" algn="l" defTabSz="457200" rtl="0" eaLnBrk="1" latinLnBrk="0" hangingPunct="1">
              <a:spcBef>
                <a:spcPct val="20000"/>
              </a:spcBef>
              <a:buFont typeface="Arial"/>
              <a:buNone/>
              <a:defRPr sz="900" kern="1200">
                <a:solidFill>
                  <a:schemeClr val="tx1"/>
                </a:solidFill>
                <a:latin typeface="Georgia"/>
                <a:ea typeface="+mn-ea"/>
                <a:cs typeface="Georgia"/>
              </a:defRPr>
            </a:lvl1pPr>
            <a:lvl2pPr marL="457200" indent="0" algn="l" defTabSz="457200" rtl="0" eaLnBrk="1" latinLnBrk="0" hangingPunct="1">
              <a:spcBef>
                <a:spcPct val="20000"/>
              </a:spcBef>
              <a:buFont typeface="Arial"/>
              <a:buNone/>
              <a:defRPr sz="900" kern="1200">
                <a:solidFill>
                  <a:schemeClr val="tx1"/>
                </a:solidFill>
                <a:latin typeface="Georgia"/>
                <a:ea typeface="+mn-ea"/>
                <a:cs typeface="Georgia"/>
              </a:defRPr>
            </a:lvl2pPr>
            <a:lvl3pPr marL="914400" indent="0" algn="l" defTabSz="457200" rtl="0" eaLnBrk="1" latinLnBrk="0" hangingPunct="1">
              <a:spcBef>
                <a:spcPct val="20000"/>
              </a:spcBef>
              <a:buFont typeface="Arial"/>
              <a:buNone/>
              <a:defRPr sz="900" kern="1200">
                <a:solidFill>
                  <a:schemeClr val="tx1"/>
                </a:solidFill>
                <a:latin typeface="Georgia"/>
                <a:ea typeface="+mn-ea"/>
                <a:cs typeface="Georgia"/>
              </a:defRPr>
            </a:lvl3pPr>
            <a:lvl4pPr marL="1371600" indent="0" algn="l" defTabSz="457200" rtl="0" eaLnBrk="1" latinLnBrk="0" hangingPunct="1">
              <a:spcBef>
                <a:spcPct val="20000"/>
              </a:spcBef>
              <a:buFont typeface="Arial"/>
              <a:buNone/>
              <a:defRPr sz="900" kern="1200">
                <a:solidFill>
                  <a:schemeClr val="tx1"/>
                </a:solidFill>
                <a:latin typeface="Georgia"/>
                <a:ea typeface="+mn-ea"/>
                <a:cs typeface="Georgia"/>
              </a:defRPr>
            </a:lvl4pPr>
            <a:lvl5pPr marL="1828800" indent="0" algn="l" defTabSz="457200" rtl="0" eaLnBrk="1" latinLnBrk="0" hangingPunct="1">
              <a:spcBef>
                <a:spcPct val="20000"/>
              </a:spcBef>
              <a:buFont typeface="Arial"/>
              <a:buNone/>
              <a:defRPr sz="900" kern="1200">
                <a:solidFill>
                  <a:schemeClr val="tx1"/>
                </a:solidFill>
                <a:latin typeface="Georgia"/>
                <a:ea typeface="+mn-ea"/>
                <a:cs typeface="Georgia"/>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a:solidFill>
                  <a:schemeClr val="tx1"/>
                </a:solidFill>
                <a:latin typeface="+mn-lt"/>
              </a:rPr>
              <a:t>Company </a:t>
            </a:r>
            <a:r>
              <a:rPr lang="en-US" baseline="0" dirty="0">
                <a:solidFill>
                  <a:schemeClr val="tx1"/>
                </a:solidFill>
                <a:latin typeface="+mn-lt"/>
              </a:rPr>
              <a:t>C</a:t>
            </a:r>
            <a:r>
              <a:rPr lang="en-US" dirty="0">
                <a:solidFill>
                  <a:schemeClr val="tx1"/>
                </a:solidFill>
                <a:latin typeface="+mn-lt"/>
              </a:rPr>
              <a:t>onfidential</a:t>
            </a:r>
            <a:r>
              <a:rPr lang="en-US" baseline="0" dirty="0">
                <a:solidFill>
                  <a:schemeClr val="tx1"/>
                </a:solidFill>
                <a:latin typeface="+mn-lt"/>
              </a:rPr>
              <a:t> </a:t>
            </a:r>
            <a:r>
              <a:rPr lang="en-US" dirty="0">
                <a:solidFill>
                  <a:schemeClr val="tx1"/>
                </a:solidFill>
                <a:latin typeface="+mn-lt"/>
              </a:rPr>
              <a:t>© 2017 Abbott</a:t>
            </a:r>
          </a:p>
          <a:p>
            <a:pPr algn="l"/>
            <a:r>
              <a:rPr lang="en-GB" sz="900" b="0" i="0" kern="1200" dirty="0">
                <a:solidFill>
                  <a:schemeClr val="tx1"/>
                </a:solidFill>
                <a:effectLst/>
                <a:latin typeface="Georgia"/>
                <a:ea typeface="+mn-ea"/>
                <a:cs typeface="Georgia"/>
              </a:rPr>
              <a:t>GLWH160119</a:t>
            </a:r>
            <a:endParaRPr lang="en-GB" sz="900" dirty="0"/>
          </a:p>
        </p:txBody>
      </p:sp>
    </p:spTree>
    <p:extLst>
      <p:ext uri="{BB962C8B-B14F-4D97-AF65-F5344CB8AC3E}">
        <p14:creationId xmlns:p14="http://schemas.microsoft.com/office/powerpoint/2010/main" val="404964313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userDrawn="1">
  <p:cSld name="7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2920" y="465138"/>
            <a:ext cx="8229600" cy="914400"/>
          </a:xfrm>
        </p:spPr>
        <p:txBody>
          <a:bodyPr/>
          <a:lstStyle>
            <a:lvl1pPr>
              <a:defRPr baseline="0"/>
            </a:lvl1pPr>
          </a:lstStyle>
          <a:p>
            <a:r>
              <a:rPr lang="en-US" dirty="0"/>
              <a:t>CLICK TO EDIT MASTER TITLE STYLE</a:t>
            </a:r>
          </a:p>
        </p:txBody>
      </p:sp>
      <p:sp>
        <p:nvSpPr>
          <p:cNvPr id="3" name="Content Placeholder 2"/>
          <p:cNvSpPr>
            <a:spLocks noGrp="1"/>
          </p:cNvSpPr>
          <p:nvPr>
            <p:ph idx="1"/>
          </p:nvPr>
        </p:nvSpPr>
        <p:spPr>
          <a:xfrm>
            <a:off x="502920" y="1462088"/>
            <a:ext cx="8229600" cy="4754880"/>
          </a:xfrm>
        </p:spPr>
        <p:txBody>
          <a:bodyPr/>
          <a:lstStyle>
            <a:lvl1pPr>
              <a:buClr>
                <a:srgbClr val="AA0061"/>
              </a:buClr>
              <a:defRPr/>
            </a:lvl1pPr>
            <a:lvl2pPr>
              <a:buClr>
                <a:srgbClr val="AA0061"/>
              </a:buClr>
              <a:defRPr/>
            </a:lvl2pPr>
            <a:lvl3pPr>
              <a:buClr>
                <a:srgbClr val="AA0061"/>
              </a:buClr>
              <a:defRPr/>
            </a:lvl3pPr>
            <a:lvl4pPr>
              <a:buClr>
                <a:srgbClr val="AA0061"/>
              </a:buClr>
              <a:defRPr/>
            </a:lvl4pPr>
            <a:lvl5pPr>
              <a:buClr>
                <a:srgbClr val="AA0061"/>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a:xfrm>
            <a:off x="8172000" y="6408000"/>
            <a:ext cx="292608" cy="283464"/>
          </a:xfrm>
        </p:spPr>
        <p:txBody>
          <a:bodyPr/>
          <a:lstStyle/>
          <a:p>
            <a:fld id="{A2885E78-1F86-4A3D-9EE1-B0103B1CEF15}" type="slidenum">
              <a:rPr lang="en-US" smtClean="0">
                <a:solidFill>
                  <a:srgbClr val="000000"/>
                </a:solidFill>
              </a:rPr>
              <a:pPr/>
              <a:t>‹#›</a:t>
            </a:fld>
            <a:endParaRPr lang="en-US" dirty="0">
              <a:solidFill>
                <a:srgbClr val="000000"/>
              </a:solidFill>
            </a:endParaRPr>
          </a:p>
        </p:txBody>
      </p:sp>
      <p:sp>
        <p:nvSpPr>
          <p:cNvPr id="8" name="Text Placeholder 7"/>
          <p:cNvSpPr>
            <a:spLocks noGrp="1"/>
          </p:cNvSpPr>
          <p:nvPr>
            <p:ph type="body" sz="quarter" idx="13" hasCustomPrompt="1"/>
          </p:nvPr>
        </p:nvSpPr>
        <p:spPr bwMode="gray">
          <a:xfrm>
            <a:off x="502920" y="250825"/>
            <a:ext cx="4297680" cy="153888"/>
          </a:xfrm>
        </p:spPr>
        <p:txBody>
          <a:bodyPr rIns="0" bIns="0" anchor="ctr" anchorCtr="0">
            <a:noAutofit/>
          </a:bodyPr>
          <a:lstStyle>
            <a:lvl1pPr>
              <a:defRPr sz="1000">
                <a:solidFill>
                  <a:schemeClr val="bg1">
                    <a:lumMod val="65000"/>
                  </a:schemeClr>
                </a:solidFill>
              </a:defRPr>
            </a:lvl1pPr>
          </a:lstStyle>
          <a:p>
            <a:pPr lvl="0"/>
            <a:r>
              <a:rPr lang="en-US" dirty="0"/>
              <a:t>Click to edit section title</a:t>
            </a:r>
          </a:p>
        </p:txBody>
      </p:sp>
      <p:sp>
        <p:nvSpPr>
          <p:cNvPr id="10" name="Line 28"/>
          <p:cNvSpPr>
            <a:spLocks noChangeShapeType="1"/>
          </p:cNvSpPr>
          <p:nvPr userDrawn="1"/>
        </p:nvSpPr>
        <p:spPr bwMode="auto">
          <a:xfrm flipH="1">
            <a:off x="457200" y="6248400"/>
            <a:ext cx="8686800" cy="0"/>
          </a:xfrm>
          <a:prstGeom prst="line">
            <a:avLst/>
          </a:prstGeom>
          <a:noFill/>
          <a:ln w="15875">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pic>
        <p:nvPicPr>
          <p:cNvPr id="11" name="Picture 10" descr="a_sig_vert_2c_bk_png.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512009" y="6228715"/>
            <a:ext cx="585287" cy="636344"/>
          </a:xfrm>
          <a:prstGeom prst="rect">
            <a:avLst/>
          </a:prstGeom>
        </p:spPr>
      </p:pic>
      <p:sp>
        <p:nvSpPr>
          <p:cNvPr id="13" name="Text Box 15"/>
          <p:cNvSpPr txBox="1">
            <a:spLocks noChangeArrowheads="1"/>
          </p:cNvSpPr>
          <p:nvPr userDrawn="1"/>
        </p:nvSpPr>
        <p:spPr bwMode="auto">
          <a:xfrm>
            <a:off x="6819900" y="6474859"/>
            <a:ext cx="1073880" cy="186077"/>
          </a:xfrm>
          <a:prstGeom prst="rect">
            <a:avLst/>
          </a:prstGeom>
          <a:noFill/>
          <a:ln>
            <a:noFill/>
          </a:ln>
          <a:extLst/>
        </p:spPr>
        <p:txBody>
          <a:bodyPr wrap="square" lIns="0" tIns="0" rIns="0" bIns="0">
            <a:spAutoFit/>
          </a:bodyPr>
          <a:lstStyle>
            <a:lvl1pPr eaLnBrk="0" hangingPunct="0">
              <a:defRPr sz="2000">
                <a:solidFill>
                  <a:schemeClr val="tx1"/>
                </a:solidFill>
                <a:latin typeface="Arial" charset="0"/>
                <a:cs typeface="Arial" charset="0"/>
              </a:defRPr>
            </a:lvl1pPr>
            <a:lvl2pPr marL="742950" indent="-285750" eaLnBrk="0" hangingPunct="0">
              <a:defRPr sz="2000">
                <a:solidFill>
                  <a:schemeClr val="tx1"/>
                </a:solidFill>
                <a:latin typeface="Arial" charset="0"/>
                <a:cs typeface="Arial" charset="0"/>
              </a:defRPr>
            </a:lvl2pPr>
            <a:lvl3pPr marL="1143000" indent="-228600" eaLnBrk="0" hangingPunct="0">
              <a:defRPr sz="2000">
                <a:solidFill>
                  <a:schemeClr val="tx1"/>
                </a:solidFill>
                <a:latin typeface="Arial" charset="0"/>
                <a:cs typeface="Arial" charset="0"/>
              </a:defRPr>
            </a:lvl3pPr>
            <a:lvl4pPr marL="1600200" indent="-228600" eaLnBrk="0" hangingPunct="0">
              <a:defRPr sz="2000">
                <a:solidFill>
                  <a:schemeClr val="tx1"/>
                </a:solidFill>
                <a:latin typeface="Arial" charset="0"/>
                <a:cs typeface="Arial" charset="0"/>
              </a:defRPr>
            </a:lvl4pPr>
            <a:lvl5pPr marL="2057400" indent="-228600" eaLnBrk="0" hangingPunct="0">
              <a:defRPr sz="2000">
                <a:solidFill>
                  <a:schemeClr val="tx1"/>
                </a:solidFill>
                <a:latin typeface="Arial" charset="0"/>
                <a:cs typeface="Arial" charset="0"/>
              </a:defRPr>
            </a:lvl5pPr>
            <a:lvl6pPr marL="2514600" indent="-228600" eaLnBrk="0" fontAlgn="base" hangingPunct="0">
              <a:spcBef>
                <a:spcPct val="0"/>
              </a:spcBef>
              <a:spcAft>
                <a:spcPct val="0"/>
              </a:spcAft>
              <a:defRPr sz="2000">
                <a:solidFill>
                  <a:schemeClr val="tx1"/>
                </a:solidFill>
                <a:latin typeface="Arial" charset="0"/>
                <a:cs typeface="Arial" charset="0"/>
              </a:defRPr>
            </a:lvl6pPr>
            <a:lvl7pPr marL="2971800" indent="-228600" eaLnBrk="0" fontAlgn="base" hangingPunct="0">
              <a:spcBef>
                <a:spcPct val="0"/>
              </a:spcBef>
              <a:spcAft>
                <a:spcPct val="0"/>
              </a:spcAft>
              <a:defRPr sz="2000">
                <a:solidFill>
                  <a:schemeClr val="tx1"/>
                </a:solidFill>
                <a:latin typeface="Arial" charset="0"/>
                <a:cs typeface="Arial" charset="0"/>
              </a:defRPr>
            </a:lvl7pPr>
            <a:lvl8pPr marL="3429000" indent="-228600" eaLnBrk="0" fontAlgn="base" hangingPunct="0">
              <a:spcBef>
                <a:spcPct val="0"/>
              </a:spcBef>
              <a:spcAft>
                <a:spcPct val="0"/>
              </a:spcAft>
              <a:defRPr sz="2000">
                <a:solidFill>
                  <a:schemeClr val="tx1"/>
                </a:solidFill>
                <a:latin typeface="Arial" charset="0"/>
                <a:cs typeface="Arial" charset="0"/>
              </a:defRPr>
            </a:lvl8pPr>
            <a:lvl9pPr marL="3886200" indent="-228600" eaLnBrk="0" fontAlgn="base" hangingPunct="0">
              <a:spcBef>
                <a:spcPct val="0"/>
              </a:spcBef>
              <a:spcAft>
                <a:spcPct val="0"/>
              </a:spcAft>
              <a:defRPr sz="2000">
                <a:solidFill>
                  <a:schemeClr val="tx1"/>
                </a:solidFill>
                <a:latin typeface="Arial" charset="0"/>
                <a:cs typeface="Arial" charset="0"/>
              </a:defRPr>
            </a:lvl9pPr>
          </a:lstStyle>
          <a:p>
            <a:pPr algn="ctr" eaLnBrk="1" hangingPunct="1">
              <a:lnSpc>
                <a:spcPct val="105000"/>
              </a:lnSpc>
              <a:spcBef>
                <a:spcPct val="0"/>
              </a:spcBef>
              <a:spcAft>
                <a:spcPct val="0"/>
              </a:spcAft>
              <a:defRPr/>
            </a:pPr>
            <a:r>
              <a:rPr lang="en-US" sz="1200" b="1" dirty="0">
                <a:latin typeface="Calibri" panose="020F0502020204030204" pitchFamily="34" charset="0"/>
                <a:cs typeface="Calibri" panose="020F0502020204030204" pitchFamily="34" charset="0"/>
              </a:rPr>
              <a:t>EXTERNAL</a:t>
            </a:r>
            <a:r>
              <a:rPr lang="en-US" sz="1200" b="1" baseline="0" dirty="0">
                <a:latin typeface="Calibri" panose="020F0502020204030204" pitchFamily="34" charset="0"/>
                <a:cs typeface="Calibri" panose="020F0502020204030204" pitchFamily="34" charset="0"/>
              </a:rPr>
              <a:t> </a:t>
            </a:r>
            <a:r>
              <a:rPr lang="en-US" sz="1200" b="1" dirty="0">
                <a:latin typeface="Calibri" panose="020F0502020204030204" pitchFamily="34" charset="0"/>
                <a:cs typeface="Calibri" panose="020F0502020204030204" pitchFamily="34" charset="0"/>
              </a:rPr>
              <a:t>USE</a:t>
            </a:r>
          </a:p>
        </p:txBody>
      </p:sp>
      <p:sp>
        <p:nvSpPr>
          <p:cNvPr id="14" name="Content Placeholder 2"/>
          <p:cNvSpPr txBox="1">
            <a:spLocks/>
          </p:cNvSpPr>
          <p:nvPr userDrawn="1"/>
        </p:nvSpPr>
        <p:spPr bwMode="gray">
          <a:xfrm>
            <a:off x="502920" y="6427470"/>
            <a:ext cx="3057981" cy="292101"/>
          </a:xfrm>
          <a:prstGeom prst="rect">
            <a:avLst/>
          </a:prstGeom>
        </p:spPr>
        <p:txBody>
          <a:bodyPr vert="horz" lIns="0" rIns="0" anchor="b" anchorCtr="0"/>
          <a:lstStyle>
            <a:lvl1pPr marL="0" indent="0" algn="l" defTabSz="457200" rtl="0" eaLnBrk="1" latinLnBrk="0" hangingPunct="1">
              <a:spcBef>
                <a:spcPct val="20000"/>
              </a:spcBef>
              <a:buFont typeface="Arial"/>
              <a:buNone/>
              <a:defRPr sz="900" kern="1200">
                <a:solidFill>
                  <a:schemeClr val="tx1"/>
                </a:solidFill>
                <a:latin typeface="Georgia"/>
                <a:ea typeface="+mn-ea"/>
                <a:cs typeface="Georgia"/>
              </a:defRPr>
            </a:lvl1pPr>
            <a:lvl2pPr marL="457200" indent="0" algn="l" defTabSz="457200" rtl="0" eaLnBrk="1" latinLnBrk="0" hangingPunct="1">
              <a:spcBef>
                <a:spcPct val="20000"/>
              </a:spcBef>
              <a:buFont typeface="Arial"/>
              <a:buNone/>
              <a:defRPr sz="900" kern="1200">
                <a:solidFill>
                  <a:schemeClr val="tx1"/>
                </a:solidFill>
                <a:latin typeface="Georgia"/>
                <a:ea typeface="+mn-ea"/>
                <a:cs typeface="Georgia"/>
              </a:defRPr>
            </a:lvl2pPr>
            <a:lvl3pPr marL="914400" indent="0" algn="l" defTabSz="457200" rtl="0" eaLnBrk="1" latinLnBrk="0" hangingPunct="1">
              <a:spcBef>
                <a:spcPct val="20000"/>
              </a:spcBef>
              <a:buFont typeface="Arial"/>
              <a:buNone/>
              <a:defRPr sz="900" kern="1200">
                <a:solidFill>
                  <a:schemeClr val="tx1"/>
                </a:solidFill>
                <a:latin typeface="Georgia"/>
                <a:ea typeface="+mn-ea"/>
                <a:cs typeface="Georgia"/>
              </a:defRPr>
            </a:lvl3pPr>
            <a:lvl4pPr marL="1371600" indent="0" algn="l" defTabSz="457200" rtl="0" eaLnBrk="1" latinLnBrk="0" hangingPunct="1">
              <a:spcBef>
                <a:spcPct val="20000"/>
              </a:spcBef>
              <a:buFont typeface="Arial"/>
              <a:buNone/>
              <a:defRPr sz="900" kern="1200">
                <a:solidFill>
                  <a:schemeClr val="tx1"/>
                </a:solidFill>
                <a:latin typeface="Georgia"/>
                <a:ea typeface="+mn-ea"/>
                <a:cs typeface="Georgia"/>
              </a:defRPr>
            </a:lvl4pPr>
            <a:lvl5pPr marL="1828800" indent="0" algn="l" defTabSz="457200" rtl="0" eaLnBrk="1" latinLnBrk="0" hangingPunct="1">
              <a:spcBef>
                <a:spcPct val="20000"/>
              </a:spcBef>
              <a:buFont typeface="Arial"/>
              <a:buNone/>
              <a:defRPr sz="900" kern="1200">
                <a:solidFill>
                  <a:schemeClr val="tx1"/>
                </a:solidFill>
                <a:latin typeface="Georgia"/>
                <a:ea typeface="+mn-ea"/>
                <a:cs typeface="Georgia"/>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a:solidFill>
                  <a:schemeClr val="tx1"/>
                </a:solidFill>
                <a:latin typeface="+mn-lt"/>
              </a:rPr>
              <a:t>Company </a:t>
            </a:r>
            <a:r>
              <a:rPr lang="en-US" baseline="0" dirty="0">
                <a:solidFill>
                  <a:schemeClr val="tx1"/>
                </a:solidFill>
                <a:latin typeface="+mn-lt"/>
              </a:rPr>
              <a:t>C</a:t>
            </a:r>
            <a:r>
              <a:rPr lang="en-US" dirty="0">
                <a:solidFill>
                  <a:schemeClr val="tx1"/>
                </a:solidFill>
                <a:latin typeface="+mn-lt"/>
              </a:rPr>
              <a:t>onfidential</a:t>
            </a:r>
            <a:r>
              <a:rPr lang="en-US" baseline="0" dirty="0">
                <a:solidFill>
                  <a:schemeClr val="tx1"/>
                </a:solidFill>
                <a:latin typeface="+mn-lt"/>
              </a:rPr>
              <a:t> </a:t>
            </a:r>
            <a:r>
              <a:rPr lang="en-US" dirty="0">
                <a:solidFill>
                  <a:schemeClr val="tx1"/>
                </a:solidFill>
                <a:latin typeface="+mn-lt"/>
              </a:rPr>
              <a:t>© 2017 Abbott</a:t>
            </a:r>
          </a:p>
          <a:p>
            <a:pPr algn="l"/>
            <a:r>
              <a:rPr lang="en-GB" sz="900" b="0" i="0" kern="1200" dirty="0">
                <a:solidFill>
                  <a:schemeClr val="tx1"/>
                </a:solidFill>
                <a:effectLst/>
                <a:latin typeface="Georgia"/>
                <a:ea typeface="+mn-ea"/>
                <a:cs typeface="Georgia"/>
              </a:rPr>
              <a:t>GLWH160119</a:t>
            </a:r>
            <a:endParaRPr lang="en-GB" sz="900" dirty="0"/>
          </a:p>
        </p:txBody>
      </p:sp>
    </p:spTree>
    <p:extLst>
      <p:ext uri="{BB962C8B-B14F-4D97-AF65-F5344CB8AC3E}">
        <p14:creationId xmlns:p14="http://schemas.microsoft.com/office/powerpoint/2010/main" val="404964313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userDrawn="1">
  <p:cSld name="10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2920" y="465138"/>
            <a:ext cx="8229600" cy="914400"/>
          </a:xfrm>
        </p:spPr>
        <p:txBody>
          <a:bodyPr/>
          <a:lstStyle>
            <a:lvl1pPr>
              <a:defRPr baseline="0"/>
            </a:lvl1pPr>
          </a:lstStyle>
          <a:p>
            <a:r>
              <a:rPr lang="en-US" dirty="0"/>
              <a:t>CLICK TO EDIT MASTER TITLE STYLE</a:t>
            </a:r>
          </a:p>
        </p:txBody>
      </p:sp>
      <p:sp>
        <p:nvSpPr>
          <p:cNvPr id="3" name="Content Placeholder 2"/>
          <p:cNvSpPr>
            <a:spLocks noGrp="1"/>
          </p:cNvSpPr>
          <p:nvPr>
            <p:ph idx="1"/>
          </p:nvPr>
        </p:nvSpPr>
        <p:spPr>
          <a:xfrm>
            <a:off x="502920" y="1462088"/>
            <a:ext cx="8229600" cy="4754880"/>
          </a:xfrm>
        </p:spPr>
        <p:txBody>
          <a:bodyPr/>
          <a:lstStyle>
            <a:lvl1pPr>
              <a:buClr>
                <a:srgbClr val="AA0061"/>
              </a:buClr>
              <a:defRPr/>
            </a:lvl1pPr>
            <a:lvl2pPr>
              <a:buClr>
                <a:srgbClr val="AA0061"/>
              </a:buClr>
              <a:defRPr/>
            </a:lvl2pPr>
            <a:lvl3pPr>
              <a:buClr>
                <a:srgbClr val="AA0061"/>
              </a:buClr>
              <a:defRPr/>
            </a:lvl3pPr>
            <a:lvl4pPr>
              <a:buClr>
                <a:srgbClr val="AA0061"/>
              </a:buClr>
              <a:defRPr/>
            </a:lvl4pPr>
            <a:lvl5pPr>
              <a:buClr>
                <a:srgbClr val="AA0061"/>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a:xfrm>
            <a:off x="8172000" y="6408000"/>
            <a:ext cx="292608" cy="283464"/>
          </a:xfrm>
        </p:spPr>
        <p:txBody>
          <a:bodyPr/>
          <a:lstStyle/>
          <a:p>
            <a:fld id="{A2885E78-1F86-4A3D-9EE1-B0103B1CEF15}" type="slidenum">
              <a:rPr lang="en-US" smtClean="0">
                <a:solidFill>
                  <a:srgbClr val="000000"/>
                </a:solidFill>
              </a:rPr>
              <a:pPr/>
              <a:t>‹#›</a:t>
            </a:fld>
            <a:endParaRPr lang="en-US" dirty="0">
              <a:solidFill>
                <a:srgbClr val="000000"/>
              </a:solidFill>
            </a:endParaRPr>
          </a:p>
        </p:txBody>
      </p:sp>
      <p:sp>
        <p:nvSpPr>
          <p:cNvPr id="8" name="Text Placeholder 7"/>
          <p:cNvSpPr>
            <a:spLocks noGrp="1"/>
          </p:cNvSpPr>
          <p:nvPr>
            <p:ph type="body" sz="quarter" idx="13" hasCustomPrompt="1"/>
          </p:nvPr>
        </p:nvSpPr>
        <p:spPr bwMode="gray">
          <a:xfrm>
            <a:off x="502920" y="250825"/>
            <a:ext cx="4297680" cy="153888"/>
          </a:xfrm>
        </p:spPr>
        <p:txBody>
          <a:bodyPr rIns="0" bIns="0" anchor="ctr" anchorCtr="0">
            <a:noAutofit/>
          </a:bodyPr>
          <a:lstStyle>
            <a:lvl1pPr>
              <a:defRPr sz="1000">
                <a:solidFill>
                  <a:schemeClr val="bg1">
                    <a:lumMod val="65000"/>
                  </a:schemeClr>
                </a:solidFill>
              </a:defRPr>
            </a:lvl1pPr>
          </a:lstStyle>
          <a:p>
            <a:pPr lvl="0"/>
            <a:r>
              <a:rPr lang="en-US" dirty="0"/>
              <a:t>Click to edit section title</a:t>
            </a:r>
          </a:p>
        </p:txBody>
      </p:sp>
      <p:sp>
        <p:nvSpPr>
          <p:cNvPr id="10" name="Line 28"/>
          <p:cNvSpPr>
            <a:spLocks noChangeShapeType="1"/>
          </p:cNvSpPr>
          <p:nvPr userDrawn="1"/>
        </p:nvSpPr>
        <p:spPr bwMode="auto">
          <a:xfrm flipH="1">
            <a:off x="457200" y="6248400"/>
            <a:ext cx="8686800" cy="0"/>
          </a:xfrm>
          <a:prstGeom prst="line">
            <a:avLst/>
          </a:prstGeom>
          <a:noFill/>
          <a:ln w="15875">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pic>
        <p:nvPicPr>
          <p:cNvPr id="11" name="Picture 10" descr="a_sig_vert_2c_bk_png.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512009" y="6228715"/>
            <a:ext cx="585287" cy="636344"/>
          </a:xfrm>
          <a:prstGeom prst="rect">
            <a:avLst/>
          </a:prstGeom>
        </p:spPr>
      </p:pic>
      <p:sp>
        <p:nvSpPr>
          <p:cNvPr id="13" name="Text Box 15"/>
          <p:cNvSpPr txBox="1">
            <a:spLocks noChangeArrowheads="1"/>
          </p:cNvSpPr>
          <p:nvPr userDrawn="1"/>
        </p:nvSpPr>
        <p:spPr bwMode="auto">
          <a:xfrm>
            <a:off x="6819900" y="6474859"/>
            <a:ext cx="1073880" cy="186077"/>
          </a:xfrm>
          <a:prstGeom prst="rect">
            <a:avLst/>
          </a:prstGeom>
          <a:noFill/>
          <a:ln>
            <a:noFill/>
          </a:ln>
          <a:extLst/>
        </p:spPr>
        <p:txBody>
          <a:bodyPr wrap="square" lIns="0" tIns="0" rIns="0" bIns="0">
            <a:spAutoFit/>
          </a:bodyPr>
          <a:lstStyle>
            <a:lvl1pPr eaLnBrk="0" hangingPunct="0">
              <a:defRPr sz="2000">
                <a:solidFill>
                  <a:schemeClr val="tx1"/>
                </a:solidFill>
                <a:latin typeface="Arial" charset="0"/>
                <a:cs typeface="Arial" charset="0"/>
              </a:defRPr>
            </a:lvl1pPr>
            <a:lvl2pPr marL="742950" indent="-285750" eaLnBrk="0" hangingPunct="0">
              <a:defRPr sz="2000">
                <a:solidFill>
                  <a:schemeClr val="tx1"/>
                </a:solidFill>
                <a:latin typeface="Arial" charset="0"/>
                <a:cs typeface="Arial" charset="0"/>
              </a:defRPr>
            </a:lvl2pPr>
            <a:lvl3pPr marL="1143000" indent="-228600" eaLnBrk="0" hangingPunct="0">
              <a:defRPr sz="2000">
                <a:solidFill>
                  <a:schemeClr val="tx1"/>
                </a:solidFill>
                <a:latin typeface="Arial" charset="0"/>
                <a:cs typeface="Arial" charset="0"/>
              </a:defRPr>
            </a:lvl3pPr>
            <a:lvl4pPr marL="1600200" indent="-228600" eaLnBrk="0" hangingPunct="0">
              <a:defRPr sz="2000">
                <a:solidFill>
                  <a:schemeClr val="tx1"/>
                </a:solidFill>
                <a:latin typeface="Arial" charset="0"/>
                <a:cs typeface="Arial" charset="0"/>
              </a:defRPr>
            </a:lvl4pPr>
            <a:lvl5pPr marL="2057400" indent="-228600" eaLnBrk="0" hangingPunct="0">
              <a:defRPr sz="2000">
                <a:solidFill>
                  <a:schemeClr val="tx1"/>
                </a:solidFill>
                <a:latin typeface="Arial" charset="0"/>
                <a:cs typeface="Arial" charset="0"/>
              </a:defRPr>
            </a:lvl5pPr>
            <a:lvl6pPr marL="2514600" indent="-228600" eaLnBrk="0" fontAlgn="base" hangingPunct="0">
              <a:spcBef>
                <a:spcPct val="0"/>
              </a:spcBef>
              <a:spcAft>
                <a:spcPct val="0"/>
              </a:spcAft>
              <a:defRPr sz="2000">
                <a:solidFill>
                  <a:schemeClr val="tx1"/>
                </a:solidFill>
                <a:latin typeface="Arial" charset="0"/>
                <a:cs typeface="Arial" charset="0"/>
              </a:defRPr>
            </a:lvl6pPr>
            <a:lvl7pPr marL="2971800" indent="-228600" eaLnBrk="0" fontAlgn="base" hangingPunct="0">
              <a:spcBef>
                <a:spcPct val="0"/>
              </a:spcBef>
              <a:spcAft>
                <a:spcPct val="0"/>
              </a:spcAft>
              <a:defRPr sz="2000">
                <a:solidFill>
                  <a:schemeClr val="tx1"/>
                </a:solidFill>
                <a:latin typeface="Arial" charset="0"/>
                <a:cs typeface="Arial" charset="0"/>
              </a:defRPr>
            </a:lvl7pPr>
            <a:lvl8pPr marL="3429000" indent="-228600" eaLnBrk="0" fontAlgn="base" hangingPunct="0">
              <a:spcBef>
                <a:spcPct val="0"/>
              </a:spcBef>
              <a:spcAft>
                <a:spcPct val="0"/>
              </a:spcAft>
              <a:defRPr sz="2000">
                <a:solidFill>
                  <a:schemeClr val="tx1"/>
                </a:solidFill>
                <a:latin typeface="Arial" charset="0"/>
                <a:cs typeface="Arial" charset="0"/>
              </a:defRPr>
            </a:lvl8pPr>
            <a:lvl9pPr marL="3886200" indent="-228600" eaLnBrk="0" fontAlgn="base" hangingPunct="0">
              <a:spcBef>
                <a:spcPct val="0"/>
              </a:spcBef>
              <a:spcAft>
                <a:spcPct val="0"/>
              </a:spcAft>
              <a:defRPr sz="2000">
                <a:solidFill>
                  <a:schemeClr val="tx1"/>
                </a:solidFill>
                <a:latin typeface="Arial" charset="0"/>
                <a:cs typeface="Arial" charset="0"/>
              </a:defRPr>
            </a:lvl9pPr>
          </a:lstStyle>
          <a:p>
            <a:pPr algn="ctr" eaLnBrk="1" hangingPunct="1">
              <a:lnSpc>
                <a:spcPct val="105000"/>
              </a:lnSpc>
              <a:spcBef>
                <a:spcPct val="0"/>
              </a:spcBef>
              <a:spcAft>
                <a:spcPct val="0"/>
              </a:spcAft>
              <a:defRPr/>
            </a:pPr>
            <a:r>
              <a:rPr lang="en-US" sz="1200" b="1" dirty="0">
                <a:latin typeface="Calibri" panose="020F0502020204030204" pitchFamily="34" charset="0"/>
                <a:cs typeface="Calibri" panose="020F0502020204030204" pitchFamily="34" charset="0"/>
              </a:rPr>
              <a:t>EXTERNAL</a:t>
            </a:r>
            <a:r>
              <a:rPr lang="en-US" sz="1200" b="1" baseline="0" dirty="0">
                <a:latin typeface="Calibri" panose="020F0502020204030204" pitchFamily="34" charset="0"/>
                <a:cs typeface="Calibri" panose="020F0502020204030204" pitchFamily="34" charset="0"/>
              </a:rPr>
              <a:t> </a:t>
            </a:r>
            <a:r>
              <a:rPr lang="en-US" sz="1200" b="1" dirty="0">
                <a:latin typeface="Calibri" panose="020F0502020204030204" pitchFamily="34" charset="0"/>
                <a:cs typeface="Calibri" panose="020F0502020204030204" pitchFamily="34" charset="0"/>
              </a:rPr>
              <a:t>USE</a:t>
            </a:r>
          </a:p>
        </p:txBody>
      </p:sp>
      <p:sp>
        <p:nvSpPr>
          <p:cNvPr id="14" name="Content Placeholder 2"/>
          <p:cNvSpPr txBox="1">
            <a:spLocks/>
          </p:cNvSpPr>
          <p:nvPr userDrawn="1"/>
        </p:nvSpPr>
        <p:spPr bwMode="gray">
          <a:xfrm>
            <a:off x="502920" y="6427470"/>
            <a:ext cx="3057981" cy="292101"/>
          </a:xfrm>
          <a:prstGeom prst="rect">
            <a:avLst/>
          </a:prstGeom>
        </p:spPr>
        <p:txBody>
          <a:bodyPr vert="horz" lIns="0" rIns="0" anchor="b" anchorCtr="0"/>
          <a:lstStyle>
            <a:lvl1pPr marL="0" indent="0" algn="l" defTabSz="457200" rtl="0" eaLnBrk="1" latinLnBrk="0" hangingPunct="1">
              <a:spcBef>
                <a:spcPct val="20000"/>
              </a:spcBef>
              <a:buFont typeface="Arial"/>
              <a:buNone/>
              <a:defRPr sz="900" kern="1200">
                <a:solidFill>
                  <a:schemeClr val="tx1"/>
                </a:solidFill>
                <a:latin typeface="Georgia"/>
                <a:ea typeface="+mn-ea"/>
                <a:cs typeface="Georgia"/>
              </a:defRPr>
            </a:lvl1pPr>
            <a:lvl2pPr marL="457200" indent="0" algn="l" defTabSz="457200" rtl="0" eaLnBrk="1" latinLnBrk="0" hangingPunct="1">
              <a:spcBef>
                <a:spcPct val="20000"/>
              </a:spcBef>
              <a:buFont typeface="Arial"/>
              <a:buNone/>
              <a:defRPr sz="900" kern="1200">
                <a:solidFill>
                  <a:schemeClr val="tx1"/>
                </a:solidFill>
                <a:latin typeface="Georgia"/>
                <a:ea typeface="+mn-ea"/>
                <a:cs typeface="Georgia"/>
              </a:defRPr>
            </a:lvl2pPr>
            <a:lvl3pPr marL="914400" indent="0" algn="l" defTabSz="457200" rtl="0" eaLnBrk="1" latinLnBrk="0" hangingPunct="1">
              <a:spcBef>
                <a:spcPct val="20000"/>
              </a:spcBef>
              <a:buFont typeface="Arial"/>
              <a:buNone/>
              <a:defRPr sz="900" kern="1200">
                <a:solidFill>
                  <a:schemeClr val="tx1"/>
                </a:solidFill>
                <a:latin typeface="Georgia"/>
                <a:ea typeface="+mn-ea"/>
                <a:cs typeface="Georgia"/>
              </a:defRPr>
            </a:lvl3pPr>
            <a:lvl4pPr marL="1371600" indent="0" algn="l" defTabSz="457200" rtl="0" eaLnBrk="1" latinLnBrk="0" hangingPunct="1">
              <a:spcBef>
                <a:spcPct val="20000"/>
              </a:spcBef>
              <a:buFont typeface="Arial"/>
              <a:buNone/>
              <a:defRPr sz="900" kern="1200">
                <a:solidFill>
                  <a:schemeClr val="tx1"/>
                </a:solidFill>
                <a:latin typeface="Georgia"/>
                <a:ea typeface="+mn-ea"/>
                <a:cs typeface="Georgia"/>
              </a:defRPr>
            </a:lvl4pPr>
            <a:lvl5pPr marL="1828800" indent="0" algn="l" defTabSz="457200" rtl="0" eaLnBrk="1" latinLnBrk="0" hangingPunct="1">
              <a:spcBef>
                <a:spcPct val="20000"/>
              </a:spcBef>
              <a:buFont typeface="Arial"/>
              <a:buNone/>
              <a:defRPr sz="900" kern="1200">
                <a:solidFill>
                  <a:schemeClr val="tx1"/>
                </a:solidFill>
                <a:latin typeface="Georgia"/>
                <a:ea typeface="+mn-ea"/>
                <a:cs typeface="Georgia"/>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a:solidFill>
                  <a:schemeClr val="tx1"/>
                </a:solidFill>
                <a:latin typeface="+mn-lt"/>
              </a:rPr>
              <a:t>Company </a:t>
            </a:r>
            <a:r>
              <a:rPr lang="en-US" baseline="0" dirty="0">
                <a:solidFill>
                  <a:schemeClr val="tx1"/>
                </a:solidFill>
                <a:latin typeface="+mn-lt"/>
              </a:rPr>
              <a:t>C</a:t>
            </a:r>
            <a:r>
              <a:rPr lang="en-US" dirty="0">
                <a:solidFill>
                  <a:schemeClr val="tx1"/>
                </a:solidFill>
                <a:latin typeface="+mn-lt"/>
              </a:rPr>
              <a:t>onfidential</a:t>
            </a:r>
            <a:r>
              <a:rPr lang="en-US" baseline="0" dirty="0">
                <a:solidFill>
                  <a:schemeClr val="tx1"/>
                </a:solidFill>
                <a:latin typeface="+mn-lt"/>
              </a:rPr>
              <a:t> </a:t>
            </a:r>
            <a:r>
              <a:rPr lang="en-US" dirty="0">
                <a:solidFill>
                  <a:schemeClr val="tx1"/>
                </a:solidFill>
                <a:latin typeface="+mn-lt"/>
              </a:rPr>
              <a:t>© 2017 Abbott</a:t>
            </a:r>
          </a:p>
          <a:p>
            <a:pPr algn="l"/>
            <a:r>
              <a:rPr lang="en-GB" sz="900" b="0" i="0" kern="1200" dirty="0">
                <a:solidFill>
                  <a:schemeClr val="tx1"/>
                </a:solidFill>
                <a:effectLst/>
                <a:latin typeface="Georgia"/>
                <a:ea typeface="+mn-ea"/>
                <a:cs typeface="Georgia"/>
              </a:rPr>
              <a:t>GLWH160119</a:t>
            </a:r>
            <a:endParaRPr lang="en-GB" sz="900" dirty="0"/>
          </a:p>
        </p:txBody>
      </p:sp>
    </p:spTree>
    <p:extLst>
      <p:ext uri="{BB962C8B-B14F-4D97-AF65-F5344CB8AC3E}">
        <p14:creationId xmlns:p14="http://schemas.microsoft.com/office/powerpoint/2010/main" val="404964313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userDrawn="1">
  <p:cSld name="1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2920" y="465138"/>
            <a:ext cx="8229600" cy="914400"/>
          </a:xfrm>
        </p:spPr>
        <p:txBody>
          <a:bodyPr/>
          <a:lstStyle>
            <a:lvl1pPr>
              <a:defRPr baseline="0"/>
            </a:lvl1pPr>
          </a:lstStyle>
          <a:p>
            <a:r>
              <a:rPr lang="en-US" dirty="0"/>
              <a:t>CLICK TO EDIT MASTER TITLE STYLE</a:t>
            </a:r>
          </a:p>
        </p:txBody>
      </p:sp>
      <p:sp>
        <p:nvSpPr>
          <p:cNvPr id="3" name="Content Placeholder 2"/>
          <p:cNvSpPr>
            <a:spLocks noGrp="1"/>
          </p:cNvSpPr>
          <p:nvPr>
            <p:ph idx="1"/>
          </p:nvPr>
        </p:nvSpPr>
        <p:spPr>
          <a:xfrm>
            <a:off x="502920" y="1462088"/>
            <a:ext cx="8229600" cy="4754880"/>
          </a:xfrm>
        </p:spPr>
        <p:txBody>
          <a:bodyPr/>
          <a:lstStyle>
            <a:lvl1pPr>
              <a:buClr>
                <a:srgbClr val="AA0061"/>
              </a:buClr>
              <a:defRPr/>
            </a:lvl1pPr>
            <a:lvl2pPr>
              <a:buClr>
                <a:srgbClr val="AA0061"/>
              </a:buClr>
              <a:defRPr/>
            </a:lvl2pPr>
            <a:lvl3pPr>
              <a:buClr>
                <a:srgbClr val="AA0061"/>
              </a:buClr>
              <a:defRPr/>
            </a:lvl3pPr>
            <a:lvl4pPr>
              <a:buClr>
                <a:srgbClr val="AA0061"/>
              </a:buClr>
              <a:defRPr/>
            </a:lvl4pPr>
            <a:lvl5pPr>
              <a:buClr>
                <a:srgbClr val="AA0061"/>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a:xfrm>
            <a:off x="8172000" y="6408000"/>
            <a:ext cx="292608" cy="283464"/>
          </a:xfrm>
        </p:spPr>
        <p:txBody>
          <a:bodyPr/>
          <a:lstStyle/>
          <a:p>
            <a:fld id="{A2885E78-1F86-4A3D-9EE1-B0103B1CEF15}" type="slidenum">
              <a:rPr lang="en-US" smtClean="0">
                <a:solidFill>
                  <a:srgbClr val="000000"/>
                </a:solidFill>
              </a:rPr>
              <a:pPr/>
              <a:t>‹#›</a:t>
            </a:fld>
            <a:endParaRPr lang="en-US" dirty="0">
              <a:solidFill>
                <a:srgbClr val="000000"/>
              </a:solidFill>
            </a:endParaRPr>
          </a:p>
        </p:txBody>
      </p:sp>
      <p:sp>
        <p:nvSpPr>
          <p:cNvPr id="8" name="Text Placeholder 7"/>
          <p:cNvSpPr>
            <a:spLocks noGrp="1"/>
          </p:cNvSpPr>
          <p:nvPr>
            <p:ph type="body" sz="quarter" idx="13" hasCustomPrompt="1"/>
          </p:nvPr>
        </p:nvSpPr>
        <p:spPr bwMode="gray">
          <a:xfrm>
            <a:off x="502920" y="250825"/>
            <a:ext cx="4297680" cy="153888"/>
          </a:xfrm>
        </p:spPr>
        <p:txBody>
          <a:bodyPr rIns="0" bIns="0" anchor="ctr" anchorCtr="0">
            <a:noAutofit/>
          </a:bodyPr>
          <a:lstStyle>
            <a:lvl1pPr>
              <a:defRPr sz="1000">
                <a:solidFill>
                  <a:schemeClr val="bg1">
                    <a:lumMod val="65000"/>
                  </a:schemeClr>
                </a:solidFill>
              </a:defRPr>
            </a:lvl1pPr>
          </a:lstStyle>
          <a:p>
            <a:pPr lvl="0"/>
            <a:r>
              <a:rPr lang="en-US" dirty="0"/>
              <a:t>Click to edit section title</a:t>
            </a:r>
          </a:p>
        </p:txBody>
      </p:sp>
      <p:sp>
        <p:nvSpPr>
          <p:cNvPr id="10" name="Line 28"/>
          <p:cNvSpPr>
            <a:spLocks noChangeShapeType="1"/>
          </p:cNvSpPr>
          <p:nvPr userDrawn="1"/>
        </p:nvSpPr>
        <p:spPr bwMode="auto">
          <a:xfrm flipH="1">
            <a:off x="457200" y="6248400"/>
            <a:ext cx="8686800" cy="0"/>
          </a:xfrm>
          <a:prstGeom prst="line">
            <a:avLst/>
          </a:prstGeom>
          <a:noFill/>
          <a:ln w="15875">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pic>
        <p:nvPicPr>
          <p:cNvPr id="11" name="Picture 10" descr="a_sig_vert_2c_bk_png.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512009" y="6228715"/>
            <a:ext cx="585287" cy="636344"/>
          </a:xfrm>
          <a:prstGeom prst="rect">
            <a:avLst/>
          </a:prstGeom>
        </p:spPr>
      </p:pic>
      <p:sp>
        <p:nvSpPr>
          <p:cNvPr id="13" name="Text Box 15"/>
          <p:cNvSpPr txBox="1">
            <a:spLocks noChangeArrowheads="1"/>
          </p:cNvSpPr>
          <p:nvPr userDrawn="1"/>
        </p:nvSpPr>
        <p:spPr bwMode="auto">
          <a:xfrm>
            <a:off x="6819900" y="6474859"/>
            <a:ext cx="1073880" cy="186077"/>
          </a:xfrm>
          <a:prstGeom prst="rect">
            <a:avLst/>
          </a:prstGeom>
          <a:noFill/>
          <a:ln>
            <a:noFill/>
          </a:ln>
          <a:extLst/>
        </p:spPr>
        <p:txBody>
          <a:bodyPr wrap="square" lIns="0" tIns="0" rIns="0" bIns="0">
            <a:spAutoFit/>
          </a:bodyPr>
          <a:lstStyle>
            <a:lvl1pPr eaLnBrk="0" hangingPunct="0">
              <a:defRPr sz="2000">
                <a:solidFill>
                  <a:schemeClr val="tx1"/>
                </a:solidFill>
                <a:latin typeface="Arial" charset="0"/>
                <a:cs typeface="Arial" charset="0"/>
              </a:defRPr>
            </a:lvl1pPr>
            <a:lvl2pPr marL="742950" indent="-285750" eaLnBrk="0" hangingPunct="0">
              <a:defRPr sz="2000">
                <a:solidFill>
                  <a:schemeClr val="tx1"/>
                </a:solidFill>
                <a:latin typeface="Arial" charset="0"/>
                <a:cs typeface="Arial" charset="0"/>
              </a:defRPr>
            </a:lvl2pPr>
            <a:lvl3pPr marL="1143000" indent="-228600" eaLnBrk="0" hangingPunct="0">
              <a:defRPr sz="2000">
                <a:solidFill>
                  <a:schemeClr val="tx1"/>
                </a:solidFill>
                <a:latin typeface="Arial" charset="0"/>
                <a:cs typeface="Arial" charset="0"/>
              </a:defRPr>
            </a:lvl3pPr>
            <a:lvl4pPr marL="1600200" indent="-228600" eaLnBrk="0" hangingPunct="0">
              <a:defRPr sz="2000">
                <a:solidFill>
                  <a:schemeClr val="tx1"/>
                </a:solidFill>
                <a:latin typeface="Arial" charset="0"/>
                <a:cs typeface="Arial" charset="0"/>
              </a:defRPr>
            </a:lvl4pPr>
            <a:lvl5pPr marL="2057400" indent="-228600" eaLnBrk="0" hangingPunct="0">
              <a:defRPr sz="2000">
                <a:solidFill>
                  <a:schemeClr val="tx1"/>
                </a:solidFill>
                <a:latin typeface="Arial" charset="0"/>
                <a:cs typeface="Arial" charset="0"/>
              </a:defRPr>
            </a:lvl5pPr>
            <a:lvl6pPr marL="2514600" indent="-228600" eaLnBrk="0" fontAlgn="base" hangingPunct="0">
              <a:spcBef>
                <a:spcPct val="0"/>
              </a:spcBef>
              <a:spcAft>
                <a:spcPct val="0"/>
              </a:spcAft>
              <a:defRPr sz="2000">
                <a:solidFill>
                  <a:schemeClr val="tx1"/>
                </a:solidFill>
                <a:latin typeface="Arial" charset="0"/>
                <a:cs typeface="Arial" charset="0"/>
              </a:defRPr>
            </a:lvl6pPr>
            <a:lvl7pPr marL="2971800" indent="-228600" eaLnBrk="0" fontAlgn="base" hangingPunct="0">
              <a:spcBef>
                <a:spcPct val="0"/>
              </a:spcBef>
              <a:spcAft>
                <a:spcPct val="0"/>
              </a:spcAft>
              <a:defRPr sz="2000">
                <a:solidFill>
                  <a:schemeClr val="tx1"/>
                </a:solidFill>
                <a:latin typeface="Arial" charset="0"/>
                <a:cs typeface="Arial" charset="0"/>
              </a:defRPr>
            </a:lvl7pPr>
            <a:lvl8pPr marL="3429000" indent="-228600" eaLnBrk="0" fontAlgn="base" hangingPunct="0">
              <a:spcBef>
                <a:spcPct val="0"/>
              </a:spcBef>
              <a:spcAft>
                <a:spcPct val="0"/>
              </a:spcAft>
              <a:defRPr sz="2000">
                <a:solidFill>
                  <a:schemeClr val="tx1"/>
                </a:solidFill>
                <a:latin typeface="Arial" charset="0"/>
                <a:cs typeface="Arial" charset="0"/>
              </a:defRPr>
            </a:lvl8pPr>
            <a:lvl9pPr marL="3886200" indent="-228600" eaLnBrk="0" fontAlgn="base" hangingPunct="0">
              <a:spcBef>
                <a:spcPct val="0"/>
              </a:spcBef>
              <a:spcAft>
                <a:spcPct val="0"/>
              </a:spcAft>
              <a:defRPr sz="2000">
                <a:solidFill>
                  <a:schemeClr val="tx1"/>
                </a:solidFill>
                <a:latin typeface="Arial" charset="0"/>
                <a:cs typeface="Arial" charset="0"/>
              </a:defRPr>
            </a:lvl9pPr>
          </a:lstStyle>
          <a:p>
            <a:pPr algn="ctr" eaLnBrk="1" hangingPunct="1">
              <a:lnSpc>
                <a:spcPct val="105000"/>
              </a:lnSpc>
              <a:spcBef>
                <a:spcPct val="0"/>
              </a:spcBef>
              <a:spcAft>
                <a:spcPct val="0"/>
              </a:spcAft>
              <a:defRPr/>
            </a:pPr>
            <a:r>
              <a:rPr lang="en-US" sz="1200" b="1" dirty="0">
                <a:latin typeface="Calibri" panose="020F0502020204030204" pitchFamily="34" charset="0"/>
                <a:cs typeface="Calibri" panose="020F0502020204030204" pitchFamily="34" charset="0"/>
              </a:rPr>
              <a:t>EXTERNAL</a:t>
            </a:r>
            <a:r>
              <a:rPr lang="en-US" sz="1200" b="1" baseline="0" dirty="0">
                <a:latin typeface="Calibri" panose="020F0502020204030204" pitchFamily="34" charset="0"/>
                <a:cs typeface="Calibri" panose="020F0502020204030204" pitchFamily="34" charset="0"/>
              </a:rPr>
              <a:t> </a:t>
            </a:r>
            <a:r>
              <a:rPr lang="en-US" sz="1200" b="1" dirty="0">
                <a:latin typeface="Calibri" panose="020F0502020204030204" pitchFamily="34" charset="0"/>
                <a:cs typeface="Calibri" panose="020F0502020204030204" pitchFamily="34" charset="0"/>
              </a:rPr>
              <a:t>USE</a:t>
            </a:r>
          </a:p>
        </p:txBody>
      </p:sp>
      <p:sp>
        <p:nvSpPr>
          <p:cNvPr id="14" name="Content Placeholder 2"/>
          <p:cNvSpPr txBox="1">
            <a:spLocks/>
          </p:cNvSpPr>
          <p:nvPr userDrawn="1"/>
        </p:nvSpPr>
        <p:spPr bwMode="gray">
          <a:xfrm>
            <a:off x="502920" y="6427470"/>
            <a:ext cx="3057981" cy="292101"/>
          </a:xfrm>
          <a:prstGeom prst="rect">
            <a:avLst/>
          </a:prstGeom>
        </p:spPr>
        <p:txBody>
          <a:bodyPr vert="horz" lIns="0" rIns="0" anchor="b" anchorCtr="0"/>
          <a:lstStyle>
            <a:lvl1pPr marL="0" indent="0" algn="l" defTabSz="457200" rtl="0" eaLnBrk="1" latinLnBrk="0" hangingPunct="1">
              <a:spcBef>
                <a:spcPct val="20000"/>
              </a:spcBef>
              <a:buFont typeface="Arial"/>
              <a:buNone/>
              <a:defRPr sz="900" kern="1200">
                <a:solidFill>
                  <a:schemeClr val="tx1"/>
                </a:solidFill>
                <a:latin typeface="Georgia"/>
                <a:ea typeface="+mn-ea"/>
                <a:cs typeface="Georgia"/>
              </a:defRPr>
            </a:lvl1pPr>
            <a:lvl2pPr marL="457200" indent="0" algn="l" defTabSz="457200" rtl="0" eaLnBrk="1" latinLnBrk="0" hangingPunct="1">
              <a:spcBef>
                <a:spcPct val="20000"/>
              </a:spcBef>
              <a:buFont typeface="Arial"/>
              <a:buNone/>
              <a:defRPr sz="900" kern="1200">
                <a:solidFill>
                  <a:schemeClr val="tx1"/>
                </a:solidFill>
                <a:latin typeface="Georgia"/>
                <a:ea typeface="+mn-ea"/>
                <a:cs typeface="Georgia"/>
              </a:defRPr>
            </a:lvl2pPr>
            <a:lvl3pPr marL="914400" indent="0" algn="l" defTabSz="457200" rtl="0" eaLnBrk="1" latinLnBrk="0" hangingPunct="1">
              <a:spcBef>
                <a:spcPct val="20000"/>
              </a:spcBef>
              <a:buFont typeface="Arial"/>
              <a:buNone/>
              <a:defRPr sz="900" kern="1200">
                <a:solidFill>
                  <a:schemeClr val="tx1"/>
                </a:solidFill>
                <a:latin typeface="Georgia"/>
                <a:ea typeface="+mn-ea"/>
                <a:cs typeface="Georgia"/>
              </a:defRPr>
            </a:lvl3pPr>
            <a:lvl4pPr marL="1371600" indent="0" algn="l" defTabSz="457200" rtl="0" eaLnBrk="1" latinLnBrk="0" hangingPunct="1">
              <a:spcBef>
                <a:spcPct val="20000"/>
              </a:spcBef>
              <a:buFont typeface="Arial"/>
              <a:buNone/>
              <a:defRPr sz="900" kern="1200">
                <a:solidFill>
                  <a:schemeClr val="tx1"/>
                </a:solidFill>
                <a:latin typeface="Georgia"/>
                <a:ea typeface="+mn-ea"/>
                <a:cs typeface="Georgia"/>
              </a:defRPr>
            </a:lvl4pPr>
            <a:lvl5pPr marL="1828800" indent="0" algn="l" defTabSz="457200" rtl="0" eaLnBrk="1" latinLnBrk="0" hangingPunct="1">
              <a:spcBef>
                <a:spcPct val="20000"/>
              </a:spcBef>
              <a:buFont typeface="Arial"/>
              <a:buNone/>
              <a:defRPr sz="900" kern="1200">
                <a:solidFill>
                  <a:schemeClr val="tx1"/>
                </a:solidFill>
                <a:latin typeface="Georgia"/>
                <a:ea typeface="+mn-ea"/>
                <a:cs typeface="Georgia"/>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a:solidFill>
                  <a:schemeClr val="tx1"/>
                </a:solidFill>
                <a:latin typeface="+mn-lt"/>
              </a:rPr>
              <a:t>Company </a:t>
            </a:r>
            <a:r>
              <a:rPr lang="en-US" baseline="0" dirty="0">
                <a:solidFill>
                  <a:schemeClr val="tx1"/>
                </a:solidFill>
                <a:latin typeface="+mn-lt"/>
              </a:rPr>
              <a:t>C</a:t>
            </a:r>
            <a:r>
              <a:rPr lang="en-US" dirty="0">
                <a:solidFill>
                  <a:schemeClr val="tx1"/>
                </a:solidFill>
                <a:latin typeface="+mn-lt"/>
              </a:rPr>
              <a:t>onfidential</a:t>
            </a:r>
            <a:r>
              <a:rPr lang="en-US" baseline="0" dirty="0">
                <a:solidFill>
                  <a:schemeClr val="tx1"/>
                </a:solidFill>
                <a:latin typeface="+mn-lt"/>
              </a:rPr>
              <a:t> </a:t>
            </a:r>
            <a:r>
              <a:rPr lang="en-US" dirty="0">
                <a:solidFill>
                  <a:schemeClr val="tx1"/>
                </a:solidFill>
                <a:latin typeface="+mn-lt"/>
              </a:rPr>
              <a:t>© 2017 Abbott</a:t>
            </a:r>
          </a:p>
          <a:p>
            <a:pPr algn="l"/>
            <a:r>
              <a:rPr lang="en-GB" sz="900" b="0" i="0" kern="1200" dirty="0">
                <a:solidFill>
                  <a:schemeClr val="tx1"/>
                </a:solidFill>
                <a:effectLst/>
                <a:latin typeface="Georgia"/>
                <a:ea typeface="+mn-ea"/>
                <a:cs typeface="Georgia"/>
              </a:rPr>
              <a:t>GLWH160119</a:t>
            </a:r>
            <a:endParaRPr lang="en-GB" sz="900" dirty="0"/>
          </a:p>
        </p:txBody>
      </p:sp>
    </p:spTree>
    <p:extLst>
      <p:ext uri="{BB962C8B-B14F-4D97-AF65-F5344CB8AC3E}">
        <p14:creationId xmlns:p14="http://schemas.microsoft.com/office/powerpoint/2010/main" val="205084612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userDrawn="1">
  <p:cSld name="12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2920" y="465138"/>
            <a:ext cx="8229600" cy="914400"/>
          </a:xfrm>
        </p:spPr>
        <p:txBody>
          <a:bodyPr/>
          <a:lstStyle>
            <a:lvl1pPr>
              <a:defRPr baseline="0"/>
            </a:lvl1pPr>
          </a:lstStyle>
          <a:p>
            <a:r>
              <a:rPr lang="en-US" dirty="0"/>
              <a:t>CLICK TO EDIT MASTER TITLE STYLE</a:t>
            </a:r>
          </a:p>
        </p:txBody>
      </p:sp>
      <p:sp>
        <p:nvSpPr>
          <p:cNvPr id="3" name="Content Placeholder 2"/>
          <p:cNvSpPr>
            <a:spLocks noGrp="1"/>
          </p:cNvSpPr>
          <p:nvPr>
            <p:ph idx="1"/>
          </p:nvPr>
        </p:nvSpPr>
        <p:spPr>
          <a:xfrm>
            <a:off x="502920" y="1462088"/>
            <a:ext cx="8229600" cy="4754880"/>
          </a:xfrm>
        </p:spPr>
        <p:txBody>
          <a:bodyPr/>
          <a:lstStyle>
            <a:lvl1pPr>
              <a:buClr>
                <a:srgbClr val="AA0061"/>
              </a:buClr>
              <a:defRPr/>
            </a:lvl1pPr>
            <a:lvl2pPr>
              <a:buClr>
                <a:srgbClr val="AA0061"/>
              </a:buClr>
              <a:defRPr/>
            </a:lvl2pPr>
            <a:lvl3pPr>
              <a:buClr>
                <a:srgbClr val="AA0061"/>
              </a:buClr>
              <a:defRPr/>
            </a:lvl3pPr>
            <a:lvl4pPr>
              <a:buClr>
                <a:srgbClr val="AA0061"/>
              </a:buClr>
              <a:defRPr/>
            </a:lvl4pPr>
            <a:lvl5pPr>
              <a:buClr>
                <a:srgbClr val="AA0061"/>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a:xfrm>
            <a:off x="8172000" y="6408000"/>
            <a:ext cx="292608" cy="283464"/>
          </a:xfrm>
        </p:spPr>
        <p:txBody>
          <a:bodyPr/>
          <a:lstStyle/>
          <a:p>
            <a:fld id="{A2885E78-1F86-4A3D-9EE1-B0103B1CEF15}" type="slidenum">
              <a:rPr lang="en-US" smtClean="0">
                <a:solidFill>
                  <a:srgbClr val="000000"/>
                </a:solidFill>
              </a:rPr>
              <a:pPr/>
              <a:t>‹#›</a:t>
            </a:fld>
            <a:endParaRPr lang="en-US" dirty="0">
              <a:solidFill>
                <a:srgbClr val="000000"/>
              </a:solidFill>
            </a:endParaRPr>
          </a:p>
        </p:txBody>
      </p:sp>
      <p:sp>
        <p:nvSpPr>
          <p:cNvPr id="8" name="Text Placeholder 7"/>
          <p:cNvSpPr>
            <a:spLocks noGrp="1"/>
          </p:cNvSpPr>
          <p:nvPr>
            <p:ph type="body" sz="quarter" idx="13" hasCustomPrompt="1"/>
          </p:nvPr>
        </p:nvSpPr>
        <p:spPr bwMode="gray">
          <a:xfrm>
            <a:off x="502920" y="250825"/>
            <a:ext cx="4297680" cy="153888"/>
          </a:xfrm>
        </p:spPr>
        <p:txBody>
          <a:bodyPr rIns="0" bIns="0" anchor="ctr" anchorCtr="0">
            <a:noAutofit/>
          </a:bodyPr>
          <a:lstStyle>
            <a:lvl1pPr>
              <a:defRPr sz="1000">
                <a:solidFill>
                  <a:schemeClr val="bg1">
                    <a:lumMod val="65000"/>
                  </a:schemeClr>
                </a:solidFill>
              </a:defRPr>
            </a:lvl1pPr>
          </a:lstStyle>
          <a:p>
            <a:pPr lvl="0"/>
            <a:r>
              <a:rPr lang="en-US" dirty="0"/>
              <a:t>Click to edit section title</a:t>
            </a:r>
          </a:p>
        </p:txBody>
      </p:sp>
      <p:sp>
        <p:nvSpPr>
          <p:cNvPr id="10" name="Line 28"/>
          <p:cNvSpPr>
            <a:spLocks noChangeShapeType="1"/>
          </p:cNvSpPr>
          <p:nvPr userDrawn="1"/>
        </p:nvSpPr>
        <p:spPr bwMode="auto">
          <a:xfrm flipH="1">
            <a:off x="457200" y="6248400"/>
            <a:ext cx="8686800" cy="0"/>
          </a:xfrm>
          <a:prstGeom prst="line">
            <a:avLst/>
          </a:prstGeom>
          <a:noFill/>
          <a:ln w="15875">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pic>
        <p:nvPicPr>
          <p:cNvPr id="11" name="Picture 10" descr="a_sig_vert_2c_bk_png.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512009" y="6228715"/>
            <a:ext cx="585287" cy="636344"/>
          </a:xfrm>
          <a:prstGeom prst="rect">
            <a:avLst/>
          </a:prstGeom>
        </p:spPr>
      </p:pic>
      <p:sp>
        <p:nvSpPr>
          <p:cNvPr id="13" name="Text Box 15"/>
          <p:cNvSpPr txBox="1">
            <a:spLocks noChangeArrowheads="1"/>
          </p:cNvSpPr>
          <p:nvPr userDrawn="1"/>
        </p:nvSpPr>
        <p:spPr bwMode="auto">
          <a:xfrm>
            <a:off x="6819900" y="6474859"/>
            <a:ext cx="1073880" cy="186077"/>
          </a:xfrm>
          <a:prstGeom prst="rect">
            <a:avLst/>
          </a:prstGeom>
          <a:noFill/>
          <a:ln>
            <a:noFill/>
          </a:ln>
          <a:extLst/>
        </p:spPr>
        <p:txBody>
          <a:bodyPr wrap="square" lIns="0" tIns="0" rIns="0" bIns="0">
            <a:spAutoFit/>
          </a:bodyPr>
          <a:lstStyle>
            <a:lvl1pPr eaLnBrk="0" hangingPunct="0">
              <a:defRPr sz="2000">
                <a:solidFill>
                  <a:schemeClr val="tx1"/>
                </a:solidFill>
                <a:latin typeface="Arial" charset="0"/>
                <a:cs typeface="Arial" charset="0"/>
              </a:defRPr>
            </a:lvl1pPr>
            <a:lvl2pPr marL="742950" indent="-285750" eaLnBrk="0" hangingPunct="0">
              <a:defRPr sz="2000">
                <a:solidFill>
                  <a:schemeClr val="tx1"/>
                </a:solidFill>
                <a:latin typeface="Arial" charset="0"/>
                <a:cs typeface="Arial" charset="0"/>
              </a:defRPr>
            </a:lvl2pPr>
            <a:lvl3pPr marL="1143000" indent="-228600" eaLnBrk="0" hangingPunct="0">
              <a:defRPr sz="2000">
                <a:solidFill>
                  <a:schemeClr val="tx1"/>
                </a:solidFill>
                <a:latin typeface="Arial" charset="0"/>
                <a:cs typeface="Arial" charset="0"/>
              </a:defRPr>
            </a:lvl3pPr>
            <a:lvl4pPr marL="1600200" indent="-228600" eaLnBrk="0" hangingPunct="0">
              <a:defRPr sz="2000">
                <a:solidFill>
                  <a:schemeClr val="tx1"/>
                </a:solidFill>
                <a:latin typeface="Arial" charset="0"/>
                <a:cs typeface="Arial" charset="0"/>
              </a:defRPr>
            </a:lvl4pPr>
            <a:lvl5pPr marL="2057400" indent="-228600" eaLnBrk="0" hangingPunct="0">
              <a:defRPr sz="2000">
                <a:solidFill>
                  <a:schemeClr val="tx1"/>
                </a:solidFill>
                <a:latin typeface="Arial" charset="0"/>
                <a:cs typeface="Arial" charset="0"/>
              </a:defRPr>
            </a:lvl5pPr>
            <a:lvl6pPr marL="2514600" indent="-228600" eaLnBrk="0" fontAlgn="base" hangingPunct="0">
              <a:spcBef>
                <a:spcPct val="0"/>
              </a:spcBef>
              <a:spcAft>
                <a:spcPct val="0"/>
              </a:spcAft>
              <a:defRPr sz="2000">
                <a:solidFill>
                  <a:schemeClr val="tx1"/>
                </a:solidFill>
                <a:latin typeface="Arial" charset="0"/>
                <a:cs typeface="Arial" charset="0"/>
              </a:defRPr>
            </a:lvl6pPr>
            <a:lvl7pPr marL="2971800" indent="-228600" eaLnBrk="0" fontAlgn="base" hangingPunct="0">
              <a:spcBef>
                <a:spcPct val="0"/>
              </a:spcBef>
              <a:spcAft>
                <a:spcPct val="0"/>
              </a:spcAft>
              <a:defRPr sz="2000">
                <a:solidFill>
                  <a:schemeClr val="tx1"/>
                </a:solidFill>
                <a:latin typeface="Arial" charset="0"/>
                <a:cs typeface="Arial" charset="0"/>
              </a:defRPr>
            </a:lvl7pPr>
            <a:lvl8pPr marL="3429000" indent="-228600" eaLnBrk="0" fontAlgn="base" hangingPunct="0">
              <a:spcBef>
                <a:spcPct val="0"/>
              </a:spcBef>
              <a:spcAft>
                <a:spcPct val="0"/>
              </a:spcAft>
              <a:defRPr sz="2000">
                <a:solidFill>
                  <a:schemeClr val="tx1"/>
                </a:solidFill>
                <a:latin typeface="Arial" charset="0"/>
                <a:cs typeface="Arial" charset="0"/>
              </a:defRPr>
            </a:lvl8pPr>
            <a:lvl9pPr marL="3886200" indent="-228600" eaLnBrk="0" fontAlgn="base" hangingPunct="0">
              <a:spcBef>
                <a:spcPct val="0"/>
              </a:spcBef>
              <a:spcAft>
                <a:spcPct val="0"/>
              </a:spcAft>
              <a:defRPr sz="2000">
                <a:solidFill>
                  <a:schemeClr val="tx1"/>
                </a:solidFill>
                <a:latin typeface="Arial" charset="0"/>
                <a:cs typeface="Arial" charset="0"/>
              </a:defRPr>
            </a:lvl9pPr>
          </a:lstStyle>
          <a:p>
            <a:pPr algn="ctr" eaLnBrk="1" hangingPunct="1">
              <a:lnSpc>
                <a:spcPct val="105000"/>
              </a:lnSpc>
              <a:spcBef>
                <a:spcPct val="0"/>
              </a:spcBef>
              <a:spcAft>
                <a:spcPct val="0"/>
              </a:spcAft>
              <a:defRPr/>
            </a:pPr>
            <a:r>
              <a:rPr lang="en-US" sz="1200" b="1" dirty="0">
                <a:latin typeface="Calibri" panose="020F0502020204030204" pitchFamily="34" charset="0"/>
                <a:cs typeface="Calibri" panose="020F0502020204030204" pitchFamily="34" charset="0"/>
              </a:rPr>
              <a:t>EXTERNAL</a:t>
            </a:r>
            <a:r>
              <a:rPr lang="en-US" sz="1200" b="1" baseline="0" dirty="0">
                <a:latin typeface="Calibri" panose="020F0502020204030204" pitchFamily="34" charset="0"/>
                <a:cs typeface="Calibri" panose="020F0502020204030204" pitchFamily="34" charset="0"/>
              </a:rPr>
              <a:t> </a:t>
            </a:r>
            <a:r>
              <a:rPr lang="en-US" sz="1200" b="1" dirty="0">
                <a:latin typeface="Calibri" panose="020F0502020204030204" pitchFamily="34" charset="0"/>
                <a:cs typeface="Calibri" panose="020F0502020204030204" pitchFamily="34" charset="0"/>
              </a:rPr>
              <a:t>USE</a:t>
            </a:r>
          </a:p>
        </p:txBody>
      </p:sp>
      <p:sp>
        <p:nvSpPr>
          <p:cNvPr id="14" name="Content Placeholder 2"/>
          <p:cNvSpPr txBox="1">
            <a:spLocks/>
          </p:cNvSpPr>
          <p:nvPr userDrawn="1"/>
        </p:nvSpPr>
        <p:spPr bwMode="gray">
          <a:xfrm>
            <a:off x="502920" y="6427470"/>
            <a:ext cx="3057981" cy="292101"/>
          </a:xfrm>
          <a:prstGeom prst="rect">
            <a:avLst/>
          </a:prstGeom>
        </p:spPr>
        <p:txBody>
          <a:bodyPr vert="horz" lIns="0" rIns="0" anchor="b" anchorCtr="0"/>
          <a:lstStyle>
            <a:lvl1pPr marL="0" indent="0" algn="l" defTabSz="457200" rtl="0" eaLnBrk="1" latinLnBrk="0" hangingPunct="1">
              <a:spcBef>
                <a:spcPct val="20000"/>
              </a:spcBef>
              <a:buFont typeface="Arial"/>
              <a:buNone/>
              <a:defRPr sz="900" kern="1200">
                <a:solidFill>
                  <a:schemeClr val="tx1"/>
                </a:solidFill>
                <a:latin typeface="Georgia"/>
                <a:ea typeface="+mn-ea"/>
                <a:cs typeface="Georgia"/>
              </a:defRPr>
            </a:lvl1pPr>
            <a:lvl2pPr marL="457200" indent="0" algn="l" defTabSz="457200" rtl="0" eaLnBrk="1" latinLnBrk="0" hangingPunct="1">
              <a:spcBef>
                <a:spcPct val="20000"/>
              </a:spcBef>
              <a:buFont typeface="Arial"/>
              <a:buNone/>
              <a:defRPr sz="900" kern="1200">
                <a:solidFill>
                  <a:schemeClr val="tx1"/>
                </a:solidFill>
                <a:latin typeface="Georgia"/>
                <a:ea typeface="+mn-ea"/>
                <a:cs typeface="Georgia"/>
              </a:defRPr>
            </a:lvl2pPr>
            <a:lvl3pPr marL="914400" indent="0" algn="l" defTabSz="457200" rtl="0" eaLnBrk="1" latinLnBrk="0" hangingPunct="1">
              <a:spcBef>
                <a:spcPct val="20000"/>
              </a:spcBef>
              <a:buFont typeface="Arial"/>
              <a:buNone/>
              <a:defRPr sz="900" kern="1200">
                <a:solidFill>
                  <a:schemeClr val="tx1"/>
                </a:solidFill>
                <a:latin typeface="Georgia"/>
                <a:ea typeface="+mn-ea"/>
                <a:cs typeface="Georgia"/>
              </a:defRPr>
            </a:lvl3pPr>
            <a:lvl4pPr marL="1371600" indent="0" algn="l" defTabSz="457200" rtl="0" eaLnBrk="1" latinLnBrk="0" hangingPunct="1">
              <a:spcBef>
                <a:spcPct val="20000"/>
              </a:spcBef>
              <a:buFont typeface="Arial"/>
              <a:buNone/>
              <a:defRPr sz="900" kern="1200">
                <a:solidFill>
                  <a:schemeClr val="tx1"/>
                </a:solidFill>
                <a:latin typeface="Georgia"/>
                <a:ea typeface="+mn-ea"/>
                <a:cs typeface="Georgia"/>
              </a:defRPr>
            </a:lvl4pPr>
            <a:lvl5pPr marL="1828800" indent="0" algn="l" defTabSz="457200" rtl="0" eaLnBrk="1" latinLnBrk="0" hangingPunct="1">
              <a:spcBef>
                <a:spcPct val="20000"/>
              </a:spcBef>
              <a:buFont typeface="Arial"/>
              <a:buNone/>
              <a:defRPr sz="900" kern="1200">
                <a:solidFill>
                  <a:schemeClr val="tx1"/>
                </a:solidFill>
                <a:latin typeface="Georgia"/>
                <a:ea typeface="+mn-ea"/>
                <a:cs typeface="Georgia"/>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a:solidFill>
                  <a:schemeClr val="tx1"/>
                </a:solidFill>
                <a:latin typeface="+mn-lt"/>
              </a:rPr>
              <a:t>Company </a:t>
            </a:r>
            <a:r>
              <a:rPr lang="en-US" baseline="0" dirty="0">
                <a:solidFill>
                  <a:schemeClr val="tx1"/>
                </a:solidFill>
                <a:latin typeface="+mn-lt"/>
              </a:rPr>
              <a:t>C</a:t>
            </a:r>
            <a:r>
              <a:rPr lang="en-US" dirty="0">
                <a:solidFill>
                  <a:schemeClr val="tx1"/>
                </a:solidFill>
                <a:latin typeface="+mn-lt"/>
              </a:rPr>
              <a:t>onfidential</a:t>
            </a:r>
            <a:r>
              <a:rPr lang="en-US" baseline="0" dirty="0">
                <a:solidFill>
                  <a:schemeClr val="tx1"/>
                </a:solidFill>
                <a:latin typeface="+mn-lt"/>
              </a:rPr>
              <a:t> </a:t>
            </a:r>
            <a:r>
              <a:rPr lang="en-US" dirty="0">
                <a:solidFill>
                  <a:schemeClr val="tx1"/>
                </a:solidFill>
                <a:latin typeface="+mn-lt"/>
              </a:rPr>
              <a:t>© 2017 Abbott</a:t>
            </a:r>
          </a:p>
          <a:p>
            <a:pPr algn="l"/>
            <a:r>
              <a:rPr lang="en-GB" sz="900" b="0" i="0" kern="1200" dirty="0">
                <a:solidFill>
                  <a:schemeClr val="tx1"/>
                </a:solidFill>
                <a:effectLst/>
                <a:latin typeface="Georgia"/>
                <a:ea typeface="+mn-ea"/>
                <a:cs typeface="Georgia"/>
              </a:rPr>
              <a:t>GLWH160119</a:t>
            </a:r>
            <a:endParaRPr lang="en-GB" sz="900" dirty="0"/>
          </a:p>
        </p:txBody>
      </p:sp>
    </p:spTree>
    <p:extLst>
      <p:ext uri="{BB962C8B-B14F-4D97-AF65-F5344CB8AC3E}">
        <p14:creationId xmlns:p14="http://schemas.microsoft.com/office/powerpoint/2010/main" val="205084612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userDrawn="1">
  <p:cSld name="14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2920" y="465138"/>
            <a:ext cx="8229600" cy="914400"/>
          </a:xfrm>
        </p:spPr>
        <p:txBody>
          <a:bodyPr/>
          <a:lstStyle>
            <a:lvl1pPr>
              <a:defRPr baseline="0"/>
            </a:lvl1pPr>
          </a:lstStyle>
          <a:p>
            <a:r>
              <a:rPr lang="en-US" dirty="0"/>
              <a:t>CLICK TO EDIT MASTER TITLE STYLE</a:t>
            </a:r>
          </a:p>
        </p:txBody>
      </p:sp>
      <p:sp>
        <p:nvSpPr>
          <p:cNvPr id="3" name="Content Placeholder 2"/>
          <p:cNvSpPr>
            <a:spLocks noGrp="1"/>
          </p:cNvSpPr>
          <p:nvPr>
            <p:ph idx="1"/>
          </p:nvPr>
        </p:nvSpPr>
        <p:spPr>
          <a:xfrm>
            <a:off x="502920" y="1462088"/>
            <a:ext cx="8229600" cy="4754880"/>
          </a:xfrm>
        </p:spPr>
        <p:txBody>
          <a:bodyPr/>
          <a:lstStyle>
            <a:lvl1pPr>
              <a:buClr>
                <a:srgbClr val="AA0061"/>
              </a:buClr>
              <a:defRPr/>
            </a:lvl1pPr>
            <a:lvl2pPr>
              <a:buClr>
                <a:srgbClr val="AA0061"/>
              </a:buClr>
              <a:defRPr/>
            </a:lvl2pPr>
            <a:lvl3pPr>
              <a:buClr>
                <a:srgbClr val="AA0061"/>
              </a:buClr>
              <a:defRPr/>
            </a:lvl3pPr>
            <a:lvl4pPr>
              <a:buClr>
                <a:srgbClr val="AA0061"/>
              </a:buClr>
              <a:defRPr/>
            </a:lvl4pPr>
            <a:lvl5pPr>
              <a:buClr>
                <a:srgbClr val="AA0061"/>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a:xfrm>
            <a:off x="8172000" y="6408000"/>
            <a:ext cx="292608" cy="283464"/>
          </a:xfrm>
        </p:spPr>
        <p:txBody>
          <a:bodyPr/>
          <a:lstStyle/>
          <a:p>
            <a:fld id="{A2885E78-1F86-4A3D-9EE1-B0103B1CEF15}" type="slidenum">
              <a:rPr lang="en-US" smtClean="0">
                <a:solidFill>
                  <a:srgbClr val="000000"/>
                </a:solidFill>
              </a:rPr>
              <a:pPr/>
              <a:t>‹#›</a:t>
            </a:fld>
            <a:endParaRPr lang="en-US" dirty="0">
              <a:solidFill>
                <a:srgbClr val="000000"/>
              </a:solidFill>
            </a:endParaRPr>
          </a:p>
        </p:txBody>
      </p:sp>
      <p:sp>
        <p:nvSpPr>
          <p:cNvPr id="8" name="Text Placeholder 7"/>
          <p:cNvSpPr>
            <a:spLocks noGrp="1"/>
          </p:cNvSpPr>
          <p:nvPr>
            <p:ph type="body" sz="quarter" idx="13" hasCustomPrompt="1"/>
          </p:nvPr>
        </p:nvSpPr>
        <p:spPr bwMode="gray">
          <a:xfrm>
            <a:off x="502920" y="250825"/>
            <a:ext cx="4297680" cy="153888"/>
          </a:xfrm>
        </p:spPr>
        <p:txBody>
          <a:bodyPr rIns="0" bIns="0" anchor="ctr" anchorCtr="0">
            <a:noAutofit/>
          </a:bodyPr>
          <a:lstStyle>
            <a:lvl1pPr>
              <a:defRPr sz="1000">
                <a:solidFill>
                  <a:schemeClr val="bg1">
                    <a:lumMod val="65000"/>
                  </a:schemeClr>
                </a:solidFill>
              </a:defRPr>
            </a:lvl1pPr>
          </a:lstStyle>
          <a:p>
            <a:pPr lvl="0"/>
            <a:r>
              <a:rPr lang="en-US" dirty="0"/>
              <a:t>Click to edit section title</a:t>
            </a:r>
          </a:p>
        </p:txBody>
      </p:sp>
      <p:sp>
        <p:nvSpPr>
          <p:cNvPr id="10" name="Line 28"/>
          <p:cNvSpPr>
            <a:spLocks noChangeShapeType="1"/>
          </p:cNvSpPr>
          <p:nvPr userDrawn="1"/>
        </p:nvSpPr>
        <p:spPr bwMode="auto">
          <a:xfrm flipH="1">
            <a:off x="457200" y="6248400"/>
            <a:ext cx="8686800" cy="0"/>
          </a:xfrm>
          <a:prstGeom prst="line">
            <a:avLst/>
          </a:prstGeom>
          <a:noFill/>
          <a:ln w="15875">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pic>
        <p:nvPicPr>
          <p:cNvPr id="11" name="Picture 10" descr="a_sig_vert_2c_bk_png.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512009" y="6228715"/>
            <a:ext cx="585287" cy="636344"/>
          </a:xfrm>
          <a:prstGeom prst="rect">
            <a:avLst/>
          </a:prstGeom>
        </p:spPr>
      </p:pic>
      <p:sp>
        <p:nvSpPr>
          <p:cNvPr id="13" name="Text Box 15"/>
          <p:cNvSpPr txBox="1">
            <a:spLocks noChangeArrowheads="1"/>
          </p:cNvSpPr>
          <p:nvPr userDrawn="1"/>
        </p:nvSpPr>
        <p:spPr bwMode="auto">
          <a:xfrm>
            <a:off x="6819900" y="6474859"/>
            <a:ext cx="1073880" cy="186077"/>
          </a:xfrm>
          <a:prstGeom prst="rect">
            <a:avLst/>
          </a:prstGeom>
          <a:noFill/>
          <a:ln>
            <a:noFill/>
          </a:ln>
          <a:extLst/>
        </p:spPr>
        <p:txBody>
          <a:bodyPr wrap="square" lIns="0" tIns="0" rIns="0" bIns="0">
            <a:spAutoFit/>
          </a:bodyPr>
          <a:lstStyle>
            <a:lvl1pPr eaLnBrk="0" hangingPunct="0">
              <a:defRPr sz="2000">
                <a:solidFill>
                  <a:schemeClr val="tx1"/>
                </a:solidFill>
                <a:latin typeface="Arial" charset="0"/>
                <a:cs typeface="Arial" charset="0"/>
              </a:defRPr>
            </a:lvl1pPr>
            <a:lvl2pPr marL="742950" indent="-285750" eaLnBrk="0" hangingPunct="0">
              <a:defRPr sz="2000">
                <a:solidFill>
                  <a:schemeClr val="tx1"/>
                </a:solidFill>
                <a:latin typeface="Arial" charset="0"/>
                <a:cs typeface="Arial" charset="0"/>
              </a:defRPr>
            </a:lvl2pPr>
            <a:lvl3pPr marL="1143000" indent="-228600" eaLnBrk="0" hangingPunct="0">
              <a:defRPr sz="2000">
                <a:solidFill>
                  <a:schemeClr val="tx1"/>
                </a:solidFill>
                <a:latin typeface="Arial" charset="0"/>
                <a:cs typeface="Arial" charset="0"/>
              </a:defRPr>
            </a:lvl3pPr>
            <a:lvl4pPr marL="1600200" indent="-228600" eaLnBrk="0" hangingPunct="0">
              <a:defRPr sz="2000">
                <a:solidFill>
                  <a:schemeClr val="tx1"/>
                </a:solidFill>
                <a:latin typeface="Arial" charset="0"/>
                <a:cs typeface="Arial" charset="0"/>
              </a:defRPr>
            </a:lvl4pPr>
            <a:lvl5pPr marL="2057400" indent="-228600" eaLnBrk="0" hangingPunct="0">
              <a:defRPr sz="2000">
                <a:solidFill>
                  <a:schemeClr val="tx1"/>
                </a:solidFill>
                <a:latin typeface="Arial" charset="0"/>
                <a:cs typeface="Arial" charset="0"/>
              </a:defRPr>
            </a:lvl5pPr>
            <a:lvl6pPr marL="2514600" indent="-228600" eaLnBrk="0" fontAlgn="base" hangingPunct="0">
              <a:spcBef>
                <a:spcPct val="0"/>
              </a:spcBef>
              <a:spcAft>
                <a:spcPct val="0"/>
              </a:spcAft>
              <a:defRPr sz="2000">
                <a:solidFill>
                  <a:schemeClr val="tx1"/>
                </a:solidFill>
                <a:latin typeface="Arial" charset="0"/>
                <a:cs typeface="Arial" charset="0"/>
              </a:defRPr>
            </a:lvl6pPr>
            <a:lvl7pPr marL="2971800" indent="-228600" eaLnBrk="0" fontAlgn="base" hangingPunct="0">
              <a:spcBef>
                <a:spcPct val="0"/>
              </a:spcBef>
              <a:spcAft>
                <a:spcPct val="0"/>
              </a:spcAft>
              <a:defRPr sz="2000">
                <a:solidFill>
                  <a:schemeClr val="tx1"/>
                </a:solidFill>
                <a:latin typeface="Arial" charset="0"/>
                <a:cs typeface="Arial" charset="0"/>
              </a:defRPr>
            </a:lvl7pPr>
            <a:lvl8pPr marL="3429000" indent="-228600" eaLnBrk="0" fontAlgn="base" hangingPunct="0">
              <a:spcBef>
                <a:spcPct val="0"/>
              </a:spcBef>
              <a:spcAft>
                <a:spcPct val="0"/>
              </a:spcAft>
              <a:defRPr sz="2000">
                <a:solidFill>
                  <a:schemeClr val="tx1"/>
                </a:solidFill>
                <a:latin typeface="Arial" charset="0"/>
                <a:cs typeface="Arial" charset="0"/>
              </a:defRPr>
            </a:lvl8pPr>
            <a:lvl9pPr marL="3886200" indent="-228600" eaLnBrk="0" fontAlgn="base" hangingPunct="0">
              <a:spcBef>
                <a:spcPct val="0"/>
              </a:spcBef>
              <a:spcAft>
                <a:spcPct val="0"/>
              </a:spcAft>
              <a:defRPr sz="2000">
                <a:solidFill>
                  <a:schemeClr val="tx1"/>
                </a:solidFill>
                <a:latin typeface="Arial" charset="0"/>
                <a:cs typeface="Arial" charset="0"/>
              </a:defRPr>
            </a:lvl9pPr>
          </a:lstStyle>
          <a:p>
            <a:pPr algn="ctr" eaLnBrk="1" hangingPunct="1">
              <a:lnSpc>
                <a:spcPct val="105000"/>
              </a:lnSpc>
              <a:spcBef>
                <a:spcPct val="0"/>
              </a:spcBef>
              <a:spcAft>
                <a:spcPct val="0"/>
              </a:spcAft>
              <a:defRPr/>
            </a:pPr>
            <a:r>
              <a:rPr lang="en-US" sz="1200" b="1" dirty="0">
                <a:latin typeface="Calibri" panose="020F0502020204030204" pitchFamily="34" charset="0"/>
                <a:cs typeface="Calibri" panose="020F0502020204030204" pitchFamily="34" charset="0"/>
              </a:rPr>
              <a:t>EXTERNAL</a:t>
            </a:r>
            <a:r>
              <a:rPr lang="en-US" sz="1200" b="1" baseline="0" dirty="0">
                <a:latin typeface="Calibri" panose="020F0502020204030204" pitchFamily="34" charset="0"/>
                <a:cs typeface="Calibri" panose="020F0502020204030204" pitchFamily="34" charset="0"/>
              </a:rPr>
              <a:t> </a:t>
            </a:r>
            <a:r>
              <a:rPr lang="en-US" sz="1200" b="1" dirty="0">
                <a:latin typeface="Calibri" panose="020F0502020204030204" pitchFamily="34" charset="0"/>
                <a:cs typeface="Calibri" panose="020F0502020204030204" pitchFamily="34" charset="0"/>
              </a:rPr>
              <a:t>USE</a:t>
            </a:r>
          </a:p>
        </p:txBody>
      </p:sp>
      <p:sp>
        <p:nvSpPr>
          <p:cNvPr id="14" name="Content Placeholder 2"/>
          <p:cNvSpPr txBox="1">
            <a:spLocks/>
          </p:cNvSpPr>
          <p:nvPr userDrawn="1"/>
        </p:nvSpPr>
        <p:spPr bwMode="gray">
          <a:xfrm>
            <a:off x="502920" y="6427470"/>
            <a:ext cx="3057981" cy="292101"/>
          </a:xfrm>
          <a:prstGeom prst="rect">
            <a:avLst/>
          </a:prstGeom>
        </p:spPr>
        <p:txBody>
          <a:bodyPr vert="horz" lIns="0" rIns="0" anchor="b" anchorCtr="0"/>
          <a:lstStyle>
            <a:lvl1pPr marL="0" indent="0" algn="l" defTabSz="457200" rtl="0" eaLnBrk="1" latinLnBrk="0" hangingPunct="1">
              <a:spcBef>
                <a:spcPct val="20000"/>
              </a:spcBef>
              <a:buFont typeface="Arial"/>
              <a:buNone/>
              <a:defRPr sz="900" kern="1200">
                <a:solidFill>
                  <a:schemeClr val="tx1"/>
                </a:solidFill>
                <a:latin typeface="Georgia"/>
                <a:ea typeface="+mn-ea"/>
                <a:cs typeface="Georgia"/>
              </a:defRPr>
            </a:lvl1pPr>
            <a:lvl2pPr marL="457200" indent="0" algn="l" defTabSz="457200" rtl="0" eaLnBrk="1" latinLnBrk="0" hangingPunct="1">
              <a:spcBef>
                <a:spcPct val="20000"/>
              </a:spcBef>
              <a:buFont typeface="Arial"/>
              <a:buNone/>
              <a:defRPr sz="900" kern="1200">
                <a:solidFill>
                  <a:schemeClr val="tx1"/>
                </a:solidFill>
                <a:latin typeface="Georgia"/>
                <a:ea typeface="+mn-ea"/>
                <a:cs typeface="Georgia"/>
              </a:defRPr>
            </a:lvl2pPr>
            <a:lvl3pPr marL="914400" indent="0" algn="l" defTabSz="457200" rtl="0" eaLnBrk="1" latinLnBrk="0" hangingPunct="1">
              <a:spcBef>
                <a:spcPct val="20000"/>
              </a:spcBef>
              <a:buFont typeface="Arial"/>
              <a:buNone/>
              <a:defRPr sz="900" kern="1200">
                <a:solidFill>
                  <a:schemeClr val="tx1"/>
                </a:solidFill>
                <a:latin typeface="Georgia"/>
                <a:ea typeface="+mn-ea"/>
                <a:cs typeface="Georgia"/>
              </a:defRPr>
            </a:lvl3pPr>
            <a:lvl4pPr marL="1371600" indent="0" algn="l" defTabSz="457200" rtl="0" eaLnBrk="1" latinLnBrk="0" hangingPunct="1">
              <a:spcBef>
                <a:spcPct val="20000"/>
              </a:spcBef>
              <a:buFont typeface="Arial"/>
              <a:buNone/>
              <a:defRPr sz="900" kern="1200">
                <a:solidFill>
                  <a:schemeClr val="tx1"/>
                </a:solidFill>
                <a:latin typeface="Georgia"/>
                <a:ea typeface="+mn-ea"/>
                <a:cs typeface="Georgia"/>
              </a:defRPr>
            </a:lvl4pPr>
            <a:lvl5pPr marL="1828800" indent="0" algn="l" defTabSz="457200" rtl="0" eaLnBrk="1" latinLnBrk="0" hangingPunct="1">
              <a:spcBef>
                <a:spcPct val="20000"/>
              </a:spcBef>
              <a:buFont typeface="Arial"/>
              <a:buNone/>
              <a:defRPr sz="900" kern="1200">
                <a:solidFill>
                  <a:schemeClr val="tx1"/>
                </a:solidFill>
                <a:latin typeface="Georgia"/>
                <a:ea typeface="+mn-ea"/>
                <a:cs typeface="Georgia"/>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a:solidFill>
                  <a:schemeClr val="tx1"/>
                </a:solidFill>
                <a:latin typeface="+mn-lt"/>
              </a:rPr>
              <a:t>Company </a:t>
            </a:r>
            <a:r>
              <a:rPr lang="en-US" baseline="0" dirty="0">
                <a:solidFill>
                  <a:schemeClr val="tx1"/>
                </a:solidFill>
                <a:latin typeface="+mn-lt"/>
              </a:rPr>
              <a:t>C</a:t>
            </a:r>
            <a:r>
              <a:rPr lang="en-US" dirty="0">
                <a:solidFill>
                  <a:schemeClr val="tx1"/>
                </a:solidFill>
                <a:latin typeface="+mn-lt"/>
              </a:rPr>
              <a:t>onfidential</a:t>
            </a:r>
            <a:r>
              <a:rPr lang="en-US" baseline="0" dirty="0">
                <a:solidFill>
                  <a:schemeClr val="tx1"/>
                </a:solidFill>
                <a:latin typeface="+mn-lt"/>
              </a:rPr>
              <a:t> </a:t>
            </a:r>
            <a:r>
              <a:rPr lang="en-US" dirty="0">
                <a:solidFill>
                  <a:schemeClr val="tx1"/>
                </a:solidFill>
                <a:latin typeface="+mn-lt"/>
              </a:rPr>
              <a:t>© 2017 Abbott</a:t>
            </a:r>
          </a:p>
          <a:p>
            <a:pPr algn="l"/>
            <a:r>
              <a:rPr lang="en-GB" sz="900" b="0" i="0" kern="1200" dirty="0">
                <a:solidFill>
                  <a:schemeClr val="tx1"/>
                </a:solidFill>
                <a:effectLst/>
                <a:latin typeface="Georgia"/>
                <a:ea typeface="+mn-ea"/>
                <a:cs typeface="Georgia"/>
              </a:rPr>
              <a:t>GLWH160119</a:t>
            </a:r>
            <a:endParaRPr lang="en-GB" sz="900" dirty="0"/>
          </a:p>
        </p:txBody>
      </p:sp>
    </p:spTree>
    <p:extLst>
      <p:ext uri="{BB962C8B-B14F-4D97-AF65-F5344CB8AC3E}">
        <p14:creationId xmlns:p14="http://schemas.microsoft.com/office/powerpoint/2010/main" val="205084612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userDrawn="1">
  <p:cSld name="13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2920" y="465138"/>
            <a:ext cx="8229600" cy="914400"/>
          </a:xfrm>
        </p:spPr>
        <p:txBody>
          <a:bodyPr/>
          <a:lstStyle>
            <a:lvl1pPr>
              <a:defRPr baseline="0"/>
            </a:lvl1pPr>
          </a:lstStyle>
          <a:p>
            <a:r>
              <a:rPr lang="en-US" dirty="0"/>
              <a:t>CLICK TO EDIT MASTER TITLE STYLE</a:t>
            </a:r>
          </a:p>
        </p:txBody>
      </p:sp>
      <p:sp>
        <p:nvSpPr>
          <p:cNvPr id="3" name="Content Placeholder 2"/>
          <p:cNvSpPr>
            <a:spLocks noGrp="1"/>
          </p:cNvSpPr>
          <p:nvPr>
            <p:ph idx="1"/>
          </p:nvPr>
        </p:nvSpPr>
        <p:spPr>
          <a:xfrm>
            <a:off x="502920" y="1462088"/>
            <a:ext cx="8229600" cy="4754880"/>
          </a:xfrm>
        </p:spPr>
        <p:txBody>
          <a:bodyPr/>
          <a:lstStyle>
            <a:lvl1pPr>
              <a:buClr>
                <a:srgbClr val="AA0061"/>
              </a:buClr>
              <a:defRPr/>
            </a:lvl1pPr>
            <a:lvl2pPr>
              <a:buClr>
                <a:srgbClr val="AA0061"/>
              </a:buClr>
              <a:defRPr/>
            </a:lvl2pPr>
            <a:lvl3pPr>
              <a:buClr>
                <a:srgbClr val="AA0061"/>
              </a:buClr>
              <a:defRPr/>
            </a:lvl3pPr>
            <a:lvl4pPr>
              <a:buClr>
                <a:srgbClr val="AA0061"/>
              </a:buClr>
              <a:defRPr/>
            </a:lvl4pPr>
            <a:lvl5pPr>
              <a:buClr>
                <a:srgbClr val="AA0061"/>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a:xfrm>
            <a:off x="8172000" y="6408000"/>
            <a:ext cx="292608" cy="283464"/>
          </a:xfrm>
        </p:spPr>
        <p:txBody>
          <a:bodyPr/>
          <a:lstStyle/>
          <a:p>
            <a:fld id="{A2885E78-1F86-4A3D-9EE1-B0103B1CEF15}" type="slidenum">
              <a:rPr lang="en-US" smtClean="0">
                <a:solidFill>
                  <a:srgbClr val="000000"/>
                </a:solidFill>
              </a:rPr>
              <a:pPr/>
              <a:t>‹#›</a:t>
            </a:fld>
            <a:endParaRPr lang="en-US" dirty="0">
              <a:solidFill>
                <a:srgbClr val="000000"/>
              </a:solidFill>
            </a:endParaRPr>
          </a:p>
        </p:txBody>
      </p:sp>
      <p:sp>
        <p:nvSpPr>
          <p:cNvPr id="8" name="Text Placeholder 7"/>
          <p:cNvSpPr>
            <a:spLocks noGrp="1"/>
          </p:cNvSpPr>
          <p:nvPr>
            <p:ph type="body" sz="quarter" idx="13" hasCustomPrompt="1"/>
          </p:nvPr>
        </p:nvSpPr>
        <p:spPr bwMode="gray">
          <a:xfrm>
            <a:off x="502920" y="250825"/>
            <a:ext cx="4297680" cy="153888"/>
          </a:xfrm>
        </p:spPr>
        <p:txBody>
          <a:bodyPr rIns="0" bIns="0" anchor="ctr" anchorCtr="0">
            <a:noAutofit/>
          </a:bodyPr>
          <a:lstStyle>
            <a:lvl1pPr>
              <a:defRPr sz="1000">
                <a:solidFill>
                  <a:schemeClr val="bg1">
                    <a:lumMod val="65000"/>
                  </a:schemeClr>
                </a:solidFill>
              </a:defRPr>
            </a:lvl1pPr>
          </a:lstStyle>
          <a:p>
            <a:pPr lvl="0"/>
            <a:r>
              <a:rPr lang="en-US" dirty="0"/>
              <a:t>Click to edit section title</a:t>
            </a:r>
          </a:p>
        </p:txBody>
      </p:sp>
      <p:sp>
        <p:nvSpPr>
          <p:cNvPr id="10" name="Line 28"/>
          <p:cNvSpPr>
            <a:spLocks noChangeShapeType="1"/>
          </p:cNvSpPr>
          <p:nvPr userDrawn="1"/>
        </p:nvSpPr>
        <p:spPr bwMode="auto">
          <a:xfrm flipH="1">
            <a:off x="457200" y="6248400"/>
            <a:ext cx="8686800" cy="0"/>
          </a:xfrm>
          <a:prstGeom prst="line">
            <a:avLst/>
          </a:prstGeom>
          <a:noFill/>
          <a:ln w="15875">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pic>
        <p:nvPicPr>
          <p:cNvPr id="11" name="Picture 10" descr="a_sig_vert_2c_bk_png.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512009" y="6228715"/>
            <a:ext cx="585287" cy="636344"/>
          </a:xfrm>
          <a:prstGeom prst="rect">
            <a:avLst/>
          </a:prstGeom>
        </p:spPr>
      </p:pic>
      <p:sp>
        <p:nvSpPr>
          <p:cNvPr id="13" name="Text Box 15"/>
          <p:cNvSpPr txBox="1">
            <a:spLocks noChangeArrowheads="1"/>
          </p:cNvSpPr>
          <p:nvPr userDrawn="1"/>
        </p:nvSpPr>
        <p:spPr bwMode="auto">
          <a:xfrm>
            <a:off x="6819900" y="6474859"/>
            <a:ext cx="1073880" cy="186077"/>
          </a:xfrm>
          <a:prstGeom prst="rect">
            <a:avLst/>
          </a:prstGeom>
          <a:noFill/>
          <a:ln>
            <a:noFill/>
          </a:ln>
          <a:extLst/>
        </p:spPr>
        <p:txBody>
          <a:bodyPr wrap="square" lIns="0" tIns="0" rIns="0" bIns="0">
            <a:spAutoFit/>
          </a:bodyPr>
          <a:lstStyle>
            <a:lvl1pPr eaLnBrk="0" hangingPunct="0">
              <a:defRPr sz="2000">
                <a:solidFill>
                  <a:schemeClr val="tx1"/>
                </a:solidFill>
                <a:latin typeface="Arial" charset="0"/>
                <a:cs typeface="Arial" charset="0"/>
              </a:defRPr>
            </a:lvl1pPr>
            <a:lvl2pPr marL="742950" indent="-285750" eaLnBrk="0" hangingPunct="0">
              <a:defRPr sz="2000">
                <a:solidFill>
                  <a:schemeClr val="tx1"/>
                </a:solidFill>
                <a:latin typeface="Arial" charset="0"/>
                <a:cs typeface="Arial" charset="0"/>
              </a:defRPr>
            </a:lvl2pPr>
            <a:lvl3pPr marL="1143000" indent="-228600" eaLnBrk="0" hangingPunct="0">
              <a:defRPr sz="2000">
                <a:solidFill>
                  <a:schemeClr val="tx1"/>
                </a:solidFill>
                <a:latin typeface="Arial" charset="0"/>
                <a:cs typeface="Arial" charset="0"/>
              </a:defRPr>
            </a:lvl3pPr>
            <a:lvl4pPr marL="1600200" indent="-228600" eaLnBrk="0" hangingPunct="0">
              <a:defRPr sz="2000">
                <a:solidFill>
                  <a:schemeClr val="tx1"/>
                </a:solidFill>
                <a:latin typeface="Arial" charset="0"/>
                <a:cs typeface="Arial" charset="0"/>
              </a:defRPr>
            </a:lvl4pPr>
            <a:lvl5pPr marL="2057400" indent="-228600" eaLnBrk="0" hangingPunct="0">
              <a:defRPr sz="2000">
                <a:solidFill>
                  <a:schemeClr val="tx1"/>
                </a:solidFill>
                <a:latin typeface="Arial" charset="0"/>
                <a:cs typeface="Arial" charset="0"/>
              </a:defRPr>
            </a:lvl5pPr>
            <a:lvl6pPr marL="2514600" indent="-228600" eaLnBrk="0" fontAlgn="base" hangingPunct="0">
              <a:spcBef>
                <a:spcPct val="0"/>
              </a:spcBef>
              <a:spcAft>
                <a:spcPct val="0"/>
              </a:spcAft>
              <a:defRPr sz="2000">
                <a:solidFill>
                  <a:schemeClr val="tx1"/>
                </a:solidFill>
                <a:latin typeface="Arial" charset="0"/>
                <a:cs typeface="Arial" charset="0"/>
              </a:defRPr>
            </a:lvl6pPr>
            <a:lvl7pPr marL="2971800" indent="-228600" eaLnBrk="0" fontAlgn="base" hangingPunct="0">
              <a:spcBef>
                <a:spcPct val="0"/>
              </a:spcBef>
              <a:spcAft>
                <a:spcPct val="0"/>
              </a:spcAft>
              <a:defRPr sz="2000">
                <a:solidFill>
                  <a:schemeClr val="tx1"/>
                </a:solidFill>
                <a:latin typeface="Arial" charset="0"/>
                <a:cs typeface="Arial" charset="0"/>
              </a:defRPr>
            </a:lvl7pPr>
            <a:lvl8pPr marL="3429000" indent="-228600" eaLnBrk="0" fontAlgn="base" hangingPunct="0">
              <a:spcBef>
                <a:spcPct val="0"/>
              </a:spcBef>
              <a:spcAft>
                <a:spcPct val="0"/>
              </a:spcAft>
              <a:defRPr sz="2000">
                <a:solidFill>
                  <a:schemeClr val="tx1"/>
                </a:solidFill>
                <a:latin typeface="Arial" charset="0"/>
                <a:cs typeface="Arial" charset="0"/>
              </a:defRPr>
            </a:lvl8pPr>
            <a:lvl9pPr marL="3886200" indent="-228600" eaLnBrk="0" fontAlgn="base" hangingPunct="0">
              <a:spcBef>
                <a:spcPct val="0"/>
              </a:spcBef>
              <a:spcAft>
                <a:spcPct val="0"/>
              </a:spcAft>
              <a:defRPr sz="2000">
                <a:solidFill>
                  <a:schemeClr val="tx1"/>
                </a:solidFill>
                <a:latin typeface="Arial" charset="0"/>
                <a:cs typeface="Arial" charset="0"/>
              </a:defRPr>
            </a:lvl9pPr>
          </a:lstStyle>
          <a:p>
            <a:pPr algn="ctr" eaLnBrk="1" hangingPunct="1">
              <a:lnSpc>
                <a:spcPct val="105000"/>
              </a:lnSpc>
              <a:spcBef>
                <a:spcPct val="0"/>
              </a:spcBef>
              <a:spcAft>
                <a:spcPct val="0"/>
              </a:spcAft>
              <a:defRPr/>
            </a:pPr>
            <a:r>
              <a:rPr lang="en-US" sz="1200" b="1" dirty="0">
                <a:latin typeface="Calibri" panose="020F0502020204030204" pitchFamily="34" charset="0"/>
                <a:cs typeface="Calibri" panose="020F0502020204030204" pitchFamily="34" charset="0"/>
              </a:rPr>
              <a:t>EXTERNAL</a:t>
            </a:r>
            <a:r>
              <a:rPr lang="en-US" sz="1200" b="1" baseline="0" dirty="0">
                <a:latin typeface="Calibri" panose="020F0502020204030204" pitchFamily="34" charset="0"/>
                <a:cs typeface="Calibri" panose="020F0502020204030204" pitchFamily="34" charset="0"/>
              </a:rPr>
              <a:t> </a:t>
            </a:r>
            <a:r>
              <a:rPr lang="en-US" sz="1200" b="1" dirty="0">
                <a:latin typeface="Calibri" panose="020F0502020204030204" pitchFamily="34" charset="0"/>
                <a:cs typeface="Calibri" panose="020F0502020204030204" pitchFamily="34" charset="0"/>
              </a:rPr>
              <a:t>USE</a:t>
            </a:r>
          </a:p>
        </p:txBody>
      </p:sp>
      <p:sp>
        <p:nvSpPr>
          <p:cNvPr id="14" name="Content Placeholder 2"/>
          <p:cNvSpPr txBox="1">
            <a:spLocks/>
          </p:cNvSpPr>
          <p:nvPr userDrawn="1"/>
        </p:nvSpPr>
        <p:spPr bwMode="gray">
          <a:xfrm>
            <a:off x="502920" y="6427470"/>
            <a:ext cx="3057981" cy="292101"/>
          </a:xfrm>
          <a:prstGeom prst="rect">
            <a:avLst/>
          </a:prstGeom>
        </p:spPr>
        <p:txBody>
          <a:bodyPr vert="horz" lIns="0" rIns="0" anchor="b" anchorCtr="0"/>
          <a:lstStyle>
            <a:lvl1pPr marL="0" indent="0" algn="l" defTabSz="457200" rtl="0" eaLnBrk="1" latinLnBrk="0" hangingPunct="1">
              <a:spcBef>
                <a:spcPct val="20000"/>
              </a:spcBef>
              <a:buFont typeface="Arial"/>
              <a:buNone/>
              <a:defRPr sz="900" kern="1200">
                <a:solidFill>
                  <a:schemeClr val="tx1"/>
                </a:solidFill>
                <a:latin typeface="Georgia"/>
                <a:ea typeface="+mn-ea"/>
                <a:cs typeface="Georgia"/>
              </a:defRPr>
            </a:lvl1pPr>
            <a:lvl2pPr marL="457200" indent="0" algn="l" defTabSz="457200" rtl="0" eaLnBrk="1" latinLnBrk="0" hangingPunct="1">
              <a:spcBef>
                <a:spcPct val="20000"/>
              </a:spcBef>
              <a:buFont typeface="Arial"/>
              <a:buNone/>
              <a:defRPr sz="900" kern="1200">
                <a:solidFill>
                  <a:schemeClr val="tx1"/>
                </a:solidFill>
                <a:latin typeface="Georgia"/>
                <a:ea typeface="+mn-ea"/>
                <a:cs typeface="Georgia"/>
              </a:defRPr>
            </a:lvl2pPr>
            <a:lvl3pPr marL="914400" indent="0" algn="l" defTabSz="457200" rtl="0" eaLnBrk="1" latinLnBrk="0" hangingPunct="1">
              <a:spcBef>
                <a:spcPct val="20000"/>
              </a:spcBef>
              <a:buFont typeface="Arial"/>
              <a:buNone/>
              <a:defRPr sz="900" kern="1200">
                <a:solidFill>
                  <a:schemeClr val="tx1"/>
                </a:solidFill>
                <a:latin typeface="Georgia"/>
                <a:ea typeface="+mn-ea"/>
                <a:cs typeface="Georgia"/>
              </a:defRPr>
            </a:lvl3pPr>
            <a:lvl4pPr marL="1371600" indent="0" algn="l" defTabSz="457200" rtl="0" eaLnBrk="1" latinLnBrk="0" hangingPunct="1">
              <a:spcBef>
                <a:spcPct val="20000"/>
              </a:spcBef>
              <a:buFont typeface="Arial"/>
              <a:buNone/>
              <a:defRPr sz="900" kern="1200">
                <a:solidFill>
                  <a:schemeClr val="tx1"/>
                </a:solidFill>
                <a:latin typeface="Georgia"/>
                <a:ea typeface="+mn-ea"/>
                <a:cs typeface="Georgia"/>
              </a:defRPr>
            </a:lvl4pPr>
            <a:lvl5pPr marL="1828800" indent="0" algn="l" defTabSz="457200" rtl="0" eaLnBrk="1" latinLnBrk="0" hangingPunct="1">
              <a:spcBef>
                <a:spcPct val="20000"/>
              </a:spcBef>
              <a:buFont typeface="Arial"/>
              <a:buNone/>
              <a:defRPr sz="900" kern="1200">
                <a:solidFill>
                  <a:schemeClr val="tx1"/>
                </a:solidFill>
                <a:latin typeface="Georgia"/>
                <a:ea typeface="+mn-ea"/>
                <a:cs typeface="Georgia"/>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a:solidFill>
                  <a:schemeClr val="tx1"/>
                </a:solidFill>
                <a:latin typeface="+mn-lt"/>
              </a:rPr>
              <a:t>Company </a:t>
            </a:r>
            <a:r>
              <a:rPr lang="en-US" baseline="0" dirty="0">
                <a:solidFill>
                  <a:schemeClr val="tx1"/>
                </a:solidFill>
                <a:latin typeface="+mn-lt"/>
              </a:rPr>
              <a:t>C</a:t>
            </a:r>
            <a:r>
              <a:rPr lang="en-US" dirty="0">
                <a:solidFill>
                  <a:schemeClr val="tx1"/>
                </a:solidFill>
                <a:latin typeface="+mn-lt"/>
              </a:rPr>
              <a:t>onfidential</a:t>
            </a:r>
            <a:r>
              <a:rPr lang="en-US" baseline="0" dirty="0">
                <a:solidFill>
                  <a:schemeClr val="tx1"/>
                </a:solidFill>
                <a:latin typeface="+mn-lt"/>
              </a:rPr>
              <a:t> </a:t>
            </a:r>
            <a:r>
              <a:rPr lang="en-US" dirty="0">
                <a:solidFill>
                  <a:schemeClr val="tx1"/>
                </a:solidFill>
                <a:latin typeface="+mn-lt"/>
              </a:rPr>
              <a:t>© 2017 Abbott</a:t>
            </a:r>
          </a:p>
          <a:p>
            <a:pPr algn="l"/>
            <a:r>
              <a:rPr lang="en-GB" sz="900" b="0" i="0" kern="1200" dirty="0">
                <a:solidFill>
                  <a:schemeClr val="tx1"/>
                </a:solidFill>
                <a:effectLst/>
                <a:latin typeface="Georgia"/>
                <a:ea typeface="+mn-ea"/>
                <a:cs typeface="Georgia"/>
              </a:rPr>
              <a:t>GLWH160119</a:t>
            </a:r>
            <a:endParaRPr lang="en-GB" sz="900" dirty="0"/>
          </a:p>
        </p:txBody>
      </p:sp>
    </p:spTree>
    <p:extLst>
      <p:ext uri="{BB962C8B-B14F-4D97-AF65-F5344CB8AC3E}">
        <p14:creationId xmlns:p14="http://schemas.microsoft.com/office/powerpoint/2010/main" val="322915403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userDrawn="1">
  <p:cSld name="29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2920" y="465138"/>
            <a:ext cx="8229600" cy="914400"/>
          </a:xfrm>
        </p:spPr>
        <p:txBody>
          <a:bodyPr/>
          <a:lstStyle>
            <a:lvl1pPr>
              <a:defRPr baseline="0"/>
            </a:lvl1pPr>
          </a:lstStyle>
          <a:p>
            <a:r>
              <a:rPr lang="en-US" dirty="0"/>
              <a:t>CLICK TO EDIT MASTER TITLE STYLE</a:t>
            </a:r>
          </a:p>
        </p:txBody>
      </p:sp>
      <p:sp>
        <p:nvSpPr>
          <p:cNvPr id="6" name="Slide Number Placeholder 5"/>
          <p:cNvSpPr>
            <a:spLocks noGrp="1"/>
          </p:cNvSpPr>
          <p:nvPr>
            <p:ph type="sldNum" sz="quarter" idx="12"/>
          </p:nvPr>
        </p:nvSpPr>
        <p:spPr/>
        <p:txBody>
          <a:bodyPr/>
          <a:lstStyle/>
          <a:p>
            <a:fld id="{A2885E78-1F86-4A3D-9EE1-B0103B1CEF15}" type="slidenum">
              <a:rPr lang="en-US" smtClean="0">
                <a:solidFill>
                  <a:srgbClr val="000000"/>
                </a:solidFill>
              </a:rPr>
              <a:pPr/>
              <a:t>‹#›</a:t>
            </a:fld>
            <a:endParaRPr lang="en-US">
              <a:solidFill>
                <a:srgbClr val="000000"/>
              </a:solidFill>
            </a:endParaRPr>
          </a:p>
        </p:txBody>
      </p:sp>
      <p:sp>
        <p:nvSpPr>
          <p:cNvPr id="8" name="Text Placeholder 7"/>
          <p:cNvSpPr>
            <a:spLocks noGrp="1"/>
          </p:cNvSpPr>
          <p:nvPr>
            <p:ph type="body" sz="quarter" idx="13" hasCustomPrompt="1"/>
          </p:nvPr>
        </p:nvSpPr>
        <p:spPr bwMode="gray">
          <a:xfrm>
            <a:off x="502920" y="250825"/>
            <a:ext cx="4297680" cy="153888"/>
          </a:xfrm>
          <a:prstGeom prst="rect">
            <a:avLst/>
          </a:prstGeom>
        </p:spPr>
        <p:txBody>
          <a:bodyPr rIns="0" bIns="0" anchor="ctr" anchorCtr="0">
            <a:noAutofit/>
          </a:bodyPr>
          <a:lstStyle>
            <a:lvl1pPr>
              <a:defRPr sz="1000">
                <a:solidFill>
                  <a:schemeClr val="bg1">
                    <a:lumMod val="65000"/>
                  </a:schemeClr>
                </a:solidFill>
              </a:defRPr>
            </a:lvl1pPr>
          </a:lstStyle>
          <a:p>
            <a:pPr lvl="0"/>
            <a:r>
              <a:rPr lang="en-US" dirty="0"/>
              <a:t>Click to edit section title</a:t>
            </a:r>
          </a:p>
        </p:txBody>
      </p:sp>
      <p:sp>
        <p:nvSpPr>
          <p:cNvPr id="7" name="Footer Placeholder 6"/>
          <p:cNvSpPr>
            <a:spLocks noGrp="1"/>
          </p:cNvSpPr>
          <p:nvPr>
            <p:ph type="ftr" sz="quarter" idx="14"/>
          </p:nvPr>
        </p:nvSpPr>
        <p:spPr/>
        <p:txBody>
          <a:bodyPr/>
          <a:lstStyle/>
          <a:p>
            <a:endParaRPr lang="en-GB" dirty="0"/>
          </a:p>
        </p:txBody>
      </p:sp>
      <p:sp>
        <p:nvSpPr>
          <p:cNvPr id="12" name="Text Placeholder 11"/>
          <p:cNvSpPr>
            <a:spLocks noGrp="1"/>
          </p:cNvSpPr>
          <p:nvPr>
            <p:ph type="body" sz="quarter" idx="15"/>
          </p:nvPr>
        </p:nvSpPr>
        <p:spPr>
          <a:xfrm>
            <a:off x="415659" y="1468283"/>
            <a:ext cx="8231187" cy="4272657"/>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30096516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91A7FAF2-545D-4E61-BBB7-0AF7C39E0CB1}" type="datetimeFigureOut">
              <a:rPr lang="tr-TR" smtClean="0"/>
              <a:pPr/>
              <a:t>13.6.2019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EE4A17B-EFFF-4548-97A0-B381BEB752A5}" type="slidenum">
              <a:rPr lang="tr-TR" smtClean="0"/>
              <a:pPr/>
              <a:t>‹#›</a:t>
            </a:fld>
            <a:endParaRPr lang="tr-T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userDrawn="1">
  <p:cSld name="30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2920" y="465138"/>
            <a:ext cx="8229600" cy="914400"/>
          </a:xfrm>
        </p:spPr>
        <p:txBody>
          <a:bodyPr/>
          <a:lstStyle>
            <a:lvl1pPr>
              <a:defRPr baseline="0"/>
            </a:lvl1pPr>
          </a:lstStyle>
          <a:p>
            <a:r>
              <a:rPr lang="en-US" dirty="0"/>
              <a:t>CLICK TO EDIT MASTER TITLE STYLE</a:t>
            </a:r>
          </a:p>
        </p:txBody>
      </p:sp>
      <p:sp>
        <p:nvSpPr>
          <p:cNvPr id="6" name="Slide Number Placeholder 5"/>
          <p:cNvSpPr>
            <a:spLocks noGrp="1"/>
          </p:cNvSpPr>
          <p:nvPr>
            <p:ph type="sldNum" sz="quarter" idx="12"/>
          </p:nvPr>
        </p:nvSpPr>
        <p:spPr/>
        <p:txBody>
          <a:bodyPr/>
          <a:lstStyle/>
          <a:p>
            <a:fld id="{A2885E78-1F86-4A3D-9EE1-B0103B1CEF15}" type="slidenum">
              <a:rPr lang="en-US" smtClean="0">
                <a:solidFill>
                  <a:srgbClr val="000000"/>
                </a:solidFill>
              </a:rPr>
              <a:pPr/>
              <a:t>‹#›</a:t>
            </a:fld>
            <a:endParaRPr lang="en-US">
              <a:solidFill>
                <a:srgbClr val="000000"/>
              </a:solidFill>
            </a:endParaRPr>
          </a:p>
        </p:txBody>
      </p:sp>
      <p:sp>
        <p:nvSpPr>
          <p:cNvPr id="8" name="Text Placeholder 7"/>
          <p:cNvSpPr>
            <a:spLocks noGrp="1"/>
          </p:cNvSpPr>
          <p:nvPr>
            <p:ph type="body" sz="quarter" idx="13" hasCustomPrompt="1"/>
          </p:nvPr>
        </p:nvSpPr>
        <p:spPr bwMode="gray">
          <a:xfrm>
            <a:off x="502920" y="250825"/>
            <a:ext cx="4297680" cy="153888"/>
          </a:xfrm>
          <a:prstGeom prst="rect">
            <a:avLst/>
          </a:prstGeom>
        </p:spPr>
        <p:txBody>
          <a:bodyPr rIns="0" bIns="0" anchor="ctr" anchorCtr="0">
            <a:noAutofit/>
          </a:bodyPr>
          <a:lstStyle>
            <a:lvl1pPr>
              <a:defRPr sz="1000">
                <a:solidFill>
                  <a:schemeClr val="bg1">
                    <a:lumMod val="65000"/>
                  </a:schemeClr>
                </a:solidFill>
              </a:defRPr>
            </a:lvl1pPr>
          </a:lstStyle>
          <a:p>
            <a:pPr lvl="0"/>
            <a:r>
              <a:rPr lang="en-US" dirty="0"/>
              <a:t>Click to edit section title</a:t>
            </a:r>
          </a:p>
        </p:txBody>
      </p:sp>
      <p:sp>
        <p:nvSpPr>
          <p:cNvPr id="7" name="Footer Placeholder 6"/>
          <p:cNvSpPr>
            <a:spLocks noGrp="1"/>
          </p:cNvSpPr>
          <p:nvPr>
            <p:ph type="ftr" sz="quarter" idx="14"/>
          </p:nvPr>
        </p:nvSpPr>
        <p:spPr/>
        <p:txBody>
          <a:bodyPr/>
          <a:lstStyle/>
          <a:p>
            <a:endParaRPr lang="en-GB" dirty="0"/>
          </a:p>
        </p:txBody>
      </p:sp>
      <p:sp>
        <p:nvSpPr>
          <p:cNvPr id="12" name="Text Placeholder 11"/>
          <p:cNvSpPr>
            <a:spLocks noGrp="1"/>
          </p:cNvSpPr>
          <p:nvPr>
            <p:ph type="body" sz="quarter" idx="15"/>
          </p:nvPr>
        </p:nvSpPr>
        <p:spPr>
          <a:xfrm>
            <a:off x="415659" y="1468283"/>
            <a:ext cx="8231187" cy="4272657"/>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300965168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userDrawn="1">
  <p:cSld name="3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2920" y="465138"/>
            <a:ext cx="8229600" cy="914400"/>
          </a:xfrm>
        </p:spPr>
        <p:txBody>
          <a:bodyPr/>
          <a:lstStyle>
            <a:lvl1pPr>
              <a:defRPr baseline="0"/>
            </a:lvl1pPr>
          </a:lstStyle>
          <a:p>
            <a:r>
              <a:rPr lang="en-US" dirty="0"/>
              <a:t>CLICK TO EDIT MASTER TITLE STYLE</a:t>
            </a:r>
          </a:p>
        </p:txBody>
      </p:sp>
      <p:sp>
        <p:nvSpPr>
          <p:cNvPr id="6" name="Slide Number Placeholder 5"/>
          <p:cNvSpPr>
            <a:spLocks noGrp="1"/>
          </p:cNvSpPr>
          <p:nvPr>
            <p:ph type="sldNum" sz="quarter" idx="12"/>
          </p:nvPr>
        </p:nvSpPr>
        <p:spPr/>
        <p:txBody>
          <a:bodyPr/>
          <a:lstStyle/>
          <a:p>
            <a:fld id="{A2885E78-1F86-4A3D-9EE1-B0103B1CEF15}" type="slidenum">
              <a:rPr lang="en-US" smtClean="0">
                <a:solidFill>
                  <a:srgbClr val="000000"/>
                </a:solidFill>
              </a:rPr>
              <a:pPr/>
              <a:t>‹#›</a:t>
            </a:fld>
            <a:endParaRPr lang="en-US">
              <a:solidFill>
                <a:srgbClr val="000000"/>
              </a:solidFill>
            </a:endParaRPr>
          </a:p>
        </p:txBody>
      </p:sp>
      <p:sp>
        <p:nvSpPr>
          <p:cNvPr id="8" name="Text Placeholder 7"/>
          <p:cNvSpPr>
            <a:spLocks noGrp="1"/>
          </p:cNvSpPr>
          <p:nvPr>
            <p:ph type="body" sz="quarter" idx="13" hasCustomPrompt="1"/>
          </p:nvPr>
        </p:nvSpPr>
        <p:spPr bwMode="gray">
          <a:xfrm>
            <a:off x="502920" y="250825"/>
            <a:ext cx="4297680" cy="153888"/>
          </a:xfrm>
          <a:prstGeom prst="rect">
            <a:avLst/>
          </a:prstGeom>
        </p:spPr>
        <p:txBody>
          <a:bodyPr rIns="0" bIns="0" anchor="ctr" anchorCtr="0">
            <a:noAutofit/>
          </a:bodyPr>
          <a:lstStyle>
            <a:lvl1pPr>
              <a:defRPr sz="1000">
                <a:solidFill>
                  <a:schemeClr val="bg1">
                    <a:lumMod val="65000"/>
                  </a:schemeClr>
                </a:solidFill>
              </a:defRPr>
            </a:lvl1pPr>
          </a:lstStyle>
          <a:p>
            <a:pPr lvl="0"/>
            <a:r>
              <a:rPr lang="en-US" dirty="0"/>
              <a:t>Click to edit section title</a:t>
            </a:r>
          </a:p>
        </p:txBody>
      </p:sp>
      <p:sp>
        <p:nvSpPr>
          <p:cNvPr id="7" name="Footer Placeholder 6"/>
          <p:cNvSpPr>
            <a:spLocks noGrp="1"/>
          </p:cNvSpPr>
          <p:nvPr>
            <p:ph type="ftr" sz="quarter" idx="14"/>
          </p:nvPr>
        </p:nvSpPr>
        <p:spPr/>
        <p:txBody>
          <a:bodyPr/>
          <a:lstStyle/>
          <a:p>
            <a:endParaRPr lang="en-GB" dirty="0"/>
          </a:p>
        </p:txBody>
      </p:sp>
      <p:sp>
        <p:nvSpPr>
          <p:cNvPr id="12" name="Text Placeholder 11"/>
          <p:cNvSpPr>
            <a:spLocks noGrp="1"/>
          </p:cNvSpPr>
          <p:nvPr>
            <p:ph type="body" sz="quarter" idx="15"/>
          </p:nvPr>
        </p:nvSpPr>
        <p:spPr>
          <a:xfrm>
            <a:off x="415659" y="1468283"/>
            <a:ext cx="8231187" cy="4272657"/>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300965168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userDrawn="1">
  <p:cSld name="32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2920" y="465138"/>
            <a:ext cx="8229600" cy="914400"/>
          </a:xfrm>
        </p:spPr>
        <p:txBody>
          <a:bodyPr/>
          <a:lstStyle>
            <a:lvl1pPr>
              <a:defRPr baseline="0"/>
            </a:lvl1pPr>
          </a:lstStyle>
          <a:p>
            <a:r>
              <a:rPr lang="en-US" dirty="0"/>
              <a:t>CLICK TO EDIT MASTER TITLE STYLE</a:t>
            </a:r>
          </a:p>
        </p:txBody>
      </p:sp>
      <p:sp>
        <p:nvSpPr>
          <p:cNvPr id="6" name="Slide Number Placeholder 5"/>
          <p:cNvSpPr>
            <a:spLocks noGrp="1"/>
          </p:cNvSpPr>
          <p:nvPr>
            <p:ph type="sldNum" sz="quarter" idx="12"/>
          </p:nvPr>
        </p:nvSpPr>
        <p:spPr/>
        <p:txBody>
          <a:bodyPr/>
          <a:lstStyle/>
          <a:p>
            <a:fld id="{A2885E78-1F86-4A3D-9EE1-B0103B1CEF15}" type="slidenum">
              <a:rPr lang="en-US" smtClean="0">
                <a:solidFill>
                  <a:srgbClr val="000000"/>
                </a:solidFill>
              </a:rPr>
              <a:pPr/>
              <a:t>‹#›</a:t>
            </a:fld>
            <a:endParaRPr lang="en-US">
              <a:solidFill>
                <a:srgbClr val="000000"/>
              </a:solidFill>
            </a:endParaRPr>
          </a:p>
        </p:txBody>
      </p:sp>
      <p:sp>
        <p:nvSpPr>
          <p:cNvPr id="8" name="Text Placeholder 7"/>
          <p:cNvSpPr>
            <a:spLocks noGrp="1"/>
          </p:cNvSpPr>
          <p:nvPr>
            <p:ph type="body" sz="quarter" idx="13" hasCustomPrompt="1"/>
          </p:nvPr>
        </p:nvSpPr>
        <p:spPr bwMode="gray">
          <a:xfrm>
            <a:off x="502920" y="250825"/>
            <a:ext cx="4297680" cy="153888"/>
          </a:xfrm>
          <a:prstGeom prst="rect">
            <a:avLst/>
          </a:prstGeom>
        </p:spPr>
        <p:txBody>
          <a:bodyPr rIns="0" bIns="0" anchor="ctr" anchorCtr="0">
            <a:noAutofit/>
          </a:bodyPr>
          <a:lstStyle>
            <a:lvl1pPr>
              <a:defRPr sz="1000">
                <a:solidFill>
                  <a:schemeClr val="bg1">
                    <a:lumMod val="65000"/>
                  </a:schemeClr>
                </a:solidFill>
              </a:defRPr>
            </a:lvl1pPr>
          </a:lstStyle>
          <a:p>
            <a:pPr lvl="0"/>
            <a:r>
              <a:rPr lang="en-US" dirty="0"/>
              <a:t>Click to edit section title</a:t>
            </a:r>
          </a:p>
        </p:txBody>
      </p:sp>
      <p:sp>
        <p:nvSpPr>
          <p:cNvPr id="7" name="Footer Placeholder 6"/>
          <p:cNvSpPr>
            <a:spLocks noGrp="1"/>
          </p:cNvSpPr>
          <p:nvPr>
            <p:ph type="ftr" sz="quarter" idx="14"/>
          </p:nvPr>
        </p:nvSpPr>
        <p:spPr/>
        <p:txBody>
          <a:bodyPr/>
          <a:lstStyle/>
          <a:p>
            <a:endParaRPr lang="en-GB" dirty="0"/>
          </a:p>
        </p:txBody>
      </p:sp>
      <p:sp>
        <p:nvSpPr>
          <p:cNvPr id="12" name="Text Placeholder 11"/>
          <p:cNvSpPr>
            <a:spLocks noGrp="1"/>
          </p:cNvSpPr>
          <p:nvPr>
            <p:ph type="body" sz="quarter" idx="15"/>
          </p:nvPr>
        </p:nvSpPr>
        <p:spPr>
          <a:xfrm>
            <a:off x="415659" y="1468283"/>
            <a:ext cx="8231187" cy="4272657"/>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300965168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userDrawn="1">
  <p:cSld name="33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2920" y="465138"/>
            <a:ext cx="8229600" cy="914400"/>
          </a:xfrm>
        </p:spPr>
        <p:txBody>
          <a:bodyPr/>
          <a:lstStyle>
            <a:lvl1pPr>
              <a:defRPr baseline="0"/>
            </a:lvl1pPr>
          </a:lstStyle>
          <a:p>
            <a:r>
              <a:rPr lang="en-US" dirty="0"/>
              <a:t>CLICK TO EDIT MASTER TITLE STYLE</a:t>
            </a:r>
          </a:p>
        </p:txBody>
      </p:sp>
      <p:sp>
        <p:nvSpPr>
          <p:cNvPr id="6" name="Slide Number Placeholder 5"/>
          <p:cNvSpPr>
            <a:spLocks noGrp="1"/>
          </p:cNvSpPr>
          <p:nvPr>
            <p:ph type="sldNum" sz="quarter" idx="12"/>
          </p:nvPr>
        </p:nvSpPr>
        <p:spPr/>
        <p:txBody>
          <a:bodyPr/>
          <a:lstStyle/>
          <a:p>
            <a:fld id="{A2885E78-1F86-4A3D-9EE1-B0103B1CEF15}" type="slidenum">
              <a:rPr lang="en-US" smtClean="0">
                <a:solidFill>
                  <a:srgbClr val="000000"/>
                </a:solidFill>
              </a:rPr>
              <a:pPr/>
              <a:t>‹#›</a:t>
            </a:fld>
            <a:endParaRPr lang="en-US">
              <a:solidFill>
                <a:srgbClr val="000000"/>
              </a:solidFill>
            </a:endParaRPr>
          </a:p>
        </p:txBody>
      </p:sp>
      <p:sp>
        <p:nvSpPr>
          <p:cNvPr id="8" name="Text Placeholder 7"/>
          <p:cNvSpPr>
            <a:spLocks noGrp="1"/>
          </p:cNvSpPr>
          <p:nvPr>
            <p:ph type="body" sz="quarter" idx="13" hasCustomPrompt="1"/>
          </p:nvPr>
        </p:nvSpPr>
        <p:spPr bwMode="gray">
          <a:xfrm>
            <a:off x="502920" y="250825"/>
            <a:ext cx="4297680" cy="153888"/>
          </a:xfrm>
          <a:prstGeom prst="rect">
            <a:avLst/>
          </a:prstGeom>
        </p:spPr>
        <p:txBody>
          <a:bodyPr rIns="0" bIns="0" anchor="ctr" anchorCtr="0">
            <a:noAutofit/>
          </a:bodyPr>
          <a:lstStyle>
            <a:lvl1pPr>
              <a:defRPr sz="1000">
                <a:solidFill>
                  <a:schemeClr val="bg1">
                    <a:lumMod val="65000"/>
                  </a:schemeClr>
                </a:solidFill>
              </a:defRPr>
            </a:lvl1pPr>
          </a:lstStyle>
          <a:p>
            <a:pPr lvl="0"/>
            <a:r>
              <a:rPr lang="en-US" dirty="0"/>
              <a:t>Click to edit section title</a:t>
            </a:r>
          </a:p>
        </p:txBody>
      </p:sp>
      <p:sp>
        <p:nvSpPr>
          <p:cNvPr id="7" name="Footer Placeholder 6"/>
          <p:cNvSpPr>
            <a:spLocks noGrp="1"/>
          </p:cNvSpPr>
          <p:nvPr>
            <p:ph type="ftr" sz="quarter" idx="14"/>
          </p:nvPr>
        </p:nvSpPr>
        <p:spPr/>
        <p:txBody>
          <a:bodyPr/>
          <a:lstStyle/>
          <a:p>
            <a:endParaRPr lang="en-GB" dirty="0"/>
          </a:p>
        </p:txBody>
      </p:sp>
      <p:sp>
        <p:nvSpPr>
          <p:cNvPr id="12" name="Text Placeholder 11"/>
          <p:cNvSpPr>
            <a:spLocks noGrp="1"/>
          </p:cNvSpPr>
          <p:nvPr>
            <p:ph type="body" sz="quarter" idx="15"/>
          </p:nvPr>
        </p:nvSpPr>
        <p:spPr>
          <a:xfrm>
            <a:off x="415659" y="1468283"/>
            <a:ext cx="8231187" cy="4272657"/>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300965168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userDrawn="1">
  <p:cSld name="Title and Long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2920" y="465138"/>
            <a:ext cx="8229600" cy="914400"/>
          </a:xfrm>
        </p:spPr>
        <p:txBody>
          <a:bodyPr/>
          <a:lstStyle>
            <a:lvl1pPr>
              <a:defRPr baseline="0"/>
            </a:lvl1pPr>
          </a:lstStyle>
          <a:p>
            <a:r>
              <a:rPr lang="en-US" dirty="0"/>
              <a:t>CLICK TO EDIT MASTER TITLE STYLE</a:t>
            </a:r>
          </a:p>
        </p:txBody>
      </p:sp>
      <p:sp>
        <p:nvSpPr>
          <p:cNvPr id="3" name="Content Placeholder 2"/>
          <p:cNvSpPr>
            <a:spLocks noGrp="1"/>
          </p:cNvSpPr>
          <p:nvPr>
            <p:ph idx="1" hasCustomPrompt="1"/>
          </p:nvPr>
        </p:nvSpPr>
        <p:spPr>
          <a:xfrm>
            <a:off x="502920" y="1463040"/>
            <a:ext cx="6675120" cy="4754880"/>
          </a:xfrm>
          <a:prstGeom prst="rect">
            <a:avLst/>
          </a:prstGeom>
        </p:spPr>
        <p:txBody>
          <a:bodyPr/>
          <a:lstStyle>
            <a:lvl1pPr>
              <a:spcBef>
                <a:spcPts val="1800"/>
              </a:spcBef>
              <a:defRPr sz="1800"/>
            </a:lvl1pPr>
            <a:lvl2pPr>
              <a:defRPr sz="1600"/>
            </a:lvl2pPr>
          </a:lstStyle>
          <a:p>
            <a:pPr lvl="1"/>
            <a:r>
              <a:rPr lang="en-US" dirty="0"/>
              <a:t>Second level</a:t>
            </a:r>
          </a:p>
        </p:txBody>
      </p:sp>
      <p:sp>
        <p:nvSpPr>
          <p:cNvPr id="6" name="Slide Number Placeholder 5"/>
          <p:cNvSpPr>
            <a:spLocks noGrp="1"/>
          </p:cNvSpPr>
          <p:nvPr>
            <p:ph type="sldNum" sz="quarter" idx="12"/>
          </p:nvPr>
        </p:nvSpPr>
        <p:spPr/>
        <p:txBody>
          <a:bodyPr/>
          <a:lstStyle/>
          <a:p>
            <a:fld id="{A2885E78-1F86-4A3D-9EE1-B0103B1CEF15}" type="slidenum">
              <a:rPr lang="en-US" smtClean="0">
                <a:solidFill>
                  <a:srgbClr val="000000"/>
                </a:solidFill>
              </a:rPr>
              <a:pPr/>
              <a:t>‹#›</a:t>
            </a:fld>
            <a:endParaRPr lang="en-US">
              <a:solidFill>
                <a:srgbClr val="000000"/>
              </a:solidFill>
            </a:endParaRPr>
          </a:p>
        </p:txBody>
      </p:sp>
      <p:sp>
        <p:nvSpPr>
          <p:cNvPr id="8" name="Text Placeholder 7"/>
          <p:cNvSpPr>
            <a:spLocks noGrp="1"/>
          </p:cNvSpPr>
          <p:nvPr>
            <p:ph type="body" sz="quarter" idx="13" hasCustomPrompt="1"/>
          </p:nvPr>
        </p:nvSpPr>
        <p:spPr bwMode="gray">
          <a:xfrm>
            <a:off x="502920" y="250825"/>
            <a:ext cx="4297680" cy="153888"/>
          </a:xfrm>
          <a:prstGeom prst="rect">
            <a:avLst/>
          </a:prstGeom>
        </p:spPr>
        <p:txBody>
          <a:bodyPr rIns="0" bIns="0" anchor="ctr" anchorCtr="0">
            <a:noAutofit/>
          </a:bodyPr>
          <a:lstStyle>
            <a:lvl1pPr>
              <a:defRPr sz="1000">
                <a:solidFill>
                  <a:schemeClr val="bg1">
                    <a:lumMod val="65000"/>
                  </a:schemeClr>
                </a:solidFill>
              </a:defRPr>
            </a:lvl1pPr>
          </a:lstStyle>
          <a:p>
            <a:pPr lvl="0"/>
            <a:r>
              <a:rPr lang="en-US" dirty="0"/>
              <a:t>Click to edit section title</a:t>
            </a:r>
          </a:p>
        </p:txBody>
      </p:sp>
      <p:sp>
        <p:nvSpPr>
          <p:cNvPr id="7" name="Footer Placeholder 6"/>
          <p:cNvSpPr>
            <a:spLocks noGrp="1"/>
          </p:cNvSpPr>
          <p:nvPr>
            <p:ph type="ftr" sz="quarter" idx="14"/>
          </p:nvPr>
        </p:nvSpPr>
        <p:spPr/>
        <p:txBody>
          <a:bodyPr/>
          <a:lstStyle/>
          <a:p>
            <a:endParaRPr lang="en-GB" dirty="0"/>
          </a:p>
        </p:txBody>
      </p:sp>
    </p:spTree>
    <p:extLst>
      <p:ext uri="{BB962C8B-B14F-4D97-AF65-F5344CB8AC3E}">
        <p14:creationId xmlns:p14="http://schemas.microsoft.com/office/powerpoint/2010/main" val="404811022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userDrawn="1">
  <p:cSld name="34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2920" y="465138"/>
            <a:ext cx="8229600" cy="914400"/>
          </a:xfrm>
        </p:spPr>
        <p:txBody>
          <a:bodyPr/>
          <a:lstStyle>
            <a:lvl1pPr>
              <a:defRPr baseline="0"/>
            </a:lvl1pPr>
          </a:lstStyle>
          <a:p>
            <a:r>
              <a:rPr lang="en-US" dirty="0"/>
              <a:t>CLICK TO EDIT MASTER TITLE STYLE</a:t>
            </a:r>
          </a:p>
        </p:txBody>
      </p:sp>
      <p:sp>
        <p:nvSpPr>
          <p:cNvPr id="6" name="Slide Number Placeholder 5"/>
          <p:cNvSpPr>
            <a:spLocks noGrp="1"/>
          </p:cNvSpPr>
          <p:nvPr>
            <p:ph type="sldNum" sz="quarter" idx="12"/>
          </p:nvPr>
        </p:nvSpPr>
        <p:spPr/>
        <p:txBody>
          <a:bodyPr/>
          <a:lstStyle/>
          <a:p>
            <a:fld id="{A2885E78-1F86-4A3D-9EE1-B0103B1CEF15}" type="slidenum">
              <a:rPr lang="en-US" smtClean="0">
                <a:solidFill>
                  <a:srgbClr val="000000"/>
                </a:solidFill>
              </a:rPr>
              <a:pPr/>
              <a:t>‹#›</a:t>
            </a:fld>
            <a:endParaRPr lang="en-US">
              <a:solidFill>
                <a:srgbClr val="000000"/>
              </a:solidFill>
            </a:endParaRPr>
          </a:p>
        </p:txBody>
      </p:sp>
      <p:sp>
        <p:nvSpPr>
          <p:cNvPr id="8" name="Text Placeholder 7"/>
          <p:cNvSpPr>
            <a:spLocks noGrp="1"/>
          </p:cNvSpPr>
          <p:nvPr>
            <p:ph type="body" sz="quarter" idx="13" hasCustomPrompt="1"/>
          </p:nvPr>
        </p:nvSpPr>
        <p:spPr bwMode="gray">
          <a:xfrm>
            <a:off x="502920" y="250825"/>
            <a:ext cx="4297680" cy="153888"/>
          </a:xfrm>
          <a:prstGeom prst="rect">
            <a:avLst/>
          </a:prstGeom>
        </p:spPr>
        <p:txBody>
          <a:bodyPr rIns="0" bIns="0" anchor="ctr" anchorCtr="0">
            <a:noAutofit/>
          </a:bodyPr>
          <a:lstStyle>
            <a:lvl1pPr>
              <a:defRPr sz="1000">
                <a:solidFill>
                  <a:schemeClr val="bg1">
                    <a:lumMod val="65000"/>
                  </a:schemeClr>
                </a:solidFill>
              </a:defRPr>
            </a:lvl1pPr>
          </a:lstStyle>
          <a:p>
            <a:pPr lvl="0"/>
            <a:r>
              <a:rPr lang="en-US" dirty="0"/>
              <a:t>Click to edit section title</a:t>
            </a:r>
          </a:p>
        </p:txBody>
      </p:sp>
      <p:sp>
        <p:nvSpPr>
          <p:cNvPr id="7" name="Footer Placeholder 6"/>
          <p:cNvSpPr>
            <a:spLocks noGrp="1"/>
          </p:cNvSpPr>
          <p:nvPr>
            <p:ph type="ftr" sz="quarter" idx="14"/>
          </p:nvPr>
        </p:nvSpPr>
        <p:spPr/>
        <p:txBody>
          <a:bodyPr/>
          <a:lstStyle/>
          <a:p>
            <a:endParaRPr lang="en-GB" dirty="0"/>
          </a:p>
        </p:txBody>
      </p:sp>
      <p:sp>
        <p:nvSpPr>
          <p:cNvPr id="12" name="Text Placeholder 11"/>
          <p:cNvSpPr>
            <a:spLocks noGrp="1"/>
          </p:cNvSpPr>
          <p:nvPr>
            <p:ph type="body" sz="quarter" idx="15"/>
          </p:nvPr>
        </p:nvSpPr>
        <p:spPr>
          <a:xfrm>
            <a:off x="415659" y="1468283"/>
            <a:ext cx="8231187" cy="4272657"/>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300965168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userDrawn="1">
  <p:cSld name="35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2920" y="465138"/>
            <a:ext cx="8229600" cy="914400"/>
          </a:xfrm>
        </p:spPr>
        <p:txBody>
          <a:bodyPr/>
          <a:lstStyle>
            <a:lvl1pPr>
              <a:defRPr baseline="0"/>
            </a:lvl1pPr>
          </a:lstStyle>
          <a:p>
            <a:r>
              <a:rPr lang="en-US" dirty="0"/>
              <a:t>CLICK TO EDIT MASTER TITLE STYLE</a:t>
            </a:r>
          </a:p>
        </p:txBody>
      </p:sp>
      <p:sp>
        <p:nvSpPr>
          <p:cNvPr id="6" name="Slide Number Placeholder 5"/>
          <p:cNvSpPr>
            <a:spLocks noGrp="1"/>
          </p:cNvSpPr>
          <p:nvPr>
            <p:ph type="sldNum" sz="quarter" idx="12"/>
          </p:nvPr>
        </p:nvSpPr>
        <p:spPr/>
        <p:txBody>
          <a:bodyPr/>
          <a:lstStyle/>
          <a:p>
            <a:fld id="{A2885E78-1F86-4A3D-9EE1-B0103B1CEF15}" type="slidenum">
              <a:rPr lang="en-US" smtClean="0">
                <a:solidFill>
                  <a:srgbClr val="000000"/>
                </a:solidFill>
              </a:rPr>
              <a:pPr/>
              <a:t>‹#›</a:t>
            </a:fld>
            <a:endParaRPr lang="en-US">
              <a:solidFill>
                <a:srgbClr val="000000"/>
              </a:solidFill>
            </a:endParaRPr>
          </a:p>
        </p:txBody>
      </p:sp>
      <p:sp>
        <p:nvSpPr>
          <p:cNvPr id="8" name="Text Placeholder 7"/>
          <p:cNvSpPr>
            <a:spLocks noGrp="1"/>
          </p:cNvSpPr>
          <p:nvPr>
            <p:ph type="body" sz="quarter" idx="13" hasCustomPrompt="1"/>
          </p:nvPr>
        </p:nvSpPr>
        <p:spPr bwMode="gray">
          <a:xfrm>
            <a:off x="502920" y="250825"/>
            <a:ext cx="4297680" cy="153888"/>
          </a:xfrm>
          <a:prstGeom prst="rect">
            <a:avLst/>
          </a:prstGeom>
        </p:spPr>
        <p:txBody>
          <a:bodyPr rIns="0" bIns="0" anchor="ctr" anchorCtr="0">
            <a:noAutofit/>
          </a:bodyPr>
          <a:lstStyle>
            <a:lvl1pPr>
              <a:defRPr sz="1000">
                <a:solidFill>
                  <a:schemeClr val="bg1">
                    <a:lumMod val="65000"/>
                  </a:schemeClr>
                </a:solidFill>
              </a:defRPr>
            </a:lvl1pPr>
          </a:lstStyle>
          <a:p>
            <a:pPr lvl="0"/>
            <a:r>
              <a:rPr lang="en-US" dirty="0"/>
              <a:t>Click to edit section title</a:t>
            </a:r>
          </a:p>
        </p:txBody>
      </p:sp>
      <p:sp>
        <p:nvSpPr>
          <p:cNvPr id="7" name="Footer Placeholder 6"/>
          <p:cNvSpPr>
            <a:spLocks noGrp="1"/>
          </p:cNvSpPr>
          <p:nvPr>
            <p:ph type="ftr" sz="quarter" idx="14"/>
          </p:nvPr>
        </p:nvSpPr>
        <p:spPr/>
        <p:txBody>
          <a:bodyPr/>
          <a:lstStyle/>
          <a:p>
            <a:endParaRPr lang="en-GB" dirty="0"/>
          </a:p>
        </p:txBody>
      </p:sp>
      <p:sp>
        <p:nvSpPr>
          <p:cNvPr id="12" name="Text Placeholder 11"/>
          <p:cNvSpPr>
            <a:spLocks noGrp="1"/>
          </p:cNvSpPr>
          <p:nvPr>
            <p:ph type="body" sz="quarter" idx="15"/>
          </p:nvPr>
        </p:nvSpPr>
        <p:spPr>
          <a:xfrm>
            <a:off x="415659" y="1468283"/>
            <a:ext cx="8231187" cy="4272657"/>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300965168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userDrawn="1">
  <p:cSld name="36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2920" y="465138"/>
            <a:ext cx="8229600" cy="914400"/>
          </a:xfrm>
        </p:spPr>
        <p:txBody>
          <a:bodyPr/>
          <a:lstStyle>
            <a:lvl1pPr>
              <a:defRPr baseline="0"/>
            </a:lvl1pPr>
          </a:lstStyle>
          <a:p>
            <a:r>
              <a:rPr lang="en-US" dirty="0"/>
              <a:t>CLICK TO EDIT MASTER TITLE STYLE</a:t>
            </a:r>
          </a:p>
        </p:txBody>
      </p:sp>
      <p:sp>
        <p:nvSpPr>
          <p:cNvPr id="6" name="Slide Number Placeholder 5"/>
          <p:cNvSpPr>
            <a:spLocks noGrp="1"/>
          </p:cNvSpPr>
          <p:nvPr>
            <p:ph type="sldNum" sz="quarter" idx="12"/>
          </p:nvPr>
        </p:nvSpPr>
        <p:spPr/>
        <p:txBody>
          <a:bodyPr/>
          <a:lstStyle/>
          <a:p>
            <a:fld id="{A2885E78-1F86-4A3D-9EE1-B0103B1CEF15}" type="slidenum">
              <a:rPr lang="en-US" smtClean="0">
                <a:solidFill>
                  <a:srgbClr val="000000"/>
                </a:solidFill>
              </a:rPr>
              <a:pPr/>
              <a:t>‹#›</a:t>
            </a:fld>
            <a:endParaRPr lang="en-US">
              <a:solidFill>
                <a:srgbClr val="000000"/>
              </a:solidFill>
            </a:endParaRPr>
          </a:p>
        </p:txBody>
      </p:sp>
      <p:sp>
        <p:nvSpPr>
          <p:cNvPr id="8" name="Text Placeholder 7"/>
          <p:cNvSpPr>
            <a:spLocks noGrp="1"/>
          </p:cNvSpPr>
          <p:nvPr>
            <p:ph type="body" sz="quarter" idx="13" hasCustomPrompt="1"/>
          </p:nvPr>
        </p:nvSpPr>
        <p:spPr bwMode="gray">
          <a:xfrm>
            <a:off x="502920" y="250825"/>
            <a:ext cx="4297680" cy="153888"/>
          </a:xfrm>
          <a:prstGeom prst="rect">
            <a:avLst/>
          </a:prstGeom>
        </p:spPr>
        <p:txBody>
          <a:bodyPr rIns="0" bIns="0" anchor="ctr" anchorCtr="0">
            <a:noAutofit/>
          </a:bodyPr>
          <a:lstStyle>
            <a:lvl1pPr>
              <a:defRPr sz="1000">
                <a:solidFill>
                  <a:schemeClr val="bg1">
                    <a:lumMod val="65000"/>
                  </a:schemeClr>
                </a:solidFill>
              </a:defRPr>
            </a:lvl1pPr>
          </a:lstStyle>
          <a:p>
            <a:pPr lvl="0"/>
            <a:r>
              <a:rPr lang="en-US" dirty="0"/>
              <a:t>Click to edit section title</a:t>
            </a:r>
          </a:p>
        </p:txBody>
      </p:sp>
      <p:sp>
        <p:nvSpPr>
          <p:cNvPr id="7" name="Footer Placeholder 6"/>
          <p:cNvSpPr>
            <a:spLocks noGrp="1"/>
          </p:cNvSpPr>
          <p:nvPr>
            <p:ph type="ftr" sz="quarter" idx="14"/>
          </p:nvPr>
        </p:nvSpPr>
        <p:spPr/>
        <p:txBody>
          <a:bodyPr/>
          <a:lstStyle/>
          <a:p>
            <a:endParaRPr lang="en-GB" dirty="0"/>
          </a:p>
        </p:txBody>
      </p:sp>
      <p:sp>
        <p:nvSpPr>
          <p:cNvPr id="12" name="Text Placeholder 11"/>
          <p:cNvSpPr>
            <a:spLocks noGrp="1"/>
          </p:cNvSpPr>
          <p:nvPr>
            <p:ph type="body" sz="quarter" idx="15"/>
          </p:nvPr>
        </p:nvSpPr>
        <p:spPr>
          <a:xfrm>
            <a:off x="415659" y="1468283"/>
            <a:ext cx="8231187" cy="4272657"/>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300965168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userDrawn="1">
  <p:cSld name="37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2920" y="465138"/>
            <a:ext cx="8229600" cy="914400"/>
          </a:xfrm>
        </p:spPr>
        <p:txBody>
          <a:bodyPr/>
          <a:lstStyle>
            <a:lvl1pPr>
              <a:defRPr baseline="0"/>
            </a:lvl1pPr>
          </a:lstStyle>
          <a:p>
            <a:r>
              <a:rPr lang="en-US" dirty="0"/>
              <a:t>CLICK TO EDIT MASTER TITLE STYLE</a:t>
            </a:r>
          </a:p>
        </p:txBody>
      </p:sp>
      <p:sp>
        <p:nvSpPr>
          <p:cNvPr id="6" name="Slide Number Placeholder 5"/>
          <p:cNvSpPr>
            <a:spLocks noGrp="1"/>
          </p:cNvSpPr>
          <p:nvPr>
            <p:ph type="sldNum" sz="quarter" idx="12"/>
          </p:nvPr>
        </p:nvSpPr>
        <p:spPr/>
        <p:txBody>
          <a:bodyPr/>
          <a:lstStyle/>
          <a:p>
            <a:fld id="{A2885E78-1F86-4A3D-9EE1-B0103B1CEF15}" type="slidenum">
              <a:rPr lang="en-US" smtClean="0">
                <a:solidFill>
                  <a:srgbClr val="000000"/>
                </a:solidFill>
              </a:rPr>
              <a:pPr/>
              <a:t>‹#›</a:t>
            </a:fld>
            <a:endParaRPr lang="en-US">
              <a:solidFill>
                <a:srgbClr val="000000"/>
              </a:solidFill>
            </a:endParaRPr>
          </a:p>
        </p:txBody>
      </p:sp>
      <p:sp>
        <p:nvSpPr>
          <p:cNvPr id="8" name="Text Placeholder 7"/>
          <p:cNvSpPr>
            <a:spLocks noGrp="1"/>
          </p:cNvSpPr>
          <p:nvPr>
            <p:ph type="body" sz="quarter" idx="13" hasCustomPrompt="1"/>
          </p:nvPr>
        </p:nvSpPr>
        <p:spPr bwMode="gray">
          <a:xfrm>
            <a:off x="502920" y="250825"/>
            <a:ext cx="4297680" cy="153888"/>
          </a:xfrm>
          <a:prstGeom prst="rect">
            <a:avLst/>
          </a:prstGeom>
        </p:spPr>
        <p:txBody>
          <a:bodyPr rIns="0" bIns="0" anchor="ctr" anchorCtr="0">
            <a:noAutofit/>
          </a:bodyPr>
          <a:lstStyle>
            <a:lvl1pPr>
              <a:defRPr sz="1000">
                <a:solidFill>
                  <a:schemeClr val="bg1">
                    <a:lumMod val="65000"/>
                  </a:schemeClr>
                </a:solidFill>
              </a:defRPr>
            </a:lvl1pPr>
          </a:lstStyle>
          <a:p>
            <a:pPr lvl="0"/>
            <a:r>
              <a:rPr lang="en-US" dirty="0"/>
              <a:t>Click to edit section title</a:t>
            </a:r>
          </a:p>
        </p:txBody>
      </p:sp>
      <p:sp>
        <p:nvSpPr>
          <p:cNvPr id="7" name="Footer Placeholder 6"/>
          <p:cNvSpPr>
            <a:spLocks noGrp="1"/>
          </p:cNvSpPr>
          <p:nvPr>
            <p:ph type="ftr" sz="quarter" idx="14"/>
          </p:nvPr>
        </p:nvSpPr>
        <p:spPr/>
        <p:txBody>
          <a:bodyPr/>
          <a:lstStyle/>
          <a:p>
            <a:endParaRPr lang="en-GB" dirty="0"/>
          </a:p>
        </p:txBody>
      </p:sp>
      <p:sp>
        <p:nvSpPr>
          <p:cNvPr id="12" name="Text Placeholder 11"/>
          <p:cNvSpPr>
            <a:spLocks noGrp="1"/>
          </p:cNvSpPr>
          <p:nvPr>
            <p:ph type="body" sz="quarter" idx="15"/>
          </p:nvPr>
        </p:nvSpPr>
        <p:spPr>
          <a:xfrm>
            <a:off x="415659" y="1468283"/>
            <a:ext cx="8231187" cy="4272657"/>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300965168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userDrawn="1">
  <p:cSld name="38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2920" y="465138"/>
            <a:ext cx="8229600" cy="914400"/>
          </a:xfrm>
        </p:spPr>
        <p:txBody>
          <a:bodyPr/>
          <a:lstStyle>
            <a:lvl1pPr>
              <a:defRPr baseline="0"/>
            </a:lvl1pPr>
          </a:lstStyle>
          <a:p>
            <a:r>
              <a:rPr lang="en-US" dirty="0"/>
              <a:t>CLICK TO EDIT MASTER TITLE STYLE</a:t>
            </a:r>
          </a:p>
        </p:txBody>
      </p:sp>
      <p:sp>
        <p:nvSpPr>
          <p:cNvPr id="6" name="Slide Number Placeholder 5"/>
          <p:cNvSpPr>
            <a:spLocks noGrp="1"/>
          </p:cNvSpPr>
          <p:nvPr>
            <p:ph type="sldNum" sz="quarter" idx="12"/>
          </p:nvPr>
        </p:nvSpPr>
        <p:spPr/>
        <p:txBody>
          <a:bodyPr/>
          <a:lstStyle/>
          <a:p>
            <a:fld id="{A2885E78-1F86-4A3D-9EE1-B0103B1CEF15}" type="slidenum">
              <a:rPr lang="en-US" smtClean="0">
                <a:solidFill>
                  <a:srgbClr val="000000"/>
                </a:solidFill>
              </a:rPr>
              <a:pPr/>
              <a:t>‹#›</a:t>
            </a:fld>
            <a:endParaRPr lang="en-US">
              <a:solidFill>
                <a:srgbClr val="000000"/>
              </a:solidFill>
            </a:endParaRPr>
          </a:p>
        </p:txBody>
      </p:sp>
      <p:sp>
        <p:nvSpPr>
          <p:cNvPr id="8" name="Text Placeholder 7"/>
          <p:cNvSpPr>
            <a:spLocks noGrp="1"/>
          </p:cNvSpPr>
          <p:nvPr>
            <p:ph type="body" sz="quarter" idx="13" hasCustomPrompt="1"/>
          </p:nvPr>
        </p:nvSpPr>
        <p:spPr bwMode="gray">
          <a:xfrm>
            <a:off x="502920" y="250825"/>
            <a:ext cx="4297680" cy="153888"/>
          </a:xfrm>
          <a:prstGeom prst="rect">
            <a:avLst/>
          </a:prstGeom>
        </p:spPr>
        <p:txBody>
          <a:bodyPr rIns="0" bIns="0" anchor="ctr" anchorCtr="0">
            <a:noAutofit/>
          </a:bodyPr>
          <a:lstStyle>
            <a:lvl1pPr>
              <a:defRPr sz="1000">
                <a:solidFill>
                  <a:schemeClr val="bg1">
                    <a:lumMod val="65000"/>
                  </a:schemeClr>
                </a:solidFill>
              </a:defRPr>
            </a:lvl1pPr>
          </a:lstStyle>
          <a:p>
            <a:pPr lvl="0"/>
            <a:r>
              <a:rPr lang="en-US" dirty="0"/>
              <a:t>Click to edit section title</a:t>
            </a:r>
          </a:p>
        </p:txBody>
      </p:sp>
      <p:sp>
        <p:nvSpPr>
          <p:cNvPr id="7" name="Footer Placeholder 6"/>
          <p:cNvSpPr>
            <a:spLocks noGrp="1"/>
          </p:cNvSpPr>
          <p:nvPr>
            <p:ph type="ftr" sz="quarter" idx="14"/>
          </p:nvPr>
        </p:nvSpPr>
        <p:spPr/>
        <p:txBody>
          <a:bodyPr/>
          <a:lstStyle/>
          <a:p>
            <a:endParaRPr lang="en-GB" dirty="0"/>
          </a:p>
        </p:txBody>
      </p:sp>
      <p:sp>
        <p:nvSpPr>
          <p:cNvPr id="12" name="Text Placeholder 11"/>
          <p:cNvSpPr>
            <a:spLocks noGrp="1"/>
          </p:cNvSpPr>
          <p:nvPr>
            <p:ph type="body" sz="quarter" idx="15"/>
          </p:nvPr>
        </p:nvSpPr>
        <p:spPr>
          <a:xfrm>
            <a:off x="415659" y="1468283"/>
            <a:ext cx="8231187" cy="4272657"/>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30096516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91A7FAF2-545D-4E61-BBB7-0AF7C39E0CB1}" type="datetimeFigureOut">
              <a:rPr lang="tr-TR" smtClean="0"/>
              <a:pPr/>
              <a:t>13.6.2019</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2EE4A17B-EFFF-4548-97A0-B381BEB752A5}" type="slidenum">
              <a:rPr lang="tr-TR" smtClean="0"/>
              <a:pPr/>
              <a:t>‹#›</a:t>
            </a:fld>
            <a:endParaRPr lang="tr-T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userDrawn="1">
  <p:cSld name="39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2920" y="465138"/>
            <a:ext cx="8229600" cy="914400"/>
          </a:xfrm>
        </p:spPr>
        <p:txBody>
          <a:bodyPr/>
          <a:lstStyle>
            <a:lvl1pPr>
              <a:defRPr baseline="0"/>
            </a:lvl1pPr>
          </a:lstStyle>
          <a:p>
            <a:r>
              <a:rPr lang="en-US" dirty="0"/>
              <a:t>CLICK TO EDIT MASTER TITLE STYLE</a:t>
            </a:r>
          </a:p>
        </p:txBody>
      </p:sp>
      <p:sp>
        <p:nvSpPr>
          <p:cNvPr id="6" name="Slide Number Placeholder 5"/>
          <p:cNvSpPr>
            <a:spLocks noGrp="1"/>
          </p:cNvSpPr>
          <p:nvPr>
            <p:ph type="sldNum" sz="quarter" idx="12"/>
          </p:nvPr>
        </p:nvSpPr>
        <p:spPr/>
        <p:txBody>
          <a:bodyPr/>
          <a:lstStyle/>
          <a:p>
            <a:fld id="{A2885E78-1F86-4A3D-9EE1-B0103B1CEF15}" type="slidenum">
              <a:rPr lang="en-US" smtClean="0">
                <a:solidFill>
                  <a:srgbClr val="000000"/>
                </a:solidFill>
              </a:rPr>
              <a:pPr/>
              <a:t>‹#›</a:t>
            </a:fld>
            <a:endParaRPr lang="en-US">
              <a:solidFill>
                <a:srgbClr val="000000"/>
              </a:solidFill>
            </a:endParaRPr>
          </a:p>
        </p:txBody>
      </p:sp>
      <p:sp>
        <p:nvSpPr>
          <p:cNvPr id="8" name="Text Placeholder 7"/>
          <p:cNvSpPr>
            <a:spLocks noGrp="1"/>
          </p:cNvSpPr>
          <p:nvPr>
            <p:ph type="body" sz="quarter" idx="13" hasCustomPrompt="1"/>
          </p:nvPr>
        </p:nvSpPr>
        <p:spPr bwMode="gray">
          <a:xfrm>
            <a:off x="502920" y="250825"/>
            <a:ext cx="4297680" cy="153888"/>
          </a:xfrm>
          <a:prstGeom prst="rect">
            <a:avLst/>
          </a:prstGeom>
        </p:spPr>
        <p:txBody>
          <a:bodyPr rIns="0" bIns="0" anchor="ctr" anchorCtr="0">
            <a:noAutofit/>
          </a:bodyPr>
          <a:lstStyle>
            <a:lvl1pPr>
              <a:defRPr sz="1000">
                <a:solidFill>
                  <a:schemeClr val="bg1">
                    <a:lumMod val="65000"/>
                  </a:schemeClr>
                </a:solidFill>
              </a:defRPr>
            </a:lvl1pPr>
          </a:lstStyle>
          <a:p>
            <a:pPr lvl="0"/>
            <a:r>
              <a:rPr lang="en-US" dirty="0"/>
              <a:t>Click to edit section title</a:t>
            </a:r>
          </a:p>
        </p:txBody>
      </p:sp>
      <p:sp>
        <p:nvSpPr>
          <p:cNvPr id="7" name="Footer Placeholder 6"/>
          <p:cNvSpPr>
            <a:spLocks noGrp="1"/>
          </p:cNvSpPr>
          <p:nvPr>
            <p:ph type="ftr" sz="quarter" idx="14"/>
          </p:nvPr>
        </p:nvSpPr>
        <p:spPr/>
        <p:txBody>
          <a:bodyPr/>
          <a:lstStyle/>
          <a:p>
            <a:endParaRPr lang="en-GB" dirty="0"/>
          </a:p>
        </p:txBody>
      </p:sp>
      <p:sp>
        <p:nvSpPr>
          <p:cNvPr id="12" name="Text Placeholder 11"/>
          <p:cNvSpPr>
            <a:spLocks noGrp="1"/>
          </p:cNvSpPr>
          <p:nvPr>
            <p:ph type="body" sz="quarter" idx="15"/>
          </p:nvPr>
        </p:nvSpPr>
        <p:spPr>
          <a:xfrm>
            <a:off x="415659" y="1468283"/>
            <a:ext cx="8231187" cy="4272657"/>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300965168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userDrawn="1">
  <p:cSld name="40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2920" y="465138"/>
            <a:ext cx="8229600" cy="914400"/>
          </a:xfrm>
        </p:spPr>
        <p:txBody>
          <a:bodyPr/>
          <a:lstStyle>
            <a:lvl1pPr>
              <a:defRPr baseline="0"/>
            </a:lvl1pPr>
          </a:lstStyle>
          <a:p>
            <a:r>
              <a:rPr lang="en-US" dirty="0"/>
              <a:t>CLICK TO EDIT MASTER TITLE STYLE</a:t>
            </a:r>
          </a:p>
        </p:txBody>
      </p:sp>
      <p:sp>
        <p:nvSpPr>
          <p:cNvPr id="6" name="Slide Number Placeholder 5"/>
          <p:cNvSpPr>
            <a:spLocks noGrp="1"/>
          </p:cNvSpPr>
          <p:nvPr>
            <p:ph type="sldNum" sz="quarter" idx="12"/>
          </p:nvPr>
        </p:nvSpPr>
        <p:spPr/>
        <p:txBody>
          <a:bodyPr/>
          <a:lstStyle/>
          <a:p>
            <a:fld id="{A2885E78-1F86-4A3D-9EE1-B0103B1CEF15}" type="slidenum">
              <a:rPr lang="en-US" smtClean="0">
                <a:solidFill>
                  <a:srgbClr val="000000"/>
                </a:solidFill>
              </a:rPr>
              <a:pPr/>
              <a:t>‹#›</a:t>
            </a:fld>
            <a:endParaRPr lang="en-US">
              <a:solidFill>
                <a:srgbClr val="000000"/>
              </a:solidFill>
            </a:endParaRPr>
          </a:p>
        </p:txBody>
      </p:sp>
      <p:sp>
        <p:nvSpPr>
          <p:cNvPr id="8" name="Text Placeholder 7"/>
          <p:cNvSpPr>
            <a:spLocks noGrp="1"/>
          </p:cNvSpPr>
          <p:nvPr>
            <p:ph type="body" sz="quarter" idx="13" hasCustomPrompt="1"/>
          </p:nvPr>
        </p:nvSpPr>
        <p:spPr bwMode="gray">
          <a:xfrm>
            <a:off x="502920" y="250825"/>
            <a:ext cx="4297680" cy="153888"/>
          </a:xfrm>
          <a:prstGeom prst="rect">
            <a:avLst/>
          </a:prstGeom>
        </p:spPr>
        <p:txBody>
          <a:bodyPr rIns="0" bIns="0" anchor="ctr" anchorCtr="0">
            <a:noAutofit/>
          </a:bodyPr>
          <a:lstStyle>
            <a:lvl1pPr>
              <a:defRPr sz="1000">
                <a:solidFill>
                  <a:schemeClr val="bg1">
                    <a:lumMod val="65000"/>
                  </a:schemeClr>
                </a:solidFill>
              </a:defRPr>
            </a:lvl1pPr>
          </a:lstStyle>
          <a:p>
            <a:pPr lvl="0"/>
            <a:r>
              <a:rPr lang="en-US" dirty="0"/>
              <a:t>Click to edit section title</a:t>
            </a:r>
          </a:p>
        </p:txBody>
      </p:sp>
      <p:sp>
        <p:nvSpPr>
          <p:cNvPr id="7" name="Footer Placeholder 6"/>
          <p:cNvSpPr>
            <a:spLocks noGrp="1"/>
          </p:cNvSpPr>
          <p:nvPr>
            <p:ph type="ftr" sz="quarter" idx="14"/>
          </p:nvPr>
        </p:nvSpPr>
        <p:spPr/>
        <p:txBody>
          <a:bodyPr/>
          <a:lstStyle/>
          <a:p>
            <a:endParaRPr lang="en-GB" dirty="0"/>
          </a:p>
        </p:txBody>
      </p:sp>
      <p:sp>
        <p:nvSpPr>
          <p:cNvPr id="12" name="Text Placeholder 11"/>
          <p:cNvSpPr>
            <a:spLocks noGrp="1"/>
          </p:cNvSpPr>
          <p:nvPr>
            <p:ph type="body" sz="quarter" idx="15"/>
          </p:nvPr>
        </p:nvSpPr>
        <p:spPr>
          <a:xfrm>
            <a:off x="415659" y="1468283"/>
            <a:ext cx="8231187" cy="4272657"/>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300965168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userDrawn="1">
  <p:cSld name="4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2920" y="465138"/>
            <a:ext cx="8229600" cy="914400"/>
          </a:xfrm>
        </p:spPr>
        <p:txBody>
          <a:bodyPr/>
          <a:lstStyle>
            <a:lvl1pPr>
              <a:defRPr baseline="0"/>
            </a:lvl1pPr>
          </a:lstStyle>
          <a:p>
            <a:r>
              <a:rPr lang="en-US" dirty="0"/>
              <a:t>CLICK TO EDIT MASTER TITLE STYLE</a:t>
            </a:r>
          </a:p>
        </p:txBody>
      </p:sp>
      <p:sp>
        <p:nvSpPr>
          <p:cNvPr id="6" name="Slide Number Placeholder 5"/>
          <p:cNvSpPr>
            <a:spLocks noGrp="1"/>
          </p:cNvSpPr>
          <p:nvPr>
            <p:ph type="sldNum" sz="quarter" idx="12"/>
          </p:nvPr>
        </p:nvSpPr>
        <p:spPr/>
        <p:txBody>
          <a:bodyPr/>
          <a:lstStyle/>
          <a:p>
            <a:fld id="{A2885E78-1F86-4A3D-9EE1-B0103B1CEF15}" type="slidenum">
              <a:rPr lang="en-US" smtClean="0">
                <a:solidFill>
                  <a:srgbClr val="000000"/>
                </a:solidFill>
              </a:rPr>
              <a:pPr/>
              <a:t>‹#›</a:t>
            </a:fld>
            <a:endParaRPr lang="en-US">
              <a:solidFill>
                <a:srgbClr val="000000"/>
              </a:solidFill>
            </a:endParaRPr>
          </a:p>
        </p:txBody>
      </p:sp>
      <p:sp>
        <p:nvSpPr>
          <p:cNvPr id="8" name="Text Placeholder 7"/>
          <p:cNvSpPr>
            <a:spLocks noGrp="1"/>
          </p:cNvSpPr>
          <p:nvPr>
            <p:ph type="body" sz="quarter" idx="13" hasCustomPrompt="1"/>
          </p:nvPr>
        </p:nvSpPr>
        <p:spPr bwMode="gray">
          <a:xfrm>
            <a:off x="502920" y="250825"/>
            <a:ext cx="4297680" cy="153888"/>
          </a:xfrm>
          <a:prstGeom prst="rect">
            <a:avLst/>
          </a:prstGeom>
        </p:spPr>
        <p:txBody>
          <a:bodyPr rIns="0" bIns="0" anchor="ctr" anchorCtr="0">
            <a:noAutofit/>
          </a:bodyPr>
          <a:lstStyle>
            <a:lvl1pPr>
              <a:defRPr sz="1000">
                <a:solidFill>
                  <a:schemeClr val="bg1">
                    <a:lumMod val="65000"/>
                  </a:schemeClr>
                </a:solidFill>
              </a:defRPr>
            </a:lvl1pPr>
          </a:lstStyle>
          <a:p>
            <a:pPr lvl="0"/>
            <a:r>
              <a:rPr lang="en-US" dirty="0"/>
              <a:t>Click to edit section title</a:t>
            </a:r>
          </a:p>
        </p:txBody>
      </p:sp>
      <p:sp>
        <p:nvSpPr>
          <p:cNvPr id="7" name="Footer Placeholder 6"/>
          <p:cNvSpPr>
            <a:spLocks noGrp="1"/>
          </p:cNvSpPr>
          <p:nvPr>
            <p:ph type="ftr" sz="quarter" idx="14"/>
          </p:nvPr>
        </p:nvSpPr>
        <p:spPr/>
        <p:txBody>
          <a:bodyPr/>
          <a:lstStyle/>
          <a:p>
            <a:endParaRPr lang="en-GB" dirty="0"/>
          </a:p>
        </p:txBody>
      </p:sp>
      <p:sp>
        <p:nvSpPr>
          <p:cNvPr id="12" name="Text Placeholder 11"/>
          <p:cNvSpPr>
            <a:spLocks noGrp="1"/>
          </p:cNvSpPr>
          <p:nvPr>
            <p:ph type="body" sz="quarter" idx="15"/>
          </p:nvPr>
        </p:nvSpPr>
        <p:spPr>
          <a:xfrm>
            <a:off x="415659" y="1468283"/>
            <a:ext cx="8231187" cy="4272657"/>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300965168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userDrawn="1">
  <p:cSld name="42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2920" y="465138"/>
            <a:ext cx="8229600" cy="914400"/>
          </a:xfrm>
        </p:spPr>
        <p:txBody>
          <a:bodyPr/>
          <a:lstStyle>
            <a:lvl1pPr>
              <a:defRPr baseline="0"/>
            </a:lvl1pPr>
          </a:lstStyle>
          <a:p>
            <a:r>
              <a:rPr lang="en-US" dirty="0"/>
              <a:t>CLICK TO EDIT MASTER TITLE STYLE</a:t>
            </a:r>
          </a:p>
        </p:txBody>
      </p:sp>
      <p:sp>
        <p:nvSpPr>
          <p:cNvPr id="6" name="Slide Number Placeholder 5"/>
          <p:cNvSpPr>
            <a:spLocks noGrp="1"/>
          </p:cNvSpPr>
          <p:nvPr>
            <p:ph type="sldNum" sz="quarter" idx="12"/>
          </p:nvPr>
        </p:nvSpPr>
        <p:spPr/>
        <p:txBody>
          <a:bodyPr/>
          <a:lstStyle/>
          <a:p>
            <a:fld id="{A2885E78-1F86-4A3D-9EE1-B0103B1CEF15}" type="slidenum">
              <a:rPr lang="en-US" smtClean="0">
                <a:solidFill>
                  <a:srgbClr val="000000"/>
                </a:solidFill>
              </a:rPr>
              <a:pPr/>
              <a:t>‹#›</a:t>
            </a:fld>
            <a:endParaRPr lang="en-US">
              <a:solidFill>
                <a:srgbClr val="000000"/>
              </a:solidFill>
            </a:endParaRPr>
          </a:p>
        </p:txBody>
      </p:sp>
      <p:sp>
        <p:nvSpPr>
          <p:cNvPr id="8" name="Text Placeholder 7"/>
          <p:cNvSpPr>
            <a:spLocks noGrp="1"/>
          </p:cNvSpPr>
          <p:nvPr>
            <p:ph type="body" sz="quarter" idx="13" hasCustomPrompt="1"/>
          </p:nvPr>
        </p:nvSpPr>
        <p:spPr bwMode="gray">
          <a:xfrm>
            <a:off x="502920" y="250825"/>
            <a:ext cx="4297680" cy="153888"/>
          </a:xfrm>
          <a:prstGeom prst="rect">
            <a:avLst/>
          </a:prstGeom>
        </p:spPr>
        <p:txBody>
          <a:bodyPr rIns="0" bIns="0" anchor="ctr" anchorCtr="0">
            <a:noAutofit/>
          </a:bodyPr>
          <a:lstStyle>
            <a:lvl1pPr>
              <a:defRPr sz="1000">
                <a:solidFill>
                  <a:schemeClr val="bg1">
                    <a:lumMod val="65000"/>
                  </a:schemeClr>
                </a:solidFill>
              </a:defRPr>
            </a:lvl1pPr>
          </a:lstStyle>
          <a:p>
            <a:pPr lvl="0"/>
            <a:r>
              <a:rPr lang="en-US" dirty="0"/>
              <a:t>Click to edit section title</a:t>
            </a:r>
          </a:p>
        </p:txBody>
      </p:sp>
      <p:sp>
        <p:nvSpPr>
          <p:cNvPr id="7" name="Footer Placeholder 6"/>
          <p:cNvSpPr>
            <a:spLocks noGrp="1"/>
          </p:cNvSpPr>
          <p:nvPr>
            <p:ph type="ftr" sz="quarter" idx="14"/>
          </p:nvPr>
        </p:nvSpPr>
        <p:spPr/>
        <p:txBody>
          <a:bodyPr/>
          <a:lstStyle/>
          <a:p>
            <a:endParaRPr lang="en-GB" dirty="0"/>
          </a:p>
        </p:txBody>
      </p:sp>
      <p:sp>
        <p:nvSpPr>
          <p:cNvPr id="12" name="Text Placeholder 11"/>
          <p:cNvSpPr>
            <a:spLocks noGrp="1"/>
          </p:cNvSpPr>
          <p:nvPr>
            <p:ph type="body" sz="quarter" idx="15"/>
          </p:nvPr>
        </p:nvSpPr>
        <p:spPr>
          <a:xfrm>
            <a:off x="415659" y="1468283"/>
            <a:ext cx="8231187" cy="4272657"/>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300965168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userDrawn="1">
  <p:cSld name="43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2920" y="465138"/>
            <a:ext cx="8229600" cy="914400"/>
          </a:xfrm>
        </p:spPr>
        <p:txBody>
          <a:bodyPr/>
          <a:lstStyle>
            <a:lvl1pPr>
              <a:defRPr baseline="0"/>
            </a:lvl1pPr>
          </a:lstStyle>
          <a:p>
            <a:r>
              <a:rPr lang="en-US" dirty="0"/>
              <a:t>CLICK TO EDIT MASTER TITLE STYLE</a:t>
            </a:r>
          </a:p>
        </p:txBody>
      </p:sp>
      <p:sp>
        <p:nvSpPr>
          <p:cNvPr id="6" name="Slide Number Placeholder 5"/>
          <p:cNvSpPr>
            <a:spLocks noGrp="1"/>
          </p:cNvSpPr>
          <p:nvPr>
            <p:ph type="sldNum" sz="quarter" idx="12"/>
          </p:nvPr>
        </p:nvSpPr>
        <p:spPr/>
        <p:txBody>
          <a:bodyPr/>
          <a:lstStyle/>
          <a:p>
            <a:fld id="{A2885E78-1F86-4A3D-9EE1-B0103B1CEF15}" type="slidenum">
              <a:rPr lang="en-US" smtClean="0">
                <a:solidFill>
                  <a:srgbClr val="000000"/>
                </a:solidFill>
              </a:rPr>
              <a:pPr/>
              <a:t>‹#›</a:t>
            </a:fld>
            <a:endParaRPr lang="en-US">
              <a:solidFill>
                <a:srgbClr val="000000"/>
              </a:solidFill>
            </a:endParaRPr>
          </a:p>
        </p:txBody>
      </p:sp>
      <p:sp>
        <p:nvSpPr>
          <p:cNvPr id="8" name="Text Placeholder 7"/>
          <p:cNvSpPr>
            <a:spLocks noGrp="1"/>
          </p:cNvSpPr>
          <p:nvPr>
            <p:ph type="body" sz="quarter" idx="13" hasCustomPrompt="1"/>
          </p:nvPr>
        </p:nvSpPr>
        <p:spPr bwMode="gray">
          <a:xfrm>
            <a:off x="502920" y="250825"/>
            <a:ext cx="4297680" cy="153888"/>
          </a:xfrm>
          <a:prstGeom prst="rect">
            <a:avLst/>
          </a:prstGeom>
        </p:spPr>
        <p:txBody>
          <a:bodyPr rIns="0" bIns="0" anchor="ctr" anchorCtr="0">
            <a:noAutofit/>
          </a:bodyPr>
          <a:lstStyle>
            <a:lvl1pPr>
              <a:defRPr sz="1000">
                <a:solidFill>
                  <a:schemeClr val="bg1">
                    <a:lumMod val="65000"/>
                  </a:schemeClr>
                </a:solidFill>
              </a:defRPr>
            </a:lvl1pPr>
          </a:lstStyle>
          <a:p>
            <a:pPr lvl="0"/>
            <a:r>
              <a:rPr lang="en-US" dirty="0"/>
              <a:t>Click to edit section title</a:t>
            </a:r>
          </a:p>
        </p:txBody>
      </p:sp>
      <p:sp>
        <p:nvSpPr>
          <p:cNvPr id="7" name="Footer Placeholder 6"/>
          <p:cNvSpPr>
            <a:spLocks noGrp="1"/>
          </p:cNvSpPr>
          <p:nvPr>
            <p:ph type="ftr" sz="quarter" idx="14"/>
          </p:nvPr>
        </p:nvSpPr>
        <p:spPr/>
        <p:txBody>
          <a:bodyPr/>
          <a:lstStyle/>
          <a:p>
            <a:endParaRPr lang="en-GB" dirty="0"/>
          </a:p>
        </p:txBody>
      </p:sp>
      <p:sp>
        <p:nvSpPr>
          <p:cNvPr id="12" name="Text Placeholder 11"/>
          <p:cNvSpPr>
            <a:spLocks noGrp="1"/>
          </p:cNvSpPr>
          <p:nvPr>
            <p:ph type="body" sz="quarter" idx="15"/>
          </p:nvPr>
        </p:nvSpPr>
        <p:spPr>
          <a:xfrm>
            <a:off x="415659" y="1468283"/>
            <a:ext cx="8231187" cy="4272657"/>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300965168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userDrawn="1">
  <p:cSld name="44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2920" y="465138"/>
            <a:ext cx="8229600" cy="914400"/>
          </a:xfrm>
        </p:spPr>
        <p:txBody>
          <a:bodyPr/>
          <a:lstStyle>
            <a:lvl1pPr>
              <a:defRPr baseline="0"/>
            </a:lvl1pPr>
          </a:lstStyle>
          <a:p>
            <a:r>
              <a:rPr lang="en-US" dirty="0"/>
              <a:t>CLICK TO EDIT MASTER TITLE STYLE</a:t>
            </a:r>
          </a:p>
        </p:txBody>
      </p:sp>
      <p:sp>
        <p:nvSpPr>
          <p:cNvPr id="6" name="Slide Number Placeholder 5"/>
          <p:cNvSpPr>
            <a:spLocks noGrp="1"/>
          </p:cNvSpPr>
          <p:nvPr>
            <p:ph type="sldNum" sz="quarter" idx="12"/>
          </p:nvPr>
        </p:nvSpPr>
        <p:spPr/>
        <p:txBody>
          <a:bodyPr/>
          <a:lstStyle/>
          <a:p>
            <a:fld id="{A2885E78-1F86-4A3D-9EE1-B0103B1CEF15}" type="slidenum">
              <a:rPr lang="en-US" smtClean="0">
                <a:solidFill>
                  <a:srgbClr val="000000"/>
                </a:solidFill>
              </a:rPr>
              <a:pPr/>
              <a:t>‹#›</a:t>
            </a:fld>
            <a:endParaRPr lang="en-US">
              <a:solidFill>
                <a:srgbClr val="000000"/>
              </a:solidFill>
            </a:endParaRPr>
          </a:p>
        </p:txBody>
      </p:sp>
      <p:sp>
        <p:nvSpPr>
          <p:cNvPr id="8" name="Text Placeholder 7"/>
          <p:cNvSpPr>
            <a:spLocks noGrp="1"/>
          </p:cNvSpPr>
          <p:nvPr>
            <p:ph type="body" sz="quarter" idx="13" hasCustomPrompt="1"/>
          </p:nvPr>
        </p:nvSpPr>
        <p:spPr bwMode="gray">
          <a:xfrm>
            <a:off x="502920" y="250825"/>
            <a:ext cx="4297680" cy="153888"/>
          </a:xfrm>
          <a:prstGeom prst="rect">
            <a:avLst/>
          </a:prstGeom>
        </p:spPr>
        <p:txBody>
          <a:bodyPr rIns="0" bIns="0" anchor="ctr" anchorCtr="0">
            <a:noAutofit/>
          </a:bodyPr>
          <a:lstStyle>
            <a:lvl1pPr>
              <a:defRPr sz="1000">
                <a:solidFill>
                  <a:schemeClr val="bg1">
                    <a:lumMod val="65000"/>
                  </a:schemeClr>
                </a:solidFill>
              </a:defRPr>
            </a:lvl1pPr>
          </a:lstStyle>
          <a:p>
            <a:pPr lvl="0"/>
            <a:r>
              <a:rPr lang="en-US" dirty="0"/>
              <a:t>Click to edit section title</a:t>
            </a:r>
          </a:p>
        </p:txBody>
      </p:sp>
      <p:sp>
        <p:nvSpPr>
          <p:cNvPr id="7" name="Footer Placeholder 6"/>
          <p:cNvSpPr>
            <a:spLocks noGrp="1"/>
          </p:cNvSpPr>
          <p:nvPr>
            <p:ph type="ftr" sz="quarter" idx="14"/>
          </p:nvPr>
        </p:nvSpPr>
        <p:spPr/>
        <p:txBody>
          <a:bodyPr/>
          <a:lstStyle/>
          <a:p>
            <a:endParaRPr lang="en-GB" dirty="0"/>
          </a:p>
        </p:txBody>
      </p:sp>
      <p:sp>
        <p:nvSpPr>
          <p:cNvPr id="12" name="Text Placeholder 11"/>
          <p:cNvSpPr>
            <a:spLocks noGrp="1"/>
          </p:cNvSpPr>
          <p:nvPr>
            <p:ph type="body" sz="quarter" idx="15"/>
          </p:nvPr>
        </p:nvSpPr>
        <p:spPr>
          <a:xfrm>
            <a:off x="415659" y="1468283"/>
            <a:ext cx="8231187" cy="4272657"/>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300965168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userDrawn="1">
  <p:cSld name="45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2920" y="465138"/>
            <a:ext cx="8229600" cy="914400"/>
          </a:xfrm>
        </p:spPr>
        <p:txBody>
          <a:bodyPr/>
          <a:lstStyle>
            <a:lvl1pPr>
              <a:defRPr baseline="0"/>
            </a:lvl1pPr>
          </a:lstStyle>
          <a:p>
            <a:r>
              <a:rPr lang="en-US" dirty="0"/>
              <a:t>CLICK TO EDIT MASTER TITLE STYLE</a:t>
            </a:r>
          </a:p>
        </p:txBody>
      </p:sp>
      <p:sp>
        <p:nvSpPr>
          <p:cNvPr id="6" name="Slide Number Placeholder 5"/>
          <p:cNvSpPr>
            <a:spLocks noGrp="1"/>
          </p:cNvSpPr>
          <p:nvPr>
            <p:ph type="sldNum" sz="quarter" idx="12"/>
          </p:nvPr>
        </p:nvSpPr>
        <p:spPr/>
        <p:txBody>
          <a:bodyPr/>
          <a:lstStyle/>
          <a:p>
            <a:fld id="{A2885E78-1F86-4A3D-9EE1-B0103B1CEF15}" type="slidenum">
              <a:rPr lang="en-US" smtClean="0">
                <a:solidFill>
                  <a:srgbClr val="000000"/>
                </a:solidFill>
              </a:rPr>
              <a:pPr/>
              <a:t>‹#›</a:t>
            </a:fld>
            <a:endParaRPr lang="en-US">
              <a:solidFill>
                <a:srgbClr val="000000"/>
              </a:solidFill>
            </a:endParaRPr>
          </a:p>
        </p:txBody>
      </p:sp>
      <p:sp>
        <p:nvSpPr>
          <p:cNvPr id="8" name="Text Placeholder 7"/>
          <p:cNvSpPr>
            <a:spLocks noGrp="1"/>
          </p:cNvSpPr>
          <p:nvPr>
            <p:ph type="body" sz="quarter" idx="13" hasCustomPrompt="1"/>
          </p:nvPr>
        </p:nvSpPr>
        <p:spPr bwMode="gray">
          <a:xfrm>
            <a:off x="502920" y="250825"/>
            <a:ext cx="4297680" cy="153888"/>
          </a:xfrm>
          <a:prstGeom prst="rect">
            <a:avLst/>
          </a:prstGeom>
        </p:spPr>
        <p:txBody>
          <a:bodyPr rIns="0" bIns="0" anchor="ctr" anchorCtr="0">
            <a:noAutofit/>
          </a:bodyPr>
          <a:lstStyle>
            <a:lvl1pPr>
              <a:defRPr sz="1000">
                <a:solidFill>
                  <a:schemeClr val="bg1">
                    <a:lumMod val="65000"/>
                  </a:schemeClr>
                </a:solidFill>
              </a:defRPr>
            </a:lvl1pPr>
          </a:lstStyle>
          <a:p>
            <a:pPr lvl="0"/>
            <a:r>
              <a:rPr lang="en-US" dirty="0"/>
              <a:t>Click to edit section title</a:t>
            </a:r>
          </a:p>
        </p:txBody>
      </p:sp>
      <p:sp>
        <p:nvSpPr>
          <p:cNvPr id="7" name="Footer Placeholder 6"/>
          <p:cNvSpPr>
            <a:spLocks noGrp="1"/>
          </p:cNvSpPr>
          <p:nvPr>
            <p:ph type="ftr" sz="quarter" idx="14"/>
          </p:nvPr>
        </p:nvSpPr>
        <p:spPr/>
        <p:txBody>
          <a:bodyPr/>
          <a:lstStyle/>
          <a:p>
            <a:endParaRPr lang="en-GB" dirty="0"/>
          </a:p>
        </p:txBody>
      </p:sp>
      <p:sp>
        <p:nvSpPr>
          <p:cNvPr id="12" name="Text Placeholder 11"/>
          <p:cNvSpPr>
            <a:spLocks noGrp="1"/>
          </p:cNvSpPr>
          <p:nvPr>
            <p:ph type="body" sz="quarter" idx="15"/>
          </p:nvPr>
        </p:nvSpPr>
        <p:spPr>
          <a:xfrm>
            <a:off x="415659" y="1468283"/>
            <a:ext cx="8231187" cy="4272657"/>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300965168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userDrawn="1">
  <p:cSld name="46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2920" y="465138"/>
            <a:ext cx="8229600" cy="914400"/>
          </a:xfrm>
        </p:spPr>
        <p:txBody>
          <a:bodyPr/>
          <a:lstStyle>
            <a:lvl1pPr>
              <a:defRPr baseline="0"/>
            </a:lvl1pPr>
          </a:lstStyle>
          <a:p>
            <a:r>
              <a:rPr lang="en-US" dirty="0"/>
              <a:t>CLICK TO EDIT MASTER TITLE STYLE</a:t>
            </a:r>
          </a:p>
        </p:txBody>
      </p:sp>
      <p:sp>
        <p:nvSpPr>
          <p:cNvPr id="6" name="Slide Number Placeholder 5"/>
          <p:cNvSpPr>
            <a:spLocks noGrp="1"/>
          </p:cNvSpPr>
          <p:nvPr>
            <p:ph type="sldNum" sz="quarter" idx="12"/>
          </p:nvPr>
        </p:nvSpPr>
        <p:spPr/>
        <p:txBody>
          <a:bodyPr/>
          <a:lstStyle/>
          <a:p>
            <a:fld id="{A2885E78-1F86-4A3D-9EE1-B0103B1CEF15}" type="slidenum">
              <a:rPr lang="en-US" smtClean="0">
                <a:solidFill>
                  <a:srgbClr val="000000"/>
                </a:solidFill>
              </a:rPr>
              <a:pPr/>
              <a:t>‹#›</a:t>
            </a:fld>
            <a:endParaRPr lang="en-US">
              <a:solidFill>
                <a:srgbClr val="000000"/>
              </a:solidFill>
            </a:endParaRPr>
          </a:p>
        </p:txBody>
      </p:sp>
      <p:sp>
        <p:nvSpPr>
          <p:cNvPr id="8" name="Text Placeholder 7"/>
          <p:cNvSpPr>
            <a:spLocks noGrp="1"/>
          </p:cNvSpPr>
          <p:nvPr>
            <p:ph type="body" sz="quarter" idx="13" hasCustomPrompt="1"/>
          </p:nvPr>
        </p:nvSpPr>
        <p:spPr bwMode="gray">
          <a:xfrm>
            <a:off x="502920" y="250825"/>
            <a:ext cx="4297680" cy="153888"/>
          </a:xfrm>
          <a:prstGeom prst="rect">
            <a:avLst/>
          </a:prstGeom>
        </p:spPr>
        <p:txBody>
          <a:bodyPr rIns="0" bIns="0" anchor="ctr" anchorCtr="0">
            <a:noAutofit/>
          </a:bodyPr>
          <a:lstStyle>
            <a:lvl1pPr>
              <a:defRPr sz="1000">
                <a:solidFill>
                  <a:schemeClr val="bg1">
                    <a:lumMod val="65000"/>
                  </a:schemeClr>
                </a:solidFill>
              </a:defRPr>
            </a:lvl1pPr>
          </a:lstStyle>
          <a:p>
            <a:pPr lvl="0"/>
            <a:r>
              <a:rPr lang="en-US" dirty="0"/>
              <a:t>Click to edit section title</a:t>
            </a:r>
          </a:p>
        </p:txBody>
      </p:sp>
      <p:sp>
        <p:nvSpPr>
          <p:cNvPr id="7" name="Footer Placeholder 6"/>
          <p:cNvSpPr>
            <a:spLocks noGrp="1"/>
          </p:cNvSpPr>
          <p:nvPr>
            <p:ph type="ftr" sz="quarter" idx="14"/>
          </p:nvPr>
        </p:nvSpPr>
        <p:spPr/>
        <p:txBody>
          <a:bodyPr/>
          <a:lstStyle/>
          <a:p>
            <a:endParaRPr lang="en-GB" dirty="0"/>
          </a:p>
        </p:txBody>
      </p:sp>
      <p:sp>
        <p:nvSpPr>
          <p:cNvPr id="12" name="Text Placeholder 11"/>
          <p:cNvSpPr>
            <a:spLocks noGrp="1"/>
          </p:cNvSpPr>
          <p:nvPr>
            <p:ph type="body" sz="quarter" idx="15"/>
          </p:nvPr>
        </p:nvSpPr>
        <p:spPr>
          <a:xfrm>
            <a:off x="415659" y="1468283"/>
            <a:ext cx="8231187" cy="4272657"/>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300965168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userDrawn="1">
  <p:cSld name="47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2920" y="465138"/>
            <a:ext cx="8229600" cy="914400"/>
          </a:xfrm>
        </p:spPr>
        <p:txBody>
          <a:bodyPr/>
          <a:lstStyle>
            <a:lvl1pPr>
              <a:defRPr baseline="0"/>
            </a:lvl1pPr>
          </a:lstStyle>
          <a:p>
            <a:r>
              <a:rPr lang="en-US" dirty="0"/>
              <a:t>CLICK TO EDIT MASTER TITLE STYLE</a:t>
            </a:r>
          </a:p>
        </p:txBody>
      </p:sp>
      <p:sp>
        <p:nvSpPr>
          <p:cNvPr id="6" name="Slide Number Placeholder 5"/>
          <p:cNvSpPr>
            <a:spLocks noGrp="1"/>
          </p:cNvSpPr>
          <p:nvPr>
            <p:ph type="sldNum" sz="quarter" idx="12"/>
          </p:nvPr>
        </p:nvSpPr>
        <p:spPr/>
        <p:txBody>
          <a:bodyPr/>
          <a:lstStyle/>
          <a:p>
            <a:fld id="{A2885E78-1F86-4A3D-9EE1-B0103B1CEF15}" type="slidenum">
              <a:rPr lang="en-US" smtClean="0">
                <a:solidFill>
                  <a:srgbClr val="000000"/>
                </a:solidFill>
              </a:rPr>
              <a:pPr/>
              <a:t>‹#›</a:t>
            </a:fld>
            <a:endParaRPr lang="en-US">
              <a:solidFill>
                <a:srgbClr val="000000"/>
              </a:solidFill>
            </a:endParaRPr>
          </a:p>
        </p:txBody>
      </p:sp>
      <p:sp>
        <p:nvSpPr>
          <p:cNvPr id="8" name="Text Placeholder 7"/>
          <p:cNvSpPr>
            <a:spLocks noGrp="1"/>
          </p:cNvSpPr>
          <p:nvPr>
            <p:ph type="body" sz="quarter" idx="13" hasCustomPrompt="1"/>
          </p:nvPr>
        </p:nvSpPr>
        <p:spPr bwMode="gray">
          <a:xfrm>
            <a:off x="502920" y="250825"/>
            <a:ext cx="4297680" cy="153888"/>
          </a:xfrm>
          <a:prstGeom prst="rect">
            <a:avLst/>
          </a:prstGeom>
        </p:spPr>
        <p:txBody>
          <a:bodyPr rIns="0" bIns="0" anchor="ctr" anchorCtr="0">
            <a:noAutofit/>
          </a:bodyPr>
          <a:lstStyle>
            <a:lvl1pPr>
              <a:defRPr sz="1000">
                <a:solidFill>
                  <a:schemeClr val="bg1">
                    <a:lumMod val="65000"/>
                  </a:schemeClr>
                </a:solidFill>
              </a:defRPr>
            </a:lvl1pPr>
          </a:lstStyle>
          <a:p>
            <a:pPr lvl="0"/>
            <a:r>
              <a:rPr lang="en-US" dirty="0"/>
              <a:t>Click to edit section title</a:t>
            </a:r>
          </a:p>
        </p:txBody>
      </p:sp>
      <p:sp>
        <p:nvSpPr>
          <p:cNvPr id="7" name="Footer Placeholder 6"/>
          <p:cNvSpPr>
            <a:spLocks noGrp="1"/>
          </p:cNvSpPr>
          <p:nvPr>
            <p:ph type="ftr" sz="quarter" idx="14"/>
          </p:nvPr>
        </p:nvSpPr>
        <p:spPr/>
        <p:txBody>
          <a:bodyPr/>
          <a:lstStyle/>
          <a:p>
            <a:endParaRPr lang="en-GB" dirty="0"/>
          </a:p>
        </p:txBody>
      </p:sp>
      <p:sp>
        <p:nvSpPr>
          <p:cNvPr id="12" name="Text Placeholder 11"/>
          <p:cNvSpPr>
            <a:spLocks noGrp="1"/>
          </p:cNvSpPr>
          <p:nvPr>
            <p:ph type="body" sz="quarter" idx="15"/>
          </p:nvPr>
        </p:nvSpPr>
        <p:spPr>
          <a:xfrm>
            <a:off x="415659" y="1468283"/>
            <a:ext cx="8231187" cy="4272657"/>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300965168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userDrawn="1">
  <p:cSld name="48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2920" y="465138"/>
            <a:ext cx="8229600" cy="914400"/>
          </a:xfrm>
        </p:spPr>
        <p:txBody>
          <a:bodyPr/>
          <a:lstStyle>
            <a:lvl1pPr>
              <a:defRPr baseline="0"/>
            </a:lvl1pPr>
          </a:lstStyle>
          <a:p>
            <a:r>
              <a:rPr lang="en-US" dirty="0"/>
              <a:t>CLICK TO EDIT MASTER TITLE STYLE</a:t>
            </a:r>
          </a:p>
        </p:txBody>
      </p:sp>
      <p:sp>
        <p:nvSpPr>
          <p:cNvPr id="6" name="Slide Number Placeholder 5"/>
          <p:cNvSpPr>
            <a:spLocks noGrp="1"/>
          </p:cNvSpPr>
          <p:nvPr>
            <p:ph type="sldNum" sz="quarter" idx="12"/>
          </p:nvPr>
        </p:nvSpPr>
        <p:spPr/>
        <p:txBody>
          <a:bodyPr/>
          <a:lstStyle/>
          <a:p>
            <a:fld id="{A2885E78-1F86-4A3D-9EE1-B0103B1CEF15}" type="slidenum">
              <a:rPr lang="en-US" smtClean="0">
                <a:solidFill>
                  <a:srgbClr val="000000"/>
                </a:solidFill>
              </a:rPr>
              <a:pPr/>
              <a:t>‹#›</a:t>
            </a:fld>
            <a:endParaRPr lang="en-US">
              <a:solidFill>
                <a:srgbClr val="000000"/>
              </a:solidFill>
            </a:endParaRPr>
          </a:p>
        </p:txBody>
      </p:sp>
      <p:sp>
        <p:nvSpPr>
          <p:cNvPr id="8" name="Text Placeholder 7"/>
          <p:cNvSpPr>
            <a:spLocks noGrp="1"/>
          </p:cNvSpPr>
          <p:nvPr>
            <p:ph type="body" sz="quarter" idx="13" hasCustomPrompt="1"/>
          </p:nvPr>
        </p:nvSpPr>
        <p:spPr bwMode="gray">
          <a:xfrm>
            <a:off x="502920" y="250825"/>
            <a:ext cx="4297680" cy="153888"/>
          </a:xfrm>
          <a:prstGeom prst="rect">
            <a:avLst/>
          </a:prstGeom>
        </p:spPr>
        <p:txBody>
          <a:bodyPr rIns="0" bIns="0" anchor="ctr" anchorCtr="0">
            <a:noAutofit/>
          </a:bodyPr>
          <a:lstStyle>
            <a:lvl1pPr>
              <a:defRPr sz="1000">
                <a:solidFill>
                  <a:schemeClr val="bg1">
                    <a:lumMod val="65000"/>
                  </a:schemeClr>
                </a:solidFill>
              </a:defRPr>
            </a:lvl1pPr>
          </a:lstStyle>
          <a:p>
            <a:pPr lvl="0"/>
            <a:r>
              <a:rPr lang="en-US" dirty="0"/>
              <a:t>Click to edit section title</a:t>
            </a:r>
          </a:p>
        </p:txBody>
      </p:sp>
      <p:sp>
        <p:nvSpPr>
          <p:cNvPr id="7" name="Footer Placeholder 6"/>
          <p:cNvSpPr>
            <a:spLocks noGrp="1"/>
          </p:cNvSpPr>
          <p:nvPr>
            <p:ph type="ftr" sz="quarter" idx="14"/>
          </p:nvPr>
        </p:nvSpPr>
        <p:spPr/>
        <p:txBody>
          <a:bodyPr/>
          <a:lstStyle/>
          <a:p>
            <a:endParaRPr lang="en-GB" dirty="0"/>
          </a:p>
        </p:txBody>
      </p:sp>
      <p:sp>
        <p:nvSpPr>
          <p:cNvPr id="12" name="Text Placeholder 11"/>
          <p:cNvSpPr>
            <a:spLocks noGrp="1"/>
          </p:cNvSpPr>
          <p:nvPr>
            <p:ph type="body" sz="quarter" idx="15"/>
          </p:nvPr>
        </p:nvSpPr>
        <p:spPr>
          <a:xfrm>
            <a:off x="415659" y="1468283"/>
            <a:ext cx="8231187" cy="4272657"/>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30096516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91A7FAF2-545D-4E61-BBB7-0AF7C39E0CB1}" type="datetimeFigureOut">
              <a:rPr lang="tr-TR" smtClean="0"/>
              <a:pPr/>
              <a:t>13.6.2019</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2EE4A17B-EFFF-4548-97A0-B381BEB752A5}" type="slidenum">
              <a:rPr lang="tr-TR" smtClean="0"/>
              <a:pPr/>
              <a:t>‹#›</a:t>
            </a:fld>
            <a:endParaRPr lang="tr-T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userDrawn="1">
  <p:cSld name="49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2920" y="465138"/>
            <a:ext cx="8229600" cy="914400"/>
          </a:xfrm>
        </p:spPr>
        <p:txBody>
          <a:bodyPr/>
          <a:lstStyle>
            <a:lvl1pPr>
              <a:defRPr baseline="0"/>
            </a:lvl1pPr>
          </a:lstStyle>
          <a:p>
            <a:r>
              <a:rPr lang="en-US" dirty="0"/>
              <a:t>CLICK TO EDIT MASTER TITLE STYLE</a:t>
            </a:r>
          </a:p>
        </p:txBody>
      </p:sp>
      <p:sp>
        <p:nvSpPr>
          <p:cNvPr id="6" name="Slide Number Placeholder 5"/>
          <p:cNvSpPr>
            <a:spLocks noGrp="1"/>
          </p:cNvSpPr>
          <p:nvPr>
            <p:ph type="sldNum" sz="quarter" idx="12"/>
          </p:nvPr>
        </p:nvSpPr>
        <p:spPr/>
        <p:txBody>
          <a:bodyPr/>
          <a:lstStyle/>
          <a:p>
            <a:fld id="{A2885E78-1F86-4A3D-9EE1-B0103B1CEF15}" type="slidenum">
              <a:rPr lang="en-US" smtClean="0">
                <a:solidFill>
                  <a:srgbClr val="000000"/>
                </a:solidFill>
              </a:rPr>
              <a:pPr/>
              <a:t>‹#›</a:t>
            </a:fld>
            <a:endParaRPr lang="en-US">
              <a:solidFill>
                <a:srgbClr val="000000"/>
              </a:solidFill>
            </a:endParaRPr>
          </a:p>
        </p:txBody>
      </p:sp>
      <p:sp>
        <p:nvSpPr>
          <p:cNvPr id="8" name="Text Placeholder 7"/>
          <p:cNvSpPr>
            <a:spLocks noGrp="1"/>
          </p:cNvSpPr>
          <p:nvPr>
            <p:ph type="body" sz="quarter" idx="13" hasCustomPrompt="1"/>
          </p:nvPr>
        </p:nvSpPr>
        <p:spPr bwMode="gray">
          <a:xfrm>
            <a:off x="502920" y="250825"/>
            <a:ext cx="4297680" cy="153888"/>
          </a:xfrm>
          <a:prstGeom prst="rect">
            <a:avLst/>
          </a:prstGeom>
        </p:spPr>
        <p:txBody>
          <a:bodyPr rIns="0" bIns="0" anchor="ctr" anchorCtr="0">
            <a:noAutofit/>
          </a:bodyPr>
          <a:lstStyle>
            <a:lvl1pPr>
              <a:defRPr sz="1000">
                <a:solidFill>
                  <a:schemeClr val="bg1">
                    <a:lumMod val="65000"/>
                  </a:schemeClr>
                </a:solidFill>
              </a:defRPr>
            </a:lvl1pPr>
          </a:lstStyle>
          <a:p>
            <a:pPr lvl="0"/>
            <a:r>
              <a:rPr lang="en-US" dirty="0"/>
              <a:t>Click to edit section title</a:t>
            </a:r>
          </a:p>
        </p:txBody>
      </p:sp>
      <p:sp>
        <p:nvSpPr>
          <p:cNvPr id="7" name="Footer Placeholder 6"/>
          <p:cNvSpPr>
            <a:spLocks noGrp="1"/>
          </p:cNvSpPr>
          <p:nvPr>
            <p:ph type="ftr" sz="quarter" idx="14"/>
          </p:nvPr>
        </p:nvSpPr>
        <p:spPr/>
        <p:txBody>
          <a:bodyPr/>
          <a:lstStyle/>
          <a:p>
            <a:endParaRPr lang="en-GB" dirty="0"/>
          </a:p>
        </p:txBody>
      </p:sp>
      <p:sp>
        <p:nvSpPr>
          <p:cNvPr id="12" name="Text Placeholder 11"/>
          <p:cNvSpPr>
            <a:spLocks noGrp="1"/>
          </p:cNvSpPr>
          <p:nvPr>
            <p:ph type="body" sz="quarter" idx="15"/>
          </p:nvPr>
        </p:nvSpPr>
        <p:spPr>
          <a:xfrm>
            <a:off x="415659" y="1468283"/>
            <a:ext cx="8231187" cy="4272657"/>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300965168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userDrawn="1">
  <p:cSld name="50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2920" y="465138"/>
            <a:ext cx="8229600" cy="914400"/>
          </a:xfrm>
        </p:spPr>
        <p:txBody>
          <a:bodyPr/>
          <a:lstStyle>
            <a:lvl1pPr>
              <a:defRPr baseline="0"/>
            </a:lvl1pPr>
          </a:lstStyle>
          <a:p>
            <a:r>
              <a:rPr lang="en-US" dirty="0"/>
              <a:t>CLICK TO EDIT MASTER TITLE STYLE</a:t>
            </a:r>
          </a:p>
        </p:txBody>
      </p:sp>
      <p:sp>
        <p:nvSpPr>
          <p:cNvPr id="6" name="Slide Number Placeholder 5"/>
          <p:cNvSpPr>
            <a:spLocks noGrp="1"/>
          </p:cNvSpPr>
          <p:nvPr>
            <p:ph type="sldNum" sz="quarter" idx="12"/>
          </p:nvPr>
        </p:nvSpPr>
        <p:spPr/>
        <p:txBody>
          <a:bodyPr/>
          <a:lstStyle/>
          <a:p>
            <a:fld id="{A2885E78-1F86-4A3D-9EE1-B0103B1CEF15}" type="slidenum">
              <a:rPr lang="en-US" smtClean="0">
                <a:solidFill>
                  <a:srgbClr val="000000"/>
                </a:solidFill>
              </a:rPr>
              <a:pPr/>
              <a:t>‹#›</a:t>
            </a:fld>
            <a:endParaRPr lang="en-US">
              <a:solidFill>
                <a:srgbClr val="000000"/>
              </a:solidFill>
            </a:endParaRPr>
          </a:p>
        </p:txBody>
      </p:sp>
      <p:sp>
        <p:nvSpPr>
          <p:cNvPr id="8" name="Text Placeholder 7"/>
          <p:cNvSpPr>
            <a:spLocks noGrp="1"/>
          </p:cNvSpPr>
          <p:nvPr>
            <p:ph type="body" sz="quarter" idx="13" hasCustomPrompt="1"/>
          </p:nvPr>
        </p:nvSpPr>
        <p:spPr bwMode="gray">
          <a:xfrm>
            <a:off x="502920" y="250825"/>
            <a:ext cx="4297680" cy="153888"/>
          </a:xfrm>
          <a:prstGeom prst="rect">
            <a:avLst/>
          </a:prstGeom>
        </p:spPr>
        <p:txBody>
          <a:bodyPr rIns="0" bIns="0" anchor="ctr" anchorCtr="0">
            <a:noAutofit/>
          </a:bodyPr>
          <a:lstStyle>
            <a:lvl1pPr>
              <a:defRPr sz="1000">
                <a:solidFill>
                  <a:schemeClr val="bg1">
                    <a:lumMod val="65000"/>
                  </a:schemeClr>
                </a:solidFill>
              </a:defRPr>
            </a:lvl1pPr>
          </a:lstStyle>
          <a:p>
            <a:pPr lvl="0"/>
            <a:r>
              <a:rPr lang="en-US" dirty="0"/>
              <a:t>Click to edit section title</a:t>
            </a:r>
          </a:p>
        </p:txBody>
      </p:sp>
      <p:sp>
        <p:nvSpPr>
          <p:cNvPr id="7" name="Footer Placeholder 6"/>
          <p:cNvSpPr>
            <a:spLocks noGrp="1"/>
          </p:cNvSpPr>
          <p:nvPr>
            <p:ph type="ftr" sz="quarter" idx="14"/>
          </p:nvPr>
        </p:nvSpPr>
        <p:spPr/>
        <p:txBody>
          <a:bodyPr/>
          <a:lstStyle/>
          <a:p>
            <a:endParaRPr lang="en-GB" dirty="0"/>
          </a:p>
        </p:txBody>
      </p:sp>
      <p:sp>
        <p:nvSpPr>
          <p:cNvPr id="12" name="Text Placeholder 11"/>
          <p:cNvSpPr>
            <a:spLocks noGrp="1"/>
          </p:cNvSpPr>
          <p:nvPr>
            <p:ph type="body" sz="quarter" idx="15"/>
          </p:nvPr>
        </p:nvSpPr>
        <p:spPr>
          <a:xfrm>
            <a:off x="415659" y="1468283"/>
            <a:ext cx="8231187" cy="4272657"/>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300965168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userDrawn="1">
  <p:cSld name="5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2920" y="465138"/>
            <a:ext cx="8229600" cy="914400"/>
          </a:xfrm>
        </p:spPr>
        <p:txBody>
          <a:bodyPr/>
          <a:lstStyle>
            <a:lvl1pPr>
              <a:defRPr baseline="0"/>
            </a:lvl1pPr>
          </a:lstStyle>
          <a:p>
            <a:r>
              <a:rPr lang="en-US" dirty="0"/>
              <a:t>CLICK TO EDIT MASTER TITLE STYLE</a:t>
            </a:r>
          </a:p>
        </p:txBody>
      </p:sp>
      <p:sp>
        <p:nvSpPr>
          <p:cNvPr id="6" name="Slide Number Placeholder 5"/>
          <p:cNvSpPr>
            <a:spLocks noGrp="1"/>
          </p:cNvSpPr>
          <p:nvPr>
            <p:ph type="sldNum" sz="quarter" idx="12"/>
          </p:nvPr>
        </p:nvSpPr>
        <p:spPr/>
        <p:txBody>
          <a:bodyPr/>
          <a:lstStyle/>
          <a:p>
            <a:fld id="{A2885E78-1F86-4A3D-9EE1-B0103B1CEF15}" type="slidenum">
              <a:rPr lang="en-US" smtClean="0">
                <a:solidFill>
                  <a:srgbClr val="000000"/>
                </a:solidFill>
              </a:rPr>
              <a:pPr/>
              <a:t>‹#›</a:t>
            </a:fld>
            <a:endParaRPr lang="en-US">
              <a:solidFill>
                <a:srgbClr val="000000"/>
              </a:solidFill>
            </a:endParaRPr>
          </a:p>
        </p:txBody>
      </p:sp>
      <p:sp>
        <p:nvSpPr>
          <p:cNvPr id="8" name="Text Placeholder 7"/>
          <p:cNvSpPr>
            <a:spLocks noGrp="1"/>
          </p:cNvSpPr>
          <p:nvPr>
            <p:ph type="body" sz="quarter" idx="13" hasCustomPrompt="1"/>
          </p:nvPr>
        </p:nvSpPr>
        <p:spPr bwMode="gray">
          <a:xfrm>
            <a:off x="502920" y="250825"/>
            <a:ext cx="4297680" cy="153888"/>
          </a:xfrm>
          <a:prstGeom prst="rect">
            <a:avLst/>
          </a:prstGeom>
        </p:spPr>
        <p:txBody>
          <a:bodyPr rIns="0" bIns="0" anchor="ctr" anchorCtr="0">
            <a:noAutofit/>
          </a:bodyPr>
          <a:lstStyle>
            <a:lvl1pPr>
              <a:defRPr sz="1000">
                <a:solidFill>
                  <a:schemeClr val="bg1">
                    <a:lumMod val="65000"/>
                  </a:schemeClr>
                </a:solidFill>
              </a:defRPr>
            </a:lvl1pPr>
          </a:lstStyle>
          <a:p>
            <a:pPr lvl="0"/>
            <a:r>
              <a:rPr lang="en-US" dirty="0"/>
              <a:t>Click to edit section title</a:t>
            </a:r>
          </a:p>
        </p:txBody>
      </p:sp>
      <p:sp>
        <p:nvSpPr>
          <p:cNvPr id="7" name="Footer Placeholder 6"/>
          <p:cNvSpPr>
            <a:spLocks noGrp="1"/>
          </p:cNvSpPr>
          <p:nvPr>
            <p:ph type="ftr" sz="quarter" idx="14"/>
          </p:nvPr>
        </p:nvSpPr>
        <p:spPr/>
        <p:txBody>
          <a:bodyPr/>
          <a:lstStyle/>
          <a:p>
            <a:endParaRPr lang="en-GB" dirty="0"/>
          </a:p>
        </p:txBody>
      </p:sp>
      <p:sp>
        <p:nvSpPr>
          <p:cNvPr id="12" name="Text Placeholder 11"/>
          <p:cNvSpPr>
            <a:spLocks noGrp="1"/>
          </p:cNvSpPr>
          <p:nvPr>
            <p:ph type="body" sz="quarter" idx="15"/>
          </p:nvPr>
        </p:nvSpPr>
        <p:spPr>
          <a:xfrm>
            <a:off x="415659" y="1468283"/>
            <a:ext cx="8231187" cy="4272657"/>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300965168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userDrawn="1">
  <p:cSld name="52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2920" y="465138"/>
            <a:ext cx="8229600" cy="914400"/>
          </a:xfrm>
        </p:spPr>
        <p:txBody>
          <a:bodyPr/>
          <a:lstStyle>
            <a:lvl1pPr>
              <a:defRPr baseline="0"/>
            </a:lvl1pPr>
          </a:lstStyle>
          <a:p>
            <a:r>
              <a:rPr lang="en-US" dirty="0"/>
              <a:t>CLICK TO EDIT MASTER TITLE STYLE</a:t>
            </a:r>
          </a:p>
        </p:txBody>
      </p:sp>
      <p:sp>
        <p:nvSpPr>
          <p:cNvPr id="6" name="Slide Number Placeholder 5"/>
          <p:cNvSpPr>
            <a:spLocks noGrp="1"/>
          </p:cNvSpPr>
          <p:nvPr>
            <p:ph type="sldNum" sz="quarter" idx="12"/>
          </p:nvPr>
        </p:nvSpPr>
        <p:spPr/>
        <p:txBody>
          <a:bodyPr/>
          <a:lstStyle/>
          <a:p>
            <a:fld id="{A2885E78-1F86-4A3D-9EE1-B0103B1CEF15}" type="slidenum">
              <a:rPr lang="en-US" smtClean="0">
                <a:solidFill>
                  <a:srgbClr val="000000"/>
                </a:solidFill>
              </a:rPr>
              <a:pPr/>
              <a:t>‹#›</a:t>
            </a:fld>
            <a:endParaRPr lang="en-US">
              <a:solidFill>
                <a:srgbClr val="000000"/>
              </a:solidFill>
            </a:endParaRPr>
          </a:p>
        </p:txBody>
      </p:sp>
      <p:sp>
        <p:nvSpPr>
          <p:cNvPr id="8" name="Text Placeholder 7"/>
          <p:cNvSpPr>
            <a:spLocks noGrp="1"/>
          </p:cNvSpPr>
          <p:nvPr>
            <p:ph type="body" sz="quarter" idx="13" hasCustomPrompt="1"/>
          </p:nvPr>
        </p:nvSpPr>
        <p:spPr bwMode="gray">
          <a:xfrm>
            <a:off x="502920" y="250825"/>
            <a:ext cx="4297680" cy="153888"/>
          </a:xfrm>
          <a:prstGeom prst="rect">
            <a:avLst/>
          </a:prstGeom>
        </p:spPr>
        <p:txBody>
          <a:bodyPr rIns="0" bIns="0" anchor="ctr" anchorCtr="0">
            <a:noAutofit/>
          </a:bodyPr>
          <a:lstStyle>
            <a:lvl1pPr>
              <a:defRPr sz="1000">
                <a:solidFill>
                  <a:schemeClr val="bg1">
                    <a:lumMod val="65000"/>
                  </a:schemeClr>
                </a:solidFill>
              </a:defRPr>
            </a:lvl1pPr>
          </a:lstStyle>
          <a:p>
            <a:pPr lvl="0"/>
            <a:r>
              <a:rPr lang="en-US" dirty="0"/>
              <a:t>Click to edit section title</a:t>
            </a:r>
          </a:p>
        </p:txBody>
      </p:sp>
      <p:sp>
        <p:nvSpPr>
          <p:cNvPr id="7" name="Footer Placeholder 6"/>
          <p:cNvSpPr>
            <a:spLocks noGrp="1"/>
          </p:cNvSpPr>
          <p:nvPr>
            <p:ph type="ftr" sz="quarter" idx="14"/>
          </p:nvPr>
        </p:nvSpPr>
        <p:spPr/>
        <p:txBody>
          <a:bodyPr/>
          <a:lstStyle/>
          <a:p>
            <a:endParaRPr lang="en-GB" dirty="0"/>
          </a:p>
        </p:txBody>
      </p:sp>
      <p:sp>
        <p:nvSpPr>
          <p:cNvPr id="12" name="Text Placeholder 11"/>
          <p:cNvSpPr>
            <a:spLocks noGrp="1"/>
          </p:cNvSpPr>
          <p:nvPr>
            <p:ph type="body" sz="quarter" idx="15"/>
          </p:nvPr>
        </p:nvSpPr>
        <p:spPr>
          <a:xfrm>
            <a:off x="415659" y="1468283"/>
            <a:ext cx="8231187" cy="4272657"/>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30096516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91A7FAF2-545D-4E61-BBB7-0AF7C39E0CB1}" type="datetimeFigureOut">
              <a:rPr lang="tr-TR" smtClean="0"/>
              <a:pPr/>
              <a:t>13.6.2019</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2EE4A17B-EFFF-4548-97A0-B381BEB752A5}"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91A7FAF2-545D-4E61-BBB7-0AF7C39E0CB1}" type="datetimeFigureOut">
              <a:rPr lang="tr-TR" smtClean="0"/>
              <a:pPr/>
              <a:t>13.6.2019</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2EE4A17B-EFFF-4548-97A0-B381BEB752A5}"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91A7FAF2-545D-4E61-BBB7-0AF7C39E0CB1}" type="datetimeFigureOut">
              <a:rPr lang="tr-TR" smtClean="0"/>
              <a:pPr/>
              <a:t>13.6.2019</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2EE4A17B-EFFF-4548-97A0-B381BEB752A5}"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91A7FAF2-545D-4E61-BBB7-0AF7C39E0CB1}" type="datetimeFigureOut">
              <a:rPr lang="tr-TR" smtClean="0"/>
              <a:pPr/>
              <a:t>13.6.2019</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2EE4A17B-EFFF-4548-97A0-B381BEB752A5}"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1A7FAF2-545D-4E61-BBB7-0AF7C39E0CB1}" type="datetimeFigureOut">
              <a:rPr lang="tr-TR" smtClean="0"/>
              <a:pPr/>
              <a:t>13.6.2019</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EE4A17B-EFFF-4548-97A0-B381BEB752A5}" type="slidenum">
              <a:rPr lang="tr-TR" smtClean="0"/>
              <a:pPr/>
              <a:t>‹#›</a:t>
            </a:fld>
            <a:endParaRPr lang="tr-TR"/>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 id="2147483662" r:id="rId13"/>
    <p:sldLayoutId id="2147483663" r:id="rId14"/>
    <p:sldLayoutId id="2147483664" r:id="rId15"/>
    <p:sldLayoutId id="2147483665" r:id="rId16"/>
    <p:sldLayoutId id="2147483666" r:id="rId17"/>
    <p:sldLayoutId id="2147483667" r:id="rId18"/>
    <p:sldLayoutId id="2147483669" r:id="rId19"/>
    <p:sldLayoutId id="2147483670" r:id="rId20"/>
    <p:sldLayoutId id="2147483671" r:id="rId21"/>
    <p:sldLayoutId id="2147483672" r:id="rId22"/>
    <p:sldLayoutId id="2147483673" r:id="rId23"/>
    <p:sldLayoutId id="2147483674" r:id="rId24"/>
    <p:sldLayoutId id="2147483675" r:id="rId25"/>
    <p:sldLayoutId id="2147483676" r:id="rId26"/>
    <p:sldLayoutId id="2147483678" r:id="rId27"/>
    <p:sldLayoutId id="2147483679" r:id="rId28"/>
    <p:sldLayoutId id="2147483695" r:id="rId29"/>
    <p:sldLayoutId id="2147483696" r:id="rId30"/>
    <p:sldLayoutId id="2147483697" r:id="rId31"/>
    <p:sldLayoutId id="2147483698" r:id="rId32"/>
    <p:sldLayoutId id="2147483699" r:id="rId33"/>
    <p:sldLayoutId id="2147483700" r:id="rId34"/>
    <p:sldLayoutId id="2147483701" r:id="rId35"/>
    <p:sldLayoutId id="2147483702" r:id="rId36"/>
    <p:sldLayoutId id="2147483703" r:id="rId37"/>
    <p:sldLayoutId id="2147483704" r:id="rId38"/>
    <p:sldLayoutId id="2147483705" r:id="rId39"/>
    <p:sldLayoutId id="2147483706" r:id="rId40"/>
    <p:sldLayoutId id="2147483707" r:id="rId41"/>
    <p:sldLayoutId id="2147483708" r:id="rId42"/>
    <p:sldLayoutId id="2147483709" r:id="rId43"/>
    <p:sldLayoutId id="2147483710" r:id="rId44"/>
    <p:sldLayoutId id="2147483711" r:id="rId45"/>
    <p:sldLayoutId id="2147483712" r:id="rId46"/>
    <p:sldLayoutId id="2147483713" r:id="rId47"/>
    <p:sldLayoutId id="2147483714" r:id="rId48"/>
    <p:sldLayoutId id="2147483715" r:id="rId49"/>
    <p:sldLayoutId id="2147483716" r:id="rId50"/>
    <p:sldLayoutId id="2147483717" r:id="rId51"/>
    <p:sldLayoutId id="2147483718" r:id="rId52"/>
    <p:sldLayoutId id="2147483719" r:id="rId5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8.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40.xml"/></Relationships>
</file>

<file path=ppt/slides/_rels/slide101.xml.rels><?xml version="1.0" encoding="UTF-8" standalone="yes"?>
<Relationships xmlns="http://schemas.openxmlformats.org/package/2006/relationships"><Relationship Id="rId3" Type="http://schemas.openxmlformats.org/officeDocument/2006/relationships/chart" Target="../charts/chart23.xml"/><Relationship Id="rId2" Type="http://schemas.openxmlformats.org/officeDocument/2006/relationships/notesSlide" Target="../notesSlides/notesSlide72.xml"/><Relationship Id="rId1" Type="http://schemas.openxmlformats.org/officeDocument/2006/relationships/slideLayout" Target="../slideLayouts/slideLayout41.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03.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73.xml"/><Relationship Id="rId1" Type="http://schemas.openxmlformats.org/officeDocument/2006/relationships/slideLayout" Target="../slideLayouts/slideLayout34.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4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43.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44.xml"/></Relationships>
</file>

<file path=ppt/slides/_rels/slide107.xml.rels><?xml version="1.0" encoding="UTF-8" standalone="yes"?>
<Relationships xmlns="http://schemas.openxmlformats.org/package/2006/relationships"><Relationship Id="rId3" Type="http://schemas.openxmlformats.org/officeDocument/2006/relationships/chart" Target="../charts/chart24.xml"/><Relationship Id="rId2" Type="http://schemas.openxmlformats.org/officeDocument/2006/relationships/notesSlide" Target="../notesSlides/notesSlide77.xml"/><Relationship Id="rId1" Type="http://schemas.openxmlformats.org/officeDocument/2006/relationships/slideLayout" Target="../slideLayouts/slideLayout45.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46.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4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10.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80.xml"/><Relationship Id="rId1" Type="http://schemas.openxmlformats.org/officeDocument/2006/relationships/slideLayout" Target="../slideLayouts/slideLayout48.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11.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58.jpg"/><Relationship Id="rId7" Type="http://schemas.openxmlformats.org/officeDocument/2006/relationships/diagramColors" Target="../diagrams/colors3.xml"/><Relationship Id="rId2" Type="http://schemas.openxmlformats.org/officeDocument/2006/relationships/notesSlide" Target="../notesSlides/notesSlide81.xml"/><Relationship Id="rId1" Type="http://schemas.openxmlformats.org/officeDocument/2006/relationships/slideLayout" Target="../slideLayouts/slideLayout49.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 Id="rId9" Type="http://schemas.openxmlformats.org/officeDocument/2006/relationships/image" Target="../media/image59.jpg"/></Relationships>
</file>

<file path=ppt/slides/_rels/slide112.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82.xml"/><Relationship Id="rId1" Type="http://schemas.openxmlformats.org/officeDocument/2006/relationships/slideLayout" Target="../slideLayouts/slideLayout50.xml"/></Relationships>
</file>

<file path=ppt/slides/_rels/slide11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83.xml"/><Relationship Id="rId1" Type="http://schemas.openxmlformats.org/officeDocument/2006/relationships/slideLayout" Target="../slideLayouts/slideLayout51.xml"/></Relationships>
</file>

<file path=ppt/slides/_rels/slide114.xml.rels><?xml version="1.0" encoding="UTF-8" standalone="yes"?>
<Relationships xmlns="http://schemas.openxmlformats.org/package/2006/relationships"><Relationship Id="rId8" Type="http://schemas.openxmlformats.org/officeDocument/2006/relationships/diagramColors" Target="../diagrams/colors4.xml"/><Relationship Id="rId3" Type="http://schemas.openxmlformats.org/officeDocument/2006/relationships/image" Target="../media/image63.png"/><Relationship Id="rId7" Type="http://schemas.openxmlformats.org/officeDocument/2006/relationships/diagramQuickStyle" Target="../diagrams/quickStyle4.xml"/><Relationship Id="rId2" Type="http://schemas.openxmlformats.org/officeDocument/2006/relationships/image" Target="../media/image62.png"/><Relationship Id="rId1" Type="http://schemas.openxmlformats.org/officeDocument/2006/relationships/slideLayout" Target="../slideLayouts/slideLayout52.xml"/><Relationship Id="rId6" Type="http://schemas.openxmlformats.org/officeDocument/2006/relationships/diagramLayout" Target="../diagrams/layout4.xml"/><Relationship Id="rId5" Type="http://schemas.openxmlformats.org/officeDocument/2006/relationships/diagramData" Target="../diagrams/data4.xml"/><Relationship Id="rId4" Type="http://schemas.openxmlformats.org/officeDocument/2006/relationships/image" Target="../media/image64.png"/><Relationship Id="rId9" Type="http://schemas.microsoft.com/office/2007/relationships/diagramDrawing" Target="../diagrams/drawing4.xml"/></Relationships>
</file>

<file path=ppt/slides/_rels/slide115.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84.xml"/><Relationship Id="rId1" Type="http://schemas.openxmlformats.org/officeDocument/2006/relationships/slideLayout" Target="../slideLayouts/slideLayout53.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hyperlink" Target="http://ispub.com/IJGO/4/1/7501"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6.xml"/><Relationship Id="rId1" Type="http://schemas.openxmlformats.org/officeDocument/2006/relationships/slideLayout" Target="../slideLayouts/slideLayout13.xml"/><Relationship Id="rId4" Type="http://schemas.openxmlformats.org/officeDocument/2006/relationships/chart" Target="../charts/chart6.xml"/></Relationships>
</file>

<file path=ppt/slides/_rels/slide23.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7.xml"/><Relationship Id="rId1" Type="http://schemas.openxmlformats.org/officeDocument/2006/relationships/slideLayout" Target="../slideLayouts/slideLayout6.xml"/><Relationship Id="rId4" Type="http://schemas.openxmlformats.org/officeDocument/2006/relationships/chart" Target="../charts/chart8.xml"/></Relationships>
</file>

<file path=ppt/slides/_rels/slide24.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8.xml"/><Relationship Id="rId1" Type="http://schemas.openxmlformats.org/officeDocument/2006/relationships/slideLayout" Target="../slideLayouts/slideLayout14.xml"/><Relationship Id="rId4" Type="http://schemas.openxmlformats.org/officeDocument/2006/relationships/chart" Target="../charts/chart10.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0.xml"/><Relationship Id="rId1" Type="http://schemas.openxmlformats.org/officeDocument/2006/relationships/slideLayout" Target="../slideLayouts/slideLayout27.xml"/></Relationships>
</file>

<file path=ppt/slides/_rels/slide27.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4.xml"/><Relationship Id="rId1" Type="http://schemas.openxmlformats.org/officeDocument/2006/relationships/slideLayout" Target="../slideLayouts/slideLayout16.xml"/><Relationship Id="rId4" Type="http://schemas.openxmlformats.org/officeDocument/2006/relationships/image" Target="../media/image13.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5.xml"/></Relationships>
</file>

<file path=ppt/slides/_rels/slide3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6.xml"/></Relationships>
</file>

<file path=ppt/slides/_rels/slide3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6.xml"/><Relationship Id="rId4" Type="http://schemas.openxmlformats.org/officeDocument/2006/relationships/image" Target="../media/image19.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7.xml"/></Relationships>
</file>

<file path=ppt/slides/_rels/slide4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6.xml"/></Relationships>
</file>

<file path=ppt/slides/_rels/slide4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6.xml"/></Relationships>
</file>

<file path=ppt/slides/_rels/slide4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6.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6.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6.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6.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8.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6.xml"/></Relationships>
</file>

<file path=ppt/slides/_rels/slide51.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39.xml"/><Relationship Id="rId1" Type="http://schemas.openxmlformats.org/officeDocument/2006/relationships/slideLayout" Target="../slideLayouts/slideLayout16.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6.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6.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6.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6.xml"/></Relationships>
</file>

<file path=ppt/slides/_rels/slide5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6.xml"/></Relationships>
</file>

<file path=ppt/slides/_rels/slide57.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44.xml"/><Relationship Id="rId1" Type="http://schemas.openxmlformats.org/officeDocument/2006/relationships/slideLayout" Target="../slideLayouts/slideLayout16.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6.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6.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6.xml"/></Relationships>
</file>

<file path=ppt/slides/_rels/slide6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6.xml"/></Relationships>
</file>

<file path=ppt/slides/_rels/slide6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8.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6.xml"/></Relationships>
</file>

<file path=ppt/slides/_rels/slide6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16.xml"/></Relationships>
</file>

<file path=ppt/slides/_rels/slide6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16.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5.xml"/></Relationships>
</file>

<file path=ppt/slides/_rels/slide6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1.xml"/><Relationship Id="rId1" Type="http://schemas.openxmlformats.org/officeDocument/2006/relationships/slideLayout" Target="../slideLayouts/slideLayout27.xml"/><Relationship Id="rId5" Type="http://schemas.openxmlformats.org/officeDocument/2006/relationships/image" Target="../media/image36.png"/><Relationship Id="rId4" Type="http://schemas.openxmlformats.org/officeDocument/2006/relationships/image" Target="../media/image35.png"/></Relationships>
</file>

<file path=ppt/slides/_rels/slide69.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52.xml"/><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0.xml"/></Relationships>
</file>

<file path=ppt/slides/_rels/slide71.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54.xml"/><Relationship Id="rId1" Type="http://schemas.openxmlformats.org/officeDocument/2006/relationships/slideLayout" Target="../slideLayouts/slideLayout21.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2.xml"/></Relationships>
</file>

<file path=ppt/slides/_rels/slide73.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56.xml"/><Relationship Id="rId1" Type="http://schemas.openxmlformats.org/officeDocument/2006/relationships/slideLayout" Target="../slideLayouts/slideLayout23.xml"/></Relationships>
</file>

<file path=ppt/slides/_rels/slide74.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notesSlide" Target="../notesSlides/notesSlide57.xml"/><Relationship Id="rId1" Type="http://schemas.openxmlformats.org/officeDocument/2006/relationships/slideLayout" Target="../slideLayouts/slideLayout24.xml"/></Relationships>
</file>

<file path=ppt/slides/_rels/slide75.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6.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6.xml"/></Relationships>
</file>

<file path=ppt/slides/_rels/slide77.xml.rels><?xml version="1.0" encoding="UTF-8" standalone="yes"?>
<Relationships xmlns="http://schemas.openxmlformats.org/package/2006/relationships"><Relationship Id="rId3" Type="http://schemas.openxmlformats.org/officeDocument/2006/relationships/chart" Target="../charts/chart20.xml"/><Relationship Id="rId2" Type="http://schemas.openxmlformats.org/officeDocument/2006/relationships/notesSlide" Target="../notesSlides/notesSlide59.xml"/><Relationship Id="rId1" Type="http://schemas.openxmlformats.org/officeDocument/2006/relationships/slideLayout" Target="../slideLayouts/slideLayout25.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5.xml"/></Relationships>
</file>

<file path=ppt/slides/_rels/slide8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16.xml"/><Relationship Id="rId4" Type="http://schemas.openxmlformats.org/officeDocument/2006/relationships/image" Target="../media/image42.png"/></Relationships>
</file>

<file path=ppt/slides/_rels/slide8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84.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6.xml"/></Relationships>
</file>

<file path=ppt/slides/_rels/slide85.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6.xml"/></Relationships>
</file>

<file path=ppt/slides/_rels/slide8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62.xml"/><Relationship Id="rId1" Type="http://schemas.openxmlformats.org/officeDocument/2006/relationships/slideLayout" Target="../slideLayouts/slideLayout16.xml"/><Relationship Id="rId4" Type="http://schemas.openxmlformats.org/officeDocument/2006/relationships/image" Target="../media/image49.png"/></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9.xml"/></Relationships>
</file>

<file path=ppt/slides/_rels/slide88.xml.rels><?xml version="1.0" encoding="UTF-8" standalone="yes"?>
<Relationships xmlns="http://schemas.openxmlformats.org/package/2006/relationships"><Relationship Id="rId3" Type="http://schemas.openxmlformats.org/officeDocument/2006/relationships/chart" Target="../charts/chart21.xml"/><Relationship Id="rId2" Type="http://schemas.openxmlformats.org/officeDocument/2006/relationships/notesSlide" Target="../notesSlides/notesSlide64.xml"/><Relationship Id="rId1" Type="http://schemas.openxmlformats.org/officeDocument/2006/relationships/slideLayout" Target="../slideLayouts/slideLayout30.xml"/><Relationship Id="rId4" Type="http://schemas.openxmlformats.org/officeDocument/2006/relationships/chart" Target="../charts/chart22.xml"/></Relationships>
</file>

<file path=ppt/slides/_rels/slide89.xml.rels><?xml version="1.0" encoding="UTF-8" standalone="yes"?>
<Relationships xmlns="http://schemas.openxmlformats.org/package/2006/relationships"><Relationship Id="rId2" Type="http://schemas.openxmlformats.org/officeDocument/2006/relationships/image" Target="../media/image50.jpg"/><Relationship Id="rId1" Type="http://schemas.openxmlformats.org/officeDocument/2006/relationships/slideLayout" Target="../slideLayouts/slideLayout31.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51.tiff"/><Relationship Id="rId2" Type="http://schemas.openxmlformats.org/officeDocument/2006/relationships/notesSlide" Target="../notesSlides/notesSlide65.xml"/><Relationship Id="rId1" Type="http://schemas.openxmlformats.org/officeDocument/2006/relationships/slideLayout" Target="../slideLayouts/slideLayout3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92.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34.xml"/></Relationships>
</file>

<file path=ppt/slides/_rels/slide93.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34.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35.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36.xml"/></Relationships>
</file>

<file path=ppt/slides/_rels/slide96.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55.png"/><Relationship Id="rId7" Type="http://schemas.openxmlformats.org/officeDocument/2006/relationships/diagramQuickStyle" Target="../diagrams/quickStyle1.xml"/><Relationship Id="rId2" Type="http://schemas.openxmlformats.org/officeDocument/2006/relationships/image" Target="../media/image54.png"/><Relationship Id="rId1" Type="http://schemas.openxmlformats.org/officeDocument/2006/relationships/slideLayout" Target="../slideLayouts/slideLayout7.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56.png"/><Relationship Id="rId9" Type="http://schemas.microsoft.com/office/2007/relationships/diagramDrawing" Target="../diagrams/drawing1.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37.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38.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39.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5" name="Rectangle 3"/>
          <p:cNvSpPr>
            <a:spLocks noGrp="1" noChangeArrowheads="1"/>
          </p:cNvSpPr>
          <p:nvPr>
            <p:ph type="subTitle" idx="1"/>
          </p:nvPr>
        </p:nvSpPr>
        <p:spPr>
          <a:xfrm>
            <a:off x="1475656" y="3645024"/>
            <a:ext cx="6400800" cy="1752600"/>
          </a:xfrm>
          <a:solidFill>
            <a:srgbClr val="FFFF00"/>
          </a:solidFill>
        </p:spPr>
        <p:txBody>
          <a:bodyPr>
            <a:normAutofit/>
          </a:bodyPr>
          <a:lstStyle/>
          <a:p>
            <a:pPr eaLnBrk="1" hangingPunct="1">
              <a:lnSpc>
                <a:spcPct val="90000"/>
              </a:lnSpc>
            </a:pPr>
            <a:endParaRPr lang="tr-TR" dirty="0" smtClean="0">
              <a:solidFill>
                <a:srgbClr val="FF0000"/>
              </a:solidFill>
            </a:endParaRPr>
          </a:p>
          <a:p>
            <a:pPr marL="311150" indent="-311150" defTabSz="828675">
              <a:lnSpc>
                <a:spcPct val="90000"/>
              </a:lnSpc>
              <a:defRPr/>
            </a:pPr>
            <a:r>
              <a:rPr lang="tr-TR" sz="2800" dirty="0">
                <a:solidFill>
                  <a:srgbClr val="FF0000"/>
                </a:solidFill>
                <a:effectLst>
                  <a:outerShdw blurRad="38100" dist="38100" dir="2700000" algn="tl">
                    <a:srgbClr val="000000"/>
                  </a:outerShdw>
                </a:effectLst>
              </a:rPr>
              <a:t>Engin </a:t>
            </a:r>
            <a:r>
              <a:rPr lang="tr-TR" sz="2800" dirty="0" smtClean="0">
                <a:solidFill>
                  <a:srgbClr val="FF0000"/>
                </a:solidFill>
                <a:effectLst>
                  <a:outerShdw blurRad="38100" dist="38100" dir="2700000" algn="tl">
                    <a:srgbClr val="000000"/>
                  </a:outerShdw>
                </a:effectLst>
              </a:rPr>
              <a:t>Oral</a:t>
            </a:r>
          </a:p>
          <a:p>
            <a:pPr marL="311150" indent="-311150" defTabSz="828675">
              <a:lnSpc>
                <a:spcPct val="90000"/>
              </a:lnSpc>
              <a:defRPr/>
            </a:pPr>
            <a:r>
              <a:rPr lang="tr-TR" altLang="en-US" sz="2800" b="1" dirty="0">
                <a:solidFill>
                  <a:srgbClr val="C00000"/>
                </a:solidFill>
              </a:rPr>
              <a:t>drenginoral@gmail.com</a:t>
            </a:r>
            <a:endParaRPr lang="en-GB" altLang="en-US" sz="2800" b="1" dirty="0">
              <a:solidFill>
                <a:srgbClr val="C00000"/>
              </a:solidFill>
            </a:endParaRPr>
          </a:p>
          <a:p>
            <a:pPr marL="311150" indent="-311150" defTabSz="828675">
              <a:lnSpc>
                <a:spcPct val="90000"/>
              </a:lnSpc>
              <a:defRPr/>
            </a:pPr>
            <a:endParaRPr lang="tr-TR" sz="2800" dirty="0">
              <a:solidFill>
                <a:srgbClr val="FF0000"/>
              </a:solidFill>
              <a:effectLst>
                <a:outerShdw blurRad="38100" dist="38100" dir="2700000" algn="tl">
                  <a:srgbClr val="000000"/>
                </a:outerShdw>
              </a:effectLst>
            </a:endParaRPr>
          </a:p>
          <a:p>
            <a:pPr marL="311150" indent="-311150" defTabSz="828675">
              <a:lnSpc>
                <a:spcPct val="90000"/>
              </a:lnSpc>
              <a:defRPr/>
            </a:pPr>
            <a:endParaRPr lang="tr-TR" sz="2400" i="1" dirty="0">
              <a:solidFill>
                <a:srgbClr val="FF0000"/>
              </a:solidFill>
            </a:endParaRPr>
          </a:p>
        </p:txBody>
      </p:sp>
      <p:sp>
        <p:nvSpPr>
          <p:cNvPr id="2" name="Title 1"/>
          <p:cNvSpPr>
            <a:spLocks noGrp="1"/>
          </p:cNvSpPr>
          <p:nvPr>
            <p:ph type="ctrTitle"/>
          </p:nvPr>
        </p:nvSpPr>
        <p:spPr>
          <a:xfrm>
            <a:off x="899592" y="1052736"/>
            <a:ext cx="7772400" cy="2232249"/>
          </a:xfrm>
          <a:solidFill>
            <a:srgbClr val="FFFF00"/>
          </a:solidFill>
        </p:spPr>
        <p:txBody>
          <a:bodyPr>
            <a:normAutofit/>
          </a:bodyPr>
          <a:lstStyle/>
          <a:p>
            <a:r>
              <a:rPr lang="tr-TR" b="1" i="1" dirty="0" smtClean="0">
                <a:solidFill>
                  <a:srgbClr val="C00000"/>
                </a:solidFill>
              </a:rPr>
              <a:t>Didrogesteron </a:t>
            </a:r>
            <a:r>
              <a:rPr lang="tr-TR" dirty="0">
                <a:solidFill>
                  <a:srgbClr val="C00000"/>
                </a:solidFill>
              </a:rPr>
              <a:t/>
            </a:r>
            <a:br>
              <a:rPr lang="tr-TR" dirty="0">
                <a:solidFill>
                  <a:srgbClr val="C00000"/>
                </a:solidFill>
              </a:rPr>
            </a:br>
            <a:r>
              <a:rPr lang="tr-TR" dirty="0" smtClean="0">
                <a:solidFill>
                  <a:srgbClr val="C00000"/>
                </a:solidFill>
              </a:rPr>
              <a:t>(Duphaston) </a:t>
            </a:r>
            <a:r>
              <a:rPr lang="en-GB" dirty="0">
                <a:solidFill>
                  <a:srgbClr val="C00000"/>
                </a:solidFill>
              </a:rPr>
              <a:t/>
            </a:r>
            <a:br>
              <a:rPr lang="en-GB" dirty="0">
                <a:solidFill>
                  <a:srgbClr val="C00000"/>
                </a:solidFill>
              </a:rPr>
            </a:br>
            <a:endParaRPr lang="tr-TR" dirty="0"/>
          </a:p>
        </p:txBody>
      </p:sp>
    </p:spTree>
    <p:extLst>
      <p:ext uri="{BB962C8B-B14F-4D97-AF65-F5344CB8AC3E}">
        <p14:creationId xmlns:p14="http://schemas.microsoft.com/office/powerpoint/2010/main" val="2941395590"/>
      </p:ext>
    </p:extLst>
  </p:cSld>
  <p:clrMapOvr>
    <a:masterClrMapping/>
  </p:clrMapOvr>
  <p:transition>
    <p:rand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07505" y="1"/>
            <a:ext cx="8856984" cy="67413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72971518"/>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646" y="332222"/>
            <a:ext cx="8707755" cy="914400"/>
          </a:xfrm>
        </p:spPr>
        <p:txBody>
          <a:bodyPr>
            <a:normAutofit fontScale="90000"/>
          </a:bodyPr>
          <a:lstStyle/>
          <a:p>
            <a:pPr algn="ctr" rtl="0"/>
            <a:r>
              <a:rPr lang="tr-TR" dirty="0"/>
              <a:t>Tekrarlayan gebelik Kayıpları</a:t>
            </a:r>
            <a:br>
              <a:rPr lang="tr-TR" dirty="0"/>
            </a:br>
            <a:r>
              <a:rPr lang="tr-TR" dirty="0"/>
              <a:t> </a:t>
            </a:r>
            <a:r>
              <a:rPr lang="tr-TR" dirty="0" err="1"/>
              <a:t>Didrogesteron</a:t>
            </a:r>
            <a:r>
              <a:rPr lang="tr-TR" dirty="0"/>
              <a:t> </a:t>
            </a:r>
            <a:r>
              <a:rPr lang="tr-TR" dirty="0" err="1"/>
              <a:t>vs</a:t>
            </a:r>
            <a:r>
              <a:rPr lang="tr-TR" dirty="0"/>
              <a:t> Oral </a:t>
            </a:r>
            <a:r>
              <a:rPr lang="tr-TR" dirty="0">
                <a:ea typeface="MS PGothic" pitchFamily="34" charset="-128"/>
              </a:rPr>
              <a:t>Plasebo</a:t>
            </a:r>
            <a:r>
              <a:rPr lang="en-US" dirty="0"/>
              <a:t/>
            </a:r>
            <a:br>
              <a:rPr lang="en-US" dirty="0"/>
            </a:br>
            <a:endParaRPr lang="tr-TR" sz="2200" dirty="0"/>
          </a:p>
        </p:txBody>
      </p:sp>
      <p:sp>
        <p:nvSpPr>
          <p:cNvPr id="4" name="Slide Number Placeholder 3"/>
          <p:cNvSpPr>
            <a:spLocks noGrp="1"/>
          </p:cNvSpPr>
          <p:nvPr>
            <p:ph type="sldNum" sz="quarter" idx="12"/>
          </p:nvPr>
        </p:nvSpPr>
        <p:spPr/>
        <p:txBody>
          <a:bodyPr/>
          <a:lstStyle/>
          <a:p>
            <a:pPr rtl="0"/>
            <a:fld id="{A2885E78-1F86-4A3D-9EE1-B0103B1CEF15}" type="slidenum">
              <a:rPr>
                <a:solidFill>
                  <a:srgbClr val="000000"/>
                </a:solidFill>
              </a:rPr>
              <a:pPr rtl="0"/>
              <a:t>100</a:t>
            </a:fld>
            <a:endParaRPr>
              <a:solidFill>
                <a:srgbClr val="000000"/>
              </a:solidFill>
            </a:endParaRPr>
          </a:p>
        </p:txBody>
      </p:sp>
      <p:sp>
        <p:nvSpPr>
          <p:cNvPr id="6" name="Footer Placeholder 5"/>
          <p:cNvSpPr>
            <a:spLocks noGrp="1"/>
          </p:cNvSpPr>
          <p:nvPr>
            <p:ph type="ftr" sz="quarter" idx="14"/>
          </p:nvPr>
        </p:nvSpPr>
        <p:spPr>
          <a:xfrm>
            <a:off x="503103" y="6343215"/>
            <a:ext cx="8324851" cy="365125"/>
          </a:xfrm>
        </p:spPr>
        <p:txBody>
          <a:bodyPr anchor="b"/>
          <a:lstStyle/>
          <a:p>
            <a:pPr rtl="0">
              <a:spcBef>
                <a:spcPct val="20000"/>
              </a:spcBef>
              <a:defRPr/>
            </a:pPr>
            <a:r>
              <a:rPr lang="tr-TR" sz="1600" b="1" dirty="0">
                <a:solidFill>
                  <a:schemeClr val="tx1"/>
                </a:solidFill>
              </a:rPr>
              <a:t>Kumar A, </a:t>
            </a:r>
            <a:r>
              <a:rPr lang="tr-TR" sz="1600" b="1" i="1" dirty="0">
                <a:solidFill>
                  <a:schemeClr val="tx1"/>
                </a:solidFill>
              </a:rPr>
              <a:t>et al. </a:t>
            </a:r>
            <a:r>
              <a:rPr lang="tr-TR" sz="1600" b="1" i="1" dirty="0" err="1">
                <a:solidFill>
                  <a:schemeClr val="tx1"/>
                </a:solidFill>
              </a:rPr>
              <a:t>Fertil</a:t>
            </a:r>
            <a:r>
              <a:rPr lang="tr-TR" sz="1600" b="1" i="1" dirty="0">
                <a:solidFill>
                  <a:schemeClr val="tx1"/>
                </a:solidFill>
              </a:rPr>
              <a:t> Steril</a:t>
            </a:r>
            <a:r>
              <a:rPr lang="tr-TR" sz="1600" b="1" dirty="0">
                <a:solidFill>
                  <a:schemeClr val="tx1"/>
                </a:solidFill>
              </a:rPr>
              <a:t> 2014</a:t>
            </a:r>
          </a:p>
        </p:txBody>
      </p:sp>
      <p:sp>
        <p:nvSpPr>
          <p:cNvPr id="35" name="Text Placeholder 35"/>
          <p:cNvSpPr>
            <a:spLocks noGrp="1"/>
          </p:cNvSpPr>
          <p:nvPr>
            <p:ph type="body" sz="quarter" idx="15"/>
          </p:nvPr>
        </p:nvSpPr>
        <p:spPr>
          <a:xfrm>
            <a:off x="415659" y="1310624"/>
            <a:ext cx="8499741" cy="4718702"/>
          </a:xfrm>
        </p:spPr>
        <p:txBody>
          <a:bodyPr>
            <a:noAutofit/>
          </a:bodyPr>
          <a:lstStyle/>
          <a:p>
            <a:pPr marL="0" indent="0" rtl="0">
              <a:buNone/>
              <a:defRPr/>
            </a:pPr>
            <a:r>
              <a:rPr lang="tr-TR" sz="1800" b="1" dirty="0">
                <a:solidFill>
                  <a:schemeClr val="accent2"/>
                </a:solidFill>
              </a:rPr>
              <a:t>Amaç</a:t>
            </a:r>
          </a:p>
          <a:p>
            <a:pPr marL="284400" indent="-284400" rtl="0">
              <a:defRPr/>
            </a:pPr>
            <a:r>
              <a:rPr lang="tr-TR" sz="1800" dirty="0"/>
              <a:t>Erken gebelikte </a:t>
            </a:r>
            <a:r>
              <a:rPr lang="tr-TR" sz="1800" dirty="0" err="1"/>
              <a:t>didrogesteron</a:t>
            </a:r>
            <a:r>
              <a:rPr lang="tr-TR" sz="1800" dirty="0"/>
              <a:t> uygulamasının gebelik sonucu üzerindeki </a:t>
            </a:r>
            <a:r>
              <a:rPr lang="en-GB" sz="1800" dirty="0"/>
              <a:t/>
            </a:r>
            <a:br>
              <a:rPr lang="en-GB" sz="1800" dirty="0"/>
            </a:br>
            <a:r>
              <a:rPr lang="tr-TR" sz="1800" dirty="0"/>
              <a:t>etkisini ve Th1 ve Th2 sitokin düzeyleri ile ilişkisini araştırmak</a:t>
            </a:r>
          </a:p>
          <a:p>
            <a:pPr marL="0" indent="0" rtl="0">
              <a:buNone/>
              <a:defRPr/>
            </a:pPr>
            <a:r>
              <a:rPr lang="tr-TR" sz="1800" b="1" dirty="0">
                <a:solidFill>
                  <a:schemeClr val="accent2"/>
                </a:solidFill>
              </a:rPr>
              <a:t>Tasarım</a:t>
            </a:r>
          </a:p>
          <a:p>
            <a:pPr marL="284400" indent="-284400" rtl="0">
              <a:spcBef>
                <a:spcPts val="0"/>
              </a:spcBef>
              <a:defRPr/>
            </a:pPr>
            <a:r>
              <a:rPr lang="tr-TR" sz="1800" dirty="0"/>
              <a:t>Prospektif, çift-kör, randomize, plasebo kontrollü çalışma.</a:t>
            </a:r>
          </a:p>
          <a:p>
            <a:pPr marL="284400" indent="-284400" rtl="0">
              <a:spcBef>
                <a:spcPts val="0"/>
              </a:spcBef>
              <a:defRPr/>
            </a:pPr>
            <a:r>
              <a:rPr lang="tr-TR" sz="1800" dirty="0"/>
              <a:t>Ardışık ≥3 açıklanamayan tekrarlayan gebelik kaybı  ve yaşları 18-35 arasında olan kadınlar </a:t>
            </a:r>
          </a:p>
          <a:p>
            <a:pPr marL="486000" lvl="1" indent="-284400" rtl="0">
              <a:spcBef>
                <a:spcPts val="0"/>
              </a:spcBef>
              <a:defRPr/>
            </a:pPr>
            <a:r>
              <a:rPr lang="tr-TR" sz="1600" dirty="0" err="1"/>
              <a:t>Spontan</a:t>
            </a:r>
            <a:r>
              <a:rPr lang="tr-TR" sz="1600" dirty="0"/>
              <a:t>  bir gebelik yaşayan </a:t>
            </a:r>
            <a:r>
              <a:rPr lang="tr-TR" sz="1400" dirty="0">
                <a:solidFill>
                  <a:schemeClr val="accent2"/>
                </a:solidFill>
              </a:rPr>
              <a:t>Oral </a:t>
            </a:r>
            <a:r>
              <a:rPr lang="tr-TR" sz="1400" dirty="0" err="1">
                <a:solidFill>
                  <a:schemeClr val="accent2"/>
                </a:solidFill>
              </a:rPr>
              <a:t>didrogesteron</a:t>
            </a:r>
            <a:r>
              <a:rPr lang="tr-TR" sz="1400" dirty="0">
                <a:solidFill>
                  <a:schemeClr val="accent2"/>
                </a:solidFill>
              </a:rPr>
              <a:t> 20 mg/gün </a:t>
            </a:r>
            <a:r>
              <a:rPr lang="tr-TR" sz="1400" dirty="0"/>
              <a:t>(n=175) </a:t>
            </a:r>
            <a:r>
              <a:rPr lang="tr-TR" sz="1400" dirty="0" err="1"/>
              <a:t>vs</a:t>
            </a:r>
            <a:r>
              <a:rPr lang="tr-TR" sz="1400" dirty="0"/>
              <a:t> </a:t>
            </a:r>
            <a:r>
              <a:rPr lang="tr-TR" sz="1400" dirty="0">
                <a:solidFill>
                  <a:schemeClr val="accent6"/>
                </a:solidFill>
              </a:rPr>
              <a:t>Plasebo </a:t>
            </a:r>
            <a:r>
              <a:rPr lang="tr-TR" sz="1400" dirty="0"/>
              <a:t>(n= 173 )</a:t>
            </a:r>
          </a:p>
          <a:p>
            <a:pPr marL="284400" indent="-284400" rtl="0">
              <a:spcBef>
                <a:spcPts val="0"/>
              </a:spcBef>
              <a:defRPr/>
            </a:pPr>
            <a:r>
              <a:rPr lang="tr-TR" sz="1800" dirty="0"/>
              <a:t>Tekrarlı düşük öyküsü olmayan kadınlar: K</a:t>
            </a:r>
            <a:r>
              <a:rPr lang="tr-TR" sz="1600" dirty="0"/>
              <a:t>ontroller: tedavi uygulanmayan (n=174)</a:t>
            </a:r>
          </a:p>
          <a:p>
            <a:pPr marL="284400" indent="-284400" rtl="0">
              <a:spcBef>
                <a:spcPts val="0"/>
              </a:spcBef>
              <a:defRPr/>
            </a:pPr>
            <a:endParaRPr lang="tr-TR" sz="1800" dirty="0"/>
          </a:p>
          <a:p>
            <a:pPr marL="284400" indent="-284400" rtl="0">
              <a:spcBef>
                <a:spcPts val="0"/>
              </a:spcBef>
              <a:defRPr/>
            </a:pPr>
            <a:r>
              <a:rPr lang="tr-TR" sz="1800" dirty="0"/>
              <a:t>Gebeliğin 4-8. haftalarında gebeliğin doğrulanmasından (fetal kalp aktivitesi doğrulandıktan sonra kaydedilmiştir) 20. haftaya kadar tedavi verilmiştir</a:t>
            </a:r>
          </a:p>
          <a:p>
            <a:pPr>
              <a:spcBef>
                <a:spcPts val="0"/>
              </a:spcBef>
            </a:pPr>
            <a:endParaRPr lang="en-US" altLang="en-US" baseline="30000" dirty="0"/>
          </a:p>
        </p:txBody>
      </p:sp>
    </p:spTree>
    <p:extLst>
      <p:ext uri="{BB962C8B-B14F-4D97-AF65-F5344CB8AC3E}">
        <p14:creationId xmlns:p14="http://schemas.microsoft.com/office/powerpoint/2010/main" val="2732156361"/>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2920" y="465138"/>
            <a:ext cx="8895080" cy="914400"/>
          </a:xfrm>
        </p:spPr>
        <p:txBody>
          <a:bodyPr/>
          <a:lstStyle/>
          <a:p>
            <a:pPr algn="ctr"/>
            <a:r>
              <a:rPr lang="tr-TR" sz="2400" dirty="0"/>
              <a:t>Tekrarlayan gebelik Kayıpları</a:t>
            </a:r>
            <a:br>
              <a:rPr lang="tr-TR" sz="2400" dirty="0"/>
            </a:br>
            <a:r>
              <a:rPr lang="tr-TR" sz="2400" dirty="0"/>
              <a:t> </a:t>
            </a:r>
            <a:r>
              <a:rPr lang="tr-TR" sz="2400" dirty="0" err="1"/>
              <a:t>Didrogesteron</a:t>
            </a:r>
            <a:r>
              <a:rPr lang="tr-TR" sz="2400" dirty="0"/>
              <a:t> </a:t>
            </a:r>
            <a:r>
              <a:rPr lang="tr-TR" sz="2400" dirty="0" err="1"/>
              <a:t>vs</a:t>
            </a:r>
            <a:r>
              <a:rPr lang="tr-TR" sz="2400" dirty="0"/>
              <a:t> Oral </a:t>
            </a:r>
            <a:r>
              <a:rPr lang="tr-TR" sz="2400" dirty="0">
                <a:ea typeface="MS PGothic" pitchFamily="34" charset="-128"/>
              </a:rPr>
              <a:t>Plasebo</a:t>
            </a:r>
            <a:endParaRPr lang="tr-TR" sz="2200" dirty="0"/>
          </a:p>
        </p:txBody>
      </p:sp>
      <p:sp>
        <p:nvSpPr>
          <p:cNvPr id="4" name="Slide Number Placeholder 3"/>
          <p:cNvSpPr>
            <a:spLocks noGrp="1"/>
          </p:cNvSpPr>
          <p:nvPr>
            <p:ph type="sldNum" sz="quarter" idx="12"/>
          </p:nvPr>
        </p:nvSpPr>
        <p:spPr/>
        <p:txBody>
          <a:bodyPr/>
          <a:lstStyle/>
          <a:p>
            <a:pPr rtl="0"/>
            <a:fld id="{A2885E78-1F86-4A3D-9EE1-B0103B1CEF15}" type="slidenum">
              <a:rPr>
                <a:solidFill>
                  <a:srgbClr val="000000"/>
                </a:solidFill>
              </a:rPr>
              <a:pPr rtl="0"/>
              <a:t>101</a:t>
            </a:fld>
            <a:endParaRPr>
              <a:solidFill>
                <a:srgbClr val="000000"/>
              </a:solidFill>
            </a:endParaRPr>
          </a:p>
        </p:txBody>
      </p:sp>
      <p:sp>
        <p:nvSpPr>
          <p:cNvPr id="35" name="Text Placeholder 35"/>
          <p:cNvSpPr>
            <a:spLocks noGrp="1"/>
          </p:cNvSpPr>
          <p:nvPr>
            <p:ph type="body" sz="quarter" idx="15"/>
          </p:nvPr>
        </p:nvSpPr>
        <p:spPr>
          <a:xfrm>
            <a:off x="300181" y="1379538"/>
            <a:ext cx="4271819" cy="4272657"/>
          </a:xfrm>
        </p:spPr>
        <p:txBody>
          <a:bodyPr>
            <a:noAutofit/>
          </a:bodyPr>
          <a:lstStyle/>
          <a:p>
            <a:pPr marL="0" indent="0" rtl="0">
              <a:spcAft>
                <a:spcPts val="0"/>
              </a:spcAft>
              <a:buNone/>
              <a:defRPr/>
            </a:pPr>
            <a:r>
              <a:rPr lang="tr-TR" sz="1800" b="1" dirty="0">
                <a:solidFill>
                  <a:schemeClr val="accent2"/>
                </a:solidFill>
              </a:rPr>
              <a:t>Gebelik sonucu</a:t>
            </a:r>
          </a:p>
          <a:p>
            <a:pPr marL="0" indent="0" algn="ctr" rtl="0">
              <a:spcBef>
                <a:spcPts val="1200"/>
              </a:spcBef>
              <a:spcAft>
                <a:spcPts val="1200"/>
              </a:spcAft>
              <a:buNone/>
              <a:defRPr/>
            </a:pPr>
            <a:r>
              <a:rPr lang="tr-TR" sz="1400" b="1" dirty="0"/>
              <a:t>Düşük oranı plasebo karşısında </a:t>
            </a:r>
            <a:r>
              <a:rPr lang="tr-TR" sz="1400" b="1" dirty="0" err="1"/>
              <a:t>didrogesteron</a:t>
            </a:r>
            <a:r>
              <a:rPr lang="tr-TR" sz="1400" b="1" dirty="0"/>
              <a:t> kullanımı ile %16.8'e karşı %6.9 (p=0.004) oranında anlamlı</a:t>
            </a:r>
            <a:r>
              <a:rPr lang="en-GB" sz="1400" b="1" dirty="0"/>
              <a:t/>
            </a:r>
            <a:br>
              <a:rPr lang="en-GB" sz="1400" b="1" dirty="0"/>
            </a:br>
            <a:r>
              <a:rPr lang="tr-TR" sz="1400" b="1" dirty="0"/>
              <a:t>düzeyde azalmıştır</a:t>
            </a:r>
            <a:r>
              <a:rPr lang="en-GB" sz="1400" dirty="0"/>
              <a:t/>
            </a:r>
            <a:br>
              <a:rPr lang="en-GB" sz="1400" dirty="0"/>
            </a:br>
            <a:endParaRPr lang="tr-TR" sz="1400" dirty="0"/>
          </a:p>
          <a:p>
            <a:pPr marL="0" indent="0" algn="ctr" rtl="0">
              <a:spcBef>
                <a:spcPts val="1200"/>
              </a:spcBef>
              <a:spcAft>
                <a:spcPts val="1200"/>
              </a:spcAft>
              <a:buNone/>
              <a:defRPr/>
            </a:pPr>
            <a:r>
              <a:rPr lang="tr-TR" sz="1600" b="1" dirty="0">
                <a:solidFill>
                  <a:schemeClr val="accent2"/>
                </a:solidFill>
              </a:rPr>
              <a:t>Doğumdaki </a:t>
            </a:r>
            <a:r>
              <a:rPr lang="tr-TR" sz="1600" b="1" dirty="0" err="1">
                <a:solidFill>
                  <a:schemeClr val="accent2"/>
                </a:solidFill>
              </a:rPr>
              <a:t>gestasyon</a:t>
            </a:r>
            <a:r>
              <a:rPr lang="tr-TR" sz="1600" b="1" dirty="0">
                <a:solidFill>
                  <a:schemeClr val="accent2"/>
                </a:solidFill>
              </a:rPr>
              <a:t> yaşı</a:t>
            </a:r>
          </a:p>
          <a:p>
            <a:pPr marL="284400" indent="-284400" rtl="0">
              <a:spcAft>
                <a:spcPts val="0"/>
              </a:spcAft>
              <a:defRPr/>
            </a:pPr>
            <a:r>
              <a:rPr lang="tr-TR" sz="1600" dirty="0"/>
              <a:t>Plasebo ile</a:t>
            </a:r>
            <a:r>
              <a:rPr lang="en-GB" sz="1600" dirty="0"/>
              <a:t/>
            </a:r>
            <a:br>
              <a:rPr lang="en-GB" sz="1600" dirty="0"/>
            </a:br>
            <a:r>
              <a:rPr lang="tr-TR" sz="1600" dirty="0"/>
              <a:t> karşılaştırıldığında </a:t>
            </a:r>
            <a:r>
              <a:rPr lang="tr-TR" sz="1600" dirty="0" err="1"/>
              <a:t>didrogesteron</a:t>
            </a:r>
            <a:r>
              <a:rPr lang="tr-TR" sz="1600" dirty="0"/>
              <a:t> ile anlamlı düzeyde artmıştır (37.2 ±2.4 hafta</a:t>
            </a:r>
            <a:r>
              <a:rPr lang="tr-TR" sz="1600" i="1" dirty="0"/>
              <a:t>ya karşı</a:t>
            </a:r>
            <a:r>
              <a:rPr lang="tr-TR" sz="1600" dirty="0"/>
              <a:t> </a:t>
            </a:r>
            <a:r>
              <a:rPr lang="en-GB" sz="1600" dirty="0"/>
              <a:t/>
            </a:r>
            <a:br>
              <a:rPr lang="en-GB" sz="1600" dirty="0"/>
            </a:br>
            <a:r>
              <a:rPr lang="tr-TR" sz="1600" dirty="0"/>
              <a:t> 38.0 ±2.0 hafta; p=0.002)</a:t>
            </a:r>
          </a:p>
          <a:p>
            <a:pPr marL="0" indent="0" rtl="0">
              <a:spcAft>
                <a:spcPts val="0"/>
              </a:spcAft>
              <a:buNone/>
              <a:defRPr/>
            </a:pPr>
            <a:r>
              <a:rPr lang="tr-TR" sz="1600" b="1" dirty="0">
                <a:solidFill>
                  <a:schemeClr val="accent2"/>
                </a:solidFill>
              </a:rPr>
              <a:t>Sitokin düzeyleri</a:t>
            </a:r>
          </a:p>
          <a:p>
            <a:pPr marL="284400" indent="-284400" rtl="0">
              <a:spcAft>
                <a:spcPts val="0"/>
              </a:spcAft>
              <a:defRPr/>
            </a:pPr>
            <a:r>
              <a:rPr lang="tr-TR" sz="1600" dirty="0"/>
              <a:t>Serum Th1 ve Th2 </a:t>
            </a:r>
            <a:r>
              <a:rPr lang="tr-TR" sz="1600" dirty="0" err="1"/>
              <a:t>sitokin</a:t>
            </a:r>
            <a:r>
              <a:rPr lang="tr-TR" sz="1600" dirty="0"/>
              <a:t> konsantrasyonları ve gebelik sonuçları arasında herhangi bir korelasyon yoktur</a:t>
            </a:r>
          </a:p>
        </p:txBody>
      </p:sp>
      <p:sp>
        <p:nvSpPr>
          <p:cNvPr id="7" name="Text Placeholder 35"/>
          <p:cNvSpPr>
            <a:spLocks noGrp="1"/>
          </p:cNvSpPr>
          <p:nvPr>
            <p:ph type="body" sz="quarter" idx="15"/>
          </p:nvPr>
        </p:nvSpPr>
        <p:spPr>
          <a:xfrm>
            <a:off x="4273207" y="1468283"/>
            <a:ext cx="4470744" cy="4272657"/>
          </a:xfrm>
        </p:spPr>
        <p:txBody>
          <a:bodyPr>
            <a:noAutofit/>
          </a:bodyPr>
          <a:lstStyle/>
          <a:p>
            <a:pPr marL="0" indent="0" rtl="0">
              <a:spcAft>
                <a:spcPts val="0"/>
              </a:spcAft>
              <a:buNone/>
              <a:defRPr/>
            </a:pPr>
            <a:r>
              <a:rPr lang="tr-TR" sz="1800" b="1">
                <a:solidFill>
                  <a:schemeClr val="accent2"/>
                </a:solidFill>
              </a:rPr>
              <a:t>Düşük oranı</a:t>
            </a:r>
          </a:p>
          <a:p>
            <a:pPr marL="0" indent="0">
              <a:buNone/>
            </a:pPr>
            <a:endParaRPr lang="en-GB" altLang="en-US" baseline="30000" dirty="0"/>
          </a:p>
          <a:p>
            <a:pPr marL="0" indent="0">
              <a:buNone/>
            </a:pPr>
            <a:endParaRPr lang="en-GB" altLang="en-US" baseline="30000" dirty="0"/>
          </a:p>
          <a:p>
            <a:pPr marL="0" indent="0">
              <a:buNone/>
            </a:pPr>
            <a:endParaRPr lang="en-GB" altLang="en-US" baseline="30000" dirty="0"/>
          </a:p>
          <a:p>
            <a:pPr marL="0" indent="0">
              <a:buNone/>
            </a:pPr>
            <a:endParaRPr lang="en-GB" altLang="en-US" baseline="30000" dirty="0"/>
          </a:p>
          <a:p>
            <a:pPr marL="0" indent="0">
              <a:buNone/>
            </a:pPr>
            <a:endParaRPr lang="en-GB" altLang="en-US" baseline="30000" dirty="0"/>
          </a:p>
          <a:p>
            <a:pPr marL="0" indent="0">
              <a:buNone/>
            </a:pPr>
            <a:endParaRPr lang="en-GB" altLang="en-US" baseline="30000" dirty="0"/>
          </a:p>
          <a:p>
            <a:pPr marL="0" indent="0">
              <a:spcBef>
                <a:spcPts val="1200"/>
              </a:spcBef>
              <a:buNone/>
            </a:pPr>
            <a:endParaRPr lang="en-GB" altLang="en-US" baseline="30000" dirty="0"/>
          </a:p>
          <a:p>
            <a:pPr marL="0" indent="0">
              <a:spcBef>
                <a:spcPts val="1200"/>
              </a:spcBef>
              <a:buNone/>
            </a:pPr>
            <a:endParaRPr lang="en-GB" altLang="en-US" sz="1000" baseline="30000" dirty="0"/>
          </a:p>
          <a:p>
            <a:pPr marL="179388" indent="0" algn="ctr">
              <a:spcBef>
                <a:spcPts val="0"/>
              </a:spcBef>
              <a:spcAft>
                <a:spcPts val="0"/>
              </a:spcAft>
              <a:buNone/>
            </a:pPr>
            <a:endParaRPr lang="en-GB" altLang="en-US" sz="100" b="1" dirty="0"/>
          </a:p>
          <a:p>
            <a:pPr marL="179388" indent="0" algn="ctr" rtl="0">
              <a:spcBef>
                <a:spcPts val="0"/>
              </a:spcBef>
              <a:spcAft>
                <a:spcPts val="0"/>
              </a:spcAft>
              <a:buNone/>
            </a:pPr>
            <a:r>
              <a:rPr lang="tr-TR" sz="1400" b="1"/>
              <a:t>Düşük riski didrogesteron grubu</a:t>
            </a:r>
            <a:r>
              <a:rPr lang="tr-TR" sz="1400" b="1" i="1"/>
              <a:t>na karşı</a:t>
            </a:r>
            <a:r>
              <a:rPr lang="tr-TR" sz="1400" b="1"/>
              <a:t> plasebo grubunda 2.4 kat daha fazladır</a:t>
            </a:r>
          </a:p>
          <a:p>
            <a:pPr marL="179388" indent="0" algn="ctr" rtl="0">
              <a:spcBef>
                <a:spcPts val="0"/>
              </a:spcBef>
              <a:spcAft>
                <a:spcPts val="0"/>
              </a:spcAft>
              <a:buNone/>
            </a:pPr>
            <a:r>
              <a:rPr lang="tr-TR" sz="1400" b="1">
                <a:solidFill>
                  <a:schemeClr val="accent2"/>
                </a:solidFill>
              </a:rPr>
              <a:t>RR: 2.4 (%95 CI: 1.3, 5.9); p&lt;0.001</a:t>
            </a:r>
          </a:p>
          <a:p>
            <a:pPr>
              <a:spcBef>
                <a:spcPts val="0"/>
              </a:spcBef>
            </a:pPr>
            <a:endParaRPr lang="en-US" altLang="en-US" baseline="30000" dirty="0"/>
          </a:p>
        </p:txBody>
      </p:sp>
      <p:sp>
        <p:nvSpPr>
          <p:cNvPr id="9" name="TextBox 8"/>
          <p:cNvSpPr txBox="1"/>
          <p:nvPr/>
        </p:nvSpPr>
        <p:spPr>
          <a:xfrm>
            <a:off x="4275094" y="1727375"/>
            <a:ext cx="369332" cy="2171700"/>
          </a:xfrm>
          <a:prstGeom prst="rect">
            <a:avLst/>
          </a:prstGeom>
          <a:noFill/>
        </p:spPr>
        <p:txBody>
          <a:bodyPr vert="vert270" wrap="square" rtlCol="0">
            <a:spAutoFit/>
          </a:bodyPr>
          <a:lstStyle/>
          <a:p>
            <a:pPr algn="ctr" rtl="0"/>
            <a:r>
              <a:rPr lang="tr-TR" sz="1200" b="1"/>
              <a:t>Düşük oranı (%)</a:t>
            </a:r>
          </a:p>
        </p:txBody>
      </p:sp>
      <p:sp>
        <p:nvSpPr>
          <p:cNvPr id="3" name="Rounded Rectangle 2"/>
          <p:cNvSpPr/>
          <p:nvPr/>
        </p:nvSpPr>
        <p:spPr>
          <a:xfrm>
            <a:off x="472476" y="1757295"/>
            <a:ext cx="3854108" cy="1098726"/>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8" name="Rounded Rectangle 17"/>
          <p:cNvSpPr/>
          <p:nvPr/>
        </p:nvSpPr>
        <p:spPr>
          <a:xfrm>
            <a:off x="4529013" y="4457699"/>
            <a:ext cx="4214938" cy="1098726"/>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aphicFrame>
        <p:nvGraphicFramePr>
          <p:cNvPr id="19" name="Chart 6"/>
          <p:cNvGraphicFramePr/>
          <p:nvPr>
            <p:extLst>
              <p:ext uri="{D42A27DB-BD31-4B8C-83A1-F6EECF244321}">
                <p14:modId xmlns:p14="http://schemas.microsoft.com/office/powerpoint/2010/main" val="4218031058"/>
              </p:ext>
            </p:extLst>
          </p:nvPr>
        </p:nvGraphicFramePr>
        <p:xfrm>
          <a:off x="4572001" y="1893975"/>
          <a:ext cx="3857624" cy="2513947"/>
        </p:xfrm>
        <a:graphic>
          <a:graphicData uri="http://schemas.openxmlformats.org/drawingml/2006/chart">
            <c:chart xmlns:c="http://schemas.openxmlformats.org/drawingml/2006/chart" xmlns:r="http://schemas.openxmlformats.org/officeDocument/2006/relationships" r:id="rId3"/>
          </a:graphicData>
        </a:graphic>
      </p:graphicFrame>
      <p:sp>
        <p:nvSpPr>
          <p:cNvPr id="11" name="Footer Placeholder 5">
            <a:extLst>
              <a:ext uri="{FF2B5EF4-FFF2-40B4-BE49-F238E27FC236}">
                <a16:creationId xmlns:a16="http://schemas.microsoft.com/office/drawing/2014/main" xmlns="" id="{17DE28E1-B337-284E-9CBF-6F97ACCAC36F}"/>
              </a:ext>
            </a:extLst>
          </p:cNvPr>
          <p:cNvSpPr>
            <a:spLocks noGrp="1"/>
          </p:cNvSpPr>
          <p:nvPr>
            <p:ph type="ftr" sz="quarter" idx="14"/>
          </p:nvPr>
        </p:nvSpPr>
        <p:spPr>
          <a:xfrm>
            <a:off x="503103" y="6343215"/>
            <a:ext cx="8324851" cy="365125"/>
          </a:xfrm>
        </p:spPr>
        <p:txBody>
          <a:bodyPr anchor="b"/>
          <a:lstStyle/>
          <a:p>
            <a:pPr rtl="0">
              <a:spcBef>
                <a:spcPct val="20000"/>
              </a:spcBef>
              <a:defRPr/>
            </a:pPr>
            <a:r>
              <a:rPr lang="tr-TR" sz="1600" b="1" dirty="0">
                <a:solidFill>
                  <a:schemeClr val="tx1"/>
                </a:solidFill>
              </a:rPr>
              <a:t>Kumar A, </a:t>
            </a:r>
            <a:r>
              <a:rPr lang="tr-TR" sz="1600" b="1" i="1" dirty="0">
                <a:solidFill>
                  <a:schemeClr val="tx1"/>
                </a:solidFill>
              </a:rPr>
              <a:t>et al. </a:t>
            </a:r>
            <a:r>
              <a:rPr lang="tr-TR" sz="1600" b="1" i="1" dirty="0" err="1">
                <a:solidFill>
                  <a:schemeClr val="tx1"/>
                </a:solidFill>
              </a:rPr>
              <a:t>Fertil</a:t>
            </a:r>
            <a:r>
              <a:rPr lang="tr-TR" sz="1600" b="1" i="1" dirty="0">
                <a:solidFill>
                  <a:schemeClr val="tx1"/>
                </a:solidFill>
              </a:rPr>
              <a:t> Steril</a:t>
            </a:r>
            <a:r>
              <a:rPr lang="tr-TR" sz="1600" b="1" dirty="0">
                <a:solidFill>
                  <a:schemeClr val="tx1"/>
                </a:solidFill>
              </a:rPr>
              <a:t> 2014</a:t>
            </a:r>
          </a:p>
        </p:txBody>
      </p:sp>
    </p:spTree>
    <p:extLst>
      <p:ext uri="{BB962C8B-B14F-4D97-AF65-F5344CB8AC3E}">
        <p14:creationId xmlns:p14="http://schemas.microsoft.com/office/powerpoint/2010/main" val="879530717"/>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Unvan 6">
            <a:extLst>
              <a:ext uri="{FF2B5EF4-FFF2-40B4-BE49-F238E27FC236}">
                <a16:creationId xmlns:a16="http://schemas.microsoft.com/office/drawing/2014/main" xmlns="" id="{5DA164E9-C41E-D64C-8796-CAA2063BB823}"/>
              </a:ext>
            </a:extLst>
          </p:cNvPr>
          <p:cNvSpPr>
            <a:spLocks noGrp="1"/>
          </p:cNvSpPr>
          <p:nvPr>
            <p:ph type="title"/>
          </p:nvPr>
        </p:nvSpPr>
        <p:spPr/>
        <p:txBody>
          <a:bodyPr>
            <a:normAutofit fontScale="90000"/>
          </a:bodyPr>
          <a:lstStyle/>
          <a:p>
            <a:pPr algn="ctr"/>
            <a:r>
              <a:rPr lang="tr-TR" dirty="0"/>
              <a:t>Tekrarlayan Gebelik Kayıplarında Progesteron</a:t>
            </a:r>
          </a:p>
        </p:txBody>
      </p:sp>
      <p:sp>
        <p:nvSpPr>
          <p:cNvPr id="8" name="İçerik Yer Tutucusu 7">
            <a:extLst>
              <a:ext uri="{FF2B5EF4-FFF2-40B4-BE49-F238E27FC236}">
                <a16:creationId xmlns:a16="http://schemas.microsoft.com/office/drawing/2014/main" xmlns="" id="{C241F074-B62E-914C-9CDA-5980A0A4B02C}"/>
              </a:ext>
            </a:extLst>
          </p:cNvPr>
          <p:cNvSpPr>
            <a:spLocks noGrp="1"/>
          </p:cNvSpPr>
          <p:nvPr>
            <p:ph idx="1"/>
          </p:nvPr>
        </p:nvSpPr>
        <p:spPr>
          <a:xfrm>
            <a:off x="591752" y="2298980"/>
            <a:ext cx="7960495" cy="2951163"/>
          </a:xfrm>
        </p:spPr>
        <p:txBody>
          <a:bodyPr/>
          <a:lstStyle/>
          <a:p>
            <a:r>
              <a:rPr lang="tr-TR" dirty="0"/>
              <a:t>10 çalışma toplam 1586 hasta;</a:t>
            </a:r>
          </a:p>
          <a:p>
            <a:r>
              <a:rPr lang="tr-TR" dirty="0"/>
              <a:t>MPA, 17 OH P, </a:t>
            </a:r>
            <a:r>
              <a:rPr lang="tr-TR" dirty="0" err="1"/>
              <a:t>mikronize</a:t>
            </a:r>
            <a:r>
              <a:rPr lang="tr-TR" dirty="0"/>
              <a:t> </a:t>
            </a:r>
            <a:r>
              <a:rPr lang="tr-TR" dirty="0" err="1"/>
              <a:t>progesteron</a:t>
            </a:r>
            <a:r>
              <a:rPr lang="tr-TR" dirty="0"/>
              <a:t>, </a:t>
            </a:r>
            <a:r>
              <a:rPr lang="tr-TR" dirty="0" err="1"/>
              <a:t>didrogesteron</a:t>
            </a:r>
            <a:r>
              <a:rPr lang="tr-TR" dirty="0"/>
              <a:t>, </a:t>
            </a:r>
            <a:r>
              <a:rPr lang="tr-TR" dirty="0" err="1"/>
              <a:t>progesteronun</a:t>
            </a:r>
            <a:r>
              <a:rPr lang="tr-TR" dirty="0"/>
              <a:t> </a:t>
            </a:r>
            <a:r>
              <a:rPr lang="tr-TR" dirty="0" err="1"/>
              <a:t>siklopentinol</a:t>
            </a:r>
            <a:r>
              <a:rPr lang="tr-TR" dirty="0"/>
              <a:t> esteri</a:t>
            </a:r>
          </a:p>
          <a:p>
            <a:r>
              <a:rPr lang="tr-TR" dirty="0"/>
              <a:t>16 hafta ve altı </a:t>
            </a:r>
            <a:r>
              <a:rPr lang="tr-TR" dirty="0" err="1"/>
              <a:t>randomize</a:t>
            </a:r>
            <a:r>
              <a:rPr lang="tr-TR" dirty="0"/>
              <a:t> edilenlerde daha az TGK RR: 0,72, daha yüksek canlı doğum RR: 1,07.</a:t>
            </a:r>
          </a:p>
          <a:p>
            <a:r>
              <a:rPr lang="tr-TR" dirty="0"/>
              <a:t>Preterm doğum, </a:t>
            </a:r>
            <a:r>
              <a:rPr lang="tr-TR" dirty="0" err="1"/>
              <a:t>neonatal</a:t>
            </a:r>
            <a:r>
              <a:rPr lang="tr-TR" dirty="0"/>
              <a:t> </a:t>
            </a:r>
            <a:r>
              <a:rPr lang="tr-TR" dirty="0" err="1"/>
              <a:t>mortalite</a:t>
            </a:r>
            <a:r>
              <a:rPr lang="tr-TR" dirty="0"/>
              <a:t> ve GÜS anomalileri açısından fark yok.</a:t>
            </a:r>
          </a:p>
        </p:txBody>
      </p:sp>
      <p:sp>
        <p:nvSpPr>
          <p:cNvPr id="5" name="Slayt Numarası Yer Tutucusu 4">
            <a:extLst>
              <a:ext uri="{FF2B5EF4-FFF2-40B4-BE49-F238E27FC236}">
                <a16:creationId xmlns:a16="http://schemas.microsoft.com/office/drawing/2014/main" xmlns="" id="{CEE6AB70-7A85-1447-A489-A5718411B081}"/>
              </a:ext>
            </a:extLst>
          </p:cNvPr>
          <p:cNvSpPr>
            <a:spLocks noGrp="1"/>
          </p:cNvSpPr>
          <p:nvPr>
            <p:ph type="sldNum" sz="quarter" idx="12"/>
          </p:nvPr>
        </p:nvSpPr>
        <p:spPr/>
        <p:txBody>
          <a:bodyPr/>
          <a:lstStyle/>
          <a:p>
            <a:fld id="{A2885E78-1F86-4A3D-9EE1-B0103B1CEF15}" type="slidenum">
              <a:rPr lang="en-US" smtClean="0">
                <a:solidFill>
                  <a:prstClr val="white"/>
                </a:solidFill>
              </a:rPr>
              <a:pPr/>
              <a:t>102</a:t>
            </a:fld>
            <a:endParaRPr lang="en-US">
              <a:solidFill>
                <a:prstClr val="white"/>
              </a:solidFill>
            </a:endParaRPr>
          </a:p>
        </p:txBody>
      </p:sp>
      <p:sp>
        <p:nvSpPr>
          <p:cNvPr id="4" name="Alt Bilgi Yer Tutucusu 3">
            <a:extLst>
              <a:ext uri="{FF2B5EF4-FFF2-40B4-BE49-F238E27FC236}">
                <a16:creationId xmlns:a16="http://schemas.microsoft.com/office/drawing/2014/main" xmlns="" id="{56536CB9-22BB-2B4F-8272-96A27113D679}"/>
              </a:ext>
            </a:extLst>
          </p:cNvPr>
          <p:cNvSpPr>
            <a:spLocks noGrp="1"/>
          </p:cNvSpPr>
          <p:nvPr>
            <p:ph type="ftr" sz="quarter" idx="14"/>
          </p:nvPr>
        </p:nvSpPr>
        <p:spPr>
          <a:xfrm>
            <a:off x="502920" y="6224968"/>
            <a:ext cx="5169218" cy="365125"/>
          </a:xfrm>
        </p:spPr>
        <p:txBody>
          <a:bodyPr/>
          <a:lstStyle/>
          <a:p>
            <a:r>
              <a:rPr lang="en-US" sz="1400" b="1" dirty="0" err="1">
                <a:solidFill>
                  <a:schemeClr val="tx1"/>
                </a:solidFill>
              </a:rPr>
              <a:t>Saccone</a:t>
            </a:r>
            <a:r>
              <a:rPr lang="en-US" sz="1400" b="1" dirty="0">
                <a:solidFill>
                  <a:schemeClr val="tx1"/>
                </a:solidFill>
              </a:rPr>
              <a:t> G, Fertile </a:t>
            </a:r>
            <a:r>
              <a:rPr lang="en-US" sz="1400" b="1" dirty="0" err="1">
                <a:solidFill>
                  <a:schemeClr val="tx1"/>
                </a:solidFill>
              </a:rPr>
              <a:t>Steril</a:t>
            </a:r>
            <a:r>
              <a:rPr lang="en-US" sz="1400" b="1" dirty="0">
                <a:solidFill>
                  <a:schemeClr val="tx1"/>
                </a:solidFill>
              </a:rPr>
              <a:t> ,2017</a:t>
            </a:r>
          </a:p>
        </p:txBody>
      </p:sp>
    </p:spTree>
    <p:extLst>
      <p:ext uri="{BB962C8B-B14F-4D97-AF65-F5344CB8AC3E}">
        <p14:creationId xmlns:p14="http://schemas.microsoft.com/office/powerpoint/2010/main" val="3768990699"/>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ayt Numarası Yer Tutucusu 3">
            <a:extLst>
              <a:ext uri="{FF2B5EF4-FFF2-40B4-BE49-F238E27FC236}">
                <a16:creationId xmlns:a16="http://schemas.microsoft.com/office/drawing/2014/main" xmlns="" id="{DF648813-4531-7345-ADE5-4A4C4D868D59}"/>
              </a:ext>
            </a:extLst>
          </p:cNvPr>
          <p:cNvSpPr>
            <a:spLocks noGrp="1"/>
          </p:cNvSpPr>
          <p:nvPr>
            <p:ph type="sldNum" sz="quarter" idx="12"/>
          </p:nvPr>
        </p:nvSpPr>
        <p:spPr/>
        <p:txBody>
          <a:bodyPr/>
          <a:lstStyle/>
          <a:p>
            <a:fld id="{A2885E78-1F86-4A3D-9EE1-B0103B1CEF15}" type="slidenum">
              <a:rPr lang="en-US" smtClean="0">
                <a:solidFill>
                  <a:srgbClr val="000000"/>
                </a:solidFill>
              </a:rPr>
              <a:pPr/>
              <a:t>103</a:t>
            </a:fld>
            <a:endParaRPr lang="en-US">
              <a:solidFill>
                <a:srgbClr val="000000"/>
              </a:solidFill>
            </a:endParaRPr>
          </a:p>
        </p:txBody>
      </p:sp>
      <p:sp>
        <p:nvSpPr>
          <p:cNvPr id="7" name="Unvan 6">
            <a:extLst>
              <a:ext uri="{FF2B5EF4-FFF2-40B4-BE49-F238E27FC236}">
                <a16:creationId xmlns:a16="http://schemas.microsoft.com/office/drawing/2014/main" xmlns="" id="{10145FD5-33E5-6A42-8A08-7B303B1CBE9E}"/>
              </a:ext>
            </a:extLst>
          </p:cNvPr>
          <p:cNvSpPr>
            <a:spLocks noGrp="1"/>
          </p:cNvSpPr>
          <p:nvPr>
            <p:ph type="title"/>
          </p:nvPr>
        </p:nvSpPr>
        <p:spPr>
          <a:xfrm>
            <a:off x="502920" y="465138"/>
            <a:ext cx="8229600" cy="914400"/>
          </a:xfrm>
        </p:spPr>
        <p:txBody>
          <a:bodyPr>
            <a:normAutofit fontScale="90000"/>
          </a:bodyPr>
          <a:lstStyle/>
          <a:p>
            <a:pPr algn="ctr"/>
            <a:r>
              <a:rPr lang="tr-TR" dirty="0"/>
              <a:t>Tekrarlayan Gebelik Kayıplarında Progesteron</a:t>
            </a:r>
          </a:p>
        </p:txBody>
      </p:sp>
      <p:pic>
        <p:nvPicPr>
          <p:cNvPr id="9" name="Resim 8" descr="ekran görüntüsü içeren bir resim&#10;&#10;Açıklama otomatik olarak oluşturuldu">
            <a:extLst>
              <a:ext uri="{FF2B5EF4-FFF2-40B4-BE49-F238E27FC236}">
                <a16:creationId xmlns:a16="http://schemas.microsoft.com/office/drawing/2014/main" xmlns="" id="{2C534A16-520F-B541-ADCC-A43556B6A1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2034" y="1560512"/>
            <a:ext cx="8921966" cy="3801159"/>
          </a:xfrm>
          <a:prstGeom prst="rect">
            <a:avLst/>
          </a:prstGeom>
        </p:spPr>
      </p:pic>
      <p:sp>
        <p:nvSpPr>
          <p:cNvPr id="10" name="Yuvarlatılmış Dikdörtgen 9">
            <a:extLst>
              <a:ext uri="{FF2B5EF4-FFF2-40B4-BE49-F238E27FC236}">
                <a16:creationId xmlns:a16="http://schemas.microsoft.com/office/drawing/2014/main" xmlns="" id="{753C7F35-735E-8C46-B82B-C7C486AA70BC}"/>
              </a:ext>
            </a:extLst>
          </p:cNvPr>
          <p:cNvSpPr/>
          <p:nvPr/>
        </p:nvSpPr>
        <p:spPr>
          <a:xfrm>
            <a:off x="671513" y="3429000"/>
            <a:ext cx="8229600" cy="328613"/>
          </a:xfrm>
          <a:prstGeom prst="roundRect">
            <a:avLst/>
          </a:pr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p>
        </p:txBody>
      </p:sp>
      <p:sp>
        <p:nvSpPr>
          <p:cNvPr id="11" name="5 Köşeli Yıldız 10">
            <a:extLst>
              <a:ext uri="{FF2B5EF4-FFF2-40B4-BE49-F238E27FC236}">
                <a16:creationId xmlns:a16="http://schemas.microsoft.com/office/drawing/2014/main" xmlns="" id="{4E446258-171A-9844-B8B5-1AA4B4C9D72E}"/>
              </a:ext>
            </a:extLst>
          </p:cNvPr>
          <p:cNvSpPr/>
          <p:nvPr/>
        </p:nvSpPr>
        <p:spPr>
          <a:xfrm>
            <a:off x="222034" y="3464718"/>
            <a:ext cx="449479" cy="328613"/>
          </a:xfrm>
          <a:prstGeom prst="star5">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p>
        </p:txBody>
      </p:sp>
      <p:sp>
        <p:nvSpPr>
          <p:cNvPr id="12" name="Metin kutusu 11">
            <a:extLst>
              <a:ext uri="{FF2B5EF4-FFF2-40B4-BE49-F238E27FC236}">
                <a16:creationId xmlns:a16="http://schemas.microsoft.com/office/drawing/2014/main" xmlns="" id="{1352F117-80CE-DC40-8BF8-90AF8690D969}"/>
              </a:ext>
            </a:extLst>
          </p:cNvPr>
          <p:cNvSpPr txBox="1"/>
          <p:nvPr/>
        </p:nvSpPr>
        <p:spPr>
          <a:xfrm>
            <a:off x="446773" y="5486400"/>
            <a:ext cx="4010927" cy="369332"/>
          </a:xfrm>
          <a:prstGeom prst="rect">
            <a:avLst/>
          </a:prstGeom>
          <a:noFill/>
        </p:spPr>
        <p:txBody>
          <a:bodyPr wrap="square" rtlCol="0">
            <a:spAutoFit/>
          </a:bodyPr>
          <a:lstStyle/>
          <a:p>
            <a:r>
              <a:rPr lang="tr-TR" dirty="0" err="1">
                <a:latin typeface="Georgia" panose="02040502050405020303" pitchFamily="18" charset="0"/>
              </a:rPr>
              <a:t>Didrogesteron</a:t>
            </a:r>
            <a:endParaRPr lang="tr-TR" dirty="0">
              <a:latin typeface="Georgia" panose="02040502050405020303" pitchFamily="18" charset="0"/>
            </a:endParaRPr>
          </a:p>
        </p:txBody>
      </p:sp>
    </p:spTree>
    <p:extLst>
      <p:ext uri="{BB962C8B-B14F-4D97-AF65-F5344CB8AC3E}">
        <p14:creationId xmlns:p14="http://schemas.microsoft.com/office/powerpoint/2010/main" val="3005875605"/>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2920" y="465138"/>
            <a:ext cx="8895080" cy="914400"/>
          </a:xfrm>
        </p:spPr>
        <p:txBody>
          <a:bodyPr>
            <a:normAutofit fontScale="90000"/>
          </a:bodyPr>
          <a:lstStyle/>
          <a:p>
            <a:pPr rtl="0"/>
            <a:r>
              <a:rPr lang="tr-TR" dirty="0"/>
              <a:t>Tekrarlayan Düşükte Progestojenler</a:t>
            </a:r>
            <a:r>
              <a:rPr lang="en-US" altLang="en-US" dirty="0"/>
              <a:t/>
            </a:r>
            <a:br>
              <a:rPr lang="en-US" altLang="en-US" dirty="0"/>
            </a:br>
            <a:r>
              <a:rPr lang="tr-TR" dirty="0"/>
              <a:t> ile İlgili İki Sistematik Derleme </a:t>
            </a:r>
          </a:p>
        </p:txBody>
      </p:sp>
      <p:sp>
        <p:nvSpPr>
          <p:cNvPr id="4" name="Slide Number Placeholder 3"/>
          <p:cNvSpPr>
            <a:spLocks noGrp="1"/>
          </p:cNvSpPr>
          <p:nvPr>
            <p:ph type="sldNum" sz="quarter" idx="12"/>
          </p:nvPr>
        </p:nvSpPr>
        <p:spPr/>
        <p:txBody>
          <a:bodyPr/>
          <a:lstStyle/>
          <a:p>
            <a:pPr rtl="0"/>
            <a:fld id="{A2885E78-1F86-4A3D-9EE1-B0103B1CEF15}" type="slidenum">
              <a:rPr>
                <a:solidFill>
                  <a:srgbClr val="000000"/>
                </a:solidFill>
              </a:rPr>
              <a:pPr rtl="0"/>
              <a:t>104</a:t>
            </a:fld>
            <a:endParaRPr>
              <a:solidFill>
                <a:srgbClr val="000000"/>
              </a:solidFill>
            </a:endParaRPr>
          </a:p>
        </p:txBody>
      </p:sp>
      <p:sp>
        <p:nvSpPr>
          <p:cNvPr id="6" name="Footer Placeholder 5"/>
          <p:cNvSpPr>
            <a:spLocks noGrp="1"/>
          </p:cNvSpPr>
          <p:nvPr>
            <p:ph type="ftr" sz="quarter" idx="14"/>
          </p:nvPr>
        </p:nvSpPr>
        <p:spPr>
          <a:xfrm>
            <a:off x="392111" y="5697560"/>
            <a:ext cx="8324852" cy="508533"/>
          </a:xfrm>
        </p:spPr>
        <p:txBody>
          <a:bodyPr anchor="b"/>
          <a:lstStyle/>
          <a:p>
            <a:pPr rtl="0">
              <a:defRPr/>
            </a:pPr>
            <a:r>
              <a:rPr lang="tr-TR" sz="1400" b="1" dirty="0">
                <a:solidFill>
                  <a:schemeClr val="tx1"/>
                </a:solidFill>
                <a:ea typeface="ＭＳ Ｐゴシック" charset="0"/>
              </a:rPr>
              <a:t>CI, güven aralığı; IM, </a:t>
            </a:r>
            <a:r>
              <a:rPr lang="tr-TR" sz="1400" b="1" dirty="0" err="1">
                <a:solidFill>
                  <a:schemeClr val="tx1"/>
                </a:solidFill>
                <a:ea typeface="ＭＳ Ｐゴシック" charset="0"/>
              </a:rPr>
              <a:t>intramüsküler</a:t>
            </a:r>
            <a:r>
              <a:rPr lang="tr-TR" sz="1400" b="1" dirty="0">
                <a:solidFill>
                  <a:schemeClr val="tx1"/>
                </a:solidFill>
                <a:ea typeface="ＭＳ Ｐゴシック" charset="0"/>
              </a:rPr>
              <a:t>; OR, risk oranı</a:t>
            </a:r>
          </a:p>
          <a:p>
            <a:pPr marL="228600" indent="-228600" rtl="0">
              <a:buAutoNum type="arabicPeriod"/>
              <a:defRPr/>
            </a:pPr>
            <a:r>
              <a:rPr lang="tr-TR" sz="1400" b="1" dirty="0" err="1">
                <a:solidFill>
                  <a:schemeClr val="tx1"/>
                </a:solidFill>
              </a:rPr>
              <a:t>Haas</a:t>
            </a:r>
            <a:r>
              <a:rPr lang="tr-TR" sz="1400" b="1" dirty="0">
                <a:solidFill>
                  <a:schemeClr val="tx1"/>
                </a:solidFill>
              </a:rPr>
              <a:t> DM, </a:t>
            </a:r>
            <a:r>
              <a:rPr lang="tr-TR" sz="1400" b="1" dirty="0" err="1">
                <a:solidFill>
                  <a:schemeClr val="tx1"/>
                </a:solidFill>
              </a:rPr>
              <a:t>Ramsey</a:t>
            </a:r>
            <a:r>
              <a:rPr lang="tr-TR" sz="1400" b="1" dirty="0">
                <a:solidFill>
                  <a:schemeClr val="tx1"/>
                </a:solidFill>
              </a:rPr>
              <a:t> PS. </a:t>
            </a:r>
            <a:r>
              <a:rPr lang="tr-TR" sz="1400" b="1" i="1" dirty="0" err="1">
                <a:solidFill>
                  <a:schemeClr val="tx1"/>
                </a:solidFill>
              </a:rPr>
              <a:t>Cochrane</a:t>
            </a:r>
            <a:r>
              <a:rPr lang="tr-TR" sz="1400" b="1" i="1" dirty="0">
                <a:solidFill>
                  <a:schemeClr val="tx1"/>
                </a:solidFill>
              </a:rPr>
              <a:t> Database </a:t>
            </a:r>
            <a:r>
              <a:rPr lang="tr-TR" sz="1400" b="1" i="1" dirty="0" err="1">
                <a:solidFill>
                  <a:schemeClr val="tx1"/>
                </a:solidFill>
              </a:rPr>
              <a:t>Syst</a:t>
            </a:r>
            <a:r>
              <a:rPr lang="tr-TR" sz="1400" b="1" i="1" dirty="0">
                <a:solidFill>
                  <a:schemeClr val="tx1"/>
                </a:solidFill>
              </a:rPr>
              <a:t> </a:t>
            </a:r>
            <a:r>
              <a:rPr lang="tr-TR" sz="1400" b="1" i="1" dirty="0" err="1">
                <a:solidFill>
                  <a:schemeClr val="tx1"/>
                </a:solidFill>
              </a:rPr>
              <a:t>Rev</a:t>
            </a:r>
            <a:r>
              <a:rPr lang="tr-TR" sz="1400" b="1" i="1" dirty="0">
                <a:solidFill>
                  <a:schemeClr val="tx1"/>
                </a:solidFill>
              </a:rPr>
              <a:t> </a:t>
            </a:r>
            <a:r>
              <a:rPr lang="tr-TR" sz="1400" b="1" dirty="0">
                <a:solidFill>
                  <a:schemeClr val="tx1"/>
                </a:solidFill>
              </a:rPr>
              <a:t>2013;(10):CD003511; </a:t>
            </a:r>
          </a:p>
          <a:p>
            <a:pPr marL="228600" indent="-228600" rtl="0">
              <a:buAutoNum type="arabicPeriod"/>
              <a:defRPr/>
            </a:pPr>
            <a:r>
              <a:rPr lang="tr-TR" sz="1400" b="1" dirty="0">
                <a:solidFill>
                  <a:schemeClr val="tx1"/>
                </a:solidFill>
              </a:rPr>
              <a:t>2. </a:t>
            </a:r>
            <a:r>
              <a:rPr lang="tr-TR" sz="1400" b="1" dirty="0" err="1">
                <a:solidFill>
                  <a:schemeClr val="tx1"/>
                </a:solidFill>
              </a:rPr>
              <a:t>Carp</a:t>
            </a:r>
            <a:r>
              <a:rPr lang="tr-TR" sz="1400" b="1" dirty="0">
                <a:solidFill>
                  <a:schemeClr val="tx1"/>
                </a:solidFill>
              </a:rPr>
              <a:t> H. </a:t>
            </a:r>
            <a:r>
              <a:rPr lang="tr-TR" sz="1400" b="1" i="1" dirty="0" err="1">
                <a:solidFill>
                  <a:schemeClr val="tx1"/>
                </a:solidFill>
              </a:rPr>
              <a:t>Gynecol</a:t>
            </a:r>
            <a:r>
              <a:rPr lang="tr-TR" sz="1400" b="1" i="1" dirty="0">
                <a:solidFill>
                  <a:schemeClr val="tx1"/>
                </a:solidFill>
              </a:rPr>
              <a:t> </a:t>
            </a:r>
            <a:r>
              <a:rPr lang="tr-TR" sz="1400" b="1" i="1" dirty="0" err="1">
                <a:solidFill>
                  <a:schemeClr val="tx1"/>
                </a:solidFill>
              </a:rPr>
              <a:t>Endocrinol</a:t>
            </a:r>
            <a:r>
              <a:rPr lang="tr-TR" sz="1400" b="1" i="1" dirty="0">
                <a:solidFill>
                  <a:schemeClr val="tx1"/>
                </a:solidFill>
              </a:rPr>
              <a:t> </a:t>
            </a:r>
            <a:r>
              <a:rPr lang="tr-TR" sz="1400" b="1" dirty="0">
                <a:solidFill>
                  <a:schemeClr val="tx1"/>
                </a:solidFill>
              </a:rPr>
              <a:t>2015</a:t>
            </a:r>
          </a:p>
        </p:txBody>
      </p:sp>
      <p:sp>
        <p:nvSpPr>
          <p:cNvPr id="13" name="Line 7"/>
          <p:cNvSpPr>
            <a:spLocks noChangeShapeType="1"/>
          </p:cNvSpPr>
          <p:nvPr/>
        </p:nvSpPr>
        <p:spPr bwMode="auto">
          <a:xfrm>
            <a:off x="468313" y="2560341"/>
            <a:ext cx="8248650" cy="0"/>
          </a:xfrm>
          <a:prstGeom prst="line">
            <a:avLst/>
          </a:prstGeom>
          <a:noFill/>
          <a:ln w="508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0" tIns="0" rIns="0" bIns="0" anchor="ctr">
            <a:spAutoFit/>
          </a:bodyPr>
          <a:lstStyle/>
          <a:p>
            <a:pPr>
              <a:defRPr/>
            </a:pPr>
            <a:endParaRPr lang="en-US" dirty="0">
              <a:latin typeface="Arial" charset="0"/>
              <a:ea typeface="ＭＳ Ｐゴシック" charset="0"/>
            </a:endParaRPr>
          </a:p>
        </p:txBody>
      </p:sp>
      <p:sp>
        <p:nvSpPr>
          <p:cNvPr id="14" name="Line 8"/>
          <p:cNvSpPr>
            <a:spLocks noChangeShapeType="1"/>
          </p:cNvSpPr>
          <p:nvPr/>
        </p:nvSpPr>
        <p:spPr bwMode="auto">
          <a:xfrm>
            <a:off x="468313" y="3063579"/>
            <a:ext cx="8248650" cy="0"/>
          </a:xfrm>
          <a:prstGeom prst="line">
            <a:avLst/>
          </a:prstGeom>
          <a:noFill/>
          <a:ln w="508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0" tIns="0" rIns="0" bIns="0" anchor="ctr">
            <a:spAutoFit/>
          </a:bodyPr>
          <a:lstStyle/>
          <a:p>
            <a:pPr>
              <a:defRPr/>
            </a:pPr>
            <a:endParaRPr lang="en-US" dirty="0">
              <a:latin typeface="Arial" charset="0"/>
              <a:ea typeface="ＭＳ Ｐゴシック" charset="0"/>
            </a:endParaRPr>
          </a:p>
        </p:txBody>
      </p:sp>
      <p:sp>
        <p:nvSpPr>
          <p:cNvPr id="15" name="Line 9"/>
          <p:cNvSpPr>
            <a:spLocks noChangeShapeType="1"/>
          </p:cNvSpPr>
          <p:nvPr/>
        </p:nvSpPr>
        <p:spPr bwMode="auto">
          <a:xfrm>
            <a:off x="468313" y="3568404"/>
            <a:ext cx="8248650" cy="0"/>
          </a:xfrm>
          <a:prstGeom prst="line">
            <a:avLst/>
          </a:prstGeom>
          <a:noFill/>
          <a:ln w="508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0" tIns="0" rIns="0" bIns="0" anchor="ctr">
            <a:spAutoFit/>
          </a:bodyPr>
          <a:lstStyle/>
          <a:p>
            <a:pPr>
              <a:defRPr/>
            </a:pPr>
            <a:endParaRPr lang="en-US" dirty="0">
              <a:latin typeface="Arial" charset="0"/>
              <a:ea typeface="ＭＳ Ｐゴシック" charset="0"/>
            </a:endParaRPr>
          </a:p>
        </p:txBody>
      </p:sp>
      <p:sp>
        <p:nvSpPr>
          <p:cNvPr id="16" name="Line 9"/>
          <p:cNvSpPr>
            <a:spLocks noChangeShapeType="1"/>
          </p:cNvSpPr>
          <p:nvPr/>
        </p:nvSpPr>
        <p:spPr bwMode="auto">
          <a:xfrm>
            <a:off x="454025" y="4360566"/>
            <a:ext cx="8248650" cy="0"/>
          </a:xfrm>
          <a:prstGeom prst="line">
            <a:avLst/>
          </a:prstGeom>
          <a:noFill/>
          <a:ln w="508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0" tIns="0" rIns="0" bIns="0" anchor="ctr">
            <a:spAutoFit/>
          </a:bodyPr>
          <a:lstStyle/>
          <a:p>
            <a:pPr>
              <a:defRPr/>
            </a:pPr>
            <a:endParaRPr lang="en-US" dirty="0">
              <a:latin typeface="Arial" charset="0"/>
              <a:ea typeface="ＭＳ Ｐゴシック" charset="0"/>
            </a:endParaRPr>
          </a:p>
        </p:txBody>
      </p:sp>
      <p:graphicFrame>
        <p:nvGraphicFramePr>
          <p:cNvPr id="10" name="Group 158"/>
          <p:cNvGraphicFramePr>
            <a:graphicFrameLocks noGrp="1"/>
          </p:cNvGraphicFramePr>
          <p:nvPr>
            <p:extLst>
              <p:ext uri="{D42A27DB-BD31-4B8C-83A1-F6EECF244321}">
                <p14:modId xmlns:p14="http://schemas.microsoft.com/office/powerpoint/2010/main" val="3313718361"/>
              </p:ext>
            </p:extLst>
          </p:nvPr>
        </p:nvGraphicFramePr>
        <p:xfrm>
          <a:off x="449086" y="1566422"/>
          <a:ext cx="8066264" cy="2973217"/>
        </p:xfrm>
        <a:graphic>
          <a:graphicData uri="http://schemas.openxmlformats.org/drawingml/2006/table">
            <a:tbl>
              <a:tblPr/>
              <a:tblGrid>
                <a:gridCol w="4033132">
                  <a:extLst>
                    <a:ext uri="{9D8B030D-6E8A-4147-A177-3AD203B41FA5}">
                      <a16:colId xmlns:a16="http://schemas.microsoft.com/office/drawing/2014/main" xmlns="" val="20000"/>
                    </a:ext>
                  </a:extLst>
                </a:gridCol>
                <a:gridCol w="4033132">
                  <a:extLst>
                    <a:ext uri="{9D8B030D-6E8A-4147-A177-3AD203B41FA5}">
                      <a16:colId xmlns:a16="http://schemas.microsoft.com/office/drawing/2014/main" xmlns="" val="20001"/>
                    </a:ext>
                  </a:extLst>
                </a:gridCol>
              </a:tblGrid>
              <a:tr h="595753">
                <a:tc>
                  <a:txBody>
                    <a:bodyPr/>
                    <a:lstStyle/>
                    <a:p>
                      <a:pPr algn="ctr" rtl="0"/>
                      <a:r>
                        <a:rPr kumimoji="0" lang="tr-TR" sz="1200" b="1" i="0" u="none" strike="noStrike" kern="1200" cap="none" normalizeH="0" baseline="0">
                          <a:ln>
                            <a:noFill/>
                          </a:ln>
                          <a:solidFill>
                            <a:schemeClr val="bg1"/>
                          </a:solidFill>
                          <a:effectLst/>
                          <a:latin typeface="+mn-lt"/>
                          <a:ea typeface="+mn-ea"/>
                          <a:cs typeface="+mn-cs"/>
                        </a:rPr>
                        <a:t>Progesteron ve didrogesteron </a:t>
                      </a:r>
                      <a:r>
                        <a:rPr kumimoji="0" lang="en-GB" sz="1200" b="1" i="0" u="none" strike="noStrike" kern="1200" cap="none" normalizeH="0" baseline="0" noProof="0" dirty="0">
                          <a:ln>
                            <a:noFill/>
                          </a:ln>
                          <a:solidFill>
                            <a:schemeClr val="bg1"/>
                          </a:solidFill>
                          <a:effectLst/>
                          <a:latin typeface="+mn-lt"/>
                          <a:ea typeface="+mn-ea"/>
                          <a:cs typeface="+mn-cs"/>
                        </a:rPr>
                        <a:t/>
                      </a:r>
                      <a:br>
                        <a:rPr kumimoji="0" lang="en-GB" sz="1200" b="1" i="0" u="none" strike="noStrike" kern="1200" cap="none" normalizeH="0" baseline="0" noProof="0" dirty="0">
                          <a:ln>
                            <a:noFill/>
                          </a:ln>
                          <a:solidFill>
                            <a:schemeClr val="bg1"/>
                          </a:solidFill>
                          <a:effectLst/>
                          <a:latin typeface="+mn-lt"/>
                          <a:ea typeface="+mn-ea"/>
                          <a:cs typeface="+mn-cs"/>
                        </a:rPr>
                      </a:br>
                      <a:r>
                        <a:rPr kumimoji="0" lang="tr-TR" sz="1200" b="1" i="0" u="none" strike="noStrike" kern="1200" cap="none" normalizeH="0" baseline="0">
                          <a:ln>
                            <a:noFill/>
                          </a:ln>
                          <a:solidFill>
                            <a:schemeClr val="bg1"/>
                          </a:solidFill>
                          <a:effectLst/>
                          <a:latin typeface="+mn-lt"/>
                          <a:ea typeface="+mn-ea"/>
                          <a:cs typeface="+mn-cs"/>
                        </a:rPr>
                        <a:t>Haas ve Ramsey 2013</a:t>
                      </a:r>
                      <a:r>
                        <a:rPr kumimoji="0" lang="tr-TR" sz="1200" b="1" i="0" u="none" strike="noStrike" kern="1200" cap="none" normalizeH="0" baseline="30000">
                          <a:ln>
                            <a:noFill/>
                          </a:ln>
                          <a:solidFill>
                            <a:schemeClr val="bg1"/>
                          </a:solidFill>
                          <a:effectLst/>
                          <a:latin typeface="+mn-lt"/>
                          <a:ea typeface="+mn-ea"/>
                          <a:cs typeface="+mn-cs"/>
                        </a:rPr>
                        <a:t>1</a:t>
                      </a:r>
                    </a:p>
                  </a:txBody>
                  <a:tcPr marL="91447" marR="91447" marT="45722" marB="45722" anchor="ctr">
                    <a:lnL cap="flat">
                      <a:noFill/>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2"/>
                    </a:solidFill>
                  </a:tcPr>
                </a:tc>
                <a:tc>
                  <a:txBody>
                    <a:bodyPr/>
                    <a:lstStyle/>
                    <a:p>
                      <a:pPr algn="ctr" rtl="0"/>
                      <a:r>
                        <a:rPr kumimoji="0" lang="tr-TR" sz="1200" b="1" i="0" u="none" strike="noStrike" kern="1200" cap="none" normalizeH="0" baseline="0">
                          <a:ln>
                            <a:noFill/>
                          </a:ln>
                          <a:solidFill>
                            <a:schemeClr val="bg1"/>
                          </a:solidFill>
                          <a:effectLst/>
                          <a:latin typeface="+mn-lt"/>
                          <a:ea typeface="+mn-ea"/>
                          <a:cs typeface="+mn-cs"/>
                        </a:rPr>
                        <a:t>Tek başına didrogesteron</a:t>
                      </a:r>
                    </a:p>
                    <a:p>
                      <a:pPr algn="ctr" rtl="0"/>
                      <a:r>
                        <a:rPr kumimoji="0" lang="tr-TR" sz="1200" b="1" i="0" u="none" strike="noStrike" kern="1200" cap="none" normalizeH="0" baseline="0">
                          <a:ln>
                            <a:noFill/>
                          </a:ln>
                          <a:solidFill>
                            <a:schemeClr val="bg1"/>
                          </a:solidFill>
                          <a:effectLst/>
                          <a:latin typeface="+mn-lt"/>
                          <a:ea typeface="+mn-ea"/>
                          <a:cs typeface="+mn-cs"/>
                        </a:rPr>
                        <a:t>Carp 2015</a:t>
                      </a:r>
                      <a:r>
                        <a:rPr kumimoji="0" lang="tr-TR" sz="1200" b="1" i="0" u="none" strike="noStrike" kern="1200" cap="none" normalizeH="0" baseline="30000">
                          <a:ln>
                            <a:noFill/>
                          </a:ln>
                          <a:solidFill>
                            <a:schemeClr val="bg1"/>
                          </a:solidFill>
                          <a:effectLst/>
                          <a:latin typeface="+mn-lt"/>
                          <a:ea typeface="+mn-ea"/>
                          <a:cs typeface="+mn-cs"/>
                        </a:rPr>
                        <a:t>2</a:t>
                      </a:r>
                    </a:p>
                  </a:txBody>
                  <a:tcPr marL="91447" marR="91447" marT="45722" marB="45722" anchor="ctr">
                    <a:lnL w="12700" cap="flat" cmpd="sng" algn="ctr">
                      <a:solidFill>
                        <a:schemeClr val="bg1"/>
                      </a:solidFill>
                      <a:prstDash val="solid"/>
                      <a:round/>
                      <a:headEnd type="none" w="med" len="med"/>
                      <a:tailEnd type="none" w="med" len="med"/>
                    </a:lnL>
                    <a:lnR w="12700" cap="flat" cmpd="sng" algn="ctr">
                      <a:solidFill>
                        <a:srgbClr val="FFDDF0"/>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2"/>
                    </a:solidFill>
                  </a:tcPr>
                </a:tc>
                <a:extLst>
                  <a:ext uri="{0D108BD9-81ED-4DB2-BD59-A6C34878D82A}">
                    <a16:rowId xmlns:a16="http://schemas.microsoft.com/office/drawing/2014/main" xmlns="" val="10000"/>
                  </a:ext>
                </a:extLst>
              </a:tr>
              <a:tr h="1154264">
                <a:tc>
                  <a:txBody>
                    <a:bodyPr/>
                    <a:lstStyle/>
                    <a:p>
                      <a:pPr marL="0" marR="0" lvl="0" indent="0" algn="l" defTabSz="914400" rtl="0" eaLnBrk="0" fontAlgn="base" latinLnBrk="0" hangingPunct="0">
                        <a:lnSpc>
                          <a:spcPct val="100000"/>
                        </a:lnSpc>
                        <a:spcBef>
                          <a:spcPct val="0"/>
                        </a:spcBef>
                        <a:spcAft>
                          <a:spcPts val="0"/>
                        </a:spcAft>
                        <a:buClrTx/>
                        <a:buSzTx/>
                        <a:buFontTx/>
                        <a:buNone/>
                        <a:tabLst/>
                      </a:pPr>
                      <a:r>
                        <a:rPr kumimoji="0" lang="tr-TR" sz="1200" b="1" i="0" u="none" strike="noStrike" kern="1200" cap="none" normalizeH="0" baseline="0" dirty="0">
                          <a:ln>
                            <a:noFill/>
                          </a:ln>
                          <a:solidFill>
                            <a:schemeClr val="accent2"/>
                          </a:solidFill>
                          <a:effectLst/>
                          <a:latin typeface="+mn-lt"/>
                          <a:ea typeface="+mn-ea"/>
                          <a:cs typeface="Arial" charset="0"/>
                        </a:rPr>
                        <a:t>Üç ve üzeri  (3+) gebelik kaybı alt grup analizine ait veri seti</a:t>
                      </a:r>
                    </a:p>
                    <a:p>
                      <a:pPr marL="0" marR="0" lvl="0" indent="0" algn="l" defTabSz="914400" rtl="0" eaLnBrk="0" fontAlgn="base" latinLnBrk="0" hangingPunct="0">
                        <a:lnSpc>
                          <a:spcPct val="100000"/>
                        </a:lnSpc>
                        <a:spcBef>
                          <a:spcPct val="0"/>
                        </a:spcBef>
                        <a:spcAft>
                          <a:spcPts val="0"/>
                        </a:spcAft>
                        <a:buClrTx/>
                        <a:buSzTx/>
                        <a:buFontTx/>
                        <a:buNone/>
                        <a:tabLst/>
                      </a:pPr>
                      <a:r>
                        <a:rPr kumimoji="0" lang="tr-TR" sz="1200" b="1" i="0" u="none" strike="noStrike" kern="1200" cap="none" normalizeH="0" baseline="0" dirty="0">
                          <a:ln>
                            <a:noFill/>
                          </a:ln>
                          <a:solidFill>
                            <a:schemeClr val="tx1"/>
                          </a:solidFill>
                          <a:effectLst/>
                          <a:latin typeface="+mn-lt"/>
                          <a:ea typeface="+mn-ea"/>
                          <a:cs typeface="Arial" charset="0"/>
                        </a:rPr>
                        <a:t>Dört çalışma (n=225) </a:t>
                      </a:r>
                    </a:p>
                    <a:p>
                      <a:pPr marL="171450" marR="0" lvl="0" indent="-171450" algn="l" defTabSz="914400" rtl="0" eaLnBrk="0" fontAlgn="base" latinLnBrk="0" hangingPunct="0">
                        <a:lnSpc>
                          <a:spcPct val="100000"/>
                        </a:lnSpc>
                        <a:spcBef>
                          <a:spcPct val="0"/>
                        </a:spcBef>
                        <a:spcAft>
                          <a:spcPts val="0"/>
                        </a:spcAft>
                        <a:buClr>
                          <a:schemeClr val="accent2"/>
                        </a:buClr>
                        <a:buSzTx/>
                        <a:buFont typeface="Arial" panose="020B0604020202020204" pitchFamily="34" charset="0"/>
                        <a:buChar char="•"/>
                        <a:tabLst/>
                      </a:pPr>
                      <a:r>
                        <a:rPr kumimoji="0" lang="tr-TR" sz="1200" b="0" i="0" u="none" strike="noStrike" cap="none" normalizeH="0" baseline="0" dirty="0" err="1">
                          <a:ln>
                            <a:noFill/>
                          </a:ln>
                          <a:solidFill>
                            <a:schemeClr val="tx1"/>
                          </a:solidFill>
                          <a:effectLst/>
                          <a:latin typeface="+mn-lt"/>
                          <a:cs typeface="Arial" charset="0"/>
                        </a:rPr>
                        <a:t>Didrogesteron</a:t>
                      </a:r>
                      <a:endParaRPr kumimoji="0" lang="tr-TR" sz="1200" b="0" i="0" u="none" strike="noStrike" cap="none" normalizeH="0" baseline="0" dirty="0">
                        <a:ln>
                          <a:noFill/>
                        </a:ln>
                        <a:solidFill>
                          <a:schemeClr val="tx1"/>
                        </a:solidFill>
                        <a:effectLst/>
                        <a:latin typeface="+mn-lt"/>
                        <a:cs typeface="Arial" charset="0"/>
                      </a:endParaRPr>
                    </a:p>
                    <a:p>
                      <a:pPr marL="171450" marR="0" lvl="0" indent="-171450" algn="l" defTabSz="914400" rtl="0" eaLnBrk="0" fontAlgn="base" latinLnBrk="0" hangingPunct="0">
                        <a:lnSpc>
                          <a:spcPct val="100000"/>
                        </a:lnSpc>
                        <a:spcBef>
                          <a:spcPct val="0"/>
                        </a:spcBef>
                        <a:spcAft>
                          <a:spcPts val="0"/>
                        </a:spcAft>
                        <a:buClr>
                          <a:schemeClr val="accent2"/>
                        </a:buClr>
                        <a:buSzTx/>
                        <a:buFont typeface="Arial" panose="020B0604020202020204" pitchFamily="34" charset="0"/>
                        <a:buChar char="•"/>
                        <a:tabLst/>
                      </a:pPr>
                      <a:r>
                        <a:rPr kumimoji="0" lang="tr-TR" sz="1200" b="0" i="0" u="none" strike="noStrike" cap="none" normalizeH="0" baseline="0" dirty="0" err="1">
                          <a:ln>
                            <a:noFill/>
                          </a:ln>
                          <a:solidFill>
                            <a:schemeClr val="tx1"/>
                          </a:solidFill>
                          <a:effectLst/>
                          <a:latin typeface="+mn-lt"/>
                          <a:cs typeface="Arial" charset="0"/>
                        </a:rPr>
                        <a:t>Hidroksiprogesteron</a:t>
                      </a:r>
                      <a:r>
                        <a:rPr kumimoji="0" lang="tr-TR" sz="1200" b="0" i="0" u="none" strike="noStrike" cap="none" normalizeH="0" baseline="0" dirty="0">
                          <a:ln>
                            <a:noFill/>
                          </a:ln>
                          <a:solidFill>
                            <a:schemeClr val="tx1"/>
                          </a:solidFill>
                          <a:effectLst/>
                          <a:latin typeface="+mn-lt"/>
                          <a:cs typeface="Arial" charset="0"/>
                        </a:rPr>
                        <a:t> kaproat IM</a:t>
                      </a:r>
                    </a:p>
                    <a:p>
                      <a:pPr marL="171450" marR="0" lvl="0" indent="-171450" algn="l" defTabSz="914400" rtl="0" eaLnBrk="0" fontAlgn="base" latinLnBrk="0" hangingPunct="0">
                        <a:lnSpc>
                          <a:spcPct val="100000"/>
                        </a:lnSpc>
                        <a:spcBef>
                          <a:spcPct val="0"/>
                        </a:spcBef>
                        <a:spcAft>
                          <a:spcPts val="0"/>
                        </a:spcAft>
                        <a:buClr>
                          <a:schemeClr val="accent2"/>
                        </a:buClr>
                        <a:buSzTx/>
                        <a:buFont typeface="Arial" panose="020B0604020202020204" pitchFamily="34" charset="0"/>
                        <a:buChar char="•"/>
                        <a:tabLst/>
                      </a:pPr>
                      <a:r>
                        <a:rPr kumimoji="0" lang="tr-TR" sz="1200" b="0" i="0" u="none" strike="noStrike" cap="none" normalizeH="0" baseline="0" dirty="0" err="1">
                          <a:ln>
                            <a:noFill/>
                          </a:ln>
                          <a:solidFill>
                            <a:schemeClr val="tx1"/>
                          </a:solidFill>
                          <a:effectLst/>
                          <a:latin typeface="+mn-lt"/>
                          <a:cs typeface="Arial" charset="0"/>
                        </a:rPr>
                        <a:t>Medroksiprogesteron</a:t>
                      </a:r>
                      <a:r>
                        <a:rPr kumimoji="0" lang="tr-TR" sz="1200" b="0" i="0" u="none" strike="noStrike" cap="none" normalizeH="0" baseline="0" dirty="0">
                          <a:ln>
                            <a:noFill/>
                          </a:ln>
                          <a:solidFill>
                            <a:schemeClr val="tx1"/>
                          </a:solidFill>
                          <a:effectLst/>
                          <a:latin typeface="+mn-lt"/>
                          <a:cs typeface="Arial" charset="0"/>
                        </a:rPr>
                        <a:t> </a:t>
                      </a:r>
                    </a:p>
                    <a:p>
                      <a:pPr marL="171450" marR="0" lvl="0" indent="-171450" algn="l" defTabSz="914400" rtl="0" eaLnBrk="0" fontAlgn="base" latinLnBrk="0" hangingPunct="0">
                        <a:lnSpc>
                          <a:spcPct val="100000"/>
                        </a:lnSpc>
                        <a:spcBef>
                          <a:spcPct val="0"/>
                        </a:spcBef>
                        <a:spcAft>
                          <a:spcPts val="0"/>
                        </a:spcAft>
                        <a:buClr>
                          <a:schemeClr val="accent2"/>
                        </a:buClr>
                        <a:buSzTx/>
                        <a:buFont typeface="Arial" panose="020B0604020202020204" pitchFamily="34" charset="0"/>
                        <a:buChar char="•"/>
                        <a:tabLst/>
                      </a:pPr>
                      <a:r>
                        <a:rPr kumimoji="0" lang="tr-TR" sz="1200" b="0" i="0" u="none" strike="noStrike" cap="none" normalizeH="0" baseline="0" dirty="0" err="1">
                          <a:ln>
                            <a:noFill/>
                          </a:ln>
                          <a:solidFill>
                            <a:schemeClr val="tx1"/>
                          </a:solidFill>
                          <a:effectLst/>
                          <a:latin typeface="+mn-lt"/>
                          <a:cs typeface="Arial" charset="0"/>
                        </a:rPr>
                        <a:t>Gluteal</a:t>
                      </a:r>
                      <a:r>
                        <a:rPr kumimoji="0" lang="tr-TR" sz="1200" b="0" i="0" u="none" strike="noStrike" cap="none" normalizeH="0" baseline="0" dirty="0">
                          <a:ln>
                            <a:noFill/>
                          </a:ln>
                          <a:solidFill>
                            <a:schemeClr val="tx1"/>
                          </a:solidFill>
                          <a:effectLst/>
                          <a:latin typeface="+mn-lt"/>
                          <a:cs typeface="Arial" charset="0"/>
                        </a:rPr>
                        <a:t> kaslar içerisine yerleştirilen </a:t>
                      </a:r>
                      <a:r>
                        <a:rPr kumimoji="0" lang="tr-TR" sz="1200" b="0" i="0" u="none" strike="noStrike" cap="none" normalizeH="0" baseline="0" dirty="0" err="1">
                          <a:ln>
                            <a:noFill/>
                          </a:ln>
                          <a:solidFill>
                            <a:schemeClr val="tx1"/>
                          </a:solidFill>
                          <a:effectLst/>
                          <a:latin typeface="+mn-lt"/>
                          <a:cs typeface="Arial" charset="0"/>
                        </a:rPr>
                        <a:t>progesteron</a:t>
                      </a:r>
                      <a:r>
                        <a:rPr kumimoji="0" lang="tr-TR" sz="1200" b="0" i="0" u="none" strike="noStrike" cap="none" normalizeH="0" baseline="0" dirty="0">
                          <a:ln>
                            <a:noFill/>
                          </a:ln>
                          <a:solidFill>
                            <a:schemeClr val="tx1"/>
                          </a:solidFill>
                          <a:effectLst/>
                          <a:latin typeface="+mn-lt"/>
                          <a:cs typeface="Arial" charset="0"/>
                        </a:rPr>
                        <a:t> </a:t>
                      </a:r>
                      <a:r>
                        <a:rPr kumimoji="0" lang="tr-TR" sz="1200" b="0" i="0" u="none" strike="noStrike" cap="none" normalizeH="0" baseline="0" dirty="0" err="1">
                          <a:ln>
                            <a:noFill/>
                          </a:ln>
                          <a:solidFill>
                            <a:schemeClr val="tx1"/>
                          </a:solidFill>
                          <a:effectLst/>
                          <a:latin typeface="+mn-lt"/>
                          <a:cs typeface="Arial" charset="0"/>
                        </a:rPr>
                        <a:t>pelletler</a:t>
                      </a:r>
                      <a:endParaRPr kumimoji="0" lang="tr-TR" sz="1200" b="0" i="0" u="none" strike="noStrike" cap="none" normalizeH="0" baseline="0" dirty="0">
                        <a:ln>
                          <a:noFill/>
                        </a:ln>
                        <a:solidFill>
                          <a:schemeClr val="tx1"/>
                        </a:solidFill>
                        <a:effectLst/>
                        <a:latin typeface="+mn-lt"/>
                        <a:cs typeface="Arial" charset="0"/>
                      </a:endParaRPr>
                    </a:p>
                  </a:txBody>
                  <a:tcPr marL="91439" marR="91439" marT="45726" marB="45726" horzOverflow="overflow">
                    <a:lnL cap="flat">
                      <a:noFill/>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C5EEFF">
                        <a:alpha val="49804"/>
                      </a:srgbClr>
                    </a:solidFill>
                  </a:tcPr>
                </a:tc>
                <a:tc>
                  <a:txBody>
                    <a:bodyPr/>
                    <a:lstStyle/>
                    <a:p>
                      <a:pPr marL="0" marR="0" lvl="0" indent="0" algn="l" defTabSz="914400" rtl="0" eaLnBrk="0" fontAlgn="base" latinLnBrk="0" hangingPunct="0">
                        <a:lnSpc>
                          <a:spcPct val="100000"/>
                        </a:lnSpc>
                        <a:spcBef>
                          <a:spcPct val="0"/>
                        </a:spcBef>
                        <a:spcAft>
                          <a:spcPts val="0"/>
                        </a:spcAft>
                        <a:buClrTx/>
                        <a:buSzTx/>
                        <a:buFontTx/>
                        <a:buNone/>
                        <a:tabLst/>
                      </a:pPr>
                      <a:r>
                        <a:rPr kumimoji="0" lang="tr-TR" sz="1200" b="1" i="0" u="none" strike="noStrike" kern="1200" cap="none" normalizeH="0" baseline="0">
                          <a:ln>
                            <a:noFill/>
                          </a:ln>
                          <a:solidFill>
                            <a:schemeClr val="accent2"/>
                          </a:solidFill>
                          <a:effectLst/>
                          <a:latin typeface="+mn-lt"/>
                          <a:ea typeface="+mn-ea"/>
                          <a:cs typeface="Arial" charset="0"/>
                        </a:rPr>
                        <a:t>Didrogesteron veri seti</a:t>
                      </a:r>
                    </a:p>
                    <a:p>
                      <a:pPr marL="0" marR="0" lvl="0" indent="0" algn="l" defTabSz="914400" rtl="0" eaLnBrk="0" fontAlgn="base" latinLnBrk="0" hangingPunct="0">
                        <a:lnSpc>
                          <a:spcPct val="100000"/>
                        </a:lnSpc>
                        <a:spcBef>
                          <a:spcPct val="0"/>
                        </a:spcBef>
                        <a:spcAft>
                          <a:spcPts val="0"/>
                        </a:spcAft>
                        <a:buClrTx/>
                        <a:buSzTx/>
                        <a:buFontTx/>
                        <a:buNone/>
                        <a:tabLst/>
                      </a:pPr>
                      <a:r>
                        <a:rPr kumimoji="0" lang="en-US" sz="1200" b="0" i="0" u="none" strike="noStrike" cap="none" normalizeH="0" baseline="0" dirty="0">
                          <a:ln>
                            <a:noFill/>
                          </a:ln>
                          <a:solidFill>
                            <a:schemeClr val="tx1"/>
                          </a:solidFill>
                          <a:effectLst/>
                          <a:latin typeface="+mn-lt"/>
                          <a:cs typeface="Arial" charset="0"/>
                        </a:rPr>
                        <a:t/>
                      </a:r>
                      <a:br>
                        <a:rPr kumimoji="0" lang="en-US" sz="1200" b="0" i="0" u="none" strike="noStrike" cap="none" normalizeH="0" baseline="0" dirty="0">
                          <a:ln>
                            <a:noFill/>
                          </a:ln>
                          <a:solidFill>
                            <a:schemeClr val="tx1"/>
                          </a:solidFill>
                          <a:effectLst/>
                          <a:latin typeface="+mn-lt"/>
                          <a:cs typeface="Arial" charset="0"/>
                        </a:rPr>
                      </a:br>
                      <a:r>
                        <a:rPr kumimoji="0" lang="tr-TR" sz="1200" b="1" i="0" u="none" strike="noStrike" kern="1200" cap="none" normalizeH="0" baseline="0">
                          <a:ln>
                            <a:noFill/>
                          </a:ln>
                          <a:solidFill>
                            <a:schemeClr val="tx1"/>
                          </a:solidFill>
                          <a:effectLst/>
                          <a:latin typeface="+mn-lt"/>
                          <a:ea typeface="+mn-ea"/>
                          <a:cs typeface="Arial" charset="0"/>
                        </a:rPr>
                        <a:t>Üç çalışma (n=509)</a:t>
                      </a:r>
                    </a:p>
                    <a:p>
                      <a:pPr marL="171450" marR="0" lvl="0" indent="-171450" algn="l" defTabSz="914400" rtl="0" eaLnBrk="0" fontAlgn="base" latinLnBrk="0" hangingPunct="0">
                        <a:lnSpc>
                          <a:spcPct val="100000"/>
                        </a:lnSpc>
                        <a:spcBef>
                          <a:spcPct val="0"/>
                        </a:spcBef>
                        <a:spcAft>
                          <a:spcPts val="0"/>
                        </a:spcAft>
                        <a:buClr>
                          <a:schemeClr val="accent2"/>
                        </a:buClr>
                        <a:buSzTx/>
                        <a:buFont typeface="Arial" panose="020B0604020202020204" pitchFamily="34" charset="0"/>
                        <a:buChar char="•"/>
                        <a:tabLst/>
                      </a:pPr>
                      <a:r>
                        <a:rPr kumimoji="0" lang="tr-TR" sz="1200" b="0" i="0" u="none" strike="noStrike" kern="1200" cap="none" normalizeH="0" baseline="0">
                          <a:ln>
                            <a:noFill/>
                          </a:ln>
                          <a:solidFill>
                            <a:schemeClr val="tx1"/>
                          </a:solidFill>
                          <a:effectLst/>
                          <a:latin typeface="+mn-lt"/>
                          <a:ea typeface="+mn-ea"/>
                          <a:cs typeface="Arial" charset="0"/>
                        </a:rPr>
                        <a:t>İki randomize çalışma </a:t>
                      </a:r>
                    </a:p>
                    <a:p>
                      <a:pPr marL="171450" marR="0" lvl="0" indent="-171450" algn="l" defTabSz="914400" rtl="0" eaLnBrk="0" fontAlgn="base" latinLnBrk="0" hangingPunct="0">
                        <a:lnSpc>
                          <a:spcPct val="100000"/>
                        </a:lnSpc>
                        <a:spcBef>
                          <a:spcPct val="0"/>
                        </a:spcBef>
                        <a:spcAft>
                          <a:spcPts val="0"/>
                        </a:spcAft>
                        <a:buClr>
                          <a:schemeClr val="accent2"/>
                        </a:buClr>
                        <a:buSzTx/>
                        <a:buFont typeface="Arial" panose="020B0604020202020204" pitchFamily="34" charset="0"/>
                        <a:buChar char="•"/>
                        <a:tabLst/>
                      </a:pPr>
                      <a:r>
                        <a:rPr kumimoji="0" lang="tr-TR" sz="1200" b="0" i="0" u="none" strike="noStrike" kern="1200" cap="none" normalizeH="0" baseline="0">
                          <a:ln>
                            <a:noFill/>
                          </a:ln>
                          <a:solidFill>
                            <a:schemeClr val="tx1"/>
                          </a:solidFill>
                          <a:effectLst/>
                          <a:latin typeface="+mn-lt"/>
                          <a:ea typeface="+mn-ea"/>
                          <a:cs typeface="Arial" charset="0"/>
                        </a:rPr>
                        <a:t>Bir randomize olmayan karşılaştırma çalışması</a:t>
                      </a:r>
                    </a:p>
                  </a:txBody>
                  <a:tcPr marL="91439" marR="91439" marT="45726" marB="45726" horzOverflow="overflow">
                    <a:lnL cap="flat">
                      <a:noFill/>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C5EEFF">
                        <a:alpha val="49804"/>
                      </a:srgbClr>
                    </a:solidFill>
                  </a:tcPr>
                </a:tc>
                <a:extLst>
                  <a:ext uri="{0D108BD9-81ED-4DB2-BD59-A6C34878D82A}">
                    <a16:rowId xmlns:a16="http://schemas.microsoft.com/office/drawing/2014/main" xmlns="" val="10001"/>
                  </a:ext>
                </a:extLst>
              </a:tr>
              <a:tr h="1154264">
                <a:tc>
                  <a:txBody>
                    <a:bodyPr/>
                    <a:lstStyle/>
                    <a:p>
                      <a:pPr marL="0" marR="0" lvl="0" indent="0" algn="l" defTabSz="914400" rtl="0" eaLnBrk="0" fontAlgn="base" latinLnBrk="0" hangingPunct="0">
                        <a:lnSpc>
                          <a:spcPct val="100000"/>
                        </a:lnSpc>
                        <a:spcBef>
                          <a:spcPct val="0"/>
                        </a:spcBef>
                        <a:spcAft>
                          <a:spcPts val="0"/>
                        </a:spcAft>
                        <a:buClrTx/>
                        <a:buSzTx/>
                        <a:buFontTx/>
                        <a:buNone/>
                        <a:tabLst/>
                      </a:pPr>
                      <a:r>
                        <a:rPr kumimoji="0" lang="tr-TR" sz="1200" b="1" i="0" u="none" strike="noStrike" cap="none" normalizeH="0" baseline="0">
                          <a:ln>
                            <a:noFill/>
                          </a:ln>
                          <a:solidFill>
                            <a:schemeClr val="accent2"/>
                          </a:solidFill>
                          <a:effectLst/>
                          <a:latin typeface="+mn-lt"/>
                          <a:cs typeface="Arial" charset="0"/>
                        </a:rPr>
                        <a:t>Alt grup analizi</a:t>
                      </a:r>
                    </a:p>
                    <a:p>
                      <a:pPr marL="0" marR="0" lvl="0" indent="0" algn="l" defTabSz="914400" rtl="0" eaLnBrk="0" fontAlgn="base" latinLnBrk="0" hangingPunct="0">
                        <a:lnSpc>
                          <a:spcPct val="100000"/>
                        </a:lnSpc>
                        <a:spcBef>
                          <a:spcPct val="0"/>
                        </a:spcBef>
                        <a:spcAft>
                          <a:spcPts val="0"/>
                        </a:spcAft>
                        <a:buClrTx/>
                        <a:buSzTx/>
                        <a:buFontTx/>
                        <a:buNone/>
                        <a:tabLst/>
                      </a:pPr>
                      <a:r>
                        <a:rPr lang="tr-TR" sz="1200" b="0" kern="1200">
                          <a:solidFill>
                            <a:schemeClr val="tx1"/>
                          </a:solidFill>
                          <a:latin typeface="+mn-lt"/>
                          <a:ea typeface="+mn-ea"/>
                          <a:cs typeface="+mn-cs"/>
                        </a:rPr>
                        <a:t>Plasebo veya tedavinin verilmediği durum ile karşılaştırıldığında, progestojen tedavisi ile düşük oranında</a:t>
                      </a:r>
                      <a:r>
                        <a:rPr lang="tr-TR" sz="1200" b="1" kern="1200">
                          <a:solidFill>
                            <a:schemeClr val="tx1"/>
                          </a:solidFill>
                          <a:latin typeface="+mn-lt"/>
                          <a:ea typeface="+mn-ea"/>
                          <a:cs typeface="+mn-cs"/>
                        </a:rPr>
                        <a:t>istatistiksel olarak anlamlı bir azalma görülmüştür</a:t>
                      </a:r>
                      <a:r>
                        <a:rPr lang="tr-TR" sz="1200" b="0" kern="1200">
                          <a:solidFill>
                            <a:schemeClr val="tx1"/>
                          </a:solidFill>
                          <a:latin typeface="+mn-lt"/>
                          <a:ea typeface="+mn-ea"/>
                          <a:cs typeface="+mn-cs"/>
                        </a:rPr>
                        <a:t>(Peto OR 0.39, %95 CI: 0.21–0.72); ancak çalışmalardaki metodolojik kalite yetersizdir</a:t>
                      </a:r>
                    </a:p>
                  </a:txBody>
                  <a:tcPr marL="91439" marR="91439" marT="45726" marB="45726" horzOverflow="overflow">
                    <a:lnL cap="flat">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FFDDF0">
                        <a:alpha val="49804"/>
                      </a:srgbClr>
                    </a:solidFill>
                  </a:tcPr>
                </a:tc>
                <a:tc>
                  <a:txBody>
                    <a:bodyPr/>
                    <a:lstStyle/>
                    <a:p>
                      <a:pPr marL="0" marR="0" lvl="0" indent="0" algn="l" defTabSz="914400" rtl="0" eaLnBrk="0" fontAlgn="base" latinLnBrk="0" hangingPunct="0">
                        <a:lnSpc>
                          <a:spcPct val="100000"/>
                        </a:lnSpc>
                        <a:spcBef>
                          <a:spcPct val="0"/>
                        </a:spcBef>
                        <a:spcAft>
                          <a:spcPts val="0"/>
                        </a:spcAft>
                        <a:buClrTx/>
                        <a:buSzTx/>
                        <a:buFontTx/>
                        <a:buNone/>
                        <a:tabLst/>
                      </a:pPr>
                      <a:r>
                        <a:rPr kumimoji="0" lang="tr-TR" sz="1200" b="1" i="0" u="none" strike="noStrike" cap="none" normalizeH="0" baseline="0" dirty="0">
                          <a:ln>
                            <a:noFill/>
                          </a:ln>
                          <a:solidFill>
                            <a:schemeClr val="accent2"/>
                          </a:solidFill>
                          <a:effectLst/>
                          <a:latin typeface="+mn-lt"/>
                          <a:cs typeface="Arial" charset="0"/>
                        </a:rPr>
                        <a:t>Temel bulgular</a:t>
                      </a:r>
                    </a:p>
                    <a:p>
                      <a:pPr marL="0" marR="0" lvl="0" indent="0" algn="l" defTabSz="914400" rtl="0" eaLnBrk="0" fontAlgn="base" latinLnBrk="0" hangingPunct="0">
                        <a:lnSpc>
                          <a:spcPct val="100000"/>
                        </a:lnSpc>
                        <a:spcBef>
                          <a:spcPts val="0"/>
                        </a:spcBef>
                        <a:spcAft>
                          <a:spcPts val="0"/>
                        </a:spcAft>
                        <a:buClrTx/>
                        <a:buSzTx/>
                        <a:buFontTx/>
                        <a:buNone/>
                        <a:tabLst/>
                      </a:pPr>
                      <a:r>
                        <a:rPr lang="tr-TR" sz="1200" b="1" kern="1200" dirty="0">
                          <a:solidFill>
                            <a:schemeClr val="tx1"/>
                          </a:solidFill>
                          <a:latin typeface="+mn-lt"/>
                          <a:ea typeface="+mn-ea"/>
                          <a:cs typeface="+mn-cs"/>
                        </a:rPr>
                        <a:t>Standart yatak istirahati veya </a:t>
                      </a:r>
                      <a:r>
                        <a:rPr lang="tr-TR" sz="1200" b="1" kern="1200" dirty="0" err="1">
                          <a:solidFill>
                            <a:schemeClr val="tx1"/>
                          </a:solidFill>
                          <a:latin typeface="+mn-lt"/>
                          <a:ea typeface="+mn-ea"/>
                          <a:cs typeface="+mn-cs"/>
                        </a:rPr>
                        <a:t>plasebo</a:t>
                      </a:r>
                      <a:r>
                        <a:rPr lang="tr-TR" sz="1200" b="1" kern="1200" dirty="0">
                          <a:solidFill>
                            <a:schemeClr val="tx1"/>
                          </a:solidFill>
                          <a:latin typeface="+mn-lt"/>
                          <a:ea typeface="+mn-ea"/>
                          <a:cs typeface="+mn-cs"/>
                        </a:rPr>
                        <a:t> </a:t>
                      </a:r>
                      <a:r>
                        <a:rPr lang="tr-TR" sz="1200" b="0" kern="1200" dirty="0">
                          <a:solidFill>
                            <a:schemeClr val="tx1"/>
                          </a:solidFill>
                          <a:latin typeface="+mn-lt"/>
                          <a:ea typeface="+mn-ea"/>
                          <a:cs typeface="+mn-cs"/>
                        </a:rPr>
                        <a:t>(OR 0.29, %95 CI: 0.13–0.65) ile karşılaştırıldığında, </a:t>
                      </a:r>
                      <a:r>
                        <a:rPr lang="tr-TR" sz="1200" b="0" kern="1200" dirty="0" err="1">
                          <a:solidFill>
                            <a:schemeClr val="tx1"/>
                          </a:solidFill>
                          <a:latin typeface="+mn-lt"/>
                          <a:ea typeface="+mn-ea"/>
                          <a:cs typeface="+mn-cs"/>
                        </a:rPr>
                        <a:t>didrogesteron</a:t>
                      </a:r>
                      <a:r>
                        <a:rPr lang="tr-TR" sz="1200" b="0" kern="1200" dirty="0">
                          <a:solidFill>
                            <a:schemeClr val="tx1"/>
                          </a:solidFill>
                          <a:latin typeface="+mn-lt"/>
                          <a:ea typeface="+mn-ea"/>
                          <a:cs typeface="+mn-cs"/>
                        </a:rPr>
                        <a:t> ile düşük oranında %13'lük bir kesin azalma meydana gelmiştir</a:t>
                      </a:r>
                    </a:p>
                  </a:txBody>
                  <a:tcPr marL="91439" marR="91439" marT="45726" marB="45726" horzOverflow="overflow">
                    <a:lnL cap="flat">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FFDDF0">
                        <a:alpha val="49804"/>
                      </a:srgbClr>
                    </a:solidFill>
                  </a:tcPr>
                </a:tc>
                <a:extLst>
                  <a:ext uri="{0D108BD9-81ED-4DB2-BD59-A6C34878D82A}">
                    <a16:rowId xmlns:a16="http://schemas.microsoft.com/office/drawing/2014/main" xmlns="" val="10002"/>
                  </a:ext>
                </a:extLst>
              </a:tr>
            </a:tbl>
          </a:graphicData>
        </a:graphic>
      </p:graphicFrame>
    </p:spTree>
    <p:extLst>
      <p:ext uri="{BB962C8B-B14F-4D97-AF65-F5344CB8AC3E}">
        <p14:creationId xmlns:p14="http://schemas.microsoft.com/office/powerpoint/2010/main" val="355031669"/>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384" y="472558"/>
            <a:ext cx="8895080" cy="914400"/>
          </a:xfrm>
        </p:spPr>
        <p:txBody>
          <a:bodyPr>
            <a:normAutofit fontScale="90000"/>
          </a:bodyPr>
          <a:lstStyle/>
          <a:p>
            <a:pPr rtl="0"/>
            <a:r>
              <a:rPr lang="tr-TR" dirty="0"/>
              <a:t>Tekrarlayan Düşüğün Önlenmesine Yönelik 2015 Avrupa Progestin Kulübü Kılavuzları</a:t>
            </a:r>
            <a:r>
              <a:rPr lang="en-GB" altLang="en-US" dirty="0"/>
              <a:t/>
            </a:r>
            <a:br>
              <a:rPr lang="en-GB" altLang="en-US" dirty="0"/>
            </a:br>
            <a:r>
              <a:rPr lang="tr-TR" dirty="0"/>
              <a:t> </a:t>
            </a:r>
          </a:p>
        </p:txBody>
      </p:sp>
      <p:sp>
        <p:nvSpPr>
          <p:cNvPr id="4" name="Slide Number Placeholder 3"/>
          <p:cNvSpPr>
            <a:spLocks noGrp="1"/>
          </p:cNvSpPr>
          <p:nvPr>
            <p:ph type="sldNum" sz="quarter" idx="12"/>
          </p:nvPr>
        </p:nvSpPr>
        <p:spPr/>
        <p:txBody>
          <a:bodyPr/>
          <a:lstStyle/>
          <a:p>
            <a:pPr rtl="0"/>
            <a:fld id="{A2885E78-1F86-4A3D-9EE1-B0103B1CEF15}" type="slidenum">
              <a:rPr>
                <a:solidFill>
                  <a:srgbClr val="000000"/>
                </a:solidFill>
              </a:rPr>
              <a:pPr rtl="0"/>
              <a:t>105</a:t>
            </a:fld>
            <a:endParaRPr>
              <a:solidFill>
                <a:srgbClr val="000000"/>
              </a:solidFill>
            </a:endParaRPr>
          </a:p>
        </p:txBody>
      </p:sp>
      <p:sp>
        <p:nvSpPr>
          <p:cNvPr id="6" name="Footer Placeholder 5"/>
          <p:cNvSpPr>
            <a:spLocks noGrp="1"/>
          </p:cNvSpPr>
          <p:nvPr>
            <p:ph type="ftr" sz="quarter" idx="14"/>
          </p:nvPr>
        </p:nvSpPr>
        <p:spPr>
          <a:xfrm>
            <a:off x="419099" y="5743575"/>
            <a:ext cx="8324852" cy="508533"/>
          </a:xfrm>
        </p:spPr>
        <p:txBody>
          <a:bodyPr anchor="b"/>
          <a:lstStyle/>
          <a:p>
            <a:pPr rtl="0">
              <a:defRPr/>
            </a:pPr>
            <a:r>
              <a:rPr lang="tr-TR" sz="1400" b="1">
                <a:solidFill>
                  <a:schemeClr val="tx1"/>
                </a:solidFill>
              </a:rPr>
              <a:t>Schindler AE, </a:t>
            </a:r>
            <a:r>
              <a:rPr lang="tr-TR" sz="1400" b="1" i="1">
                <a:solidFill>
                  <a:schemeClr val="tx1"/>
                </a:solidFill>
              </a:rPr>
              <a:t>et al. Gynecol Endocrinol </a:t>
            </a:r>
            <a:r>
              <a:rPr lang="tr-TR" sz="1400" b="1">
                <a:solidFill>
                  <a:schemeClr val="tx1"/>
                </a:solidFill>
              </a:rPr>
              <a:t>2015;31(6):447–449</a:t>
            </a:r>
          </a:p>
        </p:txBody>
      </p:sp>
      <p:sp>
        <p:nvSpPr>
          <p:cNvPr id="13" name="Line 7"/>
          <p:cNvSpPr>
            <a:spLocks noChangeShapeType="1"/>
          </p:cNvSpPr>
          <p:nvPr/>
        </p:nvSpPr>
        <p:spPr bwMode="auto">
          <a:xfrm>
            <a:off x="468313" y="2560341"/>
            <a:ext cx="8248650" cy="0"/>
          </a:xfrm>
          <a:prstGeom prst="line">
            <a:avLst/>
          </a:prstGeom>
          <a:noFill/>
          <a:ln w="508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0" tIns="0" rIns="0" bIns="0" anchor="ctr">
            <a:spAutoFit/>
          </a:bodyPr>
          <a:lstStyle/>
          <a:p>
            <a:pPr>
              <a:defRPr/>
            </a:pPr>
            <a:endParaRPr lang="en-US" dirty="0">
              <a:latin typeface="Arial" charset="0"/>
              <a:ea typeface="ＭＳ Ｐゴシック" charset="0"/>
            </a:endParaRPr>
          </a:p>
        </p:txBody>
      </p:sp>
      <p:sp>
        <p:nvSpPr>
          <p:cNvPr id="14" name="Line 8"/>
          <p:cNvSpPr>
            <a:spLocks noChangeShapeType="1"/>
          </p:cNvSpPr>
          <p:nvPr/>
        </p:nvSpPr>
        <p:spPr bwMode="auto">
          <a:xfrm>
            <a:off x="468313" y="3063579"/>
            <a:ext cx="8248650" cy="0"/>
          </a:xfrm>
          <a:prstGeom prst="line">
            <a:avLst/>
          </a:prstGeom>
          <a:noFill/>
          <a:ln w="508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0" tIns="0" rIns="0" bIns="0" anchor="ctr">
            <a:spAutoFit/>
          </a:bodyPr>
          <a:lstStyle/>
          <a:p>
            <a:pPr>
              <a:defRPr/>
            </a:pPr>
            <a:endParaRPr lang="en-US" dirty="0">
              <a:latin typeface="Arial" charset="0"/>
              <a:ea typeface="ＭＳ Ｐゴシック" charset="0"/>
            </a:endParaRPr>
          </a:p>
        </p:txBody>
      </p:sp>
      <p:sp>
        <p:nvSpPr>
          <p:cNvPr id="15" name="Line 9"/>
          <p:cNvSpPr>
            <a:spLocks noChangeShapeType="1"/>
          </p:cNvSpPr>
          <p:nvPr/>
        </p:nvSpPr>
        <p:spPr bwMode="auto">
          <a:xfrm>
            <a:off x="468313" y="3568404"/>
            <a:ext cx="8248650" cy="0"/>
          </a:xfrm>
          <a:prstGeom prst="line">
            <a:avLst/>
          </a:prstGeom>
          <a:noFill/>
          <a:ln w="508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0" tIns="0" rIns="0" bIns="0" anchor="ctr">
            <a:spAutoFit/>
          </a:bodyPr>
          <a:lstStyle/>
          <a:p>
            <a:pPr>
              <a:defRPr/>
            </a:pPr>
            <a:endParaRPr lang="en-US" dirty="0">
              <a:latin typeface="Arial" charset="0"/>
              <a:ea typeface="ＭＳ Ｐゴシック" charset="0"/>
            </a:endParaRPr>
          </a:p>
        </p:txBody>
      </p:sp>
      <p:sp>
        <p:nvSpPr>
          <p:cNvPr id="16" name="Line 9"/>
          <p:cNvSpPr>
            <a:spLocks noChangeShapeType="1"/>
          </p:cNvSpPr>
          <p:nvPr/>
        </p:nvSpPr>
        <p:spPr bwMode="auto">
          <a:xfrm>
            <a:off x="454025" y="4360566"/>
            <a:ext cx="8248650" cy="0"/>
          </a:xfrm>
          <a:prstGeom prst="line">
            <a:avLst/>
          </a:prstGeom>
          <a:noFill/>
          <a:ln w="508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0" tIns="0" rIns="0" bIns="0" anchor="ctr">
            <a:spAutoFit/>
          </a:bodyPr>
          <a:lstStyle/>
          <a:p>
            <a:pPr>
              <a:defRPr/>
            </a:pPr>
            <a:endParaRPr lang="en-US" dirty="0">
              <a:latin typeface="Arial" charset="0"/>
              <a:ea typeface="ＭＳ Ｐゴシック" charset="0"/>
            </a:endParaRPr>
          </a:p>
        </p:txBody>
      </p:sp>
      <p:graphicFrame>
        <p:nvGraphicFramePr>
          <p:cNvPr id="10" name="Group 158"/>
          <p:cNvGraphicFramePr>
            <a:graphicFrameLocks noGrp="1"/>
          </p:cNvGraphicFramePr>
          <p:nvPr>
            <p:extLst>
              <p:ext uri="{D42A27DB-BD31-4B8C-83A1-F6EECF244321}">
                <p14:modId xmlns:p14="http://schemas.microsoft.com/office/powerpoint/2010/main" val="571642319"/>
              </p:ext>
            </p:extLst>
          </p:nvPr>
        </p:nvGraphicFramePr>
        <p:xfrm>
          <a:off x="449086" y="1566422"/>
          <a:ext cx="8066264" cy="1119628"/>
        </p:xfrm>
        <a:graphic>
          <a:graphicData uri="http://schemas.openxmlformats.org/drawingml/2006/table">
            <a:tbl>
              <a:tblPr/>
              <a:tblGrid>
                <a:gridCol w="4446764">
                  <a:extLst>
                    <a:ext uri="{9D8B030D-6E8A-4147-A177-3AD203B41FA5}">
                      <a16:colId xmlns:a16="http://schemas.microsoft.com/office/drawing/2014/main" xmlns="" val="20000"/>
                    </a:ext>
                  </a:extLst>
                </a:gridCol>
                <a:gridCol w="3619500">
                  <a:extLst>
                    <a:ext uri="{9D8B030D-6E8A-4147-A177-3AD203B41FA5}">
                      <a16:colId xmlns:a16="http://schemas.microsoft.com/office/drawing/2014/main" xmlns="" val="20001"/>
                    </a:ext>
                  </a:extLst>
                </a:gridCol>
              </a:tblGrid>
              <a:tr h="395728">
                <a:tc>
                  <a:txBody>
                    <a:bodyPr/>
                    <a:lstStyle/>
                    <a:p>
                      <a:pPr algn="ctr" rtl="0"/>
                      <a:r>
                        <a:rPr kumimoji="0" lang="tr-TR" sz="1200" b="1" i="0" u="none" strike="noStrike" kern="1200" cap="none" normalizeH="0" baseline="0">
                          <a:ln>
                            <a:noFill/>
                          </a:ln>
                          <a:solidFill>
                            <a:schemeClr val="bg1"/>
                          </a:solidFill>
                          <a:effectLst/>
                          <a:latin typeface="+mn-lt"/>
                          <a:ea typeface="+mn-ea"/>
                          <a:cs typeface="+mn-cs"/>
                        </a:rPr>
                        <a:t>Tavsiye 2</a:t>
                      </a:r>
                    </a:p>
                  </a:txBody>
                  <a:tcPr marL="91447" marR="91447" marT="45722" marB="45722" anchor="ctr">
                    <a:lnL cap="flat">
                      <a:noFill/>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2"/>
                    </a:solidFill>
                  </a:tcPr>
                </a:tc>
                <a:tc>
                  <a:txBody>
                    <a:bodyPr/>
                    <a:lstStyle/>
                    <a:p>
                      <a:pPr algn="ctr" rtl="0"/>
                      <a:r>
                        <a:rPr kumimoji="0" lang="tr-TR" sz="1200" b="1" i="0" u="none" strike="noStrike" kern="1200" cap="none" normalizeH="0" baseline="0">
                          <a:ln>
                            <a:noFill/>
                          </a:ln>
                          <a:solidFill>
                            <a:schemeClr val="bg1"/>
                          </a:solidFill>
                          <a:effectLst/>
                          <a:latin typeface="+mn-lt"/>
                          <a:ea typeface="+mn-ea"/>
                          <a:cs typeface="+mn-cs"/>
                        </a:rPr>
                        <a:t>Derece ve Referans</a:t>
                      </a:r>
                    </a:p>
                  </a:txBody>
                  <a:tcPr marL="91447" marR="91447" marT="45722" marB="45722" anchor="ctr">
                    <a:lnL w="12700" cap="flat" cmpd="sng" algn="ctr">
                      <a:solidFill>
                        <a:schemeClr val="bg1"/>
                      </a:solidFill>
                      <a:prstDash val="solid"/>
                      <a:round/>
                      <a:headEnd type="none" w="med" len="med"/>
                      <a:tailEnd type="none" w="med" len="med"/>
                    </a:lnL>
                    <a:lnR w="12700" cap="flat" cmpd="sng" algn="ctr">
                      <a:solidFill>
                        <a:srgbClr val="FFDDF0"/>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2"/>
                    </a:solidFill>
                  </a:tcPr>
                </a:tc>
                <a:extLst>
                  <a:ext uri="{0D108BD9-81ED-4DB2-BD59-A6C34878D82A}">
                    <a16:rowId xmlns:a16="http://schemas.microsoft.com/office/drawing/2014/main" xmlns="" val="10000"/>
                  </a:ext>
                </a:extLst>
              </a:tr>
              <a:tr h="723900">
                <a:tc>
                  <a:txBody>
                    <a:bodyPr/>
                    <a:lstStyle/>
                    <a:p>
                      <a:pPr rtl="0"/>
                      <a:r>
                        <a:rPr lang="tr-TR" sz="1200" b="0" i="0" u="none" strike="noStrike" kern="1200" baseline="0">
                          <a:solidFill>
                            <a:schemeClr val="tx1"/>
                          </a:solidFill>
                          <a:latin typeface="+mn-lt"/>
                          <a:ea typeface="+mn-ea"/>
                          <a:cs typeface="+mn-cs"/>
                        </a:rPr>
                        <a:t>Tekrarlı düşük klinik tanısı konmuş kadınlarda (3 veya daha fazla), didrogesteron kullanımı ile düşük oranında bir azalma tespit edilmiştir</a:t>
                      </a:r>
                    </a:p>
                  </a:txBody>
                  <a:tcPr marL="91439" marR="91439" marT="72000" marB="72000" horzOverflow="overflow">
                    <a:lnL cap="flat">
                      <a:noFill/>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C5EEFF">
                        <a:alpha val="49804"/>
                      </a:srgbClr>
                    </a:solidFill>
                  </a:tcPr>
                </a:tc>
                <a:tc>
                  <a:txBody>
                    <a:bodyPr/>
                    <a:lstStyle/>
                    <a:p>
                      <a:pPr marL="0" marR="0" lvl="0" indent="0" algn="l" defTabSz="914400" rtl="0" eaLnBrk="0" fontAlgn="base" latinLnBrk="0" hangingPunct="0">
                        <a:lnSpc>
                          <a:spcPct val="100000"/>
                        </a:lnSpc>
                        <a:spcBef>
                          <a:spcPct val="0"/>
                        </a:spcBef>
                        <a:spcAft>
                          <a:spcPts val="600"/>
                        </a:spcAft>
                        <a:buClrTx/>
                        <a:buSzTx/>
                        <a:buFontTx/>
                        <a:buNone/>
                        <a:tabLst/>
                      </a:pPr>
                      <a:r>
                        <a:rPr lang="tr-TR" sz="1200" b="0" i="0" u="none" strike="noStrike" kern="1200" baseline="0">
                          <a:solidFill>
                            <a:schemeClr val="tx1"/>
                          </a:solidFill>
                          <a:latin typeface="+mn-lt"/>
                          <a:ea typeface="+mn-ea"/>
                          <a:cs typeface="+mn-cs"/>
                        </a:rPr>
                        <a:t>Görüş birliğine dayalı tavsiye 	</a:t>
                      </a:r>
                    </a:p>
                    <a:p>
                      <a:pPr marL="0" marR="0" lvl="0" indent="0" algn="l" defTabSz="914400" rtl="0" eaLnBrk="0" fontAlgn="base" latinLnBrk="0" hangingPunct="0">
                        <a:lnSpc>
                          <a:spcPct val="100000"/>
                        </a:lnSpc>
                        <a:spcBef>
                          <a:spcPct val="0"/>
                        </a:spcBef>
                        <a:spcAft>
                          <a:spcPts val="0"/>
                        </a:spcAft>
                        <a:buClrTx/>
                        <a:buSzTx/>
                        <a:buFontTx/>
                        <a:buNone/>
                        <a:tabLst/>
                      </a:pPr>
                      <a:r>
                        <a:rPr lang="tr-TR" sz="1200" b="1" i="0" u="none" strike="noStrike" kern="1200" baseline="0">
                          <a:solidFill>
                            <a:schemeClr val="tx1"/>
                          </a:solidFill>
                          <a:latin typeface="+mn-lt"/>
                          <a:ea typeface="+mn-ea"/>
                          <a:cs typeface="+mn-cs"/>
                        </a:rPr>
                        <a:t>Kaynaklar: </a:t>
                      </a:r>
                      <a:r>
                        <a:rPr lang="tr-TR" sz="1200" b="0" i="0" u="none" strike="noStrike" kern="1200" baseline="0">
                          <a:solidFill>
                            <a:schemeClr val="tx1"/>
                          </a:solidFill>
                          <a:latin typeface="+mn-lt"/>
                          <a:ea typeface="+mn-ea"/>
                          <a:cs typeface="+mn-cs"/>
                        </a:rPr>
                        <a:t>Haas 2013, Kumar 2014</a:t>
                      </a:r>
                    </a:p>
                  </a:txBody>
                  <a:tcPr marL="91439" marR="91439" marT="72000" marB="72000" anchor="ctr" horzOverflow="overflow">
                    <a:lnL cap="flat">
                      <a:noFill/>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C5EEFF">
                        <a:alpha val="49804"/>
                      </a:srgbClr>
                    </a:solidFill>
                  </a:tcPr>
                </a:tc>
                <a:extLst>
                  <a:ext uri="{0D108BD9-81ED-4DB2-BD59-A6C34878D82A}">
                    <a16:rowId xmlns:a16="http://schemas.microsoft.com/office/drawing/2014/main" xmlns="" val="10001"/>
                  </a:ext>
                </a:extLst>
              </a:tr>
            </a:tbl>
          </a:graphicData>
        </a:graphic>
      </p:graphicFrame>
      <p:sp>
        <p:nvSpPr>
          <p:cNvPr id="3" name="Rectangle 2"/>
          <p:cNvSpPr/>
          <p:nvPr/>
        </p:nvSpPr>
        <p:spPr>
          <a:xfrm>
            <a:off x="399874" y="3679969"/>
            <a:ext cx="8344077" cy="1300421"/>
          </a:xfrm>
          <a:prstGeom prst="rect">
            <a:avLst/>
          </a:prstGeom>
        </p:spPr>
        <p:txBody>
          <a:bodyPr wrap="square">
            <a:spAutoFit/>
          </a:bodyPr>
          <a:lstStyle/>
          <a:p>
            <a:pPr rtl="0">
              <a:lnSpc>
                <a:spcPct val="114000"/>
              </a:lnSpc>
              <a:spcBef>
                <a:spcPts val="600"/>
              </a:spcBef>
              <a:spcAft>
                <a:spcPts val="600"/>
              </a:spcAft>
              <a:tabLst>
                <a:tab pos="1828797" algn="l"/>
              </a:tabLst>
            </a:pPr>
            <a:r>
              <a:rPr lang="tr-TR" sz="1400" b="1" dirty="0">
                <a:ea typeface="Calibri"/>
                <a:cs typeface="Times New Roman"/>
              </a:rPr>
              <a:t>«Üç veya daha fazla tekrarlı </a:t>
            </a:r>
            <a:r>
              <a:rPr lang="tr-TR" sz="1400" b="1" dirty="0" err="1">
                <a:ea typeface="Calibri"/>
                <a:cs typeface="Times New Roman"/>
              </a:rPr>
              <a:t>abortus</a:t>
            </a:r>
            <a:r>
              <a:rPr lang="tr-TR" sz="1400" b="1" dirty="0">
                <a:ea typeface="Calibri"/>
                <a:cs typeface="Times New Roman"/>
              </a:rPr>
              <a:t> öyküsü olan kadınlar için </a:t>
            </a:r>
            <a:r>
              <a:rPr lang="tr-TR" sz="1400" b="1" dirty="0" err="1">
                <a:ea typeface="Calibri"/>
                <a:cs typeface="Times New Roman"/>
              </a:rPr>
              <a:t>plasebo</a:t>
            </a:r>
            <a:r>
              <a:rPr lang="tr-TR" sz="1400" b="1" dirty="0">
                <a:ea typeface="Calibri"/>
                <a:cs typeface="Times New Roman"/>
              </a:rPr>
              <a:t> ile karşılaştırıldığında </a:t>
            </a:r>
            <a:r>
              <a:rPr lang="tr-TR" sz="1400" b="1" dirty="0" err="1">
                <a:ea typeface="Calibri"/>
                <a:cs typeface="Times New Roman"/>
              </a:rPr>
              <a:t>progesteronun</a:t>
            </a:r>
            <a:r>
              <a:rPr lang="tr-TR" sz="1400" b="1" dirty="0">
                <a:ea typeface="Calibri"/>
                <a:cs typeface="Times New Roman"/>
              </a:rPr>
              <a:t> (yani </a:t>
            </a:r>
            <a:r>
              <a:rPr lang="tr-TR" sz="1400" b="1" dirty="0" err="1">
                <a:ea typeface="Calibri"/>
                <a:cs typeface="Times New Roman"/>
              </a:rPr>
              <a:t>didrogesteron</a:t>
            </a:r>
            <a:r>
              <a:rPr lang="tr-TR" sz="1400" b="1" dirty="0">
                <a:ea typeface="Calibri"/>
                <a:cs typeface="Times New Roman"/>
              </a:rPr>
              <a:t>) düşük oranını azaltmada daha etkili olduğunu gösteren birkaç küçük çalışmaya ve büyük, çift-kör, </a:t>
            </a:r>
            <a:r>
              <a:rPr lang="tr-TR" sz="1400" b="1" dirty="0" err="1">
                <a:ea typeface="Calibri"/>
                <a:cs typeface="Times New Roman"/>
              </a:rPr>
              <a:t>randomize</a:t>
            </a:r>
            <a:r>
              <a:rPr lang="tr-TR" sz="1400" b="1" dirty="0">
                <a:ea typeface="Calibri"/>
                <a:cs typeface="Times New Roman"/>
              </a:rPr>
              <a:t>, paralel gruplu, </a:t>
            </a:r>
            <a:r>
              <a:rPr lang="tr-TR" sz="1400" b="1" dirty="0" err="1">
                <a:ea typeface="Calibri"/>
                <a:cs typeface="Times New Roman"/>
              </a:rPr>
              <a:t>plasebo</a:t>
            </a:r>
            <a:r>
              <a:rPr lang="tr-TR" sz="1400" b="1" dirty="0">
                <a:ea typeface="Calibri"/>
                <a:cs typeface="Times New Roman"/>
              </a:rPr>
              <a:t> kontrollü bir çalışmaya ait meta analizden elde edilen veriler mevcuttur,»</a:t>
            </a:r>
          </a:p>
        </p:txBody>
      </p:sp>
    </p:spTree>
    <p:extLst>
      <p:ext uri="{BB962C8B-B14F-4D97-AF65-F5344CB8AC3E}">
        <p14:creationId xmlns:p14="http://schemas.microsoft.com/office/powerpoint/2010/main" val="1549351468"/>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2920" y="342900"/>
            <a:ext cx="8707755" cy="1036638"/>
          </a:xfrm>
        </p:spPr>
        <p:txBody>
          <a:bodyPr>
            <a:normAutofit fontScale="90000"/>
          </a:bodyPr>
          <a:lstStyle/>
          <a:p>
            <a:pPr algn="ctr" rtl="0"/>
            <a:r>
              <a:rPr lang="tr-TR" dirty="0"/>
              <a:t>Tekrarlayan Düşükte Plaseboya</a:t>
            </a:r>
            <a:r>
              <a:rPr lang="tr-TR" i="1" dirty="0"/>
              <a:t> karşı</a:t>
            </a:r>
            <a:r>
              <a:rPr lang="tr-TR" dirty="0"/>
              <a:t> Vajinal Mikronize Progesteron</a:t>
            </a:r>
            <a:r>
              <a:rPr lang="en-US" dirty="0"/>
              <a:t/>
            </a:r>
            <a:br>
              <a:rPr lang="en-US" dirty="0"/>
            </a:br>
            <a:endParaRPr lang="tr-TR" sz="2200" dirty="0"/>
          </a:p>
        </p:txBody>
      </p:sp>
      <p:sp>
        <p:nvSpPr>
          <p:cNvPr id="4" name="Slide Number Placeholder 3"/>
          <p:cNvSpPr>
            <a:spLocks noGrp="1"/>
          </p:cNvSpPr>
          <p:nvPr>
            <p:ph type="sldNum" sz="quarter" idx="12"/>
          </p:nvPr>
        </p:nvSpPr>
        <p:spPr/>
        <p:txBody>
          <a:bodyPr/>
          <a:lstStyle/>
          <a:p>
            <a:pPr rtl="0"/>
            <a:fld id="{A2885E78-1F86-4A3D-9EE1-B0103B1CEF15}" type="slidenum">
              <a:rPr>
                <a:solidFill>
                  <a:srgbClr val="000000"/>
                </a:solidFill>
              </a:rPr>
              <a:pPr rtl="0"/>
              <a:t>106</a:t>
            </a:fld>
            <a:endParaRPr>
              <a:solidFill>
                <a:srgbClr val="000000"/>
              </a:solidFill>
            </a:endParaRPr>
          </a:p>
        </p:txBody>
      </p:sp>
      <p:sp>
        <p:nvSpPr>
          <p:cNvPr id="6" name="Footer Placeholder 5"/>
          <p:cNvSpPr>
            <a:spLocks noGrp="1"/>
          </p:cNvSpPr>
          <p:nvPr>
            <p:ph type="ftr" sz="quarter" idx="14"/>
          </p:nvPr>
        </p:nvSpPr>
        <p:spPr>
          <a:xfrm>
            <a:off x="419099" y="5886983"/>
            <a:ext cx="8324851" cy="365125"/>
          </a:xfrm>
        </p:spPr>
        <p:txBody>
          <a:bodyPr anchor="b"/>
          <a:lstStyle/>
          <a:p>
            <a:pPr rtl="0">
              <a:spcBef>
                <a:spcPct val="20000"/>
              </a:spcBef>
              <a:defRPr/>
            </a:pPr>
            <a:r>
              <a:rPr lang="tr-TR" sz="1400" b="1" dirty="0" err="1">
                <a:solidFill>
                  <a:schemeClr val="tx1"/>
                </a:solidFill>
              </a:rPr>
              <a:t>Coomarasamy</a:t>
            </a:r>
            <a:r>
              <a:rPr lang="tr-TR" sz="1400" b="1" dirty="0">
                <a:solidFill>
                  <a:schemeClr val="tx1"/>
                </a:solidFill>
              </a:rPr>
              <a:t> A, </a:t>
            </a:r>
            <a:r>
              <a:rPr lang="tr-TR" sz="1400" b="1" i="1" dirty="0">
                <a:solidFill>
                  <a:schemeClr val="tx1"/>
                </a:solidFill>
              </a:rPr>
              <a:t>et al. N </a:t>
            </a:r>
            <a:r>
              <a:rPr lang="tr-TR" sz="1400" b="1" i="1" dirty="0" err="1">
                <a:solidFill>
                  <a:schemeClr val="tx1"/>
                </a:solidFill>
              </a:rPr>
              <a:t>Engl</a:t>
            </a:r>
            <a:r>
              <a:rPr lang="tr-TR" sz="1400" b="1" i="1" dirty="0">
                <a:solidFill>
                  <a:schemeClr val="tx1"/>
                </a:solidFill>
              </a:rPr>
              <a:t> J </a:t>
            </a:r>
            <a:r>
              <a:rPr lang="tr-TR" sz="1400" b="1" i="1" dirty="0" err="1">
                <a:solidFill>
                  <a:schemeClr val="tx1"/>
                </a:solidFill>
              </a:rPr>
              <a:t>Med</a:t>
            </a:r>
            <a:r>
              <a:rPr lang="tr-TR" sz="1400" b="1" i="1" dirty="0">
                <a:solidFill>
                  <a:schemeClr val="tx1"/>
                </a:solidFill>
              </a:rPr>
              <a:t> </a:t>
            </a:r>
            <a:r>
              <a:rPr lang="tr-TR" sz="1400" b="1" dirty="0">
                <a:solidFill>
                  <a:schemeClr val="tx1"/>
                </a:solidFill>
              </a:rPr>
              <a:t>2015</a:t>
            </a:r>
          </a:p>
        </p:txBody>
      </p:sp>
      <p:sp>
        <p:nvSpPr>
          <p:cNvPr id="35" name="Text Placeholder 35"/>
          <p:cNvSpPr>
            <a:spLocks noGrp="1"/>
          </p:cNvSpPr>
          <p:nvPr>
            <p:ph type="body" sz="quarter" idx="15"/>
          </p:nvPr>
        </p:nvSpPr>
        <p:spPr>
          <a:xfrm>
            <a:off x="415659" y="1468283"/>
            <a:ext cx="8499741" cy="4272657"/>
          </a:xfrm>
        </p:spPr>
        <p:txBody>
          <a:bodyPr>
            <a:noAutofit/>
          </a:bodyPr>
          <a:lstStyle/>
          <a:p>
            <a:pPr marL="0" indent="0" rtl="0">
              <a:buNone/>
              <a:defRPr/>
            </a:pPr>
            <a:r>
              <a:rPr lang="tr-TR" sz="1800" b="1" dirty="0">
                <a:solidFill>
                  <a:schemeClr val="accent2"/>
                </a:solidFill>
              </a:rPr>
              <a:t>PROMISE araştırmasının hedefi</a:t>
            </a:r>
          </a:p>
          <a:p>
            <a:pPr marL="284400" indent="-284400" rtl="0">
              <a:defRPr/>
            </a:pPr>
            <a:r>
              <a:rPr lang="tr-TR" sz="1800" dirty="0"/>
              <a:t>Birincil sonlanım noktası, tamamlanmış 24 </a:t>
            </a:r>
            <a:r>
              <a:rPr lang="tr-TR" sz="1800" dirty="0" err="1"/>
              <a:t>gestasyon</a:t>
            </a:r>
            <a:r>
              <a:rPr lang="tr-TR" sz="1800" dirty="0"/>
              <a:t> haftasından sonra gerçekleşen canlı doğumdur</a:t>
            </a:r>
          </a:p>
          <a:p>
            <a:pPr marL="0" indent="0" rtl="0">
              <a:buNone/>
              <a:defRPr/>
            </a:pPr>
            <a:r>
              <a:rPr lang="tr-TR" sz="1800" b="1" dirty="0">
                <a:solidFill>
                  <a:schemeClr val="accent2"/>
                </a:solidFill>
              </a:rPr>
              <a:t>Tasarım</a:t>
            </a:r>
          </a:p>
          <a:p>
            <a:pPr marL="284400" indent="-284400" rtl="0">
              <a:spcBef>
                <a:spcPts val="0"/>
              </a:spcBef>
              <a:defRPr/>
            </a:pPr>
            <a:r>
              <a:rPr lang="tr-TR" sz="1800" dirty="0" err="1"/>
              <a:t>Prospektif</a:t>
            </a:r>
            <a:r>
              <a:rPr lang="tr-TR" sz="1800" dirty="0"/>
              <a:t>, çift-kör, </a:t>
            </a:r>
            <a:r>
              <a:rPr lang="tr-TR" sz="1800" dirty="0" err="1"/>
              <a:t>randomize</a:t>
            </a:r>
            <a:r>
              <a:rPr lang="tr-TR" sz="1800" dirty="0"/>
              <a:t>, </a:t>
            </a:r>
            <a:r>
              <a:rPr lang="tr-TR" sz="1800" dirty="0" err="1"/>
              <a:t>plasebo</a:t>
            </a:r>
            <a:r>
              <a:rPr lang="tr-TR" sz="1800" dirty="0"/>
              <a:t> kontrollü çalışma</a:t>
            </a:r>
          </a:p>
          <a:p>
            <a:pPr marL="284400" indent="-284400" rtl="0">
              <a:spcBef>
                <a:spcPts val="0"/>
              </a:spcBef>
              <a:defRPr/>
            </a:pPr>
            <a:r>
              <a:rPr lang="tr-TR" sz="1800" dirty="0"/>
              <a:t>Ardışık ≥3 açıklanamayan tekrarlayan  </a:t>
            </a:r>
            <a:r>
              <a:rPr lang="tr-TR" sz="1800" dirty="0" err="1"/>
              <a:t>abortusu</a:t>
            </a:r>
            <a:r>
              <a:rPr lang="tr-TR" sz="1800" dirty="0"/>
              <a:t> olan, yaşları 18-39 arasında olan kadınlar </a:t>
            </a:r>
          </a:p>
          <a:p>
            <a:pPr marL="486000" lvl="1" indent="-284400" rtl="0">
              <a:spcBef>
                <a:spcPts val="0"/>
              </a:spcBef>
              <a:defRPr/>
            </a:pPr>
            <a:r>
              <a:rPr lang="tr-TR" sz="1600" dirty="0"/>
              <a:t>Takibinde bir </a:t>
            </a:r>
            <a:r>
              <a:rPr lang="tr-TR" sz="1600" dirty="0" err="1"/>
              <a:t>spontan</a:t>
            </a:r>
            <a:r>
              <a:rPr lang="tr-TR" sz="1600" dirty="0"/>
              <a:t> gebelik yaşayan </a:t>
            </a:r>
          </a:p>
          <a:p>
            <a:pPr marL="702000" lvl="2" indent="-284400" rtl="0">
              <a:spcBef>
                <a:spcPts val="0"/>
              </a:spcBef>
              <a:defRPr/>
            </a:pPr>
            <a:r>
              <a:rPr lang="tr-TR" sz="1400" dirty="0">
                <a:solidFill>
                  <a:schemeClr val="accent5"/>
                </a:solidFill>
              </a:rPr>
              <a:t>Vajinal </a:t>
            </a:r>
            <a:r>
              <a:rPr lang="tr-TR" sz="1400" dirty="0" err="1">
                <a:solidFill>
                  <a:schemeClr val="accent5"/>
                </a:solidFill>
              </a:rPr>
              <a:t>mikronize</a:t>
            </a:r>
            <a:r>
              <a:rPr lang="tr-TR" sz="1400" dirty="0">
                <a:solidFill>
                  <a:schemeClr val="accent5"/>
                </a:solidFill>
              </a:rPr>
              <a:t> </a:t>
            </a:r>
            <a:r>
              <a:rPr lang="tr-TR" sz="1400" dirty="0" err="1">
                <a:solidFill>
                  <a:schemeClr val="accent5"/>
                </a:solidFill>
              </a:rPr>
              <a:t>progesteron</a:t>
            </a:r>
            <a:r>
              <a:rPr lang="tr-TR" sz="1400" dirty="0">
                <a:solidFill>
                  <a:schemeClr val="accent5"/>
                </a:solidFill>
              </a:rPr>
              <a:t> 800 mg/gün </a:t>
            </a:r>
            <a:r>
              <a:rPr lang="tr-TR" sz="1400" dirty="0"/>
              <a:t>(n=404)</a:t>
            </a:r>
          </a:p>
          <a:p>
            <a:pPr marL="702000" lvl="2" indent="-284400" rtl="0">
              <a:spcBef>
                <a:spcPts val="0"/>
              </a:spcBef>
              <a:defRPr/>
            </a:pPr>
            <a:r>
              <a:rPr lang="tr-TR" sz="1400" dirty="0">
                <a:solidFill>
                  <a:schemeClr val="accent6"/>
                </a:solidFill>
              </a:rPr>
              <a:t> Plasebo </a:t>
            </a:r>
            <a:r>
              <a:rPr lang="tr-TR" sz="1400" dirty="0"/>
              <a:t>(n=432 )</a:t>
            </a:r>
          </a:p>
          <a:p>
            <a:pPr marL="284400" indent="-284400" rtl="0">
              <a:spcBef>
                <a:spcPts val="0"/>
              </a:spcBef>
              <a:defRPr/>
            </a:pPr>
            <a:r>
              <a:rPr lang="tr-TR" sz="1800" dirty="0"/>
              <a:t>Tedavi, pozitif idrarda gebelik testi sonrasında ve </a:t>
            </a:r>
            <a:r>
              <a:rPr lang="tr-TR" sz="1800" dirty="0" err="1"/>
              <a:t>gestasyonun</a:t>
            </a:r>
            <a:r>
              <a:rPr lang="tr-TR" sz="1800" dirty="0"/>
              <a:t> 6. haftasından daha geç olmamak üzere verilmiştir</a:t>
            </a:r>
          </a:p>
          <a:p>
            <a:pPr>
              <a:spcBef>
                <a:spcPts val="0"/>
              </a:spcBef>
            </a:pPr>
            <a:endParaRPr lang="en-US" altLang="en-US" baseline="30000" dirty="0"/>
          </a:p>
        </p:txBody>
      </p:sp>
    </p:spTree>
    <p:extLst>
      <p:ext uri="{BB962C8B-B14F-4D97-AF65-F5344CB8AC3E}">
        <p14:creationId xmlns:p14="http://schemas.microsoft.com/office/powerpoint/2010/main" val="4183579768"/>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35"/>
          <p:cNvSpPr>
            <a:spLocks noGrp="1"/>
          </p:cNvSpPr>
          <p:nvPr>
            <p:ph type="body" sz="quarter" idx="15"/>
          </p:nvPr>
        </p:nvSpPr>
        <p:spPr>
          <a:xfrm>
            <a:off x="4273206" y="1468284"/>
            <a:ext cx="4546943" cy="439934"/>
          </a:xfrm>
        </p:spPr>
        <p:txBody>
          <a:bodyPr>
            <a:noAutofit/>
          </a:bodyPr>
          <a:lstStyle/>
          <a:p>
            <a:pPr marL="0" indent="0" rtl="0">
              <a:spcAft>
                <a:spcPts val="0"/>
              </a:spcAft>
              <a:buNone/>
              <a:defRPr/>
            </a:pPr>
            <a:r>
              <a:rPr lang="tr-TR" sz="1800" b="1">
                <a:solidFill>
                  <a:schemeClr val="accent2"/>
                </a:solidFill>
              </a:rPr>
              <a:t>Gestasyon yaş dağılımı</a:t>
            </a:r>
          </a:p>
          <a:p>
            <a:pPr marL="0" indent="0">
              <a:buNone/>
            </a:pPr>
            <a:endParaRPr lang="en-GB" altLang="en-US" baseline="30000" dirty="0"/>
          </a:p>
          <a:p>
            <a:pPr marL="0" indent="0">
              <a:buNone/>
            </a:pPr>
            <a:endParaRPr lang="en-GB" altLang="en-US" baseline="30000" dirty="0"/>
          </a:p>
          <a:p>
            <a:pPr marL="0" indent="0">
              <a:buNone/>
            </a:pPr>
            <a:endParaRPr lang="en-GB" altLang="en-US" baseline="30000" dirty="0"/>
          </a:p>
          <a:p>
            <a:pPr marL="0" indent="0">
              <a:buNone/>
            </a:pPr>
            <a:endParaRPr lang="en-GB" altLang="en-US" baseline="30000" dirty="0"/>
          </a:p>
          <a:p>
            <a:pPr marL="0" indent="0">
              <a:buNone/>
            </a:pPr>
            <a:endParaRPr lang="en-GB" altLang="en-US" baseline="30000" dirty="0"/>
          </a:p>
          <a:p>
            <a:pPr marL="0" indent="0">
              <a:buNone/>
            </a:pPr>
            <a:endParaRPr lang="en-GB" altLang="en-US" baseline="30000" dirty="0"/>
          </a:p>
          <a:p>
            <a:pPr marL="0" indent="0">
              <a:spcBef>
                <a:spcPts val="1200"/>
              </a:spcBef>
              <a:buNone/>
            </a:pPr>
            <a:endParaRPr lang="en-GB" altLang="en-US" baseline="30000" dirty="0"/>
          </a:p>
          <a:p>
            <a:pPr marL="0" indent="0">
              <a:buNone/>
            </a:pPr>
            <a:endParaRPr lang="en-US" altLang="en-US" baseline="30000" dirty="0"/>
          </a:p>
        </p:txBody>
      </p:sp>
      <p:sp>
        <p:nvSpPr>
          <p:cNvPr id="2" name="Title 1"/>
          <p:cNvSpPr>
            <a:spLocks noGrp="1"/>
          </p:cNvSpPr>
          <p:nvPr>
            <p:ph type="title"/>
          </p:nvPr>
        </p:nvSpPr>
        <p:spPr>
          <a:xfrm>
            <a:off x="502920" y="465138"/>
            <a:ext cx="8895080" cy="914400"/>
          </a:xfrm>
        </p:spPr>
        <p:txBody>
          <a:bodyPr>
            <a:normAutofit fontScale="90000"/>
          </a:bodyPr>
          <a:lstStyle/>
          <a:p>
            <a:pPr rtl="0"/>
            <a:r>
              <a:rPr lang="tr-TR" dirty="0"/>
              <a:t>Tekrarlayan Düşükte Plaseboya</a:t>
            </a:r>
            <a:r>
              <a:rPr lang="tr-TR" i="1" dirty="0"/>
              <a:t> karşı</a:t>
            </a:r>
            <a:r>
              <a:rPr lang="tr-TR" dirty="0"/>
              <a:t> Vajinal Mikronize Progesteron</a:t>
            </a:r>
            <a:r>
              <a:rPr lang="en-GB" altLang="en-US" dirty="0"/>
              <a:t/>
            </a:r>
            <a:br>
              <a:rPr lang="en-GB" altLang="en-US" dirty="0"/>
            </a:br>
            <a:r>
              <a:rPr lang="tr-TR" sz="2200" dirty="0"/>
              <a:t>Coomarasamy </a:t>
            </a:r>
            <a:r>
              <a:rPr lang="tr-TR" sz="2200" i="1" dirty="0"/>
              <a:t>ve ark. </a:t>
            </a:r>
            <a:r>
              <a:rPr lang="tr-TR" sz="2200" dirty="0"/>
              <a:t>2015 </a:t>
            </a:r>
          </a:p>
        </p:txBody>
      </p:sp>
      <p:sp>
        <p:nvSpPr>
          <p:cNvPr id="4" name="Slide Number Placeholder 3"/>
          <p:cNvSpPr>
            <a:spLocks noGrp="1"/>
          </p:cNvSpPr>
          <p:nvPr>
            <p:ph type="sldNum" sz="quarter" idx="12"/>
          </p:nvPr>
        </p:nvSpPr>
        <p:spPr/>
        <p:txBody>
          <a:bodyPr/>
          <a:lstStyle/>
          <a:p>
            <a:pPr rtl="0"/>
            <a:fld id="{A2885E78-1F86-4A3D-9EE1-B0103B1CEF15}" type="slidenum">
              <a:rPr>
                <a:solidFill>
                  <a:srgbClr val="000000"/>
                </a:solidFill>
              </a:rPr>
              <a:pPr rtl="0"/>
              <a:t>107</a:t>
            </a:fld>
            <a:endParaRPr>
              <a:solidFill>
                <a:srgbClr val="000000"/>
              </a:solidFill>
            </a:endParaRPr>
          </a:p>
        </p:txBody>
      </p:sp>
      <p:sp>
        <p:nvSpPr>
          <p:cNvPr id="6" name="Footer Placeholder 5"/>
          <p:cNvSpPr>
            <a:spLocks noGrp="1"/>
          </p:cNvSpPr>
          <p:nvPr>
            <p:ph type="ftr" sz="quarter" idx="14"/>
          </p:nvPr>
        </p:nvSpPr>
        <p:spPr>
          <a:xfrm>
            <a:off x="415660" y="6286805"/>
            <a:ext cx="8324852" cy="365125"/>
          </a:xfrm>
        </p:spPr>
        <p:txBody>
          <a:bodyPr anchor="b"/>
          <a:lstStyle/>
          <a:p>
            <a:pPr rtl="0">
              <a:lnSpc>
                <a:spcPct val="95000"/>
              </a:lnSpc>
              <a:buClr>
                <a:schemeClr val="tx1"/>
              </a:buClr>
              <a:buSzPct val="110000"/>
            </a:pPr>
            <a:r>
              <a:rPr lang="tr-TR" sz="1400" b="1" dirty="0" err="1">
                <a:solidFill>
                  <a:schemeClr val="tx1"/>
                </a:solidFill>
              </a:rPr>
              <a:t>Coomarasamy</a:t>
            </a:r>
            <a:r>
              <a:rPr lang="tr-TR" sz="1400" b="1" dirty="0">
                <a:solidFill>
                  <a:schemeClr val="tx1"/>
                </a:solidFill>
              </a:rPr>
              <a:t> A, </a:t>
            </a:r>
            <a:r>
              <a:rPr lang="tr-TR" sz="1400" b="1" i="1" dirty="0">
                <a:solidFill>
                  <a:schemeClr val="tx1"/>
                </a:solidFill>
              </a:rPr>
              <a:t>et al. N </a:t>
            </a:r>
            <a:r>
              <a:rPr lang="tr-TR" sz="1400" b="1" i="1" dirty="0" err="1">
                <a:solidFill>
                  <a:schemeClr val="tx1"/>
                </a:solidFill>
              </a:rPr>
              <a:t>Engl</a:t>
            </a:r>
            <a:r>
              <a:rPr lang="tr-TR" sz="1400" b="1" i="1" dirty="0">
                <a:solidFill>
                  <a:schemeClr val="tx1"/>
                </a:solidFill>
              </a:rPr>
              <a:t> J </a:t>
            </a:r>
            <a:r>
              <a:rPr lang="tr-TR" sz="1400" b="1" i="1" dirty="0" err="1">
                <a:solidFill>
                  <a:schemeClr val="tx1"/>
                </a:solidFill>
              </a:rPr>
              <a:t>Med</a:t>
            </a:r>
            <a:r>
              <a:rPr lang="tr-TR" sz="1400" b="1" i="1" dirty="0">
                <a:solidFill>
                  <a:schemeClr val="tx1"/>
                </a:solidFill>
              </a:rPr>
              <a:t> </a:t>
            </a:r>
            <a:r>
              <a:rPr lang="tr-TR" sz="1400" b="1" dirty="0">
                <a:solidFill>
                  <a:schemeClr val="tx1"/>
                </a:solidFill>
              </a:rPr>
              <a:t>2015</a:t>
            </a:r>
          </a:p>
        </p:txBody>
      </p:sp>
      <p:sp>
        <p:nvSpPr>
          <p:cNvPr id="35" name="Text Placeholder 35"/>
          <p:cNvSpPr>
            <a:spLocks noGrp="1"/>
          </p:cNvSpPr>
          <p:nvPr>
            <p:ph type="body" sz="quarter" idx="15"/>
          </p:nvPr>
        </p:nvSpPr>
        <p:spPr>
          <a:xfrm>
            <a:off x="415660" y="1468283"/>
            <a:ext cx="3784865" cy="4503892"/>
          </a:xfrm>
        </p:spPr>
        <p:txBody>
          <a:bodyPr>
            <a:noAutofit/>
          </a:bodyPr>
          <a:lstStyle/>
          <a:p>
            <a:pPr marL="0" indent="0" rtl="0">
              <a:spcAft>
                <a:spcPts val="0"/>
              </a:spcAft>
              <a:buNone/>
              <a:defRPr/>
            </a:pPr>
            <a:r>
              <a:rPr lang="tr-TR" sz="1800" b="1" dirty="0">
                <a:solidFill>
                  <a:schemeClr val="accent2"/>
                </a:solidFill>
              </a:rPr>
              <a:t>Canlı doğum oranı</a:t>
            </a:r>
          </a:p>
          <a:p>
            <a:pPr marL="0" indent="0">
              <a:spcAft>
                <a:spcPts val="0"/>
              </a:spcAft>
              <a:buNone/>
              <a:defRPr/>
            </a:pPr>
            <a:endParaRPr lang="en-GB" sz="1800" b="1" dirty="0">
              <a:solidFill>
                <a:schemeClr val="accent2"/>
              </a:solidFill>
            </a:endParaRPr>
          </a:p>
          <a:p>
            <a:pPr marL="0" indent="0">
              <a:spcAft>
                <a:spcPts val="0"/>
              </a:spcAft>
              <a:buNone/>
              <a:defRPr/>
            </a:pPr>
            <a:endParaRPr lang="en-GB" sz="1800" b="1" dirty="0">
              <a:solidFill>
                <a:schemeClr val="accent2"/>
              </a:solidFill>
            </a:endParaRPr>
          </a:p>
          <a:p>
            <a:pPr marL="0" indent="0">
              <a:spcAft>
                <a:spcPts val="0"/>
              </a:spcAft>
              <a:buNone/>
              <a:defRPr/>
            </a:pPr>
            <a:endParaRPr lang="en-GB" sz="1800" b="1" dirty="0">
              <a:solidFill>
                <a:schemeClr val="accent2"/>
              </a:solidFill>
            </a:endParaRPr>
          </a:p>
          <a:p>
            <a:pPr marL="0" indent="0" rtl="0">
              <a:spcBef>
                <a:spcPts val="1800"/>
              </a:spcBef>
              <a:spcAft>
                <a:spcPts val="0"/>
              </a:spcAft>
              <a:buNone/>
              <a:defRPr/>
            </a:pPr>
            <a:r>
              <a:rPr lang="tr-TR" sz="1800" b="1" dirty="0">
                <a:solidFill>
                  <a:schemeClr val="accent2"/>
                </a:solidFill>
              </a:rPr>
              <a:t>İkincil sonlanım noktaları</a:t>
            </a:r>
          </a:p>
          <a:p>
            <a:pPr marL="0" indent="0" rtl="0">
              <a:spcAft>
                <a:spcPts val="0"/>
              </a:spcAft>
              <a:buNone/>
              <a:defRPr/>
            </a:pPr>
            <a:r>
              <a:rPr lang="tr-TR" sz="1600" dirty="0"/>
              <a:t>Aşağıdakiler açısından gruplar arasında anlamlı herhangi bir farklılık gözlemlenmemiştir: </a:t>
            </a:r>
          </a:p>
          <a:p>
            <a:pPr marL="285750" indent="-285750" defTabSz="457090" rtl="0" fontAlgn="t">
              <a:spcBef>
                <a:spcPts val="400"/>
              </a:spcBef>
              <a:spcAft>
                <a:spcPts val="0"/>
              </a:spcAft>
              <a:defRPr/>
            </a:pPr>
            <a:r>
              <a:rPr lang="tr-TR" sz="1400" dirty="0">
                <a:solidFill>
                  <a:schemeClr val="accent5"/>
                </a:solidFill>
              </a:rPr>
              <a:t>Doğumdaki </a:t>
            </a:r>
            <a:r>
              <a:rPr lang="tr-TR" sz="1400" dirty="0" err="1">
                <a:solidFill>
                  <a:schemeClr val="accent5"/>
                </a:solidFill>
              </a:rPr>
              <a:t>gestasyon</a:t>
            </a:r>
            <a:r>
              <a:rPr lang="tr-TR" sz="1400" dirty="0">
                <a:solidFill>
                  <a:schemeClr val="accent5"/>
                </a:solidFill>
              </a:rPr>
              <a:t> yaşı</a:t>
            </a:r>
          </a:p>
          <a:p>
            <a:pPr marL="285750" indent="-285750" defTabSz="457090" rtl="0" fontAlgn="t">
              <a:spcBef>
                <a:spcPts val="400"/>
              </a:spcBef>
              <a:spcAft>
                <a:spcPts val="0"/>
              </a:spcAft>
              <a:defRPr/>
            </a:pPr>
            <a:r>
              <a:rPr lang="tr-TR" sz="1400" dirty="0"/>
              <a:t>Klinik gebelik (6–8. haftalarda)</a:t>
            </a:r>
          </a:p>
          <a:p>
            <a:pPr marL="285750" indent="-285750" defTabSz="457090" rtl="0" fontAlgn="t">
              <a:spcBef>
                <a:spcPts val="400"/>
              </a:spcBef>
              <a:spcAft>
                <a:spcPts val="0"/>
              </a:spcAft>
              <a:defRPr/>
            </a:pPr>
            <a:r>
              <a:rPr lang="tr-TR" sz="1400" dirty="0"/>
              <a:t>Devam etmekte olan gebelik (12. haftada)</a:t>
            </a:r>
          </a:p>
          <a:p>
            <a:pPr marL="285750" indent="-285750" defTabSz="457090" rtl="0" fontAlgn="t">
              <a:spcBef>
                <a:spcPts val="400"/>
              </a:spcBef>
              <a:spcAft>
                <a:spcPts val="0"/>
              </a:spcAft>
              <a:defRPr/>
            </a:pPr>
            <a:r>
              <a:rPr lang="tr-TR" sz="1400" dirty="0" err="1"/>
              <a:t>Ektopik</a:t>
            </a:r>
            <a:r>
              <a:rPr lang="tr-TR" sz="1400" dirty="0"/>
              <a:t> gebelik</a:t>
            </a:r>
          </a:p>
          <a:p>
            <a:pPr marL="285750" indent="-285750" defTabSz="457090" rtl="0" fontAlgn="t">
              <a:spcBef>
                <a:spcPts val="400"/>
              </a:spcBef>
              <a:spcAft>
                <a:spcPts val="0"/>
              </a:spcAft>
              <a:defRPr/>
            </a:pPr>
            <a:r>
              <a:rPr lang="tr-TR" sz="1400" dirty="0" err="1">
                <a:solidFill>
                  <a:schemeClr val="accent5"/>
                </a:solidFill>
              </a:rPr>
              <a:t>Abortus</a:t>
            </a:r>
            <a:endParaRPr lang="tr-TR" sz="1400" dirty="0">
              <a:solidFill>
                <a:schemeClr val="accent5"/>
              </a:solidFill>
            </a:endParaRPr>
          </a:p>
          <a:p>
            <a:pPr marL="285750" indent="-285750" defTabSz="457090" rtl="0" fontAlgn="t">
              <a:spcBef>
                <a:spcPts val="400"/>
              </a:spcBef>
              <a:spcAft>
                <a:spcPts val="0"/>
              </a:spcAft>
              <a:defRPr/>
            </a:pPr>
            <a:r>
              <a:rPr lang="tr-TR" sz="1400" dirty="0"/>
              <a:t>Ölü doğum</a:t>
            </a:r>
          </a:p>
          <a:p>
            <a:pPr marL="285750" indent="-285750" defTabSz="457090" rtl="0" fontAlgn="t">
              <a:spcBef>
                <a:spcPts val="400"/>
              </a:spcBef>
              <a:spcAft>
                <a:spcPts val="0"/>
              </a:spcAft>
              <a:defRPr/>
            </a:pPr>
            <a:r>
              <a:rPr lang="tr-TR" sz="1400" dirty="0" err="1"/>
              <a:t>Neonatal</a:t>
            </a:r>
            <a:r>
              <a:rPr lang="tr-TR" sz="1400" dirty="0"/>
              <a:t> sonuçlar</a:t>
            </a:r>
          </a:p>
        </p:txBody>
      </p:sp>
      <p:sp>
        <p:nvSpPr>
          <p:cNvPr id="11" name="Rounded Rectangle 10"/>
          <p:cNvSpPr/>
          <p:nvPr/>
        </p:nvSpPr>
        <p:spPr>
          <a:xfrm>
            <a:off x="502921" y="1908217"/>
            <a:ext cx="3697604" cy="1004530"/>
          </a:xfrm>
          <a:prstGeom prst="roundRect">
            <a:avLst/>
          </a:prstGeom>
          <a:ln w="28575">
            <a:solidFill>
              <a:srgbClr val="FF0000"/>
            </a:solidFill>
          </a:ln>
        </p:spPr>
        <p:txBody>
          <a:bodyPr wrap="square">
            <a:spAutoFit/>
          </a:bodyPr>
          <a:lstStyle/>
          <a:p>
            <a:pPr algn="ctr" rtl="0">
              <a:lnSpc>
                <a:spcPct val="100000"/>
              </a:lnSpc>
              <a:spcBef>
                <a:spcPts val="600"/>
              </a:spcBef>
            </a:pPr>
            <a:r>
              <a:rPr lang="tr-TR" sz="1200" b="1"/>
              <a:t>Canlı doğum oranı gruplar arasında anlamlı düzeyde farklılık göstermemiştir</a:t>
            </a:r>
          </a:p>
          <a:p>
            <a:pPr marL="401527" indent="-285750" algn="ctr" rtl="0">
              <a:lnSpc>
                <a:spcPct val="100000"/>
              </a:lnSpc>
              <a:spcBef>
                <a:spcPts val="600"/>
              </a:spcBef>
            </a:pPr>
            <a:r>
              <a:rPr lang="tr-TR" sz="1200" b="1">
                <a:solidFill>
                  <a:schemeClr val="accent5"/>
                </a:solidFill>
              </a:rPr>
              <a:t>%63.3 (plasebo)</a:t>
            </a:r>
            <a:r>
              <a:rPr lang="tr-TR" sz="1200" b="1" i="1">
                <a:solidFill>
                  <a:schemeClr val="accent5"/>
                </a:solidFill>
              </a:rPr>
              <a:t>'e karşı</a:t>
            </a:r>
            <a:r>
              <a:rPr lang="tr-TR" sz="1200" b="1">
                <a:solidFill>
                  <a:schemeClr val="accent5"/>
                </a:solidFill>
              </a:rPr>
              <a:t> %65.8 (MVP) </a:t>
            </a:r>
            <a:r>
              <a:rPr lang="en-US" sz="1200" b="1" dirty="0">
                <a:solidFill>
                  <a:schemeClr val="accent5"/>
                </a:solidFill>
              </a:rPr>
              <a:t/>
            </a:r>
            <a:br>
              <a:rPr lang="en-US" sz="1200" b="1" dirty="0">
                <a:solidFill>
                  <a:schemeClr val="accent5"/>
                </a:solidFill>
              </a:rPr>
            </a:br>
            <a:r>
              <a:rPr lang="tr-TR" sz="1200">
                <a:solidFill>
                  <a:schemeClr val="accent5"/>
                </a:solidFill>
              </a:rPr>
              <a:t>RR 1.04 (%95 CI: 0.94, 1.15)</a:t>
            </a:r>
          </a:p>
        </p:txBody>
      </p:sp>
      <p:graphicFrame>
        <p:nvGraphicFramePr>
          <p:cNvPr id="13" name="Chart 12"/>
          <p:cNvGraphicFramePr/>
          <p:nvPr>
            <p:extLst>
              <p:ext uri="{D42A27DB-BD31-4B8C-83A1-F6EECF244321}">
                <p14:modId xmlns:p14="http://schemas.microsoft.com/office/powerpoint/2010/main" val="2546300321"/>
              </p:ext>
            </p:extLst>
          </p:nvPr>
        </p:nvGraphicFramePr>
        <p:xfrm>
          <a:off x="4445873" y="2427322"/>
          <a:ext cx="4215123" cy="2715214"/>
        </p:xfrm>
        <a:graphic>
          <a:graphicData uri="http://schemas.openxmlformats.org/drawingml/2006/chart">
            <c:chart xmlns:c="http://schemas.openxmlformats.org/drawingml/2006/chart" xmlns:r="http://schemas.openxmlformats.org/officeDocument/2006/relationships" r:id="rId3"/>
          </a:graphicData>
        </a:graphic>
      </p:graphicFrame>
      <p:sp>
        <p:nvSpPr>
          <p:cNvPr id="14" name="Rectangle 13"/>
          <p:cNvSpPr/>
          <p:nvPr/>
        </p:nvSpPr>
        <p:spPr>
          <a:xfrm>
            <a:off x="4293473" y="1912592"/>
            <a:ext cx="4526676" cy="276999"/>
          </a:xfrm>
          <a:prstGeom prst="rect">
            <a:avLst/>
          </a:prstGeom>
        </p:spPr>
        <p:txBody>
          <a:bodyPr wrap="square">
            <a:spAutoFit/>
          </a:bodyPr>
          <a:lstStyle/>
          <a:p>
            <a:pPr rtl="0"/>
            <a:r>
              <a:rPr lang="tr-TR" sz="1200" b="1"/>
              <a:t>Canlı doğum yapan kadınlarda gestasyon sonuçları</a:t>
            </a:r>
          </a:p>
        </p:txBody>
      </p:sp>
      <p:sp>
        <p:nvSpPr>
          <p:cNvPr id="15" name="Rectangle 14"/>
          <p:cNvSpPr/>
          <p:nvPr/>
        </p:nvSpPr>
        <p:spPr>
          <a:xfrm>
            <a:off x="4200525" y="5064373"/>
            <a:ext cx="4619624" cy="276999"/>
          </a:xfrm>
          <a:prstGeom prst="rect">
            <a:avLst/>
          </a:prstGeom>
        </p:spPr>
        <p:txBody>
          <a:bodyPr wrap="square">
            <a:spAutoFit/>
          </a:bodyPr>
          <a:lstStyle/>
          <a:p>
            <a:pPr algn="ctr" rtl="0"/>
            <a:r>
              <a:rPr lang="tr-TR" sz="1200" b="1" dirty="0"/>
              <a:t>Plasebo </a:t>
            </a:r>
            <a:r>
              <a:rPr lang="tr-TR" sz="1200" b="1" i="1" dirty="0"/>
              <a:t>ya karşı</a:t>
            </a:r>
            <a:r>
              <a:rPr lang="tr-TR" sz="1200" b="1" dirty="0"/>
              <a:t> </a:t>
            </a:r>
            <a:r>
              <a:rPr lang="tr-TR" sz="1200" b="1" dirty="0" err="1"/>
              <a:t>progesterona</a:t>
            </a:r>
            <a:r>
              <a:rPr lang="tr-TR" sz="1200" b="1" dirty="0"/>
              <a:t> yönelik rölatif risk (%95 CI)</a:t>
            </a:r>
          </a:p>
        </p:txBody>
      </p:sp>
      <p:sp>
        <p:nvSpPr>
          <p:cNvPr id="16" name="TextBox 15"/>
          <p:cNvSpPr txBox="1"/>
          <p:nvPr/>
        </p:nvSpPr>
        <p:spPr>
          <a:xfrm>
            <a:off x="4586584" y="2690096"/>
            <a:ext cx="808235" cy="276999"/>
          </a:xfrm>
          <a:prstGeom prst="rect">
            <a:avLst/>
          </a:prstGeom>
          <a:noFill/>
        </p:spPr>
        <p:txBody>
          <a:bodyPr wrap="none" rtlCol="0">
            <a:spAutoFit/>
          </a:bodyPr>
          <a:lstStyle/>
          <a:p>
            <a:pPr rtl="0"/>
            <a:r>
              <a:rPr lang="tr-TR" sz="1200"/>
              <a:t>28 hafta</a:t>
            </a:r>
          </a:p>
        </p:txBody>
      </p:sp>
      <p:sp>
        <p:nvSpPr>
          <p:cNvPr id="17" name="TextBox 16"/>
          <p:cNvSpPr txBox="1"/>
          <p:nvPr/>
        </p:nvSpPr>
        <p:spPr>
          <a:xfrm>
            <a:off x="4586584" y="3299461"/>
            <a:ext cx="801823" cy="276999"/>
          </a:xfrm>
          <a:prstGeom prst="rect">
            <a:avLst/>
          </a:prstGeom>
          <a:noFill/>
        </p:spPr>
        <p:txBody>
          <a:bodyPr wrap="none" rtlCol="0">
            <a:spAutoFit/>
          </a:bodyPr>
          <a:lstStyle/>
          <a:p>
            <a:pPr rtl="0"/>
            <a:r>
              <a:rPr lang="tr-TR" sz="1200"/>
              <a:t>34 hafta</a:t>
            </a:r>
          </a:p>
        </p:txBody>
      </p:sp>
      <p:sp>
        <p:nvSpPr>
          <p:cNvPr id="18" name="TextBox 17"/>
          <p:cNvSpPr txBox="1"/>
          <p:nvPr/>
        </p:nvSpPr>
        <p:spPr>
          <a:xfrm>
            <a:off x="4586584" y="3938586"/>
            <a:ext cx="792205" cy="276999"/>
          </a:xfrm>
          <a:prstGeom prst="rect">
            <a:avLst/>
          </a:prstGeom>
          <a:noFill/>
        </p:spPr>
        <p:txBody>
          <a:bodyPr wrap="none" rtlCol="0">
            <a:spAutoFit/>
          </a:bodyPr>
          <a:lstStyle/>
          <a:p>
            <a:pPr rtl="0"/>
            <a:r>
              <a:rPr lang="tr-TR" sz="1200"/>
              <a:t>37 hafta</a:t>
            </a:r>
          </a:p>
        </p:txBody>
      </p:sp>
      <p:sp>
        <p:nvSpPr>
          <p:cNvPr id="19" name="TextBox 18"/>
          <p:cNvSpPr txBox="1"/>
          <p:nvPr/>
        </p:nvSpPr>
        <p:spPr>
          <a:xfrm>
            <a:off x="4586584" y="2414584"/>
            <a:ext cx="1361270" cy="276999"/>
          </a:xfrm>
          <a:prstGeom prst="rect">
            <a:avLst/>
          </a:prstGeom>
          <a:noFill/>
        </p:spPr>
        <p:txBody>
          <a:bodyPr wrap="none" rtlCol="0">
            <a:spAutoFit/>
          </a:bodyPr>
          <a:lstStyle/>
          <a:p>
            <a:pPr rtl="0"/>
            <a:r>
              <a:rPr lang="tr-TR" sz="1200"/>
              <a:t>Daha önce canlı doğum:</a:t>
            </a:r>
          </a:p>
        </p:txBody>
      </p:sp>
      <p:sp>
        <p:nvSpPr>
          <p:cNvPr id="20" name="TextBox 19"/>
          <p:cNvSpPr txBox="1"/>
          <p:nvPr/>
        </p:nvSpPr>
        <p:spPr>
          <a:xfrm>
            <a:off x="4586584" y="2890593"/>
            <a:ext cx="1386918" cy="276999"/>
          </a:xfrm>
          <a:prstGeom prst="rect">
            <a:avLst/>
          </a:prstGeom>
          <a:noFill/>
        </p:spPr>
        <p:txBody>
          <a:bodyPr wrap="none" rtlCol="0">
            <a:spAutoFit/>
          </a:bodyPr>
          <a:lstStyle/>
          <a:p>
            <a:pPr rtl="0"/>
            <a:r>
              <a:rPr lang="tr-TR" sz="1200"/>
              <a:t>1.03 (0.06, 16.49)</a:t>
            </a:r>
          </a:p>
        </p:txBody>
      </p:sp>
      <p:sp>
        <p:nvSpPr>
          <p:cNvPr id="21" name="TextBox 20"/>
          <p:cNvSpPr txBox="1"/>
          <p:nvPr/>
        </p:nvSpPr>
        <p:spPr>
          <a:xfrm>
            <a:off x="4586584" y="3550195"/>
            <a:ext cx="1308371" cy="276999"/>
          </a:xfrm>
          <a:prstGeom prst="rect">
            <a:avLst/>
          </a:prstGeom>
          <a:noFill/>
        </p:spPr>
        <p:txBody>
          <a:bodyPr wrap="none" rtlCol="0">
            <a:spAutoFit/>
          </a:bodyPr>
          <a:lstStyle/>
          <a:p>
            <a:pPr rtl="0"/>
            <a:r>
              <a:rPr lang="tr-TR" sz="1200"/>
              <a:t>1.03 (0.44, 2.45)</a:t>
            </a:r>
          </a:p>
        </p:txBody>
      </p:sp>
      <p:sp>
        <p:nvSpPr>
          <p:cNvPr id="22" name="TextBox 21"/>
          <p:cNvSpPr txBox="1"/>
          <p:nvPr/>
        </p:nvSpPr>
        <p:spPr>
          <a:xfrm>
            <a:off x="4586584" y="4170511"/>
            <a:ext cx="1250663" cy="276999"/>
          </a:xfrm>
          <a:prstGeom prst="rect">
            <a:avLst/>
          </a:prstGeom>
          <a:noFill/>
        </p:spPr>
        <p:txBody>
          <a:bodyPr wrap="none" rtlCol="0">
            <a:spAutoFit/>
          </a:bodyPr>
          <a:lstStyle/>
          <a:p>
            <a:pPr rtl="0"/>
            <a:r>
              <a:rPr lang="tr-TR" sz="1200"/>
              <a:t>1.12 (0.67, 1.87)</a:t>
            </a:r>
          </a:p>
        </p:txBody>
      </p:sp>
      <p:sp>
        <p:nvSpPr>
          <p:cNvPr id="23" name="Rectangle 22"/>
          <p:cNvSpPr/>
          <p:nvPr/>
        </p:nvSpPr>
        <p:spPr>
          <a:xfrm>
            <a:off x="5324913" y="2154115"/>
            <a:ext cx="1234334" cy="276999"/>
          </a:xfrm>
          <a:prstGeom prst="rect">
            <a:avLst/>
          </a:prstGeom>
        </p:spPr>
        <p:txBody>
          <a:bodyPr wrap="square">
            <a:spAutoFit/>
          </a:bodyPr>
          <a:lstStyle/>
          <a:p>
            <a:pPr algn="l" rtl="0"/>
            <a:r>
              <a:rPr lang="tr-TR" sz="1200"/>
              <a:t>Plasebo lehine</a:t>
            </a:r>
          </a:p>
        </p:txBody>
      </p:sp>
      <p:sp>
        <p:nvSpPr>
          <p:cNvPr id="24" name="Rectangle 23"/>
          <p:cNvSpPr/>
          <p:nvPr/>
        </p:nvSpPr>
        <p:spPr>
          <a:xfrm>
            <a:off x="6599238" y="2152704"/>
            <a:ext cx="1756957" cy="276999"/>
          </a:xfrm>
          <a:prstGeom prst="rect">
            <a:avLst/>
          </a:prstGeom>
        </p:spPr>
        <p:txBody>
          <a:bodyPr wrap="square">
            <a:spAutoFit/>
          </a:bodyPr>
          <a:lstStyle/>
          <a:p>
            <a:pPr algn="l" rtl="0"/>
            <a:r>
              <a:rPr lang="tr-TR" sz="1200"/>
              <a:t>Progesteron lehine</a:t>
            </a:r>
          </a:p>
        </p:txBody>
      </p:sp>
    </p:spTree>
    <p:extLst>
      <p:ext uri="{BB962C8B-B14F-4D97-AF65-F5344CB8AC3E}">
        <p14:creationId xmlns:p14="http://schemas.microsoft.com/office/powerpoint/2010/main" val="4224035793"/>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2920" y="465138"/>
            <a:ext cx="8895080" cy="914400"/>
          </a:xfrm>
        </p:spPr>
        <p:txBody>
          <a:bodyPr>
            <a:normAutofit fontScale="90000"/>
          </a:bodyPr>
          <a:lstStyle/>
          <a:p>
            <a:pPr algn="ctr" rtl="0"/>
            <a:r>
              <a:rPr lang="tr-TR" dirty="0">
                <a:cs typeface="Helvetica"/>
              </a:rPr>
              <a:t>Çalışmaların karşılaştırılması</a:t>
            </a:r>
            <a:r>
              <a:rPr lang="en-US" altLang="en-US" dirty="0">
                <a:cs typeface="Helvetica"/>
              </a:rPr>
              <a:t/>
            </a:r>
            <a:br>
              <a:rPr lang="en-US" altLang="en-US" dirty="0">
                <a:cs typeface="Helvetica"/>
              </a:rPr>
            </a:br>
            <a:r>
              <a:rPr lang="tr-TR" sz="2200" dirty="0" err="1">
                <a:cs typeface="Helvetica"/>
              </a:rPr>
              <a:t>Coomarasamy</a:t>
            </a:r>
            <a:r>
              <a:rPr lang="tr-TR" sz="2200" dirty="0">
                <a:cs typeface="Helvetica"/>
              </a:rPr>
              <a:t> </a:t>
            </a:r>
            <a:r>
              <a:rPr lang="tr-TR" sz="2200" i="1" dirty="0" err="1">
                <a:cs typeface="Helvetica"/>
              </a:rPr>
              <a:t>vs</a:t>
            </a:r>
            <a:r>
              <a:rPr lang="tr-TR" sz="2200" i="1" dirty="0">
                <a:cs typeface="Helvetica"/>
              </a:rPr>
              <a:t> </a:t>
            </a:r>
            <a:r>
              <a:rPr lang="tr-TR" sz="2200" dirty="0">
                <a:cs typeface="Helvetica"/>
              </a:rPr>
              <a:t>Kumar</a:t>
            </a:r>
          </a:p>
        </p:txBody>
      </p:sp>
      <p:sp>
        <p:nvSpPr>
          <p:cNvPr id="4" name="Slide Number Placeholder 3"/>
          <p:cNvSpPr>
            <a:spLocks noGrp="1"/>
          </p:cNvSpPr>
          <p:nvPr>
            <p:ph type="sldNum" sz="quarter" idx="12"/>
          </p:nvPr>
        </p:nvSpPr>
        <p:spPr/>
        <p:txBody>
          <a:bodyPr/>
          <a:lstStyle/>
          <a:p>
            <a:pPr rtl="0"/>
            <a:fld id="{A2885E78-1F86-4A3D-9EE1-B0103B1CEF15}" type="slidenum">
              <a:rPr>
                <a:solidFill>
                  <a:srgbClr val="000000"/>
                </a:solidFill>
              </a:rPr>
              <a:pPr rtl="0"/>
              <a:t>108</a:t>
            </a:fld>
            <a:endParaRPr>
              <a:solidFill>
                <a:srgbClr val="000000"/>
              </a:solidFill>
            </a:endParaRPr>
          </a:p>
        </p:txBody>
      </p:sp>
      <p:sp>
        <p:nvSpPr>
          <p:cNvPr id="6" name="Footer Placeholder 5"/>
          <p:cNvSpPr>
            <a:spLocks noGrp="1"/>
          </p:cNvSpPr>
          <p:nvPr>
            <p:ph type="ftr" sz="quarter" idx="14"/>
          </p:nvPr>
        </p:nvSpPr>
        <p:spPr>
          <a:xfrm>
            <a:off x="377823" y="6183722"/>
            <a:ext cx="8324852" cy="508533"/>
          </a:xfrm>
        </p:spPr>
        <p:txBody>
          <a:bodyPr anchor="b"/>
          <a:lstStyle/>
          <a:p>
            <a:pPr marL="228600" indent="-228600" rtl="0">
              <a:buAutoNum type="arabicPeriod"/>
              <a:defRPr/>
            </a:pPr>
            <a:r>
              <a:rPr lang="tr-TR" sz="900" b="1" dirty="0" err="1">
                <a:solidFill>
                  <a:schemeClr val="tx1"/>
                </a:solidFill>
                <a:ea typeface="ＭＳ Ｐゴシック" charset="0"/>
              </a:rPr>
              <a:t>Coomarasamy</a:t>
            </a:r>
            <a:r>
              <a:rPr lang="tr-TR" sz="900" b="1" dirty="0">
                <a:solidFill>
                  <a:schemeClr val="tx1"/>
                </a:solidFill>
                <a:ea typeface="ＭＳ Ｐゴシック" charset="0"/>
              </a:rPr>
              <a:t> A, </a:t>
            </a:r>
            <a:r>
              <a:rPr lang="tr-TR" sz="900" b="1" i="1" dirty="0">
                <a:solidFill>
                  <a:schemeClr val="tx1"/>
                </a:solidFill>
                <a:ea typeface="ＭＳ Ｐゴシック" charset="0"/>
              </a:rPr>
              <a:t>et al. N </a:t>
            </a:r>
            <a:r>
              <a:rPr lang="tr-TR" sz="900" b="1" i="1" dirty="0" err="1">
                <a:solidFill>
                  <a:schemeClr val="tx1"/>
                </a:solidFill>
                <a:ea typeface="ＭＳ Ｐゴシック" charset="0"/>
              </a:rPr>
              <a:t>Engl</a:t>
            </a:r>
            <a:r>
              <a:rPr lang="tr-TR" sz="900" b="1" i="1" dirty="0">
                <a:solidFill>
                  <a:schemeClr val="tx1"/>
                </a:solidFill>
                <a:ea typeface="ＭＳ Ｐゴシック" charset="0"/>
              </a:rPr>
              <a:t> J </a:t>
            </a:r>
            <a:r>
              <a:rPr lang="tr-TR" sz="900" b="1" i="1" dirty="0" err="1">
                <a:solidFill>
                  <a:schemeClr val="tx1"/>
                </a:solidFill>
                <a:ea typeface="ＭＳ Ｐゴシック" charset="0"/>
              </a:rPr>
              <a:t>Med</a:t>
            </a:r>
            <a:r>
              <a:rPr lang="tr-TR" sz="900" b="1" i="1" dirty="0">
                <a:solidFill>
                  <a:schemeClr val="tx1"/>
                </a:solidFill>
                <a:ea typeface="ＭＳ Ｐゴシック" charset="0"/>
              </a:rPr>
              <a:t> </a:t>
            </a:r>
            <a:r>
              <a:rPr lang="tr-TR" sz="900" b="1" dirty="0">
                <a:solidFill>
                  <a:schemeClr val="tx1"/>
                </a:solidFill>
                <a:ea typeface="ＭＳ Ｐゴシック" charset="0"/>
              </a:rPr>
              <a:t>2015</a:t>
            </a:r>
          </a:p>
          <a:p>
            <a:pPr marL="228600" indent="-228600" rtl="0">
              <a:buAutoNum type="arabicPeriod"/>
              <a:defRPr/>
            </a:pPr>
            <a:r>
              <a:rPr lang="tr-TR" sz="900" b="1" dirty="0">
                <a:solidFill>
                  <a:schemeClr val="tx1"/>
                </a:solidFill>
                <a:ea typeface="ＭＳ Ｐゴシック" charset="0"/>
              </a:rPr>
              <a:t>Kumar A, </a:t>
            </a:r>
            <a:r>
              <a:rPr lang="tr-TR" sz="900" b="1" i="1" dirty="0">
                <a:solidFill>
                  <a:schemeClr val="tx1"/>
                </a:solidFill>
                <a:ea typeface="ＭＳ Ｐゴシック" charset="0"/>
              </a:rPr>
              <a:t>et al. </a:t>
            </a:r>
            <a:r>
              <a:rPr lang="tr-TR" sz="900" b="1" i="1" dirty="0" err="1">
                <a:solidFill>
                  <a:schemeClr val="tx1"/>
                </a:solidFill>
                <a:ea typeface="ＭＳ Ｐゴシック" charset="0"/>
              </a:rPr>
              <a:t>Fertil</a:t>
            </a:r>
            <a:r>
              <a:rPr lang="tr-TR" sz="900" b="1" i="1" dirty="0">
                <a:solidFill>
                  <a:schemeClr val="tx1"/>
                </a:solidFill>
                <a:ea typeface="ＭＳ Ｐゴシック" charset="0"/>
              </a:rPr>
              <a:t> Steril 2014</a:t>
            </a:r>
          </a:p>
        </p:txBody>
      </p:sp>
      <p:sp>
        <p:nvSpPr>
          <p:cNvPr id="13" name="Line 7"/>
          <p:cNvSpPr>
            <a:spLocks noChangeShapeType="1"/>
          </p:cNvSpPr>
          <p:nvPr/>
        </p:nvSpPr>
        <p:spPr bwMode="auto">
          <a:xfrm>
            <a:off x="468313" y="2560341"/>
            <a:ext cx="8248650" cy="0"/>
          </a:xfrm>
          <a:prstGeom prst="line">
            <a:avLst/>
          </a:prstGeom>
          <a:noFill/>
          <a:ln w="508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0" tIns="0" rIns="0" bIns="0" anchor="ctr">
            <a:spAutoFit/>
          </a:bodyPr>
          <a:lstStyle/>
          <a:p>
            <a:pPr>
              <a:defRPr/>
            </a:pPr>
            <a:endParaRPr lang="en-US" dirty="0">
              <a:latin typeface="Arial" charset="0"/>
              <a:ea typeface="ＭＳ Ｐゴシック" charset="0"/>
            </a:endParaRPr>
          </a:p>
        </p:txBody>
      </p:sp>
      <p:sp>
        <p:nvSpPr>
          <p:cNvPr id="14" name="Line 8"/>
          <p:cNvSpPr>
            <a:spLocks noChangeShapeType="1"/>
          </p:cNvSpPr>
          <p:nvPr/>
        </p:nvSpPr>
        <p:spPr bwMode="auto">
          <a:xfrm>
            <a:off x="468313" y="3063579"/>
            <a:ext cx="8248650" cy="0"/>
          </a:xfrm>
          <a:prstGeom prst="line">
            <a:avLst/>
          </a:prstGeom>
          <a:noFill/>
          <a:ln w="508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0" tIns="0" rIns="0" bIns="0" anchor="ctr">
            <a:spAutoFit/>
          </a:bodyPr>
          <a:lstStyle/>
          <a:p>
            <a:pPr>
              <a:defRPr/>
            </a:pPr>
            <a:endParaRPr lang="en-US" dirty="0">
              <a:latin typeface="Arial" charset="0"/>
              <a:ea typeface="ＭＳ Ｐゴシック" charset="0"/>
            </a:endParaRPr>
          </a:p>
        </p:txBody>
      </p:sp>
      <p:sp>
        <p:nvSpPr>
          <p:cNvPr id="15" name="Line 9"/>
          <p:cNvSpPr>
            <a:spLocks noChangeShapeType="1"/>
          </p:cNvSpPr>
          <p:nvPr/>
        </p:nvSpPr>
        <p:spPr bwMode="auto">
          <a:xfrm>
            <a:off x="468313" y="3568404"/>
            <a:ext cx="8248650" cy="0"/>
          </a:xfrm>
          <a:prstGeom prst="line">
            <a:avLst/>
          </a:prstGeom>
          <a:noFill/>
          <a:ln w="508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0" tIns="0" rIns="0" bIns="0" anchor="ctr">
            <a:spAutoFit/>
          </a:bodyPr>
          <a:lstStyle/>
          <a:p>
            <a:pPr>
              <a:defRPr/>
            </a:pPr>
            <a:endParaRPr lang="en-US" dirty="0">
              <a:latin typeface="Arial" charset="0"/>
              <a:ea typeface="ＭＳ Ｐゴシック" charset="0"/>
            </a:endParaRPr>
          </a:p>
        </p:txBody>
      </p:sp>
      <p:sp>
        <p:nvSpPr>
          <p:cNvPr id="16" name="Line 9"/>
          <p:cNvSpPr>
            <a:spLocks noChangeShapeType="1"/>
          </p:cNvSpPr>
          <p:nvPr/>
        </p:nvSpPr>
        <p:spPr bwMode="auto">
          <a:xfrm>
            <a:off x="454025" y="4360566"/>
            <a:ext cx="8248650" cy="0"/>
          </a:xfrm>
          <a:prstGeom prst="line">
            <a:avLst/>
          </a:prstGeom>
          <a:noFill/>
          <a:ln w="508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0" tIns="0" rIns="0" bIns="0" anchor="ctr">
            <a:spAutoFit/>
          </a:bodyPr>
          <a:lstStyle/>
          <a:p>
            <a:pPr>
              <a:defRPr/>
            </a:pPr>
            <a:endParaRPr lang="en-US" dirty="0">
              <a:latin typeface="Arial" charset="0"/>
              <a:ea typeface="ＭＳ Ｐゴシック" charset="0"/>
            </a:endParaRPr>
          </a:p>
        </p:txBody>
      </p:sp>
      <p:graphicFrame>
        <p:nvGraphicFramePr>
          <p:cNvPr id="10" name="Group 158"/>
          <p:cNvGraphicFramePr>
            <a:graphicFrameLocks noGrp="1"/>
          </p:cNvGraphicFramePr>
          <p:nvPr>
            <p:extLst>
              <p:ext uri="{D42A27DB-BD31-4B8C-83A1-F6EECF244321}">
                <p14:modId xmlns:p14="http://schemas.microsoft.com/office/powerpoint/2010/main" val="1301618155"/>
              </p:ext>
            </p:extLst>
          </p:nvPr>
        </p:nvGraphicFramePr>
        <p:xfrm>
          <a:off x="185738" y="1566421"/>
          <a:ext cx="8729664" cy="4616040"/>
        </p:xfrm>
        <a:graphic>
          <a:graphicData uri="http://schemas.openxmlformats.org/drawingml/2006/table">
            <a:tbl>
              <a:tblPr/>
              <a:tblGrid>
                <a:gridCol w="1194244">
                  <a:extLst>
                    <a:ext uri="{9D8B030D-6E8A-4147-A177-3AD203B41FA5}">
                      <a16:colId xmlns:a16="http://schemas.microsoft.com/office/drawing/2014/main" xmlns="" val="20000"/>
                    </a:ext>
                  </a:extLst>
                </a:gridCol>
                <a:gridCol w="3767710">
                  <a:extLst>
                    <a:ext uri="{9D8B030D-6E8A-4147-A177-3AD203B41FA5}">
                      <a16:colId xmlns:a16="http://schemas.microsoft.com/office/drawing/2014/main" xmlns="" val="20001"/>
                    </a:ext>
                  </a:extLst>
                </a:gridCol>
                <a:gridCol w="3767710">
                  <a:extLst>
                    <a:ext uri="{9D8B030D-6E8A-4147-A177-3AD203B41FA5}">
                      <a16:colId xmlns:a16="http://schemas.microsoft.com/office/drawing/2014/main" xmlns="" val="20002"/>
                    </a:ext>
                  </a:extLst>
                </a:gridCol>
              </a:tblGrid>
              <a:tr h="676869">
                <a:tc>
                  <a:txBody>
                    <a:bodyPr/>
                    <a:lstStyle/>
                    <a:p>
                      <a:pPr algn="ctr"/>
                      <a:endParaRPr kumimoji="0" lang="en-GB" sz="1200" b="1" i="0" u="none" strike="noStrike" kern="1200" cap="none" normalizeH="0" baseline="30000" noProof="0" dirty="0">
                        <a:ln>
                          <a:noFill/>
                        </a:ln>
                        <a:solidFill>
                          <a:schemeClr val="bg1"/>
                        </a:solidFill>
                        <a:effectLst/>
                        <a:latin typeface="+mn-lt"/>
                        <a:ea typeface="+mn-ea"/>
                        <a:cs typeface="+mn-cs"/>
                      </a:endParaRPr>
                    </a:p>
                  </a:txBody>
                  <a:tcPr marL="91447" marR="91447" marT="45722" marB="45722" anchor="ctr">
                    <a:lnL cap="flat">
                      <a:noFill/>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algn="ctr" rtl="0"/>
                      <a:r>
                        <a:rPr kumimoji="0" lang="tr-TR" sz="1200" b="1" i="0" u="none" strike="noStrike" kern="1200" cap="none" normalizeH="0" baseline="0">
                          <a:ln>
                            <a:noFill/>
                          </a:ln>
                          <a:solidFill>
                            <a:schemeClr val="bg1"/>
                          </a:solidFill>
                          <a:effectLst/>
                          <a:latin typeface="+mn-lt"/>
                          <a:ea typeface="+mn-ea"/>
                          <a:cs typeface="+mn-cs"/>
                        </a:rPr>
                        <a:t>Coomarasamy </a:t>
                      </a:r>
                      <a:r>
                        <a:rPr kumimoji="0" lang="tr-TR" sz="1200" b="1" i="1" u="none" strike="noStrike" kern="1200" cap="none" normalizeH="0" baseline="0">
                          <a:ln>
                            <a:noFill/>
                          </a:ln>
                          <a:solidFill>
                            <a:schemeClr val="bg1"/>
                          </a:solidFill>
                          <a:effectLst/>
                          <a:latin typeface="+mn-lt"/>
                          <a:ea typeface="+mn-ea"/>
                          <a:cs typeface="+mn-cs"/>
                        </a:rPr>
                        <a:t>ve ark. </a:t>
                      </a:r>
                      <a:r>
                        <a:rPr kumimoji="0" lang="tr-TR" sz="1200" b="1" i="0" u="none" strike="noStrike" kern="1200" cap="none" normalizeH="0" baseline="0">
                          <a:ln>
                            <a:noFill/>
                          </a:ln>
                          <a:solidFill>
                            <a:schemeClr val="bg1"/>
                          </a:solidFill>
                          <a:effectLst/>
                          <a:latin typeface="+mn-lt"/>
                          <a:ea typeface="+mn-ea"/>
                          <a:cs typeface="+mn-cs"/>
                        </a:rPr>
                        <a:t>2015</a:t>
                      </a:r>
                      <a:r>
                        <a:rPr kumimoji="0" lang="tr-TR" sz="1200" b="1" i="0" u="none" strike="noStrike" kern="1200" cap="none" normalizeH="0" baseline="30000">
                          <a:ln>
                            <a:noFill/>
                          </a:ln>
                          <a:solidFill>
                            <a:schemeClr val="bg1"/>
                          </a:solidFill>
                          <a:effectLst/>
                          <a:latin typeface="+mn-lt"/>
                          <a:ea typeface="+mn-ea"/>
                          <a:cs typeface="+mn-cs"/>
                        </a:rPr>
                        <a:t>1</a:t>
                      </a:r>
                    </a:p>
                  </a:txBody>
                  <a:tcPr marL="91447" marR="91447" marT="45722" marB="45722"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5"/>
                    </a:solidFill>
                  </a:tcPr>
                </a:tc>
                <a:tc>
                  <a:txBody>
                    <a:bodyPr/>
                    <a:lstStyle/>
                    <a:p>
                      <a:pPr algn="ctr" rtl="0"/>
                      <a:r>
                        <a:rPr kumimoji="0" lang="tr-TR" sz="1200" b="1" i="0" u="none" strike="noStrike" kern="1200" cap="none" normalizeH="0" baseline="0">
                          <a:ln>
                            <a:noFill/>
                          </a:ln>
                          <a:solidFill>
                            <a:schemeClr val="bg1"/>
                          </a:solidFill>
                          <a:effectLst/>
                          <a:latin typeface="+mn-lt"/>
                          <a:ea typeface="+mn-ea"/>
                          <a:cs typeface="+mn-cs"/>
                        </a:rPr>
                        <a:t>Kumar </a:t>
                      </a:r>
                      <a:r>
                        <a:rPr kumimoji="0" lang="tr-TR" sz="1200" b="1" i="1" u="none" strike="noStrike" kern="1200" cap="none" normalizeH="0" baseline="0">
                          <a:ln>
                            <a:noFill/>
                          </a:ln>
                          <a:solidFill>
                            <a:schemeClr val="bg1"/>
                          </a:solidFill>
                          <a:effectLst/>
                          <a:latin typeface="+mn-lt"/>
                          <a:ea typeface="+mn-ea"/>
                          <a:cs typeface="+mn-cs"/>
                        </a:rPr>
                        <a:t>ve ark. </a:t>
                      </a:r>
                      <a:r>
                        <a:rPr kumimoji="0" lang="tr-TR" sz="1200" b="1" i="0" u="none" strike="noStrike" kern="1200" cap="none" normalizeH="0" baseline="0">
                          <a:ln>
                            <a:noFill/>
                          </a:ln>
                          <a:solidFill>
                            <a:schemeClr val="bg1"/>
                          </a:solidFill>
                          <a:effectLst/>
                          <a:latin typeface="+mn-lt"/>
                          <a:ea typeface="+mn-ea"/>
                          <a:cs typeface="+mn-cs"/>
                        </a:rPr>
                        <a:t>2014</a:t>
                      </a:r>
                      <a:r>
                        <a:rPr kumimoji="0" lang="tr-TR" sz="1200" b="1" i="0" u="none" strike="noStrike" kern="1200" cap="none" normalizeH="0" baseline="30000">
                          <a:ln>
                            <a:noFill/>
                          </a:ln>
                          <a:solidFill>
                            <a:schemeClr val="bg1"/>
                          </a:solidFill>
                          <a:effectLst/>
                          <a:latin typeface="+mn-lt"/>
                          <a:ea typeface="+mn-ea"/>
                          <a:cs typeface="+mn-cs"/>
                        </a:rPr>
                        <a:t>2</a:t>
                      </a:r>
                    </a:p>
                  </a:txBody>
                  <a:tcPr marL="91447" marR="91447" marT="45722" marB="45722" anchor="ctr">
                    <a:lnL w="12700" cap="flat" cmpd="sng" algn="ctr">
                      <a:solidFill>
                        <a:schemeClr val="bg1"/>
                      </a:solidFill>
                      <a:prstDash val="solid"/>
                      <a:round/>
                      <a:headEnd type="none" w="med" len="med"/>
                      <a:tailEnd type="none" w="med" len="med"/>
                    </a:lnL>
                    <a:lnR w="12700" cap="flat" cmpd="sng" algn="ctr">
                      <a:solidFill>
                        <a:srgbClr val="FFDDF0"/>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2"/>
                    </a:solidFill>
                  </a:tcPr>
                </a:tc>
                <a:extLst>
                  <a:ext uri="{0D108BD9-81ED-4DB2-BD59-A6C34878D82A}">
                    <a16:rowId xmlns:a16="http://schemas.microsoft.com/office/drawing/2014/main" xmlns="" val="10000"/>
                  </a:ext>
                </a:extLst>
              </a:tr>
              <a:tr h="378766">
                <a:tc>
                  <a:txBody>
                    <a:bodyPr/>
                    <a:lstStyle/>
                    <a:p>
                      <a:pPr marL="0" marR="0" indent="0" algn="l" defTabSz="457090" rtl="0" eaLnBrk="1" fontAlgn="auto" latinLnBrk="0" hangingPunct="1">
                        <a:lnSpc>
                          <a:spcPct val="100000"/>
                        </a:lnSpc>
                        <a:spcBef>
                          <a:spcPts val="0"/>
                        </a:spcBef>
                        <a:spcAft>
                          <a:spcPts val="0"/>
                        </a:spcAft>
                        <a:buClrTx/>
                        <a:buSzTx/>
                        <a:buFontTx/>
                        <a:buNone/>
                        <a:tabLst/>
                        <a:defRPr/>
                      </a:pPr>
                      <a:r>
                        <a:rPr lang="tr-TR" sz="1200" b="1" i="0" u="none" strike="noStrike" kern="1200" baseline="0">
                          <a:solidFill>
                            <a:schemeClr val="bg1"/>
                          </a:solidFill>
                          <a:latin typeface="+mn-lt"/>
                          <a:ea typeface="+mn-ea"/>
                          <a:cs typeface="+mn-cs"/>
                        </a:rPr>
                        <a:t>Aktif ilaç</a:t>
                      </a:r>
                    </a:p>
                  </a:txBody>
                  <a:tcPr>
                    <a:lnL cap="flat">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5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sz="1200" b="0" kern="1200">
                          <a:solidFill>
                            <a:schemeClr val="tx1"/>
                          </a:solidFill>
                          <a:latin typeface="+mn-lt"/>
                          <a:ea typeface="+mn-ea"/>
                          <a:cs typeface="+mn-cs"/>
                        </a:rPr>
                        <a:t>Mikronize progesteron vajinal kapsüller</a:t>
                      </a:r>
                      <a:r>
                        <a:rPr lang="tr-TR" sz="1200" b="0" kern="1200" baseline="0">
                          <a:solidFill>
                            <a:schemeClr val="tx1"/>
                          </a:solidFill>
                          <a:latin typeface="+mn-lt"/>
                          <a:ea typeface="+mn-ea"/>
                          <a:cs typeface="+mn-cs"/>
                        </a:rPr>
                        <a:t> (MVP)</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5EEFF">
                        <a:alpha val="49804"/>
                      </a:srgbClr>
                    </a:solidFill>
                  </a:tcPr>
                </a:tc>
                <a:tc>
                  <a:txBody>
                    <a:bodyPr/>
                    <a:lstStyle/>
                    <a:p>
                      <a:pPr marL="0" marR="0" indent="0" algn="l" defTabSz="457090" rtl="0" eaLnBrk="1" fontAlgn="auto" latinLnBrk="0" hangingPunct="1">
                        <a:lnSpc>
                          <a:spcPct val="100000"/>
                        </a:lnSpc>
                        <a:spcBef>
                          <a:spcPts val="0"/>
                        </a:spcBef>
                        <a:spcAft>
                          <a:spcPts val="0"/>
                        </a:spcAft>
                        <a:buClrTx/>
                        <a:buSzTx/>
                        <a:buFontTx/>
                        <a:buNone/>
                        <a:tabLst/>
                        <a:defRPr/>
                      </a:pPr>
                      <a:r>
                        <a:rPr lang="tr-TR" sz="1200" b="0">
                          <a:solidFill>
                            <a:schemeClr val="tx1"/>
                          </a:solidFill>
                        </a:rPr>
                        <a:t>Oral didrogesteron</a:t>
                      </a:r>
                    </a:p>
                  </a:txBody>
                  <a:tcP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5EEFF">
                        <a:alpha val="49804"/>
                      </a:srgbClr>
                    </a:solidFill>
                  </a:tcPr>
                </a:tc>
                <a:extLst>
                  <a:ext uri="{0D108BD9-81ED-4DB2-BD59-A6C34878D82A}">
                    <a16:rowId xmlns:a16="http://schemas.microsoft.com/office/drawing/2014/main" xmlns="" val="10001"/>
                  </a:ext>
                </a:extLst>
              </a:tr>
              <a:tr h="443698">
                <a:tc>
                  <a:txBody>
                    <a:bodyPr/>
                    <a:lstStyle/>
                    <a:p>
                      <a:pPr marL="0" marR="0" indent="0" algn="l" defTabSz="457090" rtl="0" eaLnBrk="1" fontAlgn="auto" latinLnBrk="0" hangingPunct="1">
                        <a:lnSpc>
                          <a:spcPct val="100000"/>
                        </a:lnSpc>
                        <a:spcBef>
                          <a:spcPts val="0"/>
                        </a:spcBef>
                        <a:spcAft>
                          <a:spcPts val="0"/>
                        </a:spcAft>
                        <a:buClrTx/>
                        <a:buSzTx/>
                        <a:buFontTx/>
                        <a:buNone/>
                        <a:tabLst/>
                        <a:defRPr/>
                      </a:pPr>
                      <a:r>
                        <a:rPr lang="tr-TR" sz="1200" b="1" i="0" u="none" strike="noStrike" kern="1200" baseline="0">
                          <a:solidFill>
                            <a:schemeClr val="bg1"/>
                          </a:solidFill>
                          <a:latin typeface="+mn-lt"/>
                          <a:ea typeface="+mn-ea"/>
                          <a:cs typeface="+mn-cs"/>
                        </a:rPr>
                        <a:t>Dozaj</a:t>
                      </a:r>
                    </a:p>
                  </a:txBody>
                  <a:tcPr>
                    <a:lnL cap="flat">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5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sz="1200" b="0" kern="1200" dirty="0">
                          <a:solidFill>
                            <a:schemeClr val="tx1"/>
                          </a:solidFill>
                          <a:latin typeface="+mn-lt"/>
                          <a:ea typeface="+mn-ea"/>
                          <a:cs typeface="+mn-cs"/>
                        </a:rPr>
                        <a:t>400 mg x2 (günlük 800 mg)</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DF0">
                        <a:alpha val="49804"/>
                      </a:srgbClr>
                    </a:solidFill>
                  </a:tcPr>
                </a:tc>
                <a:tc>
                  <a:txBody>
                    <a:bodyPr/>
                    <a:lstStyle/>
                    <a:p>
                      <a:pPr marL="0" marR="0" indent="0" algn="l" defTabSz="457090" rtl="0" eaLnBrk="1" fontAlgn="auto" latinLnBrk="0" hangingPunct="1">
                        <a:lnSpc>
                          <a:spcPct val="100000"/>
                        </a:lnSpc>
                        <a:spcBef>
                          <a:spcPts val="0"/>
                        </a:spcBef>
                        <a:spcAft>
                          <a:spcPts val="0"/>
                        </a:spcAft>
                        <a:buClrTx/>
                        <a:buSzTx/>
                        <a:buFontTx/>
                        <a:buNone/>
                        <a:tabLst/>
                        <a:defRPr/>
                      </a:pPr>
                      <a:r>
                        <a:rPr lang="tr-TR" sz="1200" b="0" kern="1200" dirty="0">
                          <a:solidFill>
                            <a:schemeClr val="tx1"/>
                          </a:solidFill>
                          <a:latin typeface="+mn-lt"/>
                          <a:ea typeface="+mn-ea"/>
                          <a:cs typeface="+mn-cs"/>
                        </a:rPr>
                        <a:t>10 mg x2 (günlük 20 mg) </a:t>
                      </a:r>
                    </a:p>
                  </a:txBody>
                  <a:tcP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DF0">
                        <a:alpha val="49804"/>
                      </a:srgbClr>
                    </a:solidFill>
                  </a:tcPr>
                </a:tc>
                <a:extLst>
                  <a:ext uri="{0D108BD9-81ED-4DB2-BD59-A6C34878D82A}">
                    <a16:rowId xmlns:a16="http://schemas.microsoft.com/office/drawing/2014/main" xmlns="" val="10002"/>
                  </a:ext>
                </a:extLst>
              </a:tr>
              <a:tr h="584382">
                <a:tc>
                  <a:txBody>
                    <a:bodyPr/>
                    <a:lstStyle/>
                    <a:p>
                      <a:pPr marL="0" marR="0" indent="0" algn="l" defTabSz="457090" rtl="0" eaLnBrk="1" fontAlgn="auto" latinLnBrk="0" hangingPunct="1">
                        <a:lnSpc>
                          <a:spcPct val="100000"/>
                        </a:lnSpc>
                        <a:spcBef>
                          <a:spcPts val="0"/>
                        </a:spcBef>
                        <a:spcAft>
                          <a:spcPts val="0"/>
                        </a:spcAft>
                        <a:buClrTx/>
                        <a:buSzTx/>
                        <a:buFontTx/>
                        <a:buNone/>
                        <a:tabLst/>
                        <a:defRPr/>
                      </a:pPr>
                      <a:r>
                        <a:rPr lang="tr-TR" sz="1200" b="1" i="0" u="none" strike="noStrike" kern="1200" spc="-60" baseline="0">
                          <a:solidFill>
                            <a:schemeClr val="bg1"/>
                          </a:solidFill>
                          <a:latin typeface="+mn-lt"/>
                          <a:ea typeface="+mn-ea"/>
                          <a:cs typeface="+mn-cs"/>
                        </a:rPr>
                        <a:t>Formülasyon</a:t>
                      </a:r>
                    </a:p>
                  </a:txBody>
                  <a:tcPr>
                    <a:lnL cap="flat">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5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sz="1200" b="0" kern="1200" dirty="0">
                          <a:solidFill>
                            <a:schemeClr val="tx1"/>
                          </a:solidFill>
                          <a:latin typeface="+mn-lt"/>
                          <a:ea typeface="+mn-ea"/>
                          <a:cs typeface="+mn-cs"/>
                        </a:rPr>
                        <a:t>Vajinal </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5EEFF">
                        <a:alpha val="49804"/>
                      </a:srgbClr>
                    </a:solidFill>
                  </a:tcPr>
                </a:tc>
                <a:tc>
                  <a:txBody>
                    <a:bodyPr/>
                    <a:lstStyle/>
                    <a:p>
                      <a:pPr marL="0" marR="0" indent="0" algn="l" defTabSz="457090" rtl="0" eaLnBrk="1" fontAlgn="auto" latinLnBrk="0" hangingPunct="1">
                        <a:lnSpc>
                          <a:spcPct val="100000"/>
                        </a:lnSpc>
                        <a:spcBef>
                          <a:spcPts val="0"/>
                        </a:spcBef>
                        <a:spcAft>
                          <a:spcPts val="0"/>
                        </a:spcAft>
                        <a:buClrTx/>
                        <a:buSzTx/>
                        <a:buFontTx/>
                        <a:buNone/>
                        <a:tabLst/>
                        <a:defRPr/>
                      </a:pPr>
                      <a:r>
                        <a:rPr lang="tr-TR" sz="1200" b="0" kern="1200" dirty="0">
                          <a:solidFill>
                            <a:schemeClr val="tx1"/>
                          </a:solidFill>
                          <a:latin typeface="+mn-lt"/>
                          <a:ea typeface="+mn-ea"/>
                          <a:cs typeface="+mn-cs"/>
                        </a:rPr>
                        <a:t>Oral Tabletler</a:t>
                      </a:r>
                    </a:p>
                  </a:txBody>
                  <a:tcP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5EEFF">
                        <a:alpha val="49804"/>
                      </a:srgbClr>
                    </a:solidFill>
                  </a:tcPr>
                </a:tc>
                <a:extLst>
                  <a:ext uri="{0D108BD9-81ED-4DB2-BD59-A6C34878D82A}">
                    <a16:rowId xmlns:a16="http://schemas.microsoft.com/office/drawing/2014/main" xmlns="" val="10003"/>
                  </a:ext>
                </a:extLst>
              </a:tr>
              <a:tr h="833287">
                <a:tc>
                  <a:txBody>
                    <a:bodyPr/>
                    <a:lstStyle/>
                    <a:p>
                      <a:pPr marL="0" marR="0" indent="0" algn="l" defTabSz="457090" rtl="0" eaLnBrk="1" fontAlgn="auto" latinLnBrk="0" hangingPunct="1">
                        <a:lnSpc>
                          <a:spcPct val="100000"/>
                        </a:lnSpc>
                        <a:spcBef>
                          <a:spcPts val="0"/>
                        </a:spcBef>
                        <a:spcAft>
                          <a:spcPts val="0"/>
                        </a:spcAft>
                        <a:buClrTx/>
                        <a:buSzTx/>
                        <a:buFontTx/>
                        <a:buNone/>
                        <a:tabLst/>
                        <a:defRPr/>
                      </a:pPr>
                      <a:r>
                        <a:rPr lang="tr-TR" sz="1200" b="1" i="0" u="none" strike="noStrike" kern="1200" baseline="0">
                          <a:solidFill>
                            <a:schemeClr val="bg1"/>
                          </a:solidFill>
                          <a:latin typeface="+mn-lt"/>
                          <a:ea typeface="+mn-ea"/>
                          <a:cs typeface="+mn-cs"/>
                        </a:rPr>
                        <a:t>Tedavi</a:t>
                      </a:r>
                    </a:p>
                    <a:p>
                      <a:pPr marL="0" marR="0" indent="0" algn="l" defTabSz="457090" rtl="0" eaLnBrk="1" fontAlgn="auto" latinLnBrk="0" hangingPunct="1">
                        <a:lnSpc>
                          <a:spcPct val="100000"/>
                        </a:lnSpc>
                        <a:spcBef>
                          <a:spcPts val="0"/>
                        </a:spcBef>
                        <a:spcAft>
                          <a:spcPts val="0"/>
                        </a:spcAft>
                        <a:buClrTx/>
                        <a:buSzTx/>
                        <a:buFontTx/>
                        <a:buNone/>
                        <a:tabLst/>
                        <a:defRPr/>
                      </a:pPr>
                      <a:r>
                        <a:rPr lang="tr-TR" sz="1200" b="1" i="0" u="none" strike="noStrike" kern="1200" baseline="0">
                          <a:solidFill>
                            <a:schemeClr val="bg1"/>
                          </a:solidFill>
                          <a:latin typeface="+mn-lt"/>
                          <a:ea typeface="+mn-ea"/>
                          <a:cs typeface="+mn-cs"/>
                        </a:rPr>
                        <a:t>başlangıcı</a:t>
                      </a:r>
                    </a:p>
                  </a:txBody>
                  <a:tcPr>
                    <a:lnL cap="flat">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5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tr-TR" sz="1200" b="0" kern="1200" dirty="0">
                          <a:solidFill>
                            <a:schemeClr val="tx1"/>
                          </a:solidFill>
                          <a:latin typeface="+mn-lt"/>
                          <a:ea typeface="+mn-ea"/>
                          <a:cs typeface="+mn-cs"/>
                        </a:rPr>
                        <a:t>Pozitif bir idrar gebelik testinden sonra ve 6 haftalık </a:t>
                      </a:r>
                      <a:r>
                        <a:rPr lang="tr-TR" sz="1200" b="0" kern="1200" dirty="0" err="1">
                          <a:solidFill>
                            <a:schemeClr val="tx1"/>
                          </a:solidFill>
                          <a:latin typeface="+mn-lt"/>
                          <a:ea typeface="+mn-ea"/>
                          <a:cs typeface="+mn-cs"/>
                        </a:rPr>
                        <a:t>gestasyondan</a:t>
                      </a:r>
                      <a:r>
                        <a:rPr lang="tr-TR" sz="1200" b="0" kern="1200" dirty="0">
                          <a:solidFill>
                            <a:schemeClr val="tx1"/>
                          </a:solidFill>
                          <a:latin typeface="+mn-lt"/>
                          <a:ea typeface="+mn-ea"/>
                          <a:cs typeface="+mn-cs"/>
                        </a:rPr>
                        <a:t> daha geç olmayacak şekilde</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DF0">
                        <a:alpha val="49804"/>
                      </a:srgbClr>
                    </a:solidFill>
                  </a:tcPr>
                </a:tc>
                <a:tc>
                  <a:txBody>
                    <a:bodyPr/>
                    <a:lstStyle/>
                    <a:p>
                      <a:pPr marL="0" marR="0" indent="0" algn="l" defTabSz="457090" rtl="0" eaLnBrk="1" fontAlgn="auto" latinLnBrk="0" hangingPunct="1">
                        <a:lnSpc>
                          <a:spcPct val="100000"/>
                        </a:lnSpc>
                        <a:spcBef>
                          <a:spcPts val="0"/>
                        </a:spcBef>
                        <a:spcAft>
                          <a:spcPts val="0"/>
                        </a:spcAft>
                        <a:buClrTx/>
                        <a:buSzTx/>
                        <a:buFontTx/>
                        <a:buNone/>
                        <a:tabLst/>
                        <a:defRPr/>
                      </a:pPr>
                      <a:r>
                        <a:rPr lang="tr-TR" sz="1200" b="0" kern="1200" baseline="0" dirty="0">
                          <a:solidFill>
                            <a:schemeClr val="tx1"/>
                          </a:solidFill>
                          <a:latin typeface="+mn-lt"/>
                          <a:ea typeface="+mn-ea"/>
                          <a:cs typeface="+mn-cs"/>
                        </a:rPr>
                        <a:t>Tercihen gebeliğin 4-8. (fetal kalp aktivitesi doğrulandıktan sonra kaydedilmiştir)</a:t>
                      </a:r>
                    </a:p>
                  </a:txBody>
                  <a:tcP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DF0">
                        <a:alpha val="49804"/>
                      </a:srgbClr>
                    </a:solidFill>
                  </a:tcPr>
                </a:tc>
                <a:extLst>
                  <a:ext uri="{0D108BD9-81ED-4DB2-BD59-A6C34878D82A}">
                    <a16:rowId xmlns:a16="http://schemas.microsoft.com/office/drawing/2014/main" xmlns="" val="10004"/>
                  </a:ext>
                </a:extLst>
              </a:tr>
              <a:tr h="670958">
                <a:tc>
                  <a:txBody>
                    <a:bodyPr/>
                    <a:lstStyle/>
                    <a:p>
                      <a:pPr marL="0" marR="0" indent="0" algn="l" defTabSz="457090" rtl="0" eaLnBrk="1" fontAlgn="auto" latinLnBrk="0" hangingPunct="1">
                        <a:lnSpc>
                          <a:spcPct val="100000"/>
                        </a:lnSpc>
                        <a:spcBef>
                          <a:spcPts val="0"/>
                        </a:spcBef>
                        <a:spcAft>
                          <a:spcPts val="0"/>
                        </a:spcAft>
                        <a:buClrTx/>
                        <a:buSzTx/>
                        <a:buFontTx/>
                        <a:buNone/>
                        <a:tabLst/>
                        <a:defRPr/>
                      </a:pPr>
                      <a:r>
                        <a:rPr lang="tr-TR" sz="1200" b="1" i="0" u="none" strike="noStrike" kern="1200" baseline="0">
                          <a:solidFill>
                            <a:schemeClr val="bg1"/>
                          </a:solidFill>
                          <a:latin typeface="+mn-lt"/>
                          <a:ea typeface="+mn-ea"/>
                          <a:cs typeface="+mn-cs"/>
                        </a:rPr>
                        <a:t>Tedavi sonu</a:t>
                      </a:r>
                    </a:p>
                  </a:txBody>
                  <a:tcPr>
                    <a:lnL cap="flat">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5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sz="1200" b="0" kern="1200" dirty="0">
                          <a:solidFill>
                            <a:schemeClr val="tx1"/>
                          </a:solidFill>
                          <a:latin typeface="+mn-lt"/>
                          <a:ea typeface="+mn-ea"/>
                          <a:cs typeface="+mn-cs"/>
                        </a:rPr>
                        <a:t>Tedavi gebeliğin 12. haftasında durdurulmuştur</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5EEFF">
                        <a:alpha val="49804"/>
                      </a:srgb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sz="1200" b="0" kern="1200" dirty="0">
                          <a:solidFill>
                            <a:schemeClr val="tx1"/>
                          </a:solidFill>
                          <a:latin typeface="+mn-lt"/>
                          <a:ea typeface="+mn-ea"/>
                          <a:cs typeface="+mn-cs"/>
                        </a:rPr>
                        <a:t>Tedavi gebeliğin </a:t>
                      </a:r>
                      <a:r>
                        <a:rPr lang="tr-TR" sz="1200" b="0" kern="1200" baseline="0" dirty="0">
                          <a:solidFill>
                            <a:schemeClr val="tx1"/>
                          </a:solidFill>
                          <a:latin typeface="+mn-lt"/>
                          <a:ea typeface="+mn-ea"/>
                          <a:cs typeface="+mn-cs"/>
                        </a:rPr>
                        <a:t> </a:t>
                      </a:r>
                      <a:r>
                        <a:rPr lang="tr-TR" sz="1200" b="0" kern="1200" dirty="0">
                          <a:solidFill>
                            <a:schemeClr val="tx1"/>
                          </a:solidFill>
                          <a:latin typeface="+mn-lt"/>
                          <a:ea typeface="+mn-ea"/>
                          <a:cs typeface="+mn-cs"/>
                        </a:rPr>
                        <a:t>20. haftasında durdurulmuştur</a:t>
                      </a:r>
                    </a:p>
                  </a:txBody>
                  <a:tcP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5EEFF">
                        <a:alpha val="49804"/>
                      </a:srgbClr>
                    </a:solidFill>
                  </a:tcPr>
                </a:tc>
                <a:extLst>
                  <a:ext uri="{0D108BD9-81ED-4DB2-BD59-A6C34878D82A}">
                    <a16:rowId xmlns:a16="http://schemas.microsoft.com/office/drawing/2014/main" xmlns="" val="10005"/>
                  </a:ext>
                </a:extLst>
              </a:tr>
              <a:tr h="1028080">
                <a:tc>
                  <a:txBody>
                    <a:bodyPr/>
                    <a:lstStyle/>
                    <a:p>
                      <a:pPr marL="0" marR="0" indent="0" algn="l" defTabSz="457090" rtl="0" eaLnBrk="1" fontAlgn="auto" latinLnBrk="0" hangingPunct="1">
                        <a:lnSpc>
                          <a:spcPct val="100000"/>
                        </a:lnSpc>
                        <a:spcBef>
                          <a:spcPts val="0"/>
                        </a:spcBef>
                        <a:spcAft>
                          <a:spcPts val="0"/>
                        </a:spcAft>
                        <a:buClrTx/>
                        <a:buSzTx/>
                        <a:buFontTx/>
                        <a:buNone/>
                        <a:tabLst/>
                        <a:defRPr/>
                      </a:pPr>
                      <a:r>
                        <a:rPr lang="tr-TR" sz="1200" b="1" kern="1200">
                          <a:solidFill>
                            <a:schemeClr val="bg1"/>
                          </a:solidFill>
                          <a:latin typeface="+mn-lt"/>
                          <a:ea typeface="+mn-ea"/>
                          <a:cs typeface="+mn-cs"/>
                        </a:rPr>
                        <a:t>Hasta sayısı</a:t>
                      </a:r>
                    </a:p>
                  </a:txBody>
                  <a:tcPr>
                    <a:lnL cap="flat">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50000"/>
                      </a:schemeClr>
                    </a:solidFill>
                  </a:tcPr>
                </a:tc>
                <a:tc>
                  <a:txBody>
                    <a:bodyPr/>
                    <a:lstStyle/>
                    <a:p>
                      <a:pPr marL="0" indent="0" rtl="0"/>
                      <a:r>
                        <a:rPr lang="tr-TR" sz="1200" b="1" dirty="0">
                          <a:solidFill>
                            <a:schemeClr val="tx1"/>
                          </a:solidFill>
                        </a:rPr>
                        <a:t>Toplam:</a:t>
                      </a:r>
                      <a:r>
                        <a:rPr lang="tr-TR" sz="1200" b="1" baseline="0" dirty="0">
                          <a:solidFill>
                            <a:schemeClr val="tx1"/>
                          </a:solidFill>
                        </a:rPr>
                        <a:t> </a:t>
                      </a:r>
                      <a:r>
                        <a:rPr lang="tr-TR" sz="1200" b="1" dirty="0">
                          <a:solidFill>
                            <a:schemeClr val="tx1"/>
                          </a:solidFill>
                        </a:rPr>
                        <a:t>836 katılımcı</a:t>
                      </a:r>
                      <a:r>
                        <a:rPr lang="tr-TR" sz="1200" b="1" baseline="0" dirty="0">
                          <a:solidFill>
                            <a:schemeClr val="tx1"/>
                          </a:solidFill>
                        </a:rPr>
                        <a:t> </a:t>
                      </a:r>
                    </a:p>
                    <a:p>
                      <a:pPr marL="285750" indent="-180000" rtl="0">
                        <a:buClr>
                          <a:schemeClr val="accent2"/>
                        </a:buClr>
                        <a:buFont typeface="Arial" panose="020B0604020202020204" pitchFamily="34" charset="0"/>
                        <a:buChar char="•"/>
                      </a:pPr>
                      <a:r>
                        <a:rPr lang="tr-TR" sz="1200" b="0" dirty="0">
                          <a:solidFill>
                            <a:schemeClr val="tx1"/>
                          </a:solidFill>
                        </a:rPr>
                        <a:t>MVP</a:t>
                      </a:r>
                      <a:r>
                        <a:rPr lang="tr-TR" sz="1200" b="0" baseline="0" dirty="0">
                          <a:solidFill>
                            <a:schemeClr val="tx1"/>
                          </a:solidFill>
                        </a:rPr>
                        <a:t>: N=</a:t>
                      </a:r>
                      <a:r>
                        <a:rPr lang="tr-TR" sz="1200" b="0" dirty="0">
                          <a:solidFill>
                            <a:schemeClr val="tx1"/>
                          </a:solidFill>
                        </a:rPr>
                        <a:t>404 </a:t>
                      </a:r>
                    </a:p>
                    <a:p>
                      <a:pPr marL="285750" indent="-180000" rtl="0">
                        <a:buClr>
                          <a:schemeClr val="accent2"/>
                        </a:buClr>
                        <a:buFont typeface="Arial" panose="020B0604020202020204" pitchFamily="34" charset="0"/>
                        <a:buChar char="•"/>
                      </a:pPr>
                      <a:r>
                        <a:rPr lang="tr-TR" sz="1200" b="0" kern="1200" dirty="0">
                          <a:solidFill>
                            <a:schemeClr val="tx1"/>
                          </a:solidFill>
                          <a:latin typeface="+mn-lt"/>
                          <a:ea typeface="+mn-ea"/>
                          <a:cs typeface="+mn-cs"/>
                        </a:rPr>
                        <a:t>Plasebo: N=432</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DF0">
                        <a:alpha val="49804"/>
                      </a:srgbClr>
                    </a:solidFill>
                  </a:tcPr>
                </a:tc>
                <a:tc>
                  <a:txBody>
                    <a:bodyPr/>
                    <a:lstStyle/>
                    <a:p>
                      <a:pPr marL="0" marR="0" indent="0" algn="l" defTabSz="457090" rtl="0" eaLnBrk="1" fontAlgn="auto" latinLnBrk="0" hangingPunct="1">
                        <a:lnSpc>
                          <a:spcPct val="100000"/>
                        </a:lnSpc>
                        <a:spcBef>
                          <a:spcPts val="0"/>
                        </a:spcBef>
                        <a:spcAft>
                          <a:spcPts val="0"/>
                        </a:spcAft>
                        <a:buClrTx/>
                        <a:buSzTx/>
                        <a:buFont typeface="Arial" panose="020B0604020202020204" pitchFamily="34" charset="0"/>
                        <a:buNone/>
                        <a:tabLst/>
                        <a:defRPr/>
                      </a:pPr>
                      <a:r>
                        <a:rPr lang="tr-TR" sz="1200" b="1" i="0" u="none" strike="noStrike" kern="1200" baseline="0" dirty="0">
                          <a:solidFill>
                            <a:schemeClr val="accent2"/>
                          </a:solidFill>
                          <a:latin typeface="+mn-lt"/>
                          <a:ea typeface="+mn-ea"/>
                          <a:cs typeface="+mn-cs"/>
                        </a:rPr>
                        <a:t>Toplam: 522 katılımcı </a:t>
                      </a:r>
                    </a:p>
                    <a:p>
                      <a:pPr marL="285750" marR="0" indent="-180000" algn="l" defTabSz="457090" rtl="0" eaLnBrk="1" fontAlgn="auto" latinLnBrk="0" hangingPunct="1">
                        <a:lnSpc>
                          <a:spcPct val="100000"/>
                        </a:lnSpc>
                        <a:spcBef>
                          <a:spcPts val="0"/>
                        </a:spcBef>
                        <a:spcAft>
                          <a:spcPts val="0"/>
                        </a:spcAft>
                        <a:buClr>
                          <a:schemeClr val="accent2"/>
                        </a:buClr>
                        <a:buSzTx/>
                        <a:buFont typeface="Arial" panose="020B0604020202020204" pitchFamily="34" charset="0"/>
                        <a:buChar char="•"/>
                        <a:tabLst/>
                        <a:defRPr/>
                      </a:pPr>
                      <a:r>
                        <a:rPr lang="tr-TR" sz="1200" b="0" i="0" u="none" strike="noStrike" kern="1200" baseline="0" dirty="0" err="1">
                          <a:solidFill>
                            <a:schemeClr val="tx1"/>
                          </a:solidFill>
                          <a:latin typeface="+mn-lt"/>
                          <a:ea typeface="+mn-ea"/>
                          <a:cs typeface="+mn-cs"/>
                        </a:rPr>
                        <a:t>Didrogesteron</a:t>
                      </a:r>
                      <a:r>
                        <a:rPr lang="tr-TR" sz="1200" b="0" i="0" u="none" strike="noStrike" kern="1200" baseline="0" dirty="0">
                          <a:solidFill>
                            <a:schemeClr val="tx1"/>
                          </a:solidFill>
                          <a:latin typeface="+mn-lt"/>
                          <a:ea typeface="+mn-ea"/>
                          <a:cs typeface="+mn-cs"/>
                        </a:rPr>
                        <a:t>: N=175</a:t>
                      </a:r>
                    </a:p>
                    <a:p>
                      <a:pPr marL="285750" marR="0" indent="-180000" algn="l" defTabSz="457090" rtl="0" eaLnBrk="1" fontAlgn="auto" latinLnBrk="0" hangingPunct="1">
                        <a:lnSpc>
                          <a:spcPct val="100000"/>
                        </a:lnSpc>
                        <a:spcBef>
                          <a:spcPts val="0"/>
                        </a:spcBef>
                        <a:spcAft>
                          <a:spcPts val="0"/>
                        </a:spcAft>
                        <a:buClr>
                          <a:schemeClr val="accent2"/>
                        </a:buClr>
                        <a:buSzTx/>
                        <a:buFont typeface="Arial" panose="020B0604020202020204" pitchFamily="34" charset="0"/>
                        <a:buChar char="•"/>
                        <a:tabLst/>
                        <a:defRPr/>
                      </a:pPr>
                      <a:r>
                        <a:rPr lang="tr-TR" sz="1200" b="0" i="0" u="none" strike="noStrike" kern="1200" baseline="0" dirty="0">
                          <a:solidFill>
                            <a:schemeClr val="tx1"/>
                          </a:solidFill>
                          <a:latin typeface="+mn-lt"/>
                          <a:ea typeface="+mn-ea"/>
                          <a:cs typeface="+mn-cs"/>
                        </a:rPr>
                        <a:t>Plasebo: N=173</a:t>
                      </a:r>
                    </a:p>
                    <a:p>
                      <a:pPr marL="285750" marR="0" indent="-180000" algn="l" defTabSz="457090" rtl="0" eaLnBrk="1" fontAlgn="auto" latinLnBrk="0" hangingPunct="1">
                        <a:lnSpc>
                          <a:spcPct val="100000"/>
                        </a:lnSpc>
                        <a:spcBef>
                          <a:spcPts val="0"/>
                        </a:spcBef>
                        <a:spcAft>
                          <a:spcPts val="0"/>
                        </a:spcAft>
                        <a:buClr>
                          <a:schemeClr val="accent2"/>
                        </a:buClr>
                        <a:buSzTx/>
                        <a:buFont typeface="Arial" panose="020B0604020202020204" pitchFamily="34" charset="0"/>
                        <a:buChar char="•"/>
                        <a:tabLst/>
                        <a:defRPr/>
                      </a:pPr>
                      <a:r>
                        <a:rPr lang="tr-TR" sz="1200" b="0" i="0" u="none" strike="noStrike" kern="1200" baseline="0" dirty="0">
                          <a:solidFill>
                            <a:schemeClr val="tx1"/>
                          </a:solidFill>
                          <a:latin typeface="+mn-lt"/>
                          <a:ea typeface="+mn-ea"/>
                          <a:cs typeface="+mn-cs"/>
                        </a:rPr>
                        <a:t>Sağlıklı kontroller: N=174 </a:t>
                      </a:r>
                    </a:p>
                  </a:txBody>
                  <a:tcP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DF0">
                        <a:alpha val="49804"/>
                      </a:srgbClr>
                    </a:solidFill>
                  </a:tcPr>
                </a:tc>
                <a:extLst>
                  <a:ext uri="{0D108BD9-81ED-4DB2-BD59-A6C34878D82A}">
                    <a16:rowId xmlns:a16="http://schemas.microsoft.com/office/drawing/2014/main" xmlns="" val="10006"/>
                  </a:ext>
                </a:extLst>
              </a:tr>
            </a:tbl>
          </a:graphicData>
        </a:graphic>
      </p:graphicFrame>
    </p:spTree>
    <p:extLst>
      <p:ext uri="{BB962C8B-B14F-4D97-AF65-F5344CB8AC3E}">
        <p14:creationId xmlns:p14="http://schemas.microsoft.com/office/powerpoint/2010/main" val="3936576764"/>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2920" y="465138"/>
            <a:ext cx="8802569" cy="914400"/>
          </a:xfrm>
        </p:spPr>
        <p:txBody>
          <a:bodyPr/>
          <a:lstStyle/>
          <a:p>
            <a:pPr algn="ctr"/>
            <a:r>
              <a:rPr lang="tr-TR" sz="2400" dirty="0">
                <a:cs typeface="Helvetica"/>
              </a:rPr>
              <a:t>Çalışmaların karşılaştırılması</a:t>
            </a:r>
            <a:r>
              <a:rPr lang="en-US" altLang="en-US" sz="2400" dirty="0">
                <a:cs typeface="Helvetica"/>
              </a:rPr>
              <a:t/>
            </a:r>
            <a:br>
              <a:rPr lang="en-US" altLang="en-US" sz="2400" dirty="0">
                <a:cs typeface="Helvetica"/>
              </a:rPr>
            </a:br>
            <a:r>
              <a:rPr lang="tr-TR" sz="2000" dirty="0" err="1">
                <a:cs typeface="Helvetica"/>
              </a:rPr>
              <a:t>Coomarasamy</a:t>
            </a:r>
            <a:r>
              <a:rPr lang="tr-TR" sz="2000" dirty="0">
                <a:cs typeface="Helvetica"/>
              </a:rPr>
              <a:t> </a:t>
            </a:r>
            <a:r>
              <a:rPr lang="tr-TR" sz="2000" i="1" dirty="0" err="1">
                <a:cs typeface="Helvetica"/>
              </a:rPr>
              <a:t>vs</a:t>
            </a:r>
            <a:r>
              <a:rPr lang="tr-TR" sz="2000" i="1" dirty="0">
                <a:cs typeface="Helvetica"/>
              </a:rPr>
              <a:t> </a:t>
            </a:r>
            <a:r>
              <a:rPr lang="tr-TR" sz="2000" dirty="0">
                <a:cs typeface="Helvetica"/>
              </a:rPr>
              <a:t>Kumar</a:t>
            </a:r>
            <a:endParaRPr lang="tr-TR" sz="2200" dirty="0">
              <a:cs typeface="Helvetica"/>
            </a:endParaRPr>
          </a:p>
        </p:txBody>
      </p:sp>
      <p:sp>
        <p:nvSpPr>
          <p:cNvPr id="4" name="Slide Number Placeholder 3"/>
          <p:cNvSpPr>
            <a:spLocks noGrp="1"/>
          </p:cNvSpPr>
          <p:nvPr>
            <p:ph type="sldNum" sz="quarter" idx="12"/>
          </p:nvPr>
        </p:nvSpPr>
        <p:spPr>
          <a:xfrm>
            <a:off x="8170807" y="6407532"/>
            <a:ext cx="289565" cy="283464"/>
          </a:xfrm>
        </p:spPr>
        <p:txBody>
          <a:bodyPr/>
          <a:lstStyle/>
          <a:p>
            <a:pPr rtl="0"/>
            <a:fld id="{A2885E78-1F86-4A3D-9EE1-B0103B1CEF15}" type="slidenum">
              <a:rPr>
                <a:solidFill>
                  <a:srgbClr val="000000"/>
                </a:solidFill>
              </a:rPr>
              <a:pPr rtl="0"/>
              <a:t>109</a:t>
            </a:fld>
            <a:endParaRPr>
              <a:solidFill>
                <a:srgbClr val="000000"/>
              </a:solidFill>
            </a:endParaRPr>
          </a:p>
        </p:txBody>
      </p:sp>
      <p:sp>
        <p:nvSpPr>
          <p:cNvPr id="6" name="Footer Placeholder 5"/>
          <p:cNvSpPr>
            <a:spLocks noGrp="1"/>
          </p:cNvSpPr>
          <p:nvPr>
            <p:ph type="ftr" sz="quarter" idx="14"/>
          </p:nvPr>
        </p:nvSpPr>
        <p:spPr>
          <a:xfrm>
            <a:off x="416320" y="6040731"/>
            <a:ext cx="8238271" cy="508533"/>
          </a:xfrm>
        </p:spPr>
        <p:txBody>
          <a:bodyPr anchor="b"/>
          <a:lstStyle/>
          <a:p>
            <a:pPr marL="228600" indent="-228600" rtl="0">
              <a:buAutoNum type="arabicPeriod"/>
              <a:defRPr/>
            </a:pPr>
            <a:r>
              <a:rPr lang="tr-TR" sz="1400" b="1" dirty="0" err="1">
                <a:solidFill>
                  <a:schemeClr val="tx1"/>
                </a:solidFill>
                <a:ea typeface="ＭＳ Ｐゴシック" charset="0"/>
              </a:rPr>
              <a:t>Coomarasamy</a:t>
            </a:r>
            <a:r>
              <a:rPr lang="tr-TR" sz="1400" b="1" dirty="0">
                <a:solidFill>
                  <a:schemeClr val="tx1"/>
                </a:solidFill>
                <a:ea typeface="ＭＳ Ｐゴシック" charset="0"/>
              </a:rPr>
              <a:t> A, </a:t>
            </a:r>
            <a:r>
              <a:rPr lang="tr-TR" sz="1400" b="1" i="1" dirty="0">
                <a:solidFill>
                  <a:schemeClr val="tx1"/>
                </a:solidFill>
                <a:ea typeface="ＭＳ Ｐゴシック" charset="0"/>
              </a:rPr>
              <a:t>et al. N </a:t>
            </a:r>
            <a:r>
              <a:rPr lang="tr-TR" sz="1400" b="1" i="1" dirty="0" err="1">
                <a:solidFill>
                  <a:schemeClr val="tx1"/>
                </a:solidFill>
                <a:ea typeface="ＭＳ Ｐゴシック" charset="0"/>
              </a:rPr>
              <a:t>Engl</a:t>
            </a:r>
            <a:r>
              <a:rPr lang="tr-TR" sz="1400" b="1" i="1" dirty="0">
                <a:solidFill>
                  <a:schemeClr val="tx1"/>
                </a:solidFill>
                <a:ea typeface="ＭＳ Ｐゴシック" charset="0"/>
              </a:rPr>
              <a:t> J </a:t>
            </a:r>
            <a:r>
              <a:rPr lang="tr-TR" sz="1400" b="1" i="1" dirty="0" err="1">
                <a:solidFill>
                  <a:schemeClr val="tx1"/>
                </a:solidFill>
                <a:ea typeface="ＭＳ Ｐゴシック" charset="0"/>
              </a:rPr>
              <a:t>Med</a:t>
            </a:r>
            <a:r>
              <a:rPr lang="tr-TR" sz="1400" b="1" i="1" dirty="0">
                <a:solidFill>
                  <a:schemeClr val="tx1"/>
                </a:solidFill>
                <a:ea typeface="ＭＳ Ｐゴシック" charset="0"/>
              </a:rPr>
              <a:t> </a:t>
            </a:r>
            <a:r>
              <a:rPr lang="tr-TR" sz="1400" b="1" dirty="0">
                <a:solidFill>
                  <a:schemeClr val="tx1"/>
                </a:solidFill>
                <a:ea typeface="ＭＳ Ｐゴシック" charset="0"/>
              </a:rPr>
              <a:t>2015</a:t>
            </a:r>
          </a:p>
          <a:p>
            <a:pPr marL="228600" indent="-228600" rtl="0">
              <a:buAutoNum type="arabicPeriod"/>
              <a:defRPr/>
            </a:pPr>
            <a:r>
              <a:rPr lang="tr-TR" sz="1400" b="1" dirty="0">
                <a:solidFill>
                  <a:schemeClr val="tx1"/>
                </a:solidFill>
                <a:ea typeface="ＭＳ Ｐゴシック" charset="0"/>
              </a:rPr>
              <a:t>2. Kumar A, </a:t>
            </a:r>
            <a:r>
              <a:rPr lang="tr-TR" sz="1400" b="1" i="1" dirty="0">
                <a:solidFill>
                  <a:schemeClr val="tx1"/>
                </a:solidFill>
                <a:ea typeface="ＭＳ Ｐゴシック" charset="0"/>
              </a:rPr>
              <a:t>et al. </a:t>
            </a:r>
            <a:r>
              <a:rPr lang="tr-TR" sz="1400" b="1" i="1" dirty="0" err="1">
                <a:solidFill>
                  <a:schemeClr val="tx1"/>
                </a:solidFill>
                <a:ea typeface="ＭＳ Ｐゴシック" charset="0"/>
              </a:rPr>
              <a:t>Fertil</a:t>
            </a:r>
            <a:r>
              <a:rPr lang="tr-TR" sz="1400" b="1" i="1" dirty="0">
                <a:solidFill>
                  <a:schemeClr val="tx1"/>
                </a:solidFill>
                <a:ea typeface="ＭＳ Ｐゴシック" charset="0"/>
              </a:rPr>
              <a:t> Steril 2014</a:t>
            </a:r>
          </a:p>
        </p:txBody>
      </p:sp>
      <p:sp>
        <p:nvSpPr>
          <p:cNvPr id="13" name="Line 7"/>
          <p:cNvSpPr>
            <a:spLocks noChangeShapeType="1"/>
          </p:cNvSpPr>
          <p:nvPr/>
        </p:nvSpPr>
        <p:spPr bwMode="auto">
          <a:xfrm>
            <a:off x="468313" y="2560341"/>
            <a:ext cx="8162862" cy="0"/>
          </a:xfrm>
          <a:prstGeom prst="line">
            <a:avLst/>
          </a:prstGeom>
          <a:noFill/>
          <a:ln w="508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lIns="0" tIns="0" rIns="0" bIns="0" anchor="ctr">
            <a:spAutoFit/>
          </a:bodyPr>
          <a:lstStyle/>
          <a:p>
            <a:pPr>
              <a:defRPr/>
            </a:pPr>
            <a:endParaRPr lang="en-US" dirty="0">
              <a:latin typeface="Arial" charset="0"/>
              <a:ea typeface="ＭＳ Ｐゴシック" charset="0"/>
            </a:endParaRPr>
          </a:p>
        </p:txBody>
      </p:sp>
      <p:sp>
        <p:nvSpPr>
          <p:cNvPr id="14" name="Line 8"/>
          <p:cNvSpPr>
            <a:spLocks noChangeShapeType="1"/>
          </p:cNvSpPr>
          <p:nvPr/>
        </p:nvSpPr>
        <p:spPr bwMode="auto">
          <a:xfrm>
            <a:off x="468313" y="3063579"/>
            <a:ext cx="8162862" cy="0"/>
          </a:xfrm>
          <a:prstGeom prst="line">
            <a:avLst/>
          </a:prstGeom>
          <a:noFill/>
          <a:ln w="508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lIns="0" tIns="0" rIns="0" bIns="0" anchor="ctr">
            <a:spAutoFit/>
          </a:bodyPr>
          <a:lstStyle/>
          <a:p>
            <a:pPr>
              <a:defRPr/>
            </a:pPr>
            <a:endParaRPr lang="en-US" dirty="0">
              <a:latin typeface="Arial" charset="0"/>
              <a:ea typeface="ＭＳ Ｐゴシック" charset="0"/>
            </a:endParaRPr>
          </a:p>
        </p:txBody>
      </p:sp>
      <p:sp>
        <p:nvSpPr>
          <p:cNvPr id="15" name="Line 9"/>
          <p:cNvSpPr>
            <a:spLocks noChangeShapeType="1"/>
          </p:cNvSpPr>
          <p:nvPr/>
        </p:nvSpPr>
        <p:spPr bwMode="auto">
          <a:xfrm>
            <a:off x="468313" y="3568404"/>
            <a:ext cx="8162862" cy="0"/>
          </a:xfrm>
          <a:prstGeom prst="line">
            <a:avLst/>
          </a:prstGeom>
          <a:noFill/>
          <a:ln w="508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lIns="0" tIns="0" rIns="0" bIns="0" anchor="ctr">
            <a:spAutoFit/>
          </a:bodyPr>
          <a:lstStyle/>
          <a:p>
            <a:pPr>
              <a:defRPr/>
            </a:pPr>
            <a:endParaRPr lang="en-US" dirty="0">
              <a:latin typeface="Arial" charset="0"/>
              <a:ea typeface="ＭＳ Ｐゴシック" charset="0"/>
            </a:endParaRPr>
          </a:p>
        </p:txBody>
      </p:sp>
      <p:sp>
        <p:nvSpPr>
          <p:cNvPr id="16" name="Line 9"/>
          <p:cNvSpPr>
            <a:spLocks noChangeShapeType="1"/>
          </p:cNvSpPr>
          <p:nvPr/>
        </p:nvSpPr>
        <p:spPr bwMode="auto">
          <a:xfrm>
            <a:off x="454025" y="4360566"/>
            <a:ext cx="8162862" cy="0"/>
          </a:xfrm>
          <a:prstGeom prst="line">
            <a:avLst/>
          </a:prstGeom>
          <a:noFill/>
          <a:ln w="508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lIns="0" tIns="0" rIns="0" bIns="0" anchor="ctr">
            <a:spAutoFit/>
          </a:bodyPr>
          <a:lstStyle/>
          <a:p>
            <a:pPr>
              <a:defRPr/>
            </a:pPr>
            <a:endParaRPr lang="en-US" dirty="0">
              <a:latin typeface="Arial" charset="0"/>
              <a:ea typeface="ＭＳ Ｐゴシック" charset="0"/>
            </a:endParaRPr>
          </a:p>
        </p:txBody>
      </p:sp>
      <p:graphicFrame>
        <p:nvGraphicFramePr>
          <p:cNvPr id="10" name="Group 158"/>
          <p:cNvGraphicFramePr>
            <a:graphicFrameLocks noGrp="1"/>
          </p:cNvGraphicFramePr>
          <p:nvPr>
            <p:extLst>
              <p:ext uri="{D42A27DB-BD31-4B8C-83A1-F6EECF244321}">
                <p14:modId xmlns:p14="http://schemas.microsoft.com/office/powerpoint/2010/main" val="4193682066"/>
              </p:ext>
            </p:extLst>
          </p:nvPr>
        </p:nvGraphicFramePr>
        <p:xfrm>
          <a:off x="276317" y="1565927"/>
          <a:ext cx="8399369" cy="3849493"/>
        </p:xfrm>
        <a:graphic>
          <a:graphicData uri="http://schemas.openxmlformats.org/drawingml/2006/table">
            <a:tbl>
              <a:tblPr/>
              <a:tblGrid>
                <a:gridCol w="1149059">
                  <a:extLst>
                    <a:ext uri="{9D8B030D-6E8A-4147-A177-3AD203B41FA5}">
                      <a16:colId xmlns:a16="http://schemas.microsoft.com/office/drawing/2014/main" xmlns="" val="20000"/>
                    </a:ext>
                  </a:extLst>
                </a:gridCol>
                <a:gridCol w="3625155">
                  <a:extLst>
                    <a:ext uri="{9D8B030D-6E8A-4147-A177-3AD203B41FA5}">
                      <a16:colId xmlns:a16="http://schemas.microsoft.com/office/drawing/2014/main" xmlns="" val="20001"/>
                    </a:ext>
                  </a:extLst>
                </a:gridCol>
                <a:gridCol w="3625155">
                  <a:extLst>
                    <a:ext uri="{9D8B030D-6E8A-4147-A177-3AD203B41FA5}">
                      <a16:colId xmlns:a16="http://schemas.microsoft.com/office/drawing/2014/main" xmlns="" val="20002"/>
                    </a:ext>
                  </a:extLst>
                </a:gridCol>
              </a:tblGrid>
              <a:tr h="595753">
                <a:tc>
                  <a:txBody>
                    <a:bodyPr/>
                    <a:lstStyle/>
                    <a:p>
                      <a:pPr algn="ctr"/>
                      <a:endParaRPr kumimoji="0" lang="en-GB" sz="1200" b="1" i="0" u="none" strike="noStrike" kern="1200" cap="none" normalizeH="0" baseline="30000" noProof="0" dirty="0">
                        <a:ln>
                          <a:noFill/>
                        </a:ln>
                        <a:solidFill>
                          <a:schemeClr val="bg1"/>
                        </a:solidFill>
                        <a:effectLst/>
                        <a:latin typeface="+mn-lt"/>
                        <a:ea typeface="+mn-ea"/>
                        <a:cs typeface="+mn-cs"/>
                      </a:endParaRPr>
                    </a:p>
                  </a:txBody>
                  <a:tcPr marL="91447" marR="91447" marT="45722" marB="45722" anchor="ctr">
                    <a:lnL cap="flat">
                      <a:noFill/>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algn="ctr" rtl="0"/>
                      <a:r>
                        <a:rPr kumimoji="0" lang="tr-TR" sz="1200" b="1" i="0" u="none" strike="noStrike" kern="1200" cap="none" normalizeH="0" baseline="0">
                          <a:ln>
                            <a:noFill/>
                          </a:ln>
                          <a:solidFill>
                            <a:schemeClr val="bg1"/>
                          </a:solidFill>
                          <a:effectLst/>
                          <a:latin typeface="+mn-lt"/>
                          <a:ea typeface="+mn-ea"/>
                          <a:cs typeface="+mn-cs"/>
                        </a:rPr>
                        <a:t>Coomarasamy </a:t>
                      </a:r>
                      <a:r>
                        <a:rPr kumimoji="0" lang="tr-TR" sz="1200" b="1" i="1" u="none" strike="noStrike" kern="1200" cap="none" normalizeH="0" baseline="0">
                          <a:ln>
                            <a:noFill/>
                          </a:ln>
                          <a:solidFill>
                            <a:schemeClr val="bg1"/>
                          </a:solidFill>
                          <a:effectLst/>
                          <a:latin typeface="+mn-lt"/>
                          <a:ea typeface="+mn-ea"/>
                          <a:cs typeface="+mn-cs"/>
                        </a:rPr>
                        <a:t>ve ark. </a:t>
                      </a:r>
                      <a:r>
                        <a:rPr kumimoji="0" lang="tr-TR" sz="1200" b="1" i="0" u="none" strike="noStrike" kern="1200" cap="none" normalizeH="0" baseline="0">
                          <a:ln>
                            <a:noFill/>
                          </a:ln>
                          <a:solidFill>
                            <a:schemeClr val="bg1"/>
                          </a:solidFill>
                          <a:effectLst/>
                          <a:latin typeface="+mn-lt"/>
                          <a:ea typeface="+mn-ea"/>
                          <a:cs typeface="+mn-cs"/>
                        </a:rPr>
                        <a:t>2015</a:t>
                      </a:r>
                      <a:r>
                        <a:rPr kumimoji="0" lang="tr-TR" sz="1200" b="1" i="0" u="none" strike="noStrike" kern="1200" cap="none" normalizeH="0" baseline="30000">
                          <a:ln>
                            <a:noFill/>
                          </a:ln>
                          <a:solidFill>
                            <a:schemeClr val="bg1"/>
                          </a:solidFill>
                          <a:effectLst/>
                          <a:latin typeface="+mn-lt"/>
                          <a:ea typeface="+mn-ea"/>
                          <a:cs typeface="+mn-cs"/>
                        </a:rPr>
                        <a:t>1</a:t>
                      </a:r>
                    </a:p>
                  </a:txBody>
                  <a:tcPr marL="91447" marR="91447" marT="45722" marB="45722"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5"/>
                    </a:solidFill>
                  </a:tcPr>
                </a:tc>
                <a:tc>
                  <a:txBody>
                    <a:bodyPr/>
                    <a:lstStyle/>
                    <a:p>
                      <a:pPr algn="ctr" rtl="0"/>
                      <a:r>
                        <a:rPr kumimoji="0" lang="tr-TR" sz="1200" b="1" i="0" u="none" strike="noStrike" kern="1200" cap="none" normalizeH="0" baseline="0">
                          <a:ln>
                            <a:noFill/>
                          </a:ln>
                          <a:solidFill>
                            <a:schemeClr val="bg1"/>
                          </a:solidFill>
                          <a:effectLst/>
                          <a:latin typeface="+mn-lt"/>
                          <a:ea typeface="+mn-ea"/>
                          <a:cs typeface="+mn-cs"/>
                        </a:rPr>
                        <a:t>Kumar </a:t>
                      </a:r>
                      <a:r>
                        <a:rPr kumimoji="0" lang="tr-TR" sz="1200" b="1" i="1" u="none" strike="noStrike" kern="1200" cap="none" normalizeH="0" baseline="0">
                          <a:ln>
                            <a:noFill/>
                          </a:ln>
                          <a:solidFill>
                            <a:schemeClr val="bg1"/>
                          </a:solidFill>
                          <a:effectLst/>
                          <a:latin typeface="+mn-lt"/>
                          <a:ea typeface="+mn-ea"/>
                          <a:cs typeface="+mn-cs"/>
                        </a:rPr>
                        <a:t>ve ark. </a:t>
                      </a:r>
                      <a:r>
                        <a:rPr kumimoji="0" lang="tr-TR" sz="1200" b="1" i="0" u="none" strike="noStrike" kern="1200" cap="none" normalizeH="0" baseline="0">
                          <a:ln>
                            <a:noFill/>
                          </a:ln>
                          <a:solidFill>
                            <a:schemeClr val="bg1"/>
                          </a:solidFill>
                          <a:effectLst/>
                          <a:latin typeface="+mn-lt"/>
                          <a:ea typeface="+mn-ea"/>
                          <a:cs typeface="+mn-cs"/>
                        </a:rPr>
                        <a:t>2014</a:t>
                      </a:r>
                      <a:r>
                        <a:rPr kumimoji="0" lang="tr-TR" sz="1200" b="1" i="0" u="none" strike="noStrike" kern="1200" cap="none" normalizeH="0" baseline="30000">
                          <a:ln>
                            <a:noFill/>
                          </a:ln>
                          <a:solidFill>
                            <a:schemeClr val="bg1"/>
                          </a:solidFill>
                          <a:effectLst/>
                          <a:latin typeface="+mn-lt"/>
                          <a:ea typeface="+mn-ea"/>
                          <a:cs typeface="+mn-cs"/>
                        </a:rPr>
                        <a:t>2</a:t>
                      </a:r>
                    </a:p>
                  </a:txBody>
                  <a:tcPr marL="91447" marR="91447" marT="45722" marB="45722" anchor="ctr">
                    <a:lnL w="12700" cap="flat" cmpd="sng" algn="ctr">
                      <a:solidFill>
                        <a:schemeClr val="bg1"/>
                      </a:solidFill>
                      <a:prstDash val="solid"/>
                      <a:round/>
                      <a:headEnd type="none" w="med" len="med"/>
                      <a:tailEnd type="none" w="med" len="med"/>
                    </a:lnL>
                    <a:lnR w="12700" cap="flat" cmpd="sng" algn="ctr">
                      <a:solidFill>
                        <a:srgbClr val="FFDDF0"/>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2"/>
                    </a:solidFill>
                  </a:tcPr>
                </a:tc>
                <a:extLst>
                  <a:ext uri="{0D108BD9-81ED-4DB2-BD59-A6C34878D82A}">
                    <a16:rowId xmlns:a16="http://schemas.microsoft.com/office/drawing/2014/main" xmlns="" val="10000"/>
                  </a:ext>
                </a:extLst>
              </a:tr>
              <a:tr h="333375">
                <a:tc>
                  <a:txBody>
                    <a:bodyPr/>
                    <a:lstStyle/>
                    <a:p>
                      <a:pPr marL="0" marR="0" indent="0" algn="l" defTabSz="457090" rtl="0" eaLnBrk="1" fontAlgn="auto" latinLnBrk="0" hangingPunct="1">
                        <a:lnSpc>
                          <a:spcPct val="100000"/>
                        </a:lnSpc>
                        <a:spcBef>
                          <a:spcPts val="0"/>
                        </a:spcBef>
                        <a:spcAft>
                          <a:spcPts val="0"/>
                        </a:spcAft>
                        <a:buClrTx/>
                        <a:buSzTx/>
                        <a:buFontTx/>
                        <a:buNone/>
                        <a:tabLst/>
                        <a:defRPr/>
                      </a:pPr>
                      <a:r>
                        <a:rPr lang="tr-TR" sz="1200" b="1" kern="1200">
                          <a:solidFill>
                            <a:schemeClr val="bg1"/>
                          </a:solidFill>
                          <a:latin typeface="+mn-lt"/>
                          <a:ea typeface="+mn-ea"/>
                          <a:cs typeface="+mn-cs"/>
                        </a:rPr>
                        <a:t>Etkililik sonuçları</a:t>
                      </a:r>
                    </a:p>
                  </a:txBody>
                  <a:tcPr>
                    <a:lnL cap="flat">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50000"/>
                      </a:schemeClr>
                    </a:solidFill>
                  </a:tcPr>
                </a:tc>
                <a:tc>
                  <a:txBody>
                    <a:bodyPr/>
                    <a:lstStyle/>
                    <a:p>
                      <a:pPr marL="0" marR="0" indent="0" algn="l" defTabSz="457090" rtl="0" eaLnBrk="1" fontAlgn="auto" latinLnBrk="0" hangingPunct="1">
                        <a:lnSpc>
                          <a:spcPct val="100000"/>
                        </a:lnSpc>
                        <a:spcBef>
                          <a:spcPts val="0"/>
                        </a:spcBef>
                        <a:spcAft>
                          <a:spcPts val="574"/>
                        </a:spcAft>
                        <a:buClrTx/>
                        <a:buSzTx/>
                        <a:buFontTx/>
                        <a:buNone/>
                        <a:tabLst>
                          <a:tab pos="1750289" algn="l"/>
                        </a:tabLst>
                        <a:defRPr/>
                      </a:pPr>
                      <a:r>
                        <a:rPr lang="tr-TR" sz="1200" b="1" kern="1200" dirty="0">
                          <a:solidFill>
                            <a:schemeClr val="tx1"/>
                          </a:solidFill>
                          <a:latin typeface="+mn-lt"/>
                          <a:ea typeface="Calibri"/>
                          <a:cs typeface="Arial" panose="020B0604020202020204" pitchFamily="34" charset="0"/>
                        </a:rPr>
                        <a:t>MVP ve </a:t>
                      </a:r>
                      <a:r>
                        <a:rPr lang="tr-TR" sz="1200" b="1" kern="1200" dirty="0" err="1">
                          <a:solidFill>
                            <a:schemeClr val="tx1"/>
                          </a:solidFill>
                          <a:latin typeface="+mn-lt"/>
                          <a:ea typeface="Calibri"/>
                          <a:cs typeface="Arial" panose="020B0604020202020204" pitchFamily="34" charset="0"/>
                        </a:rPr>
                        <a:t>plasebo</a:t>
                      </a:r>
                      <a:r>
                        <a:rPr lang="tr-TR" sz="1200" b="1" kern="1200" dirty="0">
                          <a:solidFill>
                            <a:schemeClr val="tx1"/>
                          </a:solidFill>
                          <a:latin typeface="+mn-lt"/>
                          <a:ea typeface="Calibri"/>
                          <a:cs typeface="Arial" panose="020B0604020202020204" pitchFamily="34" charset="0"/>
                        </a:rPr>
                        <a:t> arasında aşağıdakiler açısından bir farklılık yoktur:</a:t>
                      </a:r>
                    </a:p>
                    <a:p>
                      <a:pPr marL="285750" marR="0" indent="-180000" algn="l" defTabSz="457090" rtl="0" eaLnBrk="1" fontAlgn="auto" latinLnBrk="0" hangingPunct="1">
                        <a:lnSpc>
                          <a:spcPct val="100000"/>
                        </a:lnSpc>
                        <a:spcBef>
                          <a:spcPts val="0"/>
                        </a:spcBef>
                        <a:spcAft>
                          <a:spcPts val="0"/>
                        </a:spcAft>
                        <a:buClr>
                          <a:schemeClr val="accent2"/>
                        </a:buClr>
                        <a:buSzTx/>
                        <a:buFont typeface="Arial" panose="020B0604020202020204" pitchFamily="34" charset="0"/>
                        <a:buChar char="•"/>
                        <a:tabLst>
                          <a:tab pos="1750289" algn="l"/>
                        </a:tabLst>
                        <a:defRPr/>
                      </a:pPr>
                      <a:r>
                        <a:rPr lang="tr-TR" sz="1200" b="0" i="0" u="none" strike="noStrike" kern="1200" baseline="0" dirty="0">
                          <a:solidFill>
                            <a:schemeClr val="tx1"/>
                          </a:solidFill>
                          <a:latin typeface="+mn-lt"/>
                          <a:ea typeface="+mn-ea"/>
                          <a:cs typeface="+mn-cs"/>
                        </a:rPr>
                        <a:t>Canlı doğum oranları</a:t>
                      </a:r>
                    </a:p>
                    <a:p>
                      <a:pPr marL="285750" marR="0" indent="-180000" algn="l" defTabSz="457090" rtl="0" eaLnBrk="1" fontAlgn="auto" latinLnBrk="0" hangingPunct="1">
                        <a:lnSpc>
                          <a:spcPct val="100000"/>
                        </a:lnSpc>
                        <a:spcBef>
                          <a:spcPts val="0"/>
                        </a:spcBef>
                        <a:spcAft>
                          <a:spcPts val="0"/>
                        </a:spcAft>
                        <a:buClr>
                          <a:schemeClr val="accent2"/>
                        </a:buClr>
                        <a:buSzTx/>
                        <a:buFont typeface="Arial" panose="020B0604020202020204" pitchFamily="34" charset="0"/>
                        <a:buChar char="•"/>
                        <a:tabLst>
                          <a:tab pos="1750289" algn="l"/>
                        </a:tabLst>
                        <a:defRPr/>
                      </a:pPr>
                      <a:r>
                        <a:rPr lang="tr-TR" sz="1200" b="0" i="0" u="none" strike="noStrike" kern="1200" baseline="0" dirty="0" err="1">
                          <a:solidFill>
                            <a:schemeClr val="tx1"/>
                          </a:solidFill>
                          <a:latin typeface="+mn-lt"/>
                          <a:ea typeface="+mn-ea"/>
                          <a:cs typeface="+mn-cs"/>
                        </a:rPr>
                        <a:t>Abortus</a:t>
                      </a:r>
                      <a:endParaRPr lang="tr-TR" sz="1200" b="0" i="0" u="none" strike="noStrike" kern="1200" baseline="0" dirty="0">
                        <a:solidFill>
                          <a:schemeClr val="tx1"/>
                        </a:solidFill>
                        <a:latin typeface="+mn-lt"/>
                        <a:ea typeface="+mn-ea"/>
                        <a:cs typeface="+mn-cs"/>
                      </a:endParaRPr>
                    </a:p>
                    <a:p>
                      <a:pPr marL="285750" marR="0" indent="-180000" algn="l" defTabSz="457090" rtl="0" eaLnBrk="1" fontAlgn="auto" latinLnBrk="0" hangingPunct="1">
                        <a:lnSpc>
                          <a:spcPct val="100000"/>
                        </a:lnSpc>
                        <a:spcBef>
                          <a:spcPts val="0"/>
                        </a:spcBef>
                        <a:spcAft>
                          <a:spcPts val="0"/>
                        </a:spcAft>
                        <a:buClr>
                          <a:schemeClr val="accent2"/>
                        </a:buClr>
                        <a:buSzTx/>
                        <a:buFont typeface="Arial" panose="020B0604020202020204" pitchFamily="34" charset="0"/>
                        <a:buChar char="•"/>
                        <a:tabLst>
                          <a:tab pos="1750289" algn="l"/>
                        </a:tabLst>
                        <a:defRPr/>
                      </a:pPr>
                      <a:r>
                        <a:rPr lang="tr-TR" sz="1200" b="0" i="0" u="none" strike="noStrike" kern="1200" baseline="0" dirty="0">
                          <a:solidFill>
                            <a:schemeClr val="tx1"/>
                          </a:solidFill>
                          <a:latin typeface="+mn-lt"/>
                          <a:ea typeface="+mn-ea"/>
                          <a:cs typeface="+mn-cs"/>
                        </a:rPr>
                        <a:t>Doğumdaki medyan gebelik yaşı</a:t>
                      </a:r>
                    </a:p>
                    <a:p>
                      <a:pPr marL="285750" marR="0" indent="-180000" algn="l" defTabSz="457090" rtl="0" eaLnBrk="1" fontAlgn="auto" latinLnBrk="0" hangingPunct="1">
                        <a:lnSpc>
                          <a:spcPct val="100000"/>
                        </a:lnSpc>
                        <a:spcBef>
                          <a:spcPts val="0"/>
                        </a:spcBef>
                        <a:spcAft>
                          <a:spcPts val="0"/>
                        </a:spcAft>
                        <a:buClr>
                          <a:schemeClr val="accent2"/>
                        </a:buClr>
                        <a:buSzTx/>
                        <a:buFont typeface="Arial" panose="020B0604020202020204" pitchFamily="34" charset="0"/>
                        <a:buChar char="•"/>
                        <a:tabLst>
                          <a:tab pos="1750289" algn="l"/>
                        </a:tabLst>
                        <a:defRPr/>
                      </a:pPr>
                      <a:r>
                        <a:rPr lang="tr-TR" sz="1200" b="0" i="0" u="none" strike="noStrike" kern="1200" baseline="0" dirty="0" err="1">
                          <a:solidFill>
                            <a:schemeClr val="tx1"/>
                          </a:solidFill>
                          <a:latin typeface="+mn-lt"/>
                          <a:ea typeface="+mn-ea"/>
                          <a:cs typeface="+mn-cs"/>
                        </a:rPr>
                        <a:t>Ektopik</a:t>
                      </a:r>
                      <a:r>
                        <a:rPr lang="tr-TR" sz="1200" b="0" i="0" u="none" strike="noStrike" kern="1200" baseline="0" dirty="0">
                          <a:solidFill>
                            <a:schemeClr val="tx1"/>
                          </a:solidFill>
                          <a:latin typeface="+mn-lt"/>
                          <a:ea typeface="+mn-ea"/>
                          <a:cs typeface="+mn-cs"/>
                        </a:rPr>
                        <a:t> gebelik</a:t>
                      </a:r>
                    </a:p>
                    <a:p>
                      <a:pPr marL="285750" marR="0" indent="-180000" algn="l" defTabSz="457090" rtl="0" eaLnBrk="1" fontAlgn="auto" latinLnBrk="0" hangingPunct="1">
                        <a:lnSpc>
                          <a:spcPct val="100000"/>
                        </a:lnSpc>
                        <a:spcBef>
                          <a:spcPts val="0"/>
                        </a:spcBef>
                        <a:spcAft>
                          <a:spcPts val="0"/>
                        </a:spcAft>
                        <a:buClr>
                          <a:schemeClr val="accent2"/>
                        </a:buClr>
                        <a:buSzTx/>
                        <a:buFont typeface="Arial" panose="020B0604020202020204" pitchFamily="34" charset="0"/>
                        <a:buChar char="•"/>
                        <a:tabLst>
                          <a:tab pos="1750289" algn="l"/>
                        </a:tabLst>
                        <a:defRPr/>
                      </a:pPr>
                      <a:r>
                        <a:rPr lang="tr-TR" sz="1200" b="0" i="0" u="none" strike="noStrike" kern="1200" baseline="0" dirty="0">
                          <a:solidFill>
                            <a:schemeClr val="tx1"/>
                          </a:solidFill>
                          <a:latin typeface="+mn-lt"/>
                          <a:ea typeface="+mn-ea"/>
                          <a:cs typeface="+mn-cs"/>
                        </a:rPr>
                        <a:t>Ölü doğum</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5EEFF">
                        <a:alpha val="49804"/>
                      </a:srgbClr>
                    </a:solidFill>
                  </a:tcPr>
                </a:tc>
                <a:tc>
                  <a:txBody>
                    <a:bodyPr/>
                    <a:lstStyle/>
                    <a:p>
                      <a:pPr marL="0" marR="0" indent="0" algn="l" defTabSz="457090" rtl="0" eaLnBrk="1" fontAlgn="auto" latinLnBrk="0" hangingPunct="1">
                        <a:lnSpc>
                          <a:spcPct val="100000"/>
                        </a:lnSpc>
                        <a:spcBef>
                          <a:spcPts val="0"/>
                        </a:spcBef>
                        <a:spcAft>
                          <a:spcPts val="574"/>
                        </a:spcAft>
                        <a:buClrTx/>
                        <a:buSzTx/>
                        <a:buFontTx/>
                        <a:buNone/>
                        <a:tabLst>
                          <a:tab pos="1750289" algn="l"/>
                        </a:tabLst>
                        <a:defRPr/>
                      </a:pPr>
                      <a:r>
                        <a:rPr lang="en-US" sz="1200" b="1" baseline="0" dirty="0">
                          <a:solidFill>
                            <a:schemeClr val="accent2"/>
                          </a:solidFill>
                          <a:latin typeface="+mn-lt"/>
                          <a:ea typeface="Calibri"/>
                          <a:cs typeface="Arial" panose="020B0604020202020204" pitchFamily="34" charset="0"/>
                        </a:rPr>
                        <a:t/>
                      </a:r>
                      <a:br>
                        <a:rPr lang="en-US" sz="1200" b="1" baseline="0" dirty="0">
                          <a:solidFill>
                            <a:schemeClr val="accent2"/>
                          </a:solidFill>
                          <a:latin typeface="+mn-lt"/>
                          <a:ea typeface="Calibri"/>
                          <a:cs typeface="Arial" panose="020B0604020202020204" pitchFamily="34" charset="0"/>
                        </a:rPr>
                      </a:br>
                      <a:r>
                        <a:rPr lang="tr-TR" sz="1200" b="1" baseline="0" dirty="0">
                          <a:solidFill>
                            <a:schemeClr val="accent2"/>
                          </a:solidFill>
                          <a:latin typeface="+mn-lt"/>
                          <a:ea typeface="Calibri"/>
                          <a:cs typeface="Arial" panose="020B0604020202020204" pitchFamily="34" charset="0"/>
                        </a:rPr>
                        <a:t>MVP ve </a:t>
                      </a:r>
                      <a:r>
                        <a:rPr lang="tr-TR" sz="1200" b="1" baseline="0" dirty="0" err="1">
                          <a:solidFill>
                            <a:schemeClr val="accent2"/>
                          </a:solidFill>
                          <a:latin typeface="+mn-lt"/>
                          <a:ea typeface="Calibri"/>
                          <a:cs typeface="Arial" panose="020B0604020202020204" pitchFamily="34" charset="0"/>
                        </a:rPr>
                        <a:t>plasebo</a:t>
                      </a:r>
                      <a:r>
                        <a:rPr lang="tr-TR" sz="1200" b="1" baseline="0" dirty="0">
                          <a:solidFill>
                            <a:schemeClr val="accent2"/>
                          </a:solidFill>
                          <a:latin typeface="+mn-lt"/>
                          <a:ea typeface="Calibri"/>
                          <a:cs typeface="Arial" panose="020B0604020202020204" pitchFamily="34" charset="0"/>
                        </a:rPr>
                        <a:t> arasında aşağıdakiler açısından </a:t>
                      </a:r>
                      <a:r>
                        <a:rPr lang="tr-TR" sz="1200" b="1" dirty="0">
                          <a:solidFill>
                            <a:schemeClr val="accent2"/>
                          </a:solidFill>
                          <a:latin typeface="+mn-lt"/>
                          <a:ea typeface="Calibri"/>
                          <a:cs typeface="Arial" panose="020B0604020202020204" pitchFamily="34" charset="0"/>
                        </a:rPr>
                        <a:t>anlamlı </a:t>
                      </a:r>
                      <a:r>
                        <a:rPr lang="tr-TR" sz="1200" b="1" baseline="0" dirty="0">
                          <a:solidFill>
                            <a:schemeClr val="accent2"/>
                          </a:solidFill>
                          <a:latin typeface="+mn-lt"/>
                          <a:ea typeface="Calibri"/>
                          <a:cs typeface="Arial" panose="020B0604020202020204" pitchFamily="34" charset="0"/>
                        </a:rPr>
                        <a:t>farklılık tespit edilmiştir: </a:t>
                      </a:r>
                    </a:p>
                    <a:p>
                      <a:pPr marL="285750" marR="0" indent="-180000" algn="l" defTabSz="457090" rtl="0" eaLnBrk="1" fontAlgn="auto" latinLnBrk="0" hangingPunct="1">
                        <a:lnSpc>
                          <a:spcPct val="100000"/>
                        </a:lnSpc>
                        <a:spcBef>
                          <a:spcPts val="0"/>
                        </a:spcBef>
                        <a:spcAft>
                          <a:spcPts val="0"/>
                        </a:spcAft>
                        <a:buClr>
                          <a:schemeClr val="accent2"/>
                        </a:buClr>
                        <a:buSzTx/>
                        <a:buFont typeface="Arial" panose="020B0604020202020204" pitchFamily="34" charset="0"/>
                        <a:buChar char="•"/>
                        <a:tabLst>
                          <a:tab pos="1750289" algn="l"/>
                        </a:tabLst>
                        <a:defRPr/>
                      </a:pPr>
                      <a:r>
                        <a:rPr lang="tr-TR" sz="1200" b="0" dirty="0" err="1">
                          <a:solidFill>
                            <a:schemeClr val="tx1"/>
                          </a:solidFill>
                          <a:latin typeface="+mn-lt"/>
                          <a:ea typeface="Calibri"/>
                          <a:cs typeface="Arial" panose="020B0604020202020204" pitchFamily="34" charset="0"/>
                        </a:rPr>
                        <a:t>Abortus</a:t>
                      </a:r>
                      <a:r>
                        <a:rPr lang="tr-TR" sz="1200" b="0" dirty="0">
                          <a:solidFill>
                            <a:schemeClr val="tx1"/>
                          </a:solidFill>
                          <a:latin typeface="+mn-lt"/>
                          <a:ea typeface="Calibri"/>
                          <a:cs typeface="Arial" panose="020B0604020202020204" pitchFamily="34" charset="0"/>
                        </a:rPr>
                        <a:t> (p=0.004)</a:t>
                      </a:r>
                    </a:p>
                    <a:p>
                      <a:pPr marL="285750" indent="-180000" rtl="0">
                        <a:lnSpc>
                          <a:spcPct val="100000"/>
                        </a:lnSpc>
                        <a:spcBef>
                          <a:spcPts val="0"/>
                        </a:spcBef>
                        <a:spcAft>
                          <a:spcPts val="0"/>
                        </a:spcAft>
                        <a:buClr>
                          <a:schemeClr val="accent2"/>
                        </a:buClr>
                        <a:buFont typeface="Arial" panose="020B0604020202020204" pitchFamily="34" charset="0"/>
                        <a:buChar char="•"/>
                        <a:tabLst>
                          <a:tab pos="1750289" algn="l"/>
                        </a:tabLst>
                      </a:pPr>
                      <a:r>
                        <a:rPr lang="tr-TR" sz="1200" b="0" dirty="0">
                          <a:solidFill>
                            <a:schemeClr val="tx1"/>
                          </a:solidFill>
                          <a:latin typeface="+mn-lt"/>
                          <a:ea typeface="Calibri"/>
                          <a:cs typeface="Arial" panose="020B0604020202020204" pitchFamily="34" charset="0"/>
                        </a:rPr>
                        <a:t>Doğumdaki</a:t>
                      </a:r>
                      <a:r>
                        <a:rPr lang="tr-TR" sz="1200" b="0" baseline="0" dirty="0">
                          <a:solidFill>
                            <a:schemeClr val="tx1"/>
                          </a:solidFill>
                          <a:latin typeface="+mn-lt"/>
                          <a:ea typeface="Calibri"/>
                          <a:cs typeface="Arial" panose="020B0604020202020204" pitchFamily="34" charset="0"/>
                        </a:rPr>
                        <a:t> ortalama </a:t>
                      </a:r>
                      <a:r>
                        <a:rPr lang="tr-TR" sz="1200" b="0" baseline="0" dirty="0" err="1">
                          <a:solidFill>
                            <a:schemeClr val="tx1"/>
                          </a:solidFill>
                          <a:latin typeface="+mn-lt"/>
                          <a:ea typeface="Calibri"/>
                          <a:cs typeface="Arial" panose="020B0604020202020204" pitchFamily="34" charset="0"/>
                        </a:rPr>
                        <a:t>gesbelik</a:t>
                      </a:r>
                      <a:r>
                        <a:rPr lang="tr-TR" sz="1200" b="0" baseline="0" dirty="0">
                          <a:solidFill>
                            <a:schemeClr val="tx1"/>
                          </a:solidFill>
                          <a:latin typeface="+mn-lt"/>
                          <a:ea typeface="Calibri"/>
                          <a:cs typeface="Arial" panose="020B0604020202020204" pitchFamily="34" charset="0"/>
                        </a:rPr>
                        <a:t> </a:t>
                      </a:r>
                      <a:r>
                        <a:rPr lang="tr-TR" sz="1200" b="0" dirty="0">
                          <a:solidFill>
                            <a:schemeClr val="tx1"/>
                          </a:solidFill>
                          <a:latin typeface="+mn-lt"/>
                          <a:ea typeface="Calibri"/>
                          <a:cs typeface="Arial" panose="020B0604020202020204" pitchFamily="34" charset="0"/>
                        </a:rPr>
                        <a:t>yaşı (p=0.002)</a:t>
                      </a:r>
                    </a:p>
                  </a:txBody>
                  <a:tcP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5EEFF">
                        <a:alpha val="49804"/>
                      </a:srgbClr>
                    </a:solidFill>
                  </a:tcPr>
                </a:tc>
                <a:extLst>
                  <a:ext uri="{0D108BD9-81ED-4DB2-BD59-A6C34878D82A}">
                    <a16:rowId xmlns:a16="http://schemas.microsoft.com/office/drawing/2014/main" xmlns="" val="10001"/>
                  </a:ext>
                </a:extLst>
              </a:tr>
              <a:tr h="390525">
                <a:tc>
                  <a:txBody>
                    <a:bodyPr/>
                    <a:lstStyle/>
                    <a:p>
                      <a:pPr marL="0" marR="0" indent="0" algn="l" defTabSz="457090" rtl="0" eaLnBrk="1" fontAlgn="auto" latinLnBrk="0" hangingPunct="1">
                        <a:lnSpc>
                          <a:spcPct val="100000"/>
                        </a:lnSpc>
                        <a:spcBef>
                          <a:spcPts val="0"/>
                        </a:spcBef>
                        <a:spcAft>
                          <a:spcPts val="0"/>
                        </a:spcAft>
                        <a:buClrTx/>
                        <a:buSzTx/>
                        <a:buFontTx/>
                        <a:buNone/>
                        <a:tabLst/>
                        <a:defRPr/>
                      </a:pPr>
                      <a:r>
                        <a:rPr lang="tr-TR" sz="1200" b="1" kern="1200">
                          <a:solidFill>
                            <a:schemeClr val="bg1"/>
                          </a:solidFill>
                          <a:latin typeface="+mn-lt"/>
                          <a:ea typeface="+mn-ea"/>
                          <a:cs typeface="+mn-cs"/>
                        </a:rPr>
                        <a:t>Güvenlilik ve</a:t>
                      </a:r>
                      <a:r>
                        <a:rPr lang="tr-TR" sz="1200" b="1" kern="1200" baseline="0">
                          <a:solidFill>
                            <a:schemeClr val="bg1"/>
                          </a:solidFill>
                          <a:latin typeface="+mn-lt"/>
                          <a:ea typeface="+mn-ea"/>
                          <a:cs typeface="+mn-cs"/>
                        </a:rPr>
                        <a:t> tolerabilite</a:t>
                      </a:r>
                    </a:p>
                  </a:txBody>
                  <a:tcPr>
                    <a:lnL cap="flat">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50000"/>
                      </a:schemeClr>
                    </a:solidFill>
                  </a:tcPr>
                </a:tc>
                <a:tc>
                  <a:txBody>
                    <a:bodyPr/>
                    <a:lstStyle/>
                    <a:p>
                      <a:pPr marL="285750" marR="0" indent="-180000" algn="l" defTabSz="914400" rtl="0" eaLnBrk="1" fontAlgn="auto" latinLnBrk="0" hangingPunct="1">
                        <a:lnSpc>
                          <a:spcPct val="100000"/>
                        </a:lnSpc>
                        <a:spcBef>
                          <a:spcPts val="0"/>
                        </a:spcBef>
                        <a:spcAft>
                          <a:spcPts val="0"/>
                        </a:spcAft>
                        <a:buClr>
                          <a:schemeClr val="accent2"/>
                        </a:buClr>
                        <a:buSzTx/>
                        <a:buFont typeface="Arial" panose="020B0604020202020204" pitchFamily="34" charset="0"/>
                        <a:buChar char="•"/>
                        <a:tabLst/>
                        <a:defRPr/>
                      </a:pPr>
                      <a:r>
                        <a:rPr lang="tr-TR" sz="1200" kern="1200" dirty="0">
                          <a:solidFill>
                            <a:schemeClr val="tx1"/>
                          </a:solidFill>
                          <a:latin typeface="+mn-lt"/>
                          <a:ea typeface="+mn-ea"/>
                          <a:cs typeface="+mn-cs"/>
                        </a:rPr>
                        <a:t>Gruplar arasında </a:t>
                      </a:r>
                      <a:r>
                        <a:rPr lang="tr-TR" sz="1200" kern="1200" dirty="0" err="1">
                          <a:solidFill>
                            <a:schemeClr val="tx1"/>
                          </a:solidFill>
                          <a:latin typeface="+mn-lt"/>
                          <a:ea typeface="+mn-ea"/>
                          <a:cs typeface="+mn-cs"/>
                        </a:rPr>
                        <a:t>YE'ler</a:t>
                      </a:r>
                      <a:r>
                        <a:rPr lang="tr-TR" sz="1200" kern="1200" dirty="0">
                          <a:solidFill>
                            <a:schemeClr val="tx1"/>
                          </a:solidFill>
                          <a:latin typeface="+mn-lt"/>
                          <a:ea typeface="+mn-ea"/>
                          <a:cs typeface="+mn-cs"/>
                        </a:rPr>
                        <a:t> açısından farklılık yoktur</a:t>
                      </a:r>
                    </a:p>
                    <a:p>
                      <a:pPr marL="285750" marR="0" indent="-180000" algn="l" defTabSz="914400" rtl="0" eaLnBrk="1" fontAlgn="auto" latinLnBrk="0" hangingPunct="1">
                        <a:lnSpc>
                          <a:spcPct val="100000"/>
                        </a:lnSpc>
                        <a:spcBef>
                          <a:spcPts val="0"/>
                        </a:spcBef>
                        <a:spcAft>
                          <a:spcPts val="0"/>
                        </a:spcAft>
                        <a:buClr>
                          <a:schemeClr val="accent2"/>
                        </a:buClr>
                        <a:buSzTx/>
                        <a:buFont typeface="Arial" panose="020B0604020202020204" pitchFamily="34" charset="0"/>
                        <a:buChar char="•"/>
                        <a:tabLst/>
                        <a:defRPr/>
                      </a:pPr>
                      <a:r>
                        <a:rPr lang="tr-TR" sz="1200" kern="1200" dirty="0">
                          <a:solidFill>
                            <a:schemeClr val="tx1"/>
                          </a:solidFill>
                          <a:latin typeface="+mn-lt"/>
                          <a:ea typeface="+mn-ea"/>
                          <a:cs typeface="+mn-cs"/>
                        </a:rPr>
                        <a:t>Gruplar arasında</a:t>
                      </a:r>
                      <a:r>
                        <a:rPr lang="tr-TR" sz="1200" kern="1200" baseline="0" dirty="0">
                          <a:solidFill>
                            <a:schemeClr val="tx1"/>
                          </a:solidFill>
                          <a:latin typeface="+mn-lt"/>
                          <a:ea typeface="+mn-ea"/>
                          <a:cs typeface="+mn-cs"/>
                        </a:rPr>
                        <a:t> </a:t>
                      </a:r>
                      <a:r>
                        <a:rPr lang="tr-TR" sz="1200" kern="1200" baseline="0" dirty="0" err="1">
                          <a:solidFill>
                            <a:schemeClr val="tx1"/>
                          </a:solidFill>
                          <a:latin typeface="+mn-lt"/>
                          <a:ea typeface="+mn-ea"/>
                          <a:cs typeface="+mn-cs"/>
                        </a:rPr>
                        <a:t>neonatal</a:t>
                      </a:r>
                      <a:r>
                        <a:rPr lang="tr-TR" sz="1200" kern="1200" baseline="0" dirty="0">
                          <a:solidFill>
                            <a:schemeClr val="tx1"/>
                          </a:solidFill>
                          <a:latin typeface="+mn-lt"/>
                          <a:ea typeface="+mn-ea"/>
                          <a:cs typeface="+mn-cs"/>
                        </a:rPr>
                        <a:t> sonuçlar farklılık yoktur</a:t>
                      </a:r>
                    </a:p>
                    <a:p>
                      <a:pPr marL="468000" marR="0" lvl="1" indent="-180000" algn="l" defTabSz="914400" rtl="0" eaLnBrk="1" fontAlgn="auto" latinLnBrk="0" hangingPunct="1">
                        <a:lnSpc>
                          <a:spcPct val="100000"/>
                        </a:lnSpc>
                        <a:spcBef>
                          <a:spcPts val="0"/>
                        </a:spcBef>
                        <a:spcAft>
                          <a:spcPts val="0"/>
                        </a:spcAft>
                        <a:buClr>
                          <a:schemeClr val="accent2"/>
                        </a:buClr>
                        <a:buSzTx/>
                        <a:buFont typeface="Georgia" panose="02040502050405020303" pitchFamily="18" charset="0"/>
                        <a:buChar char="–"/>
                        <a:tabLst>
                          <a:tab pos="542925" algn="l"/>
                        </a:tabLst>
                        <a:defRPr/>
                      </a:pPr>
                      <a:r>
                        <a:rPr lang="tr-TR" sz="1100" kern="1200" baseline="0" dirty="0">
                          <a:solidFill>
                            <a:schemeClr val="tx1"/>
                          </a:solidFill>
                          <a:latin typeface="+mn-lt"/>
                          <a:ea typeface="+mn-ea"/>
                          <a:cs typeface="+mn-cs"/>
                        </a:rPr>
                        <a:t>Toplamda, </a:t>
                      </a:r>
                      <a:r>
                        <a:rPr lang="tr-TR" sz="1100" b="0" i="0" u="none" strike="noStrike" kern="1200" baseline="0" dirty="0">
                          <a:solidFill>
                            <a:schemeClr val="dk1"/>
                          </a:solidFill>
                          <a:latin typeface="+mn-lt"/>
                          <a:ea typeface="+mn-ea"/>
                          <a:cs typeface="+mn-cs"/>
                        </a:rPr>
                        <a:t>bebeklerin %3.5'i</a:t>
                      </a:r>
                    </a:p>
                    <a:p>
                      <a:pPr marL="720000" lvl="2" indent="-180000" rtl="0">
                        <a:buClr>
                          <a:schemeClr val="accent2"/>
                        </a:buClr>
                        <a:buFont typeface="Arial" panose="020B0604020202020204" pitchFamily="34" charset="0"/>
                        <a:buChar char="•"/>
                      </a:pPr>
                      <a:r>
                        <a:rPr lang="tr-TR" sz="1050" b="0" i="0" u="none" strike="noStrike" kern="1200" baseline="0" dirty="0">
                          <a:solidFill>
                            <a:schemeClr val="dk1"/>
                          </a:solidFill>
                          <a:latin typeface="+mn-lt"/>
                          <a:ea typeface="+mn-ea"/>
                          <a:cs typeface="+mn-cs"/>
                        </a:rPr>
                        <a:t>MVP: %3.0 (8</a:t>
                      </a:r>
                      <a:r>
                        <a:rPr lang="tr-TR" sz="1050" b="0" i="0" u="none" strike="noStrike" kern="1200" baseline="30000" dirty="0">
                          <a:solidFill>
                            <a:schemeClr val="dk1"/>
                          </a:solidFill>
                          <a:latin typeface="+mn-lt"/>
                          <a:ea typeface="+mn-ea"/>
                          <a:cs typeface="+mn-cs"/>
                        </a:rPr>
                        <a:t> </a:t>
                      </a:r>
                      <a:r>
                        <a:rPr lang="tr-TR" sz="1050" b="0" i="0" u="none" strike="noStrike" kern="1200" baseline="0" dirty="0">
                          <a:solidFill>
                            <a:schemeClr val="dk1"/>
                          </a:solidFill>
                          <a:latin typeface="+mn-lt"/>
                          <a:ea typeface="+mn-ea"/>
                          <a:cs typeface="+mn-cs"/>
                        </a:rPr>
                        <a:t>/</a:t>
                      </a:r>
                      <a:r>
                        <a:rPr lang="tr-TR" sz="1050" b="0" i="0" u="none" strike="noStrike" kern="1200" baseline="30000" dirty="0">
                          <a:solidFill>
                            <a:schemeClr val="dk1"/>
                          </a:solidFill>
                          <a:latin typeface="+mn-lt"/>
                          <a:ea typeface="+mn-ea"/>
                          <a:cs typeface="+mn-cs"/>
                        </a:rPr>
                        <a:t> </a:t>
                      </a:r>
                      <a:r>
                        <a:rPr lang="tr-TR" sz="1050" b="0" i="0" u="none" strike="noStrike" kern="1200" baseline="0" dirty="0">
                          <a:solidFill>
                            <a:schemeClr val="dk1"/>
                          </a:solidFill>
                          <a:latin typeface="+mn-lt"/>
                          <a:ea typeface="+mn-ea"/>
                          <a:cs typeface="+mn-cs"/>
                        </a:rPr>
                        <a:t>266)</a:t>
                      </a:r>
                    </a:p>
                    <a:p>
                      <a:pPr marL="720000" lvl="2" indent="-180000" rtl="0">
                        <a:buClr>
                          <a:schemeClr val="accent2"/>
                        </a:buClr>
                        <a:buFont typeface="Arial" panose="020B0604020202020204" pitchFamily="34" charset="0"/>
                        <a:buChar char="•"/>
                      </a:pPr>
                      <a:r>
                        <a:rPr lang="tr-TR" sz="1050" b="0" i="0" u="none" strike="noStrike" kern="1200" baseline="0" dirty="0">
                          <a:solidFill>
                            <a:schemeClr val="dk1"/>
                          </a:solidFill>
                          <a:latin typeface="+mn-lt"/>
                          <a:ea typeface="+mn-ea"/>
                          <a:cs typeface="+mn-cs"/>
                        </a:rPr>
                        <a:t>Plasebo: %4.0 (11</a:t>
                      </a:r>
                      <a:r>
                        <a:rPr lang="tr-TR" sz="1050" b="0" i="0" u="none" strike="noStrike" kern="1200" baseline="30000" dirty="0">
                          <a:solidFill>
                            <a:schemeClr val="dk1"/>
                          </a:solidFill>
                          <a:latin typeface="+mn-lt"/>
                          <a:ea typeface="+mn-ea"/>
                          <a:cs typeface="+mn-cs"/>
                        </a:rPr>
                        <a:t> </a:t>
                      </a:r>
                      <a:r>
                        <a:rPr lang="tr-TR" sz="1050" b="0" i="0" u="none" strike="noStrike" kern="1200" baseline="0" dirty="0">
                          <a:solidFill>
                            <a:schemeClr val="dk1"/>
                          </a:solidFill>
                          <a:latin typeface="+mn-lt"/>
                          <a:ea typeface="+mn-ea"/>
                          <a:cs typeface="+mn-cs"/>
                        </a:rPr>
                        <a:t>/</a:t>
                      </a:r>
                      <a:r>
                        <a:rPr lang="tr-TR" sz="1050" b="0" i="0" u="none" strike="noStrike" kern="1200" baseline="30000" dirty="0">
                          <a:solidFill>
                            <a:schemeClr val="dk1"/>
                          </a:solidFill>
                          <a:latin typeface="+mn-lt"/>
                          <a:ea typeface="+mn-ea"/>
                          <a:cs typeface="+mn-cs"/>
                        </a:rPr>
                        <a:t> </a:t>
                      </a:r>
                      <a:r>
                        <a:rPr lang="tr-TR" sz="1050" b="0" i="0" u="none" strike="noStrike" kern="1200" baseline="0" dirty="0">
                          <a:solidFill>
                            <a:schemeClr val="dk1"/>
                          </a:solidFill>
                          <a:latin typeface="+mn-lt"/>
                          <a:ea typeface="+mn-ea"/>
                          <a:cs typeface="+mn-cs"/>
                        </a:rPr>
                        <a:t>276)</a:t>
                      </a:r>
                    </a:p>
                    <a:p>
                      <a:pPr marL="720000" lvl="2" indent="-180000" rtl="0">
                        <a:buClr>
                          <a:schemeClr val="accent2"/>
                        </a:buClr>
                        <a:buFont typeface="Arial" panose="020B0604020202020204" pitchFamily="34" charset="0"/>
                        <a:buChar char="•"/>
                      </a:pPr>
                      <a:r>
                        <a:rPr lang="tr-TR" sz="1050" b="0" i="0" u="none" strike="noStrike" kern="1200" baseline="0" dirty="0">
                          <a:solidFill>
                            <a:schemeClr val="dk1"/>
                          </a:solidFill>
                          <a:latin typeface="+mn-lt"/>
                          <a:ea typeface="+mn-ea"/>
                          <a:cs typeface="+mn-cs"/>
                        </a:rPr>
                        <a:t>RR: 0.75 (%95 CI: 0.31, 1.85) </a:t>
                      </a:r>
                    </a:p>
                    <a:p>
                      <a:pPr marL="468000" lvl="1" indent="-180000" rtl="0">
                        <a:buClr>
                          <a:schemeClr val="accent2"/>
                        </a:buClr>
                        <a:buFont typeface="Georgia" panose="02040502050405020303" pitchFamily="18" charset="0"/>
                        <a:buChar char="–"/>
                      </a:pPr>
                      <a:r>
                        <a:rPr lang="tr-TR" sz="1100" b="0" i="0" u="none" strike="noStrike" kern="1200" baseline="0" dirty="0">
                          <a:solidFill>
                            <a:schemeClr val="tx1"/>
                          </a:solidFill>
                          <a:latin typeface="+mn-lt"/>
                          <a:ea typeface="+mn-ea"/>
                          <a:cs typeface="+mn-cs"/>
                        </a:rPr>
                        <a:t>MVP: 1 </a:t>
                      </a:r>
                      <a:r>
                        <a:rPr lang="tr-TR" sz="1100" b="0" i="0" u="none" strike="noStrike" kern="1200" baseline="0" dirty="0" err="1">
                          <a:solidFill>
                            <a:schemeClr val="tx1"/>
                          </a:solidFill>
                          <a:latin typeface="+mn-lt"/>
                          <a:ea typeface="+mn-ea"/>
                          <a:cs typeface="+mn-cs"/>
                        </a:rPr>
                        <a:t>hipospadias</a:t>
                      </a:r>
                      <a:endParaRPr lang="tr-TR" sz="1100" b="0" i="0" u="none" strike="noStrike" kern="1200" baseline="0" dirty="0">
                        <a:solidFill>
                          <a:schemeClr val="tx1"/>
                        </a:solidFill>
                        <a:latin typeface="+mn-lt"/>
                        <a:ea typeface="+mn-ea"/>
                        <a:cs typeface="+mn-cs"/>
                      </a:endParaRPr>
                    </a:p>
                    <a:p>
                      <a:pPr marL="468000" lvl="1" indent="-180000" rtl="0">
                        <a:buClr>
                          <a:schemeClr val="accent2"/>
                        </a:buClr>
                        <a:buFont typeface="Georgia" panose="02040502050405020303" pitchFamily="18" charset="0"/>
                        <a:buChar char="–"/>
                      </a:pPr>
                      <a:r>
                        <a:rPr lang="tr-TR" sz="1100" b="0" i="0" u="none" strike="noStrike" kern="1200" baseline="0" dirty="0">
                          <a:solidFill>
                            <a:schemeClr val="dk1"/>
                          </a:solidFill>
                          <a:latin typeface="+mn-lt"/>
                          <a:ea typeface="+mn-ea"/>
                          <a:cs typeface="+mn-cs"/>
                        </a:rPr>
                        <a:t>Plasebo: 1 </a:t>
                      </a:r>
                      <a:r>
                        <a:rPr lang="tr-TR" sz="1100" b="0" i="0" u="none" strike="noStrike" kern="1200" baseline="0" dirty="0" err="1">
                          <a:solidFill>
                            <a:schemeClr val="dk1"/>
                          </a:solidFill>
                          <a:latin typeface="+mn-lt"/>
                          <a:ea typeface="+mn-ea"/>
                          <a:cs typeface="+mn-cs"/>
                        </a:rPr>
                        <a:t>urakal</a:t>
                      </a:r>
                      <a:r>
                        <a:rPr lang="tr-TR" sz="1100" b="0" i="0" u="none" strike="noStrike" kern="1200" baseline="0" dirty="0">
                          <a:solidFill>
                            <a:schemeClr val="dk1"/>
                          </a:solidFill>
                          <a:latin typeface="+mn-lt"/>
                          <a:ea typeface="+mn-ea"/>
                          <a:cs typeface="+mn-cs"/>
                        </a:rPr>
                        <a:t> kist</a:t>
                      </a:r>
                    </a:p>
                    <a:p>
                      <a:pPr marL="285750" marR="0" indent="-180000" algn="l" defTabSz="914400" rtl="0" eaLnBrk="1" fontAlgn="auto" latinLnBrk="0" hangingPunct="1">
                        <a:lnSpc>
                          <a:spcPct val="100000"/>
                        </a:lnSpc>
                        <a:spcBef>
                          <a:spcPts val="0"/>
                        </a:spcBef>
                        <a:spcAft>
                          <a:spcPts val="0"/>
                        </a:spcAft>
                        <a:buClr>
                          <a:schemeClr val="accent2"/>
                        </a:buClr>
                        <a:buSzTx/>
                        <a:buFont typeface="Arial" panose="020B0604020202020204" pitchFamily="34" charset="0"/>
                        <a:buChar char="•"/>
                        <a:tabLst/>
                        <a:defRPr/>
                      </a:pPr>
                      <a:r>
                        <a:rPr lang="tr-TR" sz="1200" b="0" kern="1200" dirty="0">
                          <a:solidFill>
                            <a:schemeClr val="tx1"/>
                          </a:solidFill>
                          <a:latin typeface="+mn-lt"/>
                          <a:ea typeface="+mn-ea"/>
                          <a:cs typeface="+mn-cs"/>
                        </a:rPr>
                        <a:t>Gruplar arasında </a:t>
                      </a:r>
                      <a:r>
                        <a:rPr lang="tr-TR" sz="1200" b="0" kern="1200" dirty="0" err="1">
                          <a:solidFill>
                            <a:schemeClr val="tx1"/>
                          </a:solidFill>
                          <a:latin typeface="+mn-lt"/>
                          <a:ea typeface="+mn-ea"/>
                          <a:cs typeface="+mn-cs"/>
                        </a:rPr>
                        <a:t>obstetrik</a:t>
                      </a:r>
                      <a:r>
                        <a:rPr lang="tr-TR" sz="1200" b="0" kern="1200" dirty="0">
                          <a:solidFill>
                            <a:schemeClr val="tx1"/>
                          </a:solidFill>
                          <a:latin typeface="+mn-lt"/>
                          <a:ea typeface="+mn-ea"/>
                          <a:cs typeface="+mn-cs"/>
                        </a:rPr>
                        <a:t> veya </a:t>
                      </a:r>
                      <a:r>
                        <a:rPr lang="tr-TR" sz="1200" b="0" kern="1200" dirty="0" err="1">
                          <a:solidFill>
                            <a:schemeClr val="tx1"/>
                          </a:solidFill>
                          <a:latin typeface="+mn-lt"/>
                          <a:ea typeface="+mn-ea"/>
                          <a:cs typeface="+mn-cs"/>
                        </a:rPr>
                        <a:t>neonatal</a:t>
                      </a:r>
                      <a:r>
                        <a:rPr lang="tr-TR" sz="1200" b="0" kern="1200" dirty="0">
                          <a:solidFill>
                            <a:schemeClr val="tx1"/>
                          </a:solidFill>
                          <a:latin typeface="+mn-lt"/>
                          <a:ea typeface="+mn-ea"/>
                          <a:cs typeface="+mn-cs"/>
                        </a:rPr>
                        <a:t> </a:t>
                      </a:r>
                      <a:r>
                        <a:rPr lang="tr-TR" sz="1200" b="0" kern="1200" dirty="0" err="1">
                          <a:solidFill>
                            <a:schemeClr val="tx1"/>
                          </a:solidFill>
                          <a:latin typeface="+mn-lt"/>
                          <a:ea typeface="+mn-ea"/>
                          <a:cs typeface="+mn-cs"/>
                        </a:rPr>
                        <a:t>advers</a:t>
                      </a:r>
                      <a:r>
                        <a:rPr lang="tr-TR" sz="1200" b="0" kern="1200" dirty="0">
                          <a:solidFill>
                            <a:schemeClr val="tx1"/>
                          </a:solidFill>
                          <a:latin typeface="+mn-lt"/>
                          <a:ea typeface="+mn-ea"/>
                          <a:cs typeface="+mn-cs"/>
                        </a:rPr>
                        <a:t> sonuçlar açısından anlamlı bir farklılık yoktur</a:t>
                      </a:r>
                      <a:endParaRPr lang="tr-TR" sz="1200" b="0" kern="1200" baseline="0" dirty="0">
                        <a:solidFill>
                          <a:schemeClr val="tx1"/>
                        </a:solidFill>
                        <a:latin typeface="+mn-lt"/>
                        <a:ea typeface="+mn-ea"/>
                        <a:cs typeface="+mn-cs"/>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DF0">
                        <a:alpha val="49804"/>
                      </a:srgbClr>
                    </a:solidFill>
                  </a:tcPr>
                </a:tc>
                <a:tc>
                  <a:txBody>
                    <a:bodyPr/>
                    <a:lstStyle/>
                    <a:p>
                      <a:pPr marL="285750" marR="0" indent="-180000" algn="l" defTabSz="914400" rtl="0" eaLnBrk="1" fontAlgn="auto" latinLnBrk="0" hangingPunct="1">
                        <a:lnSpc>
                          <a:spcPct val="100000"/>
                        </a:lnSpc>
                        <a:spcBef>
                          <a:spcPts val="0"/>
                        </a:spcBef>
                        <a:spcAft>
                          <a:spcPts val="0"/>
                        </a:spcAft>
                        <a:buClr>
                          <a:schemeClr val="accent2"/>
                        </a:buClr>
                        <a:buSzTx/>
                        <a:buFont typeface="Arial" panose="020B0604020202020204" pitchFamily="34" charset="0"/>
                        <a:buChar char="•"/>
                        <a:tabLst/>
                        <a:defRPr/>
                      </a:pPr>
                      <a:r>
                        <a:rPr lang="tr-TR" sz="1200" kern="1200" dirty="0" err="1">
                          <a:solidFill>
                            <a:schemeClr val="dk1"/>
                          </a:solidFill>
                          <a:latin typeface="+mn-lt"/>
                          <a:ea typeface="+mn-ea"/>
                          <a:cs typeface="+mn-cs"/>
                        </a:rPr>
                        <a:t>YE'ler</a:t>
                      </a:r>
                      <a:r>
                        <a:rPr lang="tr-TR" sz="1200" kern="1200" dirty="0">
                          <a:solidFill>
                            <a:schemeClr val="dk1"/>
                          </a:solidFill>
                          <a:latin typeface="+mn-lt"/>
                          <a:ea typeface="+mn-ea"/>
                          <a:cs typeface="+mn-cs"/>
                        </a:rPr>
                        <a:t>/</a:t>
                      </a:r>
                      <a:r>
                        <a:rPr lang="tr-TR" sz="1200" kern="1200" dirty="0" err="1">
                          <a:solidFill>
                            <a:schemeClr val="dk1"/>
                          </a:solidFill>
                          <a:latin typeface="+mn-lt"/>
                          <a:ea typeface="+mn-ea"/>
                          <a:cs typeface="+mn-cs"/>
                        </a:rPr>
                        <a:t>neonatal</a:t>
                      </a:r>
                      <a:r>
                        <a:rPr lang="tr-TR" sz="1200" kern="1200" baseline="0" dirty="0">
                          <a:solidFill>
                            <a:schemeClr val="dk1"/>
                          </a:solidFill>
                          <a:latin typeface="+mn-lt"/>
                          <a:ea typeface="+mn-ea"/>
                          <a:cs typeface="+mn-cs"/>
                        </a:rPr>
                        <a:t> sonuçlar </a:t>
                      </a:r>
                      <a:r>
                        <a:rPr lang="en-US" sz="1200" kern="1200" baseline="0" dirty="0">
                          <a:solidFill>
                            <a:schemeClr val="dk1"/>
                          </a:solidFill>
                          <a:latin typeface="+mn-lt"/>
                          <a:ea typeface="+mn-ea"/>
                          <a:cs typeface="+mn-cs"/>
                        </a:rPr>
                        <a:t/>
                      </a:r>
                      <a:br>
                        <a:rPr lang="en-US" sz="1200" kern="1200" baseline="0" dirty="0">
                          <a:solidFill>
                            <a:schemeClr val="dk1"/>
                          </a:solidFill>
                          <a:latin typeface="+mn-lt"/>
                          <a:ea typeface="+mn-ea"/>
                          <a:cs typeface="+mn-cs"/>
                        </a:rPr>
                      </a:br>
                      <a:r>
                        <a:rPr lang="tr-TR" sz="1200" kern="1200" baseline="0" dirty="0">
                          <a:solidFill>
                            <a:schemeClr val="dk1"/>
                          </a:solidFill>
                          <a:latin typeface="+mn-lt"/>
                          <a:ea typeface="+mn-ea"/>
                          <a:cs typeface="+mn-cs"/>
                        </a:rPr>
                        <a:t>ile ilgili bilgiler makalede sunulmamıştır</a:t>
                      </a:r>
                    </a:p>
                    <a:p>
                      <a:pPr marL="285750" marR="0" indent="-180000" algn="l" defTabSz="914400" rtl="0" eaLnBrk="1" fontAlgn="auto" latinLnBrk="0" hangingPunct="1">
                        <a:lnSpc>
                          <a:spcPct val="100000"/>
                        </a:lnSpc>
                        <a:spcBef>
                          <a:spcPts val="0"/>
                        </a:spcBef>
                        <a:spcAft>
                          <a:spcPts val="0"/>
                        </a:spcAft>
                        <a:buClr>
                          <a:schemeClr val="accent2"/>
                        </a:buClr>
                        <a:buSzTx/>
                        <a:buFont typeface="Arial" panose="020B0604020202020204" pitchFamily="34" charset="0"/>
                        <a:buChar char="•"/>
                        <a:tabLst/>
                        <a:defRPr/>
                      </a:pPr>
                      <a:r>
                        <a:rPr lang="tr-TR" sz="1200" kern="1200" dirty="0" err="1">
                          <a:solidFill>
                            <a:schemeClr val="dk1"/>
                          </a:solidFill>
                          <a:latin typeface="+mn-lt"/>
                          <a:ea typeface="+mn-ea"/>
                          <a:cs typeface="+mn-cs"/>
                        </a:rPr>
                        <a:t>Didrogesteron</a:t>
                      </a:r>
                      <a:r>
                        <a:rPr lang="tr-TR" sz="1200" kern="1200" dirty="0">
                          <a:solidFill>
                            <a:schemeClr val="dk1"/>
                          </a:solidFill>
                          <a:latin typeface="+mn-lt"/>
                          <a:ea typeface="+mn-ea"/>
                          <a:cs typeface="+mn-cs"/>
                        </a:rPr>
                        <a:t> aşağıdaki komplikasyonlarda azaltılmaya yol açmıştır. </a:t>
                      </a:r>
                    </a:p>
                    <a:p>
                      <a:pPr marL="468000" marR="0" lvl="1" indent="-180000" algn="l" defTabSz="914400" rtl="0" eaLnBrk="1" fontAlgn="auto" latinLnBrk="0" hangingPunct="1">
                        <a:lnSpc>
                          <a:spcPct val="100000"/>
                        </a:lnSpc>
                        <a:spcBef>
                          <a:spcPts val="0"/>
                        </a:spcBef>
                        <a:spcAft>
                          <a:spcPts val="0"/>
                        </a:spcAft>
                        <a:buClr>
                          <a:schemeClr val="accent2"/>
                        </a:buClr>
                        <a:buSzTx/>
                        <a:buFont typeface="Georgia" panose="02040502050405020303" pitchFamily="18" charset="0"/>
                        <a:buChar char="–"/>
                        <a:tabLst/>
                        <a:defRPr/>
                      </a:pPr>
                      <a:r>
                        <a:rPr lang="tr-TR" sz="1200" kern="1200" dirty="0">
                          <a:solidFill>
                            <a:schemeClr val="dk1"/>
                          </a:solidFill>
                          <a:latin typeface="+mn-lt"/>
                          <a:ea typeface="+mn-ea"/>
                          <a:cs typeface="+mn-cs"/>
                        </a:rPr>
                        <a:t>Preterm doğumlar</a:t>
                      </a:r>
                    </a:p>
                    <a:p>
                      <a:pPr marL="468000" marR="0" lvl="1" indent="-180000" algn="l" defTabSz="914400" rtl="0" eaLnBrk="1" fontAlgn="auto" latinLnBrk="0" hangingPunct="1">
                        <a:lnSpc>
                          <a:spcPct val="100000"/>
                        </a:lnSpc>
                        <a:spcBef>
                          <a:spcPts val="0"/>
                        </a:spcBef>
                        <a:spcAft>
                          <a:spcPts val="0"/>
                        </a:spcAft>
                        <a:buClr>
                          <a:schemeClr val="accent2"/>
                        </a:buClr>
                        <a:buSzTx/>
                        <a:buFont typeface="Georgia" panose="02040502050405020303" pitchFamily="18" charset="0"/>
                        <a:buChar char="–"/>
                        <a:tabLst/>
                        <a:defRPr/>
                      </a:pPr>
                      <a:r>
                        <a:rPr lang="tr-TR" sz="1200" kern="1200" dirty="0">
                          <a:solidFill>
                            <a:schemeClr val="dk1"/>
                          </a:solidFill>
                          <a:latin typeface="+mn-lt"/>
                          <a:ea typeface="+mn-ea"/>
                          <a:cs typeface="+mn-cs"/>
                        </a:rPr>
                        <a:t>Sezaryen doğumlar</a:t>
                      </a:r>
                    </a:p>
                    <a:p>
                      <a:pPr marL="468000" marR="0" lvl="1" indent="-180000" algn="l" defTabSz="914400" rtl="0" eaLnBrk="1" fontAlgn="auto" latinLnBrk="0" hangingPunct="1">
                        <a:lnSpc>
                          <a:spcPct val="100000"/>
                        </a:lnSpc>
                        <a:spcBef>
                          <a:spcPts val="0"/>
                        </a:spcBef>
                        <a:spcAft>
                          <a:spcPts val="0"/>
                        </a:spcAft>
                        <a:buClr>
                          <a:schemeClr val="accent2"/>
                        </a:buClr>
                        <a:buSzTx/>
                        <a:buFont typeface="Georgia" panose="02040502050405020303" pitchFamily="18" charset="0"/>
                        <a:buChar char="–"/>
                        <a:tabLst/>
                        <a:defRPr/>
                      </a:pPr>
                      <a:r>
                        <a:rPr lang="tr-TR" sz="1200" kern="1200" dirty="0">
                          <a:solidFill>
                            <a:schemeClr val="dk1"/>
                          </a:solidFill>
                          <a:latin typeface="+mn-lt"/>
                          <a:ea typeface="+mn-ea"/>
                          <a:cs typeface="+mn-cs"/>
                        </a:rPr>
                        <a:t>IUBK ve SGA</a:t>
                      </a:r>
                    </a:p>
                  </a:txBody>
                  <a:tcP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DF0">
                        <a:alpha val="49804"/>
                      </a:srgbClr>
                    </a:solidFill>
                  </a:tcPr>
                </a:tc>
                <a:extLst>
                  <a:ext uri="{0D108BD9-81ED-4DB2-BD59-A6C34878D82A}">
                    <a16:rowId xmlns:a16="http://schemas.microsoft.com/office/drawing/2014/main" xmlns="" val="10002"/>
                  </a:ext>
                </a:extLst>
              </a:tr>
            </a:tbl>
          </a:graphicData>
        </a:graphic>
      </p:graphicFrame>
    </p:spTree>
    <p:extLst>
      <p:ext uri="{BB962C8B-B14F-4D97-AF65-F5344CB8AC3E}">
        <p14:creationId xmlns:p14="http://schemas.microsoft.com/office/powerpoint/2010/main" val="310378317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smtClean="0">
                <a:solidFill>
                  <a:srgbClr val="FFFF00"/>
                </a:solidFill>
              </a:rPr>
              <a:t>Mikronize</a:t>
            </a:r>
            <a:r>
              <a:rPr lang="en-US" dirty="0" smtClean="0">
                <a:solidFill>
                  <a:srgbClr val="FFFF00"/>
                </a:solidFill>
              </a:rPr>
              <a:t> </a:t>
            </a:r>
            <a:r>
              <a:rPr lang="en-US" dirty="0" err="1" smtClean="0">
                <a:solidFill>
                  <a:srgbClr val="FFFF00"/>
                </a:solidFill>
              </a:rPr>
              <a:t>Progesteronlarla</a:t>
            </a:r>
            <a:r>
              <a:rPr lang="en-US" dirty="0" smtClean="0">
                <a:solidFill>
                  <a:srgbClr val="FFFF00"/>
                </a:solidFill>
              </a:rPr>
              <a:t> </a:t>
            </a:r>
            <a:r>
              <a:rPr lang="en-US" dirty="0" err="1" smtClean="0">
                <a:solidFill>
                  <a:srgbClr val="FFFF00"/>
                </a:solidFill>
              </a:rPr>
              <a:t>Kıyaslandığında</a:t>
            </a:r>
            <a:endParaRPr lang="en-US" dirty="0">
              <a:solidFill>
                <a:srgbClr val="FFFF00"/>
              </a:solidFill>
            </a:endParaRPr>
          </a:p>
        </p:txBody>
      </p:sp>
      <p:sp>
        <p:nvSpPr>
          <p:cNvPr id="3" name="Content Placeholder 2"/>
          <p:cNvSpPr>
            <a:spLocks noGrp="1"/>
          </p:cNvSpPr>
          <p:nvPr>
            <p:ph idx="4294967295"/>
          </p:nvPr>
        </p:nvSpPr>
        <p:spPr>
          <a:xfrm>
            <a:off x="628650" y="1825625"/>
            <a:ext cx="7886700" cy="4351338"/>
          </a:xfrm>
          <a:prstGeom prst="rect">
            <a:avLst/>
          </a:prstGeom>
        </p:spPr>
        <p:txBody>
          <a:bodyPr/>
          <a:lstStyle/>
          <a:p>
            <a:r>
              <a:rPr lang="en-US" dirty="0" err="1" smtClean="0"/>
              <a:t>Daha</a:t>
            </a:r>
            <a:r>
              <a:rPr lang="en-US" dirty="0" smtClean="0"/>
              <a:t> </a:t>
            </a:r>
            <a:r>
              <a:rPr lang="en-US" dirty="0" err="1" smtClean="0"/>
              <a:t>rijid</a:t>
            </a:r>
            <a:r>
              <a:rPr lang="en-US" dirty="0" smtClean="0"/>
              <a:t> </a:t>
            </a:r>
            <a:r>
              <a:rPr lang="en-US" dirty="0" err="1" smtClean="0"/>
              <a:t>yapıya</a:t>
            </a:r>
            <a:r>
              <a:rPr lang="en-US" dirty="0" smtClean="0"/>
              <a:t> </a:t>
            </a:r>
            <a:r>
              <a:rPr lang="en-US" dirty="0" err="1" smtClean="0"/>
              <a:t>sahiptir</a:t>
            </a:r>
            <a:r>
              <a:rPr lang="en-US" dirty="0" smtClean="0"/>
              <a:t>. (</a:t>
            </a:r>
            <a:r>
              <a:rPr lang="en-US" dirty="0" err="1" smtClean="0"/>
              <a:t>Selektiflik</a:t>
            </a:r>
            <a:r>
              <a:rPr lang="en-US" dirty="0" smtClean="0"/>
              <a:t> </a:t>
            </a:r>
            <a:r>
              <a:rPr lang="en-US" dirty="0" err="1" smtClean="0"/>
              <a:t>üzerine</a:t>
            </a:r>
            <a:r>
              <a:rPr lang="en-US" dirty="0" smtClean="0"/>
              <a:t> </a:t>
            </a:r>
            <a:r>
              <a:rPr lang="en-US" dirty="0" err="1" smtClean="0"/>
              <a:t>pozitif</a:t>
            </a:r>
            <a:r>
              <a:rPr lang="en-US" dirty="0" smtClean="0"/>
              <a:t> </a:t>
            </a:r>
            <a:r>
              <a:rPr lang="en-US" dirty="0" err="1" smtClean="0"/>
              <a:t>etki</a:t>
            </a:r>
            <a:r>
              <a:rPr lang="en-US" dirty="0" smtClean="0"/>
              <a:t>)</a:t>
            </a:r>
          </a:p>
          <a:p>
            <a:r>
              <a:rPr lang="en-US" dirty="0" smtClean="0"/>
              <a:t>Oral </a:t>
            </a:r>
            <a:r>
              <a:rPr lang="en-US" dirty="0" err="1" smtClean="0"/>
              <a:t>biyoyararlanımı</a:t>
            </a:r>
            <a:r>
              <a:rPr lang="en-US" dirty="0" smtClean="0"/>
              <a:t> </a:t>
            </a:r>
            <a:r>
              <a:rPr lang="en-US" dirty="0" err="1" smtClean="0"/>
              <a:t>daha</a:t>
            </a:r>
            <a:r>
              <a:rPr lang="en-US" dirty="0" smtClean="0"/>
              <a:t> </a:t>
            </a:r>
            <a:r>
              <a:rPr lang="en-US" dirty="0" err="1" smtClean="0"/>
              <a:t>yüksektir</a:t>
            </a:r>
            <a:r>
              <a:rPr lang="en-US" dirty="0" smtClean="0"/>
              <a:t>.</a:t>
            </a:r>
          </a:p>
          <a:p>
            <a:r>
              <a:rPr lang="en-US" dirty="0" smtClean="0"/>
              <a:t>10-20 </a:t>
            </a:r>
            <a:r>
              <a:rPr lang="en-US" dirty="0" err="1" smtClean="0"/>
              <a:t>kat</a:t>
            </a:r>
            <a:r>
              <a:rPr lang="en-US" dirty="0" smtClean="0"/>
              <a:t> </a:t>
            </a:r>
            <a:r>
              <a:rPr lang="en-US" dirty="0" err="1" smtClean="0"/>
              <a:t>daha</a:t>
            </a:r>
            <a:r>
              <a:rPr lang="en-US" dirty="0" smtClean="0"/>
              <a:t> </a:t>
            </a:r>
            <a:r>
              <a:rPr lang="en-US" dirty="0" err="1" smtClean="0"/>
              <a:t>düşük</a:t>
            </a:r>
            <a:r>
              <a:rPr lang="en-US" dirty="0" smtClean="0"/>
              <a:t> oral </a:t>
            </a:r>
            <a:r>
              <a:rPr lang="en-US" dirty="0" err="1" smtClean="0"/>
              <a:t>doz</a:t>
            </a:r>
            <a:r>
              <a:rPr lang="en-US" dirty="0" smtClean="0"/>
              <a:t> </a:t>
            </a:r>
            <a:r>
              <a:rPr lang="en-US" dirty="0" err="1" smtClean="0"/>
              <a:t>gerektirir</a:t>
            </a:r>
            <a:r>
              <a:rPr lang="en-US" dirty="0" smtClean="0"/>
              <a:t>.</a:t>
            </a:r>
          </a:p>
          <a:p>
            <a:r>
              <a:rPr lang="en-US" dirty="0" err="1" smtClean="0"/>
              <a:t>Reseptöre</a:t>
            </a:r>
            <a:r>
              <a:rPr lang="en-US" dirty="0" smtClean="0"/>
              <a:t> </a:t>
            </a:r>
            <a:r>
              <a:rPr lang="en-US" dirty="0" err="1" smtClean="0"/>
              <a:t>bağlanma</a:t>
            </a:r>
            <a:r>
              <a:rPr lang="en-US" dirty="0" smtClean="0"/>
              <a:t> </a:t>
            </a:r>
            <a:r>
              <a:rPr lang="en-US" dirty="0" err="1" smtClean="0"/>
              <a:t>selektivitesi</a:t>
            </a:r>
            <a:r>
              <a:rPr lang="en-US" dirty="0" smtClean="0"/>
              <a:t> </a:t>
            </a:r>
            <a:r>
              <a:rPr lang="en-US" dirty="0" err="1" smtClean="0"/>
              <a:t>yüksektir</a:t>
            </a:r>
            <a:r>
              <a:rPr lang="en-US" dirty="0" smtClean="0"/>
              <a:t>.</a:t>
            </a:r>
          </a:p>
          <a:p>
            <a:r>
              <a:rPr lang="en-US" dirty="0" err="1" smtClean="0"/>
              <a:t>Metabolitleri</a:t>
            </a:r>
            <a:r>
              <a:rPr lang="en-US" dirty="0" smtClean="0"/>
              <a:t> </a:t>
            </a:r>
            <a:r>
              <a:rPr lang="en-US" dirty="0" err="1" smtClean="0"/>
              <a:t>progestojenik</a:t>
            </a:r>
            <a:r>
              <a:rPr lang="en-US" dirty="0" smtClean="0"/>
              <a:t> </a:t>
            </a:r>
            <a:r>
              <a:rPr lang="en-US" dirty="0" err="1" smtClean="0"/>
              <a:t>aktivite</a:t>
            </a:r>
            <a:r>
              <a:rPr lang="en-US" dirty="0" smtClean="0"/>
              <a:t> </a:t>
            </a:r>
            <a:r>
              <a:rPr lang="en-US" dirty="0" err="1" smtClean="0"/>
              <a:t>gösterir</a:t>
            </a:r>
            <a:r>
              <a:rPr lang="en-US" dirty="0" smtClean="0"/>
              <a:t>.</a:t>
            </a:r>
          </a:p>
          <a:p>
            <a:endParaRPr lang="en-US" dirty="0" smtClean="0"/>
          </a:p>
        </p:txBody>
      </p:sp>
    </p:spTree>
    <p:extLst>
      <p:ext uri="{BB962C8B-B14F-4D97-AF65-F5344CB8AC3E}">
        <p14:creationId xmlns:p14="http://schemas.microsoft.com/office/powerpoint/2010/main" val="3003031359"/>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2920" y="465138"/>
            <a:ext cx="8895080" cy="914400"/>
          </a:xfrm>
        </p:spPr>
        <p:txBody>
          <a:bodyPr>
            <a:normAutofit fontScale="90000"/>
          </a:bodyPr>
          <a:lstStyle/>
          <a:p>
            <a:pPr rtl="0"/>
            <a:r>
              <a:rPr lang="tr-TR"/>
              <a:t>Önemli Değerlendirmeler ve Farklılıklar</a:t>
            </a:r>
          </a:p>
        </p:txBody>
      </p:sp>
      <p:sp>
        <p:nvSpPr>
          <p:cNvPr id="4" name="Slide Number Placeholder 3"/>
          <p:cNvSpPr>
            <a:spLocks noGrp="1"/>
          </p:cNvSpPr>
          <p:nvPr>
            <p:ph type="sldNum" sz="quarter" idx="12"/>
          </p:nvPr>
        </p:nvSpPr>
        <p:spPr/>
        <p:txBody>
          <a:bodyPr/>
          <a:lstStyle/>
          <a:p>
            <a:pPr rtl="0"/>
            <a:fld id="{A2885E78-1F86-4A3D-9EE1-B0103B1CEF15}" type="slidenum">
              <a:rPr>
                <a:solidFill>
                  <a:srgbClr val="000000"/>
                </a:solidFill>
              </a:rPr>
              <a:pPr rtl="0"/>
              <a:t>110</a:t>
            </a:fld>
            <a:endParaRPr>
              <a:solidFill>
                <a:srgbClr val="000000"/>
              </a:solidFill>
            </a:endParaRPr>
          </a:p>
        </p:txBody>
      </p:sp>
      <p:sp>
        <p:nvSpPr>
          <p:cNvPr id="5" name="Text Placeholder 35"/>
          <p:cNvSpPr>
            <a:spLocks noGrp="1"/>
          </p:cNvSpPr>
          <p:nvPr>
            <p:ph type="body" sz="quarter" idx="15"/>
          </p:nvPr>
        </p:nvSpPr>
        <p:spPr>
          <a:xfrm>
            <a:off x="415659" y="1279091"/>
            <a:ext cx="8499741" cy="4272657"/>
          </a:xfrm>
        </p:spPr>
        <p:txBody>
          <a:bodyPr>
            <a:noAutofit/>
          </a:bodyPr>
          <a:lstStyle/>
          <a:p>
            <a:pPr marL="0" indent="0" rtl="0">
              <a:buNone/>
            </a:pPr>
            <a:r>
              <a:rPr lang="tr-TR" sz="1800" dirty="0"/>
              <a:t>Kumar </a:t>
            </a:r>
            <a:r>
              <a:rPr lang="tr-TR" sz="1800" i="1" dirty="0"/>
              <a:t>ve ark. </a:t>
            </a:r>
            <a:r>
              <a:rPr lang="tr-TR" sz="1800" dirty="0"/>
              <a:t>tarafından </a:t>
            </a:r>
            <a:r>
              <a:rPr lang="tr-TR" sz="1800" dirty="0" err="1"/>
              <a:t>gerçekleştitilen</a:t>
            </a:r>
            <a:r>
              <a:rPr lang="tr-TR" sz="1800" dirty="0"/>
              <a:t> çalışma ile karşılaştırıldığında, PROMISE çalışmasında gözlenen bulgular pek çok faktör ile açıklanabilmektedir</a:t>
            </a:r>
            <a:r>
              <a:rPr lang="tr-TR" sz="1800" baseline="30000" dirty="0"/>
              <a:t>1,2</a:t>
            </a:r>
          </a:p>
          <a:p>
            <a:pPr>
              <a:spcBef>
                <a:spcPts val="0"/>
              </a:spcBef>
            </a:pPr>
            <a:endParaRPr lang="en-US" altLang="en-US" baseline="30000" dirty="0"/>
          </a:p>
        </p:txBody>
      </p:sp>
      <p:graphicFrame>
        <p:nvGraphicFramePr>
          <p:cNvPr id="6" name="Diagram 5"/>
          <p:cNvGraphicFramePr/>
          <p:nvPr>
            <p:extLst>
              <p:ext uri="{D42A27DB-BD31-4B8C-83A1-F6EECF244321}">
                <p14:modId xmlns:p14="http://schemas.microsoft.com/office/powerpoint/2010/main" val="2491546256"/>
              </p:ext>
            </p:extLst>
          </p:nvPr>
        </p:nvGraphicFramePr>
        <p:xfrm>
          <a:off x="507072" y="2367019"/>
          <a:ext cx="8316913" cy="432397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585691277"/>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ayt Numarası Yer Tutucusu 2">
            <a:extLst>
              <a:ext uri="{FF2B5EF4-FFF2-40B4-BE49-F238E27FC236}">
                <a16:creationId xmlns:a16="http://schemas.microsoft.com/office/drawing/2014/main" xmlns="" id="{CCD0BD8D-4CB1-9547-98D1-DE2C4878A4A7}"/>
              </a:ext>
            </a:extLst>
          </p:cNvPr>
          <p:cNvSpPr>
            <a:spLocks noGrp="1"/>
          </p:cNvSpPr>
          <p:nvPr>
            <p:ph type="sldNum" sz="quarter" idx="12"/>
          </p:nvPr>
        </p:nvSpPr>
        <p:spPr/>
        <p:txBody>
          <a:bodyPr/>
          <a:lstStyle/>
          <a:p>
            <a:fld id="{A2885E78-1F86-4A3D-9EE1-B0103B1CEF15}" type="slidenum">
              <a:rPr lang="en-US" smtClean="0">
                <a:solidFill>
                  <a:srgbClr val="000000"/>
                </a:solidFill>
              </a:rPr>
              <a:pPr/>
              <a:t>111</a:t>
            </a:fld>
            <a:endParaRPr lang="en-US">
              <a:solidFill>
                <a:srgbClr val="000000"/>
              </a:solidFill>
            </a:endParaRPr>
          </a:p>
        </p:txBody>
      </p:sp>
      <p:pic>
        <p:nvPicPr>
          <p:cNvPr id="8" name="Resim 7" descr="ekran görüntüsü içeren bir resim&#10;&#10;Açıklama otomatik olarak oluşturuldu">
            <a:extLst>
              <a:ext uri="{FF2B5EF4-FFF2-40B4-BE49-F238E27FC236}">
                <a16:creationId xmlns:a16="http://schemas.microsoft.com/office/drawing/2014/main" xmlns="" id="{FB0BE22F-F304-7C4D-8AA1-CE8C635F72DF}"/>
              </a:ext>
            </a:extLst>
          </p:cNvPr>
          <p:cNvPicPr>
            <a:picLocks noChangeAspect="1"/>
          </p:cNvPicPr>
          <p:nvPr/>
        </p:nvPicPr>
        <p:blipFill rotWithShape="1">
          <a:blip r:embed="rId3">
            <a:extLst>
              <a:ext uri="{28A0092B-C50C-407E-A947-70E740481C1C}">
                <a14:useLocalDpi xmlns:a14="http://schemas.microsoft.com/office/drawing/2010/main" val="0"/>
              </a:ext>
            </a:extLst>
          </a:blip>
          <a:srcRect b="66383"/>
          <a:stretch/>
        </p:blipFill>
        <p:spPr>
          <a:xfrm>
            <a:off x="1676400" y="213602"/>
            <a:ext cx="5626100" cy="900824"/>
          </a:xfrm>
          <a:prstGeom prst="rect">
            <a:avLst/>
          </a:prstGeom>
        </p:spPr>
      </p:pic>
      <p:pic>
        <p:nvPicPr>
          <p:cNvPr id="9" name="Resim 8" descr="ekran görüntüsü içeren bir resim&#10;&#10;Açıklama otomatik olarak oluşturuldu">
            <a:extLst>
              <a:ext uri="{FF2B5EF4-FFF2-40B4-BE49-F238E27FC236}">
                <a16:creationId xmlns:a16="http://schemas.microsoft.com/office/drawing/2014/main" xmlns="" id="{B3F0188E-A774-4E46-AFF2-0AEDA72CA449}"/>
              </a:ext>
            </a:extLst>
          </p:cNvPr>
          <p:cNvPicPr>
            <a:picLocks noChangeAspect="1"/>
          </p:cNvPicPr>
          <p:nvPr/>
        </p:nvPicPr>
        <p:blipFill rotWithShape="1">
          <a:blip r:embed="rId3">
            <a:extLst>
              <a:ext uri="{28A0092B-C50C-407E-A947-70E740481C1C}">
                <a14:useLocalDpi xmlns:a14="http://schemas.microsoft.com/office/drawing/2010/main" val="0"/>
              </a:ext>
            </a:extLst>
          </a:blip>
          <a:srcRect t="62061"/>
          <a:stretch/>
        </p:blipFill>
        <p:spPr>
          <a:xfrm>
            <a:off x="1866900" y="1114426"/>
            <a:ext cx="5626100" cy="1016657"/>
          </a:xfrm>
          <a:prstGeom prst="rect">
            <a:avLst/>
          </a:prstGeom>
        </p:spPr>
      </p:pic>
      <p:graphicFrame>
        <p:nvGraphicFramePr>
          <p:cNvPr id="13" name="Diyagram 12">
            <a:extLst>
              <a:ext uri="{FF2B5EF4-FFF2-40B4-BE49-F238E27FC236}">
                <a16:creationId xmlns:a16="http://schemas.microsoft.com/office/drawing/2014/main" xmlns="" id="{9C5DE10A-080F-F849-96BF-A71BC69DD2B9}"/>
              </a:ext>
            </a:extLst>
          </p:cNvPr>
          <p:cNvGraphicFramePr/>
          <p:nvPr>
            <p:extLst>
              <p:ext uri="{D42A27DB-BD31-4B8C-83A1-F6EECF244321}">
                <p14:modId xmlns:p14="http://schemas.microsoft.com/office/powerpoint/2010/main" val="28863017"/>
              </p:ext>
            </p:extLst>
          </p:nvPr>
        </p:nvGraphicFramePr>
        <p:xfrm>
          <a:off x="0" y="2545230"/>
          <a:ext cx="9144000" cy="291427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15" name="Resim 14">
            <a:extLst>
              <a:ext uri="{FF2B5EF4-FFF2-40B4-BE49-F238E27FC236}">
                <a16:creationId xmlns:a16="http://schemas.microsoft.com/office/drawing/2014/main" xmlns="" id="{85FDEFE8-117E-6E4E-A1A3-78AD5A6D4AB8}"/>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0" y="5743574"/>
            <a:ext cx="4203700" cy="673100"/>
          </a:xfrm>
          <a:prstGeom prst="rect">
            <a:avLst/>
          </a:prstGeom>
        </p:spPr>
      </p:pic>
    </p:spTree>
    <p:extLst>
      <p:ext uri="{BB962C8B-B14F-4D97-AF65-F5344CB8AC3E}">
        <p14:creationId xmlns:p14="http://schemas.microsoft.com/office/powerpoint/2010/main" val="2429726943"/>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Slayt Numarası Yer Tutucusu 2">
            <a:extLst>
              <a:ext uri="{FF2B5EF4-FFF2-40B4-BE49-F238E27FC236}">
                <a16:creationId xmlns:a16="http://schemas.microsoft.com/office/drawing/2014/main" xmlns="" id="{656574AA-C65B-1142-8C80-4ADC2931154C}"/>
              </a:ext>
            </a:extLst>
          </p:cNvPr>
          <p:cNvSpPr>
            <a:spLocks noGrp="1"/>
          </p:cNvSpPr>
          <p:nvPr>
            <p:ph type="sldNum" sz="quarter" idx="12"/>
          </p:nvPr>
        </p:nvSpPr>
        <p:spPr/>
        <p:txBody>
          <a:bodyPr/>
          <a:lstStyle/>
          <a:p>
            <a:fld id="{A2885E78-1F86-4A3D-9EE1-B0103B1CEF15}" type="slidenum">
              <a:rPr lang="en-US" smtClean="0">
                <a:solidFill>
                  <a:srgbClr val="000000"/>
                </a:solidFill>
              </a:rPr>
              <a:pPr/>
              <a:t>112</a:t>
            </a:fld>
            <a:endParaRPr lang="en-US">
              <a:solidFill>
                <a:srgbClr val="000000"/>
              </a:solidFill>
            </a:endParaRPr>
          </a:p>
        </p:txBody>
      </p:sp>
      <p:sp>
        <p:nvSpPr>
          <p:cNvPr id="5" name="Alt Bilgi Yer Tutucusu 4">
            <a:extLst>
              <a:ext uri="{FF2B5EF4-FFF2-40B4-BE49-F238E27FC236}">
                <a16:creationId xmlns:a16="http://schemas.microsoft.com/office/drawing/2014/main" xmlns="" id="{C0791C35-5C22-084F-BC05-E21FB358C2D1}"/>
              </a:ext>
            </a:extLst>
          </p:cNvPr>
          <p:cNvSpPr>
            <a:spLocks noGrp="1"/>
          </p:cNvSpPr>
          <p:nvPr>
            <p:ph type="ftr" sz="quarter" idx="14"/>
          </p:nvPr>
        </p:nvSpPr>
        <p:spPr/>
        <p:txBody>
          <a:bodyPr/>
          <a:lstStyle/>
          <a:p>
            <a:endParaRPr lang="en-GB" dirty="0"/>
          </a:p>
        </p:txBody>
      </p:sp>
      <p:pic>
        <p:nvPicPr>
          <p:cNvPr id="8" name="Resim 7" descr="metin, ekran görüntüsü içeren bir resim&#10;&#10;Açıklama otomatik olarak oluşturuldu">
            <a:extLst>
              <a:ext uri="{FF2B5EF4-FFF2-40B4-BE49-F238E27FC236}">
                <a16:creationId xmlns:a16="http://schemas.microsoft.com/office/drawing/2014/main" xmlns="" id="{1818F193-EA65-3845-A4B6-6356368B8B2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72578" y="70738"/>
            <a:ext cx="5998843" cy="6156707"/>
          </a:xfrm>
          <a:prstGeom prst="rect">
            <a:avLst/>
          </a:prstGeom>
        </p:spPr>
      </p:pic>
    </p:spTree>
    <p:extLst>
      <p:ext uri="{BB962C8B-B14F-4D97-AF65-F5344CB8AC3E}">
        <p14:creationId xmlns:p14="http://schemas.microsoft.com/office/powerpoint/2010/main" val="10872320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Slayt Numarası Yer Tutucusu 2">
            <a:extLst>
              <a:ext uri="{FF2B5EF4-FFF2-40B4-BE49-F238E27FC236}">
                <a16:creationId xmlns:a16="http://schemas.microsoft.com/office/drawing/2014/main" xmlns="" id="{79525A3F-2843-9B47-9899-5623443C1CC7}"/>
              </a:ext>
            </a:extLst>
          </p:cNvPr>
          <p:cNvSpPr>
            <a:spLocks noGrp="1"/>
          </p:cNvSpPr>
          <p:nvPr>
            <p:ph type="sldNum" sz="quarter" idx="12"/>
          </p:nvPr>
        </p:nvSpPr>
        <p:spPr/>
        <p:txBody>
          <a:bodyPr/>
          <a:lstStyle/>
          <a:p>
            <a:fld id="{A2885E78-1F86-4A3D-9EE1-B0103B1CEF15}" type="slidenum">
              <a:rPr lang="en-US" smtClean="0">
                <a:solidFill>
                  <a:srgbClr val="000000"/>
                </a:solidFill>
              </a:rPr>
              <a:pPr/>
              <a:t>113</a:t>
            </a:fld>
            <a:endParaRPr lang="en-US">
              <a:solidFill>
                <a:srgbClr val="000000"/>
              </a:solidFill>
            </a:endParaRPr>
          </a:p>
        </p:txBody>
      </p:sp>
      <p:pic>
        <p:nvPicPr>
          <p:cNvPr id="8" name="Resim 7" descr="metin, ekran görüntüsü içeren bir resim&#10;&#10;Açıklama otomatik olarak oluşturuldu">
            <a:extLst>
              <a:ext uri="{FF2B5EF4-FFF2-40B4-BE49-F238E27FC236}">
                <a16:creationId xmlns:a16="http://schemas.microsoft.com/office/drawing/2014/main" xmlns="" id="{2AD26A2C-AFDA-6543-8CFB-841995CB9A3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98720" y="196067"/>
            <a:ext cx="6356965" cy="6494929"/>
          </a:xfrm>
          <a:prstGeom prst="rect">
            <a:avLst/>
          </a:prstGeom>
        </p:spPr>
      </p:pic>
    </p:spTree>
    <p:extLst>
      <p:ext uri="{BB962C8B-B14F-4D97-AF65-F5344CB8AC3E}">
        <p14:creationId xmlns:p14="http://schemas.microsoft.com/office/powerpoint/2010/main" val="22132657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ayt Numarası Yer Tutucusu 2">
            <a:extLst>
              <a:ext uri="{FF2B5EF4-FFF2-40B4-BE49-F238E27FC236}">
                <a16:creationId xmlns:a16="http://schemas.microsoft.com/office/drawing/2014/main" xmlns="" id="{CFB38D5E-F579-CC47-86E5-44422DAEE848}"/>
              </a:ext>
            </a:extLst>
          </p:cNvPr>
          <p:cNvSpPr>
            <a:spLocks noGrp="1"/>
          </p:cNvSpPr>
          <p:nvPr>
            <p:ph type="sldNum" sz="quarter" idx="12"/>
          </p:nvPr>
        </p:nvSpPr>
        <p:spPr/>
        <p:txBody>
          <a:bodyPr/>
          <a:lstStyle/>
          <a:p>
            <a:fld id="{A2885E78-1F86-4A3D-9EE1-B0103B1CEF15}" type="slidenum">
              <a:rPr lang="en-US" smtClean="0">
                <a:solidFill>
                  <a:srgbClr val="000000"/>
                </a:solidFill>
              </a:rPr>
              <a:pPr/>
              <a:t>114</a:t>
            </a:fld>
            <a:endParaRPr lang="en-US">
              <a:solidFill>
                <a:srgbClr val="000000"/>
              </a:solidFill>
            </a:endParaRPr>
          </a:p>
        </p:txBody>
      </p:sp>
      <p:pic>
        <p:nvPicPr>
          <p:cNvPr id="10" name="Resim 9">
            <a:extLst>
              <a:ext uri="{FF2B5EF4-FFF2-40B4-BE49-F238E27FC236}">
                <a16:creationId xmlns:a16="http://schemas.microsoft.com/office/drawing/2014/main" xmlns="" id="{78DE6E2E-AB0F-AB46-A573-D759AF7D1CF5}"/>
              </a:ext>
            </a:extLst>
          </p:cNvPr>
          <p:cNvPicPr>
            <a:picLocks noChangeAspect="1"/>
          </p:cNvPicPr>
          <p:nvPr/>
        </p:nvPicPr>
        <p:blipFill rotWithShape="1">
          <a:blip r:embed="rId2">
            <a:extLst>
              <a:ext uri="{28A0092B-C50C-407E-A947-70E740481C1C}">
                <a14:useLocalDpi xmlns:a14="http://schemas.microsoft.com/office/drawing/2010/main" val="0"/>
              </a:ext>
            </a:extLst>
          </a:blip>
          <a:srcRect l="55756" r="4204"/>
          <a:stretch/>
        </p:blipFill>
        <p:spPr>
          <a:xfrm>
            <a:off x="6118411" y="109774"/>
            <a:ext cx="3025589" cy="2286000"/>
          </a:xfrm>
          <a:prstGeom prst="rect">
            <a:avLst/>
          </a:prstGeom>
        </p:spPr>
      </p:pic>
      <p:pic>
        <p:nvPicPr>
          <p:cNvPr id="12" name="Resim 11">
            <a:extLst>
              <a:ext uri="{FF2B5EF4-FFF2-40B4-BE49-F238E27FC236}">
                <a16:creationId xmlns:a16="http://schemas.microsoft.com/office/drawing/2014/main" xmlns="" id="{3928E426-1C2E-5F4B-BEAF-5D9663C7AA98}"/>
              </a:ext>
            </a:extLst>
          </p:cNvPr>
          <p:cNvPicPr>
            <a:picLocks noChangeAspect="1"/>
          </p:cNvPicPr>
          <p:nvPr/>
        </p:nvPicPr>
        <p:blipFill rotWithShape="1">
          <a:blip r:embed="rId3">
            <a:extLst>
              <a:ext uri="{28A0092B-C50C-407E-A947-70E740481C1C}">
                <a14:useLocalDpi xmlns:a14="http://schemas.microsoft.com/office/drawing/2010/main" val="0"/>
              </a:ext>
            </a:extLst>
          </a:blip>
          <a:srcRect l="17674"/>
          <a:stretch/>
        </p:blipFill>
        <p:spPr>
          <a:xfrm>
            <a:off x="0" y="96327"/>
            <a:ext cx="6220981" cy="2292565"/>
          </a:xfrm>
          <a:prstGeom prst="rect">
            <a:avLst/>
          </a:prstGeom>
        </p:spPr>
      </p:pic>
      <p:pic>
        <p:nvPicPr>
          <p:cNvPr id="14" name="Resim 13">
            <a:extLst>
              <a:ext uri="{FF2B5EF4-FFF2-40B4-BE49-F238E27FC236}">
                <a16:creationId xmlns:a16="http://schemas.microsoft.com/office/drawing/2014/main" xmlns="" id="{1E5AE801-B969-6044-A5F6-FE45B42A1F8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0612" y="5487079"/>
            <a:ext cx="7556499" cy="1203917"/>
          </a:xfrm>
          <a:prstGeom prst="rect">
            <a:avLst/>
          </a:prstGeom>
        </p:spPr>
      </p:pic>
      <p:graphicFrame>
        <p:nvGraphicFramePr>
          <p:cNvPr id="20" name="Diyagram 19">
            <a:extLst>
              <a:ext uri="{FF2B5EF4-FFF2-40B4-BE49-F238E27FC236}">
                <a16:creationId xmlns:a16="http://schemas.microsoft.com/office/drawing/2014/main" xmlns="" id="{BED7C64F-B9B6-9E49-946B-E1FD7D530939}"/>
              </a:ext>
            </a:extLst>
          </p:cNvPr>
          <p:cNvGraphicFramePr/>
          <p:nvPr>
            <p:extLst>
              <p:ext uri="{D42A27DB-BD31-4B8C-83A1-F6EECF244321}">
                <p14:modId xmlns:p14="http://schemas.microsoft.com/office/powerpoint/2010/main" val="2857836653"/>
              </p:ext>
            </p:extLst>
          </p:nvPr>
        </p:nvGraphicFramePr>
        <p:xfrm>
          <a:off x="377190" y="2893144"/>
          <a:ext cx="8252460" cy="2031325"/>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3428961649"/>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xmlns="" id="{B476159E-2CB4-064B-825D-5D2703648BEF}"/>
              </a:ext>
            </a:extLst>
          </p:cNvPr>
          <p:cNvSpPr>
            <a:spLocks noGrp="1"/>
          </p:cNvSpPr>
          <p:nvPr>
            <p:ph type="title"/>
          </p:nvPr>
        </p:nvSpPr>
        <p:spPr>
          <a:xfrm>
            <a:off x="338823" y="681869"/>
            <a:ext cx="8229600" cy="914400"/>
          </a:xfrm>
        </p:spPr>
        <p:txBody>
          <a:bodyPr/>
          <a:lstStyle/>
          <a:p>
            <a:pPr algn="ctr"/>
            <a:r>
              <a:rPr lang="tr-TR" dirty="0" err="1"/>
              <a:t>Didrogesteron</a:t>
            </a:r>
            <a:r>
              <a:rPr lang="tr-TR" dirty="0"/>
              <a:t> ve fetal güvenilirlik</a:t>
            </a:r>
          </a:p>
        </p:txBody>
      </p:sp>
      <p:sp>
        <p:nvSpPr>
          <p:cNvPr id="3" name="Slayt Numarası Yer Tutucusu 2">
            <a:extLst>
              <a:ext uri="{FF2B5EF4-FFF2-40B4-BE49-F238E27FC236}">
                <a16:creationId xmlns:a16="http://schemas.microsoft.com/office/drawing/2014/main" xmlns="" id="{A6436FB5-3C21-964B-ACCE-608494B574F2}"/>
              </a:ext>
            </a:extLst>
          </p:cNvPr>
          <p:cNvSpPr>
            <a:spLocks noGrp="1"/>
          </p:cNvSpPr>
          <p:nvPr>
            <p:ph type="sldNum" sz="quarter" idx="12"/>
          </p:nvPr>
        </p:nvSpPr>
        <p:spPr/>
        <p:txBody>
          <a:bodyPr/>
          <a:lstStyle/>
          <a:p>
            <a:fld id="{A2885E78-1F86-4A3D-9EE1-B0103B1CEF15}" type="slidenum">
              <a:rPr lang="en-US" smtClean="0">
                <a:solidFill>
                  <a:srgbClr val="000000"/>
                </a:solidFill>
              </a:rPr>
              <a:pPr/>
              <a:t>115</a:t>
            </a:fld>
            <a:endParaRPr lang="en-US">
              <a:solidFill>
                <a:srgbClr val="000000"/>
              </a:solidFill>
            </a:endParaRPr>
          </a:p>
        </p:txBody>
      </p:sp>
      <p:sp>
        <p:nvSpPr>
          <p:cNvPr id="5" name="Alt Bilgi Yer Tutucusu 4">
            <a:extLst>
              <a:ext uri="{FF2B5EF4-FFF2-40B4-BE49-F238E27FC236}">
                <a16:creationId xmlns:a16="http://schemas.microsoft.com/office/drawing/2014/main" xmlns="" id="{513975C4-0B76-2248-9EF2-D0B549C51AED}"/>
              </a:ext>
            </a:extLst>
          </p:cNvPr>
          <p:cNvSpPr>
            <a:spLocks noGrp="1"/>
          </p:cNvSpPr>
          <p:nvPr>
            <p:ph type="ftr" sz="quarter" idx="14"/>
          </p:nvPr>
        </p:nvSpPr>
        <p:spPr>
          <a:xfrm>
            <a:off x="417246" y="5464950"/>
            <a:ext cx="7496175" cy="365125"/>
          </a:xfrm>
        </p:spPr>
        <p:txBody>
          <a:bodyPr/>
          <a:lstStyle/>
          <a:p>
            <a:r>
              <a:rPr lang="tr-TR" sz="1400" b="1" dirty="0" err="1">
                <a:solidFill>
                  <a:schemeClr val="tx1"/>
                </a:solidFill>
              </a:rPr>
              <a:t>Tournaye</a:t>
            </a:r>
            <a:r>
              <a:rPr lang="tr-TR" sz="1400" b="1" dirty="0">
                <a:solidFill>
                  <a:schemeClr val="tx1"/>
                </a:solidFill>
              </a:rPr>
              <a:t>  H, Human </a:t>
            </a:r>
            <a:r>
              <a:rPr lang="tr-TR" sz="1400" b="1" dirty="0" err="1">
                <a:solidFill>
                  <a:schemeClr val="tx1"/>
                </a:solidFill>
              </a:rPr>
              <a:t>Reprod</a:t>
            </a:r>
            <a:r>
              <a:rPr lang="tr-TR" sz="1400" b="1" dirty="0">
                <a:solidFill>
                  <a:schemeClr val="tx1"/>
                </a:solidFill>
              </a:rPr>
              <a:t>, 2017</a:t>
            </a:r>
          </a:p>
          <a:p>
            <a:r>
              <a:rPr lang="tr-TR" sz="1400" b="1" dirty="0" err="1">
                <a:solidFill>
                  <a:schemeClr val="tx1"/>
                </a:solidFill>
              </a:rPr>
              <a:t>Queisser-Luft,A</a:t>
            </a:r>
            <a:r>
              <a:rPr lang="tr-TR" sz="1400" b="1" dirty="0">
                <a:solidFill>
                  <a:schemeClr val="tx1"/>
                </a:solidFill>
              </a:rPr>
              <a:t>, </a:t>
            </a:r>
            <a:r>
              <a:rPr lang="tr-TR" sz="1400" b="1" dirty="0" err="1">
                <a:solidFill>
                  <a:schemeClr val="tx1"/>
                </a:solidFill>
              </a:rPr>
              <a:t>Early</a:t>
            </a:r>
            <a:r>
              <a:rPr lang="tr-TR" sz="1400" b="1" dirty="0">
                <a:solidFill>
                  <a:schemeClr val="tx1"/>
                </a:solidFill>
              </a:rPr>
              <a:t> Human, </a:t>
            </a:r>
            <a:r>
              <a:rPr lang="tr-TR" sz="1400" b="1" dirty="0" err="1">
                <a:solidFill>
                  <a:schemeClr val="tx1"/>
                </a:solidFill>
              </a:rPr>
              <a:t>Develpment</a:t>
            </a:r>
            <a:r>
              <a:rPr lang="tr-TR" sz="1400" b="1" dirty="0">
                <a:solidFill>
                  <a:schemeClr val="tx1"/>
                </a:solidFill>
              </a:rPr>
              <a:t>, 2009</a:t>
            </a:r>
          </a:p>
          <a:p>
            <a:r>
              <a:rPr lang="en-GB" sz="1400" b="1" dirty="0">
                <a:solidFill>
                  <a:schemeClr val="tx1"/>
                </a:solidFill>
              </a:rPr>
              <a:t>Mirza FG, </a:t>
            </a:r>
            <a:r>
              <a:rPr lang="en-GB" sz="1400" b="1" dirty="0" err="1">
                <a:solidFill>
                  <a:schemeClr val="tx1"/>
                </a:solidFill>
              </a:rPr>
              <a:t>Gynecol</a:t>
            </a:r>
            <a:r>
              <a:rPr lang="en-GB" sz="1400" b="1" dirty="0">
                <a:solidFill>
                  <a:schemeClr val="tx1"/>
                </a:solidFill>
              </a:rPr>
              <a:t> Endocrinol, 2016</a:t>
            </a:r>
          </a:p>
          <a:p>
            <a:r>
              <a:rPr lang="en-GB" sz="1400" b="1" dirty="0" err="1">
                <a:solidFill>
                  <a:schemeClr val="tx1"/>
                </a:solidFill>
              </a:rPr>
              <a:t>Griesinger</a:t>
            </a:r>
            <a:r>
              <a:rPr lang="en-GB" sz="1400" b="1" dirty="0">
                <a:solidFill>
                  <a:schemeClr val="tx1"/>
                </a:solidFill>
              </a:rPr>
              <a:t> G, Hum </a:t>
            </a:r>
            <a:r>
              <a:rPr lang="en-GB" sz="1400" b="1" dirty="0" err="1">
                <a:solidFill>
                  <a:schemeClr val="tx1"/>
                </a:solidFill>
              </a:rPr>
              <a:t>Reprod</a:t>
            </a:r>
            <a:r>
              <a:rPr lang="en-GB" sz="1400" b="1" dirty="0">
                <a:solidFill>
                  <a:schemeClr val="tx1"/>
                </a:solidFill>
              </a:rPr>
              <a:t>, 2018</a:t>
            </a:r>
          </a:p>
        </p:txBody>
      </p:sp>
      <p:graphicFrame>
        <p:nvGraphicFramePr>
          <p:cNvPr id="7" name="Diyagram 6">
            <a:extLst>
              <a:ext uri="{FF2B5EF4-FFF2-40B4-BE49-F238E27FC236}">
                <a16:creationId xmlns:a16="http://schemas.microsoft.com/office/drawing/2014/main" xmlns="" id="{6F7642A0-4895-8F47-B997-F625B2F2E1C8}"/>
              </a:ext>
            </a:extLst>
          </p:cNvPr>
          <p:cNvGraphicFramePr/>
          <p:nvPr>
            <p:extLst>
              <p:ext uri="{D42A27DB-BD31-4B8C-83A1-F6EECF244321}">
                <p14:modId xmlns:p14="http://schemas.microsoft.com/office/powerpoint/2010/main" val="594308856"/>
              </p:ext>
            </p:extLst>
          </p:nvPr>
        </p:nvGraphicFramePr>
        <p:xfrm>
          <a:off x="337236" y="1885314"/>
          <a:ext cx="8231187" cy="300154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84788380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62239" y="0"/>
            <a:ext cx="6770078" cy="646331"/>
          </a:xfrm>
          <a:prstGeom prst="rect">
            <a:avLst/>
          </a:prstGeom>
          <a:noFill/>
        </p:spPr>
        <p:txBody>
          <a:bodyPr wrap="square" rtlCol="0">
            <a:spAutoFit/>
          </a:bodyPr>
          <a:lstStyle/>
          <a:p>
            <a:endParaRPr lang="en-US" dirty="0"/>
          </a:p>
          <a:p>
            <a:endParaRPr lang="en-US" dirty="0"/>
          </a:p>
        </p:txBody>
      </p:sp>
      <p:sp>
        <p:nvSpPr>
          <p:cNvPr id="3" name="Title 2"/>
          <p:cNvSpPr>
            <a:spLocks noGrp="1"/>
          </p:cNvSpPr>
          <p:nvPr>
            <p:ph type="title"/>
          </p:nvPr>
        </p:nvSpPr>
        <p:spPr>
          <a:xfrm>
            <a:off x="532478" y="268038"/>
            <a:ext cx="8229600" cy="1143000"/>
          </a:xfrm>
        </p:spPr>
        <p:txBody>
          <a:bodyPr>
            <a:noAutofit/>
          </a:bodyPr>
          <a:lstStyle/>
          <a:p>
            <a:r>
              <a:rPr lang="en-US" sz="3600" dirty="0" smtClean="0">
                <a:solidFill>
                  <a:srgbClr val="FFFF00"/>
                </a:solidFill>
              </a:rPr>
              <a:t>DİDROGESTERON</a:t>
            </a:r>
            <a:r>
              <a:rPr lang="tr-TR" sz="3600" dirty="0" smtClean="0">
                <a:solidFill>
                  <a:srgbClr val="FFFF00"/>
                </a:solidFill>
              </a:rPr>
              <a:t/>
            </a:r>
            <a:br>
              <a:rPr lang="tr-TR" sz="3600" dirty="0" smtClean="0">
                <a:solidFill>
                  <a:srgbClr val="FFFF00"/>
                </a:solidFill>
              </a:rPr>
            </a:br>
            <a:r>
              <a:rPr lang="tr-TR" sz="3600" dirty="0" smtClean="0">
                <a:solidFill>
                  <a:srgbClr val="FFFF00"/>
                </a:solidFill>
              </a:rPr>
              <a:t>(özet)</a:t>
            </a:r>
            <a:r>
              <a:rPr lang="en-US" sz="3600" dirty="0">
                <a:solidFill>
                  <a:srgbClr val="FFFF00"/>
                </a:solidFill>
              </a:rPr>
              <a:t/>
            </a:r>
            <a:br>
              <a:rPr lang="en-US" sz="3600" dirty="0">
                <a:solidFill>
                  <a:srgbClr val="FFFF00"/>
                </a:solidFill>
              </a:rPr>
            </a:br>
            <a:endParaRPr lang="tr-TR" sz="3600" dirty="0"/>
          </a:p>
        </p:txBody>
      </p:sp>
      <p:sp>
        <p:nvSpPr>
          <p:cNvPr id="4" name="Content Placeholder 3"/>
          <p:cNvSpPr>
            <a:spLocks noGrp="1"/>
          </p:cNvSpPr>
          <p:nvPr>
            <p:ph idx="1"/>
          </p:nvPr>
        </p:nvSpPr>
        <p:spPr>
          <a:xfrm>
            <a:off x="323528" y="980728"/>
            <a:ext cx="8229600" cy="5877272"/>
          </a:xfrm>
          <a:solidFill>
            <a:srgbClr val="FF0000"/>
          </a:solidFill>
        </p:spPr>
        <p:txBody>
          <a:bodyPr>
            <a:noAutofit/>
          </a:bodyPr>
          <a:lstStyle/>
          <a:p>
            <a:r>
              <a:rPr lang="en-US" sz="1400" dirty="0" err="1"/>
              <a:t>Diğer</a:t>
            </a:r>
            <a:r>
              <a:rPr lang="en-US" sz="1400" dirty="0"/>
              <a:t> </a:t>
            </a:r>
            <a:r>
              <a:rPr lang="en-US" sz="1400" dirty="0" err="1"/>
              <a:t>progesteronlar</a:t>
            </a:r>
            <a:r>
              <a:rPr lang="en-US" sz="1400" dirty="0"/>
              <a:t> </a:t>
            </a:r>
            <a:r>
              <a:rPr lang="en-US" sz="1400" dirty="0" err="1"/>
              <a:t>gibi</a:t>
            </a:r>
            <a:r>
              <a:rPr lang="en-US" sz="1400" dirty="0"/>
              <a:t> </a:t>
            </a:r>
            <a:r>
              <a:rPr lang="en-US" sz="1400" dirty="0" err="1"/>
              <a:t>doğal</a:t>
            </a:r>
            <a:r>
              <a:rPr lang="en-US" sz="1400" dirty="0"/>
              <a:t> </a:t>
            </a:r>
            <a:r>
              <a:rPr lang="en-US" sz="1400" dirty="0" err="1"/>
              <a:t>kaynaklardan</a:t>
            </a:r>
            <a:r>
              <a:rPr lang="en-US" sz="1400" dirty="0"/>
              <a:t> </a:t>
            </a:r>
            <a:r>
              <a:rPr lang="en-US" sz="1400" dirty="0" err="1"/>
              <a:t>üretilir</a:t>
            </a:r>
            <a:r>
              <a:rPr lang="en-US" sz="1400" dirty="0"/>
              <a:t>.</a:t>
            </a:r>
            <a:endParaRPr lang="tr-TR" sz="1400" dirty="0"/>
          </a:p>
          <a:p>
            <a:endParaRPr lang="tr-TR" sz="1400" dirty="0" smtClean="0"/>
          </a:p>
          <a:p>
            <a:r>
              <a:rPr lang="en-US" sz="1400" dirty="0" err="1" smtClean="0"/>
              <a:t>Ticari</a:t>
            </a:r>
            <a:r>
              <a:rPr lang="en-US" sz="1400" dirty="0" smtClean="0"/>
              <a:t> </a:t>
            </a:r>
            <a:r>
              <a:rPr lang="en-US" sz="1400" dirty="0" err="1"/>
              <a:t>olarak</a:t>
            </a:r>
            <a:r>
              <a:rPr lang="en-US" sz="1400" dirty="0"/>
              <a:t> </a:t>
            </a:r>
            <a:r>
              <a:rPr lang="en-US" sz="1400" dirty="0" err="1"/>
              <a:t>mevcut</a:t>
            </a:r>
            <a:r>
              <a:rPr lang="en-US" sz="1400" dirty="0"/>
              <a:t> </a:t>
            </a:r>
            <a:r>
              <a:rPr lang="en-US" sz="1400" dirty="0" err="1"/>
              <a:t>tek</a:t>
            </a:r>
            <a:r>
              <a:rPr lang="en-US" sz="1400" dirty="0"/>
              <a:t> retro-</a:t>
            </a:r>
            <a:r>
              <a:rPr lang="en-US" sz="1400" dirty="0" err="1"/>
              <a:t>progesteron’dur</a:t>
            </a:r>
            <a:r>
              <a:rPr lang="en-US" sz="1400" dirty="0"/>
              <a:t>.</a:t>
            </a:r>
          </a:p>
          <a:p>
            <a:endParaRPr lang="en-US" sz="1400" dirty="0"/>
          </a:p>
          <a:p>
            <a:r>
              <a:rPr lang="en-US" sz="1400" dirty="0" err="1"/>
              <a:t>Progesterona</a:t>
            </a:r>
            <a:r>
              <a:rPr lang="en-US" sz="1400" dirty="0"/>
              <a:t> </a:t>
            </a:r>
            <a:r>
              <a:rPr lang="en-US" sz="1400" dirty="0" err="1"/>
              <a:t>çok</a:t>
            </a:r>
            <a:r>
              <a:rPr lang="en-US" sz="1400" dirty="0"/>
              <a:t> </a:t>
            </a:r>
            <a:r>
              <a:rPr lang="en-US" sz="1400" dirty="0" err="1"/>
              <a:t>benzer</a:t>
            </a:r>
            <a:r>
              <a:rPr lang="en-US" sz="1400" dirty="0"/>
              <a:t> </a:t>
            </a:r>
            <a:r>
              <a:rPr lang="en-US" sz="1400" dirty="0" err="1"/>
              <a:t>fakat</a:t>
            </a:r>
            <a:r>
              <a:rPr lang="en-US" sz="1400" dirty="0"/>
              <a:t> </a:t>
            </a:r>
            <a:r>
              <a:rPr lang="en-US" sz="1400" dirty="0" err="1"/>
              <a:t>artmış</a:t>
            </a:r>
            <a:r>
              <a:rPr lang="en-US" sz="1400" dirty="0"/>
              <a:t> </a:t>
            </a:r>
            <a:r>
              <a:rPr lang="en-US" sz="1400" dirty="0" err="1"/>
              <a:t>biyoyararlanıma</a:t>
            </a:r>
            <a:r>
              <a:rPr lang="en-US" sz="1400" dirty="0"/>
              <a:t> </a:t>
            </a:r>
            <a:r>
              <a:rPr lang="en-US" sz="1400" dirty="0" err="1"/>
              <a:t>sahiptir</a:t>
            </a:r>
            <a:r>
              <a:rPr lang="en-US" sz="1400" dirty="0"/>
              <a:t>.</a:t>
            </a:r>
          </a:p>
          <a:p>
            <a:endParaRPr lang="en-US" sz="1400" dirty="0"/>
          </a:p>
          <a:p>
            <a:r>
              <a:rPr lang="en-US" sz="1400" dirty="0" err="1"/>
              <a:t>Yüksek</a:t>
            </a:r>
            <a:r>
              <a:rPr lang="en-US" sz="1400" dirty="0"/>
              <a:t> </a:t>
            </a:r>
            <a:r>
              <a:rPr lang="en-US" sz="1400" dirty="0" err="1"/>
              <a:t>derecede</a:t>
            </a:r>
            <a:r>
              <a:rPr lang="en-US" sz="1400" dirty="0"/>
              <a:t> </a:t>
            </a:r>
            <a:r>
              <a:rPr lang="en-US" sz="1400" dirty="0" err="1"/>
              <a:t>selektiftir</a:t>
            </a:r>
            <a:r>
              <a:rPr lang="en-US" sz="1400" dirty="0"/>
              <a:t> ve </a:t>
            </a:r>
            <a:r>
              <a:rPr lang="en-US" sz="1400" dirty="0" err="1"/>
              <a:t>progesteron</a:t>
            </a:r>
            <a:r>
              <a:rPr lang="en-US" sz="1400" dirty="0"/>
              <a:t> </a:t>
            </a:r>
            <a:r>
              <a:rPr lang="en-US" sz="1400" dirty="0" err="1"/>
              <a:t>reseptörlerine</a:t>
            </a:r>
            <a:r>
              <a:rPr lang="en-US" sz="1400" dirty="0"/>
              <a:t> </a:t>
            </a:r>
            <a:r>
              <a:rPr lang="en-US" sz="1400" dirty="0" err="1"/>
              <a:t>yüksek</a:t>
            </a:r>
            <a:r>
              <a:rPr lang="en-US" sz="1400" dirty="0"/>
              <a:t> </a:t>
            </a:r>
            <a:r>
              <a:rPr lang="en-US" sz="1400" dirty="0" err="1"/>
              <a:t>afinite</a:t>
            </a:r>
            <a:r>
              <a:rPr lang="en-US" sz="1400" dirty="0"/>
              <a:t> </a:t>
            </a:r>
            <a:r>
              <a:rPr lang="en-US" sz="1400" dirty="0" err="1"/>
              <a:t>gösterir</a:t>
            </a:r>
            <a:r>
              <a:rPr lang="en-US" sz="1400" dirty="0"/>
              <a:t>.</a:t>
            </a:r>
          </a:p>
          <a:p>
            <a:endParaRPr lang="en-US" sz="1400" dirty="0"/>
          </a:p>
          <a:p>
            <a:r>
              <a:rPr lang="en-US" sz="1400" dirty="0" err="1"/>
              <a:t>İnaktif</a:t>
            </a:r>
            <a:r>
              <a:rPr lang="en-US" sz="1400" dirty="0"/>
              <a:t> </a:t>
            </a:r>
            <a:r>
              <a:rPr lang="en-US" sz="1400" dirty="0" err="1"/>
              <a:t>veya</a:t>
            </a:r>
            <a:r>
              <a:rPr lang="en-US" sz="1400" dirty="0"/>
              <a:t> </a:t>
            </a:r>
            <a:r>
              <a:rPr lang="en-US" sz="1400" dirty="0" err="1"/>
              <a:t>progesterojenik</a:t>
            </a:r>
            <a:r>
              <a:rPr lang="en-US" sz="1400" dirty="0"/>
              <a:t> </a:t>
            </a:r>
            <a:r>
              <a:rPr lang="en-US" sz="1400" dirty="0" err="1"/>
              <a:t>etkideki</a:t>
            </a:r>
            <a:r>
              <a:rPr lang="en-US" sz="1400" dirty="0"/>
              <a:t> </a:t>
            </a:r>
            <a:r>
              <a:rPr lang="en-US" sz="1400" dirty="0" err="1"/>
              <a:t>maddelere</a:t>
            </a:r>
            <a:r>
              <a:rPr lang="en-US" sz="1400" dirty="0"/>
              <a:t> metabolize </a:t>
            </a:r>
            <a:r>
              <a:rPr lang="en-US" sz="1400" dirty="0" err="1"/>
              <a:t>olur</a:t>
            </a:r>
            <a:r>
              <a:rPr lang="en-US" sz="1400" dirty="0"/>
              <a:t>.</a:t>
            </a:r>
            <a:endParaRPr lang="tr-TR" sz="1400" dirty="0"/>
          </a:p>
          <a:p>
            <a:endParaRPr lang="tr-TR" sz="1400" dirty="0" smtClean="0"/>
          </a:p>
          <a:p>
            <a:r>
              <a:rPr lang="en-US" sz="1400" dirty="0" err="1" smtClean="0"/>
              <a:t>Karaciğerde</a:t>
            </a:r>
            <a:r>
              <a:rPr lang="en-US" sz="1400" dirty="0" smtClean="0"/>
              <a:t> </a:t>
            </a:r>
            <a:r>
              <a:rPr lang="en-US" sz="1400" dirty="0" err="1"/>
              <a:t>metobolize</a:t>
            </a:r>
            <a:r>
              <a:rPr lang="en-US" sz="1400" dirty="0"/>
              <a:t> </a:t>
            </a:r>
            <a:r>
              <a:rPr lang="en-US" sz="1400" dirty="0" err="1"/>
              <a:t>edilir</a:t>
            </a:r>
            <a:r>
              <a:rPr lang="en-US" sz="1400" dirty="0"/>
              <a:t>, </a:t>
            </a:r>
            <a:r>
              <a:rPr lang="en-US" sz="1400" dirty="0" err="1"/>
              <a:t>progesteronun</a:t>
            </a:r>
            <a:r>
              <a:rPr lang="en-US" sz="1400" dirty="0"/>
              <a:t> </a:t>
            </a:r>
            <a:r>
              <a:rPr lang="en-US" sz="1400" dirty="0" err="1"/>
              <a:t>kendi</a:t>
            </a:r>
            <a:r>
              <a:rPr lang="en-US" sz="1400" dirty="0"/>
              <a:t> </a:t>
            </a:r>
            <a:r>
              <a:rPr lang="en-US" sz="1400" dirty="0" err="1"/>
              <a:t>metabolitlerinin</a:t>
            </a:r>
            <a:r>
              <a:rPr lang="en-US" sz="1400" dirty="0"/>
              <a:t> </a:t>
            </a:r>
            <a:r>
              <a:rPr lang="en-US" sz="1400" dirty="0" err="1"/>
              <a:t>aksine</a:t>
            </a:r>
            <a:r>
              <a:rPr lang="en-US" sz="1400" dirty="0"/>
              <a:t> </a:t>
            </a:r>
            <a:r>
              <a:rPr lang="en-US" sz="1400" dirty="0" err="1"/>
              <a:t>didrogesteronun</a:t>
            </a:r>
            <a:r>
              <a:rPr lang="en-US" sz="1400" dirty="0"/>
              <a:t> </a:t>
            </a:r>
            <a:r>
              <a:rPr lang="en-US" sz="1400" dirty="0" err="1"/>
              <a:t>metabolitleri</a:t>
            </a:r>
            <a:r>
              <a:rPr lang="en-US" sz="1400" dirty="0"/>
              <a:t> </a:t>
            </a:r>
            <a:r>
              <a:rPr lang="en-US" sz="1400" dirty="0" err="1"/>
              <a:t>progesteron</a:t>
            </a:r>
            <a:r>
              <a:rPr lang="en-US" sz="1400" dirty="0"/>
              <a:t> </a:t>
            </a:r>
            <a:r>
              <a:rPr lang="en-US" sz="1400" dirty="0" err="1"/>
              <a:t>reseptörleri</a:t>
            </a:r>
            <a:r>
              <a:rPr lang="en-US" sz="1400" dirty="0"/>
              <a:t> </a:t>
            </a:r>
            <a:r>
              <a:rPr lang="en-US" sz="1400" dirty="0" err="1"/>
              <a:t>üzerine</a:t>
            </a:r>
            <a:r>
              <a:rPr lang="en-US" sz="1400" dirty="0"/>
              <a:t> </a:t>
            </a:r>
            <a:r>
              <a:rPr lang="en-US" sz="1400" dirty="0" err="1"/>
              <a:t>etkilidir</a:t>
            </a:r>
            <a:r>
              <a:rPr lang="en-US" sz="1400" dirty="0"/>
              <a:t>.</a:t>
            </a:r>
          </a:p>
          <a:p>
            <a:endParaRPr lang="tr-TR" sz="1400" dirty="0" smtClean="0"/>
          </a:p>
          <a:p>
            <a:r>
              <a:rPr lang="en-US" sz="1400" dirty="0" smtClean="0"/>
              <a:t>P </a:t>
            </a:r>
            <a:r>
              <a:rPr lang="en-US" sz="1400" dirty="0" err="1"/>
              <a:t>reseptörüne</a:t>
            </a:r>
            <a:r>
              <a:rPr lang="en-US" sz="1400" dirty="0"/>
              <a:t> </a:t>
            </a:r>
            <a:r>
              <a:rPr lang="en-US" sz="1400" dirty="0" err="1"/>
              <a:t>afinitesi</a:t>
            </a:r>
            <a:r>
              <a:rPr lang="en-US" sz="1400" dirty="0"/>
              <a:t>, </a:t>
            </a:r>
            <a:r>
              <a:rPr lang="en-US" sz="1400" dirty="0" err="1"/>
              <a:t>P’den</a:t>
            </a:r>
            <a:r>
              <a:rPr lang="en-US" sz="1400" dirty="0"/>
              <a:t> %50 </a:t>
            </a:r>
            <a:r>
              <a:rPr lang="en-US" sz="1400" dirty="0" err="1"/>
              <a:t>daha</a:t>
            </a:r>
            <a:r>
              <a:rPr lang="en-US" sz="1400" dirty="0"/>
              <a:t> </a:t>
            </a:r>
            <a:r>
              <a:rPr lang="en-US" sz="1400" dirty="0" err="1"/>
              <a:t>fazladır</a:t>
            </a:r>
            <a:endParaRPr lang="en-US" sz="1400" dirty="0"/>
          </a:p>
          <a:p>
            <a:r>
              <a:rPr lang="en-US" sz="1400" dirty="0" err="1"/>
              <a:t>Hızlı</a:t>
            </a:r>
            <a:r>
              <a:rPr lang="en-US" sz="1400" dirty="0"/>
              <a:t> </a:t>
            </a:r>
            <a:r>
              <a:rPr lang="en-US" sz="1400" dirty="0" err="1"/>
              <a:t>başlangıçlı</a:t>
            </a:r>
            <a:r>
              <a:rPr lang="en-US" sz="1400" dirty="0"/>
              <a:t>, </a:t>
            </a:r>
            <a:r>
              <a:rPr lang="en-US" sz="1400" dirty="0" err="1"/>
              <a:t>kararlı</a:t>
            </a:r>
            <a:r>
              <a:rPr lang="en-US" sz="1400" dirty="0"/>
              <a:t> ve </a:t>
            </a:r>
            <a:r>
              <a:rPr lang="en-US" sz="1400" dirty="0" err="1"/>
              <a:t>uzun</a:t>
            </a:r>
            <a:r>
              <a:rPr lang="en-US" sz="1400" dirty="0"/>
              <a:t> </a:t>
            </a:r>
            <a:r>
              <a:rPr lang="en-US" sz="1400" dirty="0" err="1"/>
              <a:t>etki</a:t>
            </a:r>
            <a:r>
              <a:rPr lang="en-US" sz="1400" dirty="0"/>
              <a:t> </a:t>
            </a:r>
            <a:r>
              <a:rPr lang="en-US" sz="1400" dirty="0" err="1"/>
              <a:t>gösterir</a:t>
            </a:r>
            <a:r>
              <a:rPr lang="en-US" sz="1400" dirty="0"/>
              <a:t>.</a:t>
            </a:r>
            <a:endParaRPr lang="tr-TR" sz="1400" dirty="0"/>
          </a:p>
          <a:p>
            <a:endParaRPr lang="tr-TR" sz="1400" dirty="0" smtClean="0"/>
          </a:p>
          <a:p>
            <a:r>
              <a:rPr lang="en-US" sz="1400" dirty="0" err="1" smtClean="0"/>
              <a:t>Hızlı</a:t>
            </a:r>
            <a:r>
              <a:rPr lang="en-US" sz="1400" dirty="0" smtClean="0"/>
              <a:t> </a:t>
            </a:r>
            <a:r>
              <a:rPr lang="en-US" sz="1400" dirty="0" err="1"/>
              <a:t>emilir</a:t>
            </a:r>
            <a:r>
              <a:rPr lang="en-US" sz="1400" dirty="0"/>
              <a:t>: maximal </a:t>
            </a:r>
            <a:r>
              <a:rPr lang="en-US" sz="1400" dirty="0" err="1"/>
              <a:t>hız</a:t>
            </a:r>
            <a:r>
              <a:rPr lang="en-US" sz="1400" dirty="0"/>
              <a:t>: 30 </a:t>
            </a:r>
            <a:r>
              <a:rPr lang="en-US" sz="1400" dirty="0" err="1"/>
              <a:t>dk</a:t>
            </a:r>
            <a:r>
              <a:rPr lang="en-US" sz="1400" dirty="0"/>
              <a:t>- 2.5 </a:t>
            </a:r>
            <a:r>
              <a:rPr lang="en-US" sz="1400" dirty="0" err="1"/>
              <a:t>sa</a:t>
            </a:r>
            <a:endParaRPr lang="en-US" sz="1400" dirty="0"/>
          </a:p>
          <a:p>
            <a:endParaRPr lang="en-US" sz="1400" dirty="0"/>
          </a:p>
          <a:p>
            <a:r>
              <a:rPr lang="en-US" sz="1400" dirty="0" err="1"/>
              <a:t>Ortalama</a:t>
            </a:r>
            <a:r>
              <a:rPr lang="en-US" sz="1400" dirty="0"/>
              <a:t> </a:t>
            </a:r>
            <a:r>
              <a:rPr lang="en-US" sz="1400" dirty="0" err="1"/>
              <a:t>yarı</a:t>
            </a:r>
            <a:r>
              <a:rPr lang="en-US" sz="1400" dirty="0"/>
              <a:t> </a:t>
            </a:r>
            <a:r>
              <a:rPr lang="en-US" sz="1400" dirty="0" err="1"/>
              <a:t>ömür</a:t>
            </a:r>
            <a:r>
              <a:rPr lang="en-US" sz="1400" dirty="0"/>
              <a:t>: 5-7 </a:t>
            </a:r>
            <a:r>
              <a:rPr lang="en-US" sz="1400" dirty="0" err="1"/>
              <a:t>sa</a:t>
            </a:r>
            <a:endParaRPr lang="en-US" sz="1400" dirty="0"/>
          </a:p>
          <a:p>
            <a:endParaRPr lang="en-US" sz="1400" dirty="0"/>
          </a:p>
          <a:p>
            <a:r>
              <a:rPr lang="en-US" sz="1400" dirty="0" err="1"/>
              <a:t>Östrojenik</a:t>
            </a:r>
            <a:r>
              <a:rPr lang="en-US" sz="1400" dirty="0"/>
              <a:t>, </a:t>
            </a:r>
            <a:r>
              <a:rPr lang="en-US" sz="1400" dirty="0" err="1"/>
              <a:t>androjenik</a:t>
            </a:r>
            <a:r>
              <a:rPr lang="en-US" sz="1400" dirty="0"/>
              <a:t> </a:t>
            </a:r>
            <a:r>
              <a:rPr lang="en-US" sz="1400" dirty="0" err="1"/>
              <a:t>veya</a:t>
            </a:r>
            <a:r>
              <a:rPr lang="en-US" sz="1400" dirty="0"/>
              <a:t> </a:t>
            </a:r>
            <a:r>
              <a:rPr lang="en-US" sz="1400" dirty="0" err="1"/>
              <a:t>glukokortikoid</a:t>
            </a:r>
            <a:r>
              <a:rPr lang="en-US" sz="1400" dirty="0"/>
              <a:t> </a:t>
            </a:r>
            <a:r>
              <a:rPr lang="en-US" sz="1400" dirty="0" err="1"/>
              <a:t>etkisi</a:t>
            </a:r>
            <a:r>
              <a:rPr lang="en-US" sz="1400" dirty="0"/>
              <a:t> </a:t>
            </a:r>
            <a:r>
              <a:rPr lang="en-US" sz="1400" dirty="0" err="1"/>
              <a:t>yoktur</a:t>
            </a:r>
            <a:r>
              <a:rPr lang="en-US" sz="1400" dirty="0"/>
              <a:t>.</a:t>
            </a:r>
          </a:p>
          <a:p>
            <a:endParaRPr lang="en-US" sz="1400" dirty="0"/>
          </a:p>
          <a:p>
            <a:r>
              <a:rPr lang="en-US" sz="1400" dirty="0" err="1"/>
              <a:t>İyi</a:t>
            </a:r>
            <a:r>
              <a:rPr lang="en-US" sz="1400" dirty="0"/>
              <a:t> </a:t>
            </a:r>
            <a:r>
              <a:rPr lang="en-US" sz="1400" dirty="0" err="1" smtClean="0"/>
              <a:t>tol</a:t>
            </a:r>
            <a:r>
              <a:rPr lang="tr-TR" sz="1400" dirty="0" smtClean="0"/>
              <a:t>e</a:t>
            </a:r>
            <a:r>
              <a:rPr lang="en-US" sz="1400" dirty="0" smtClean="0"/>
              <a:t>re </a:t>
            </a:r>
            <a:r>
              <a:rPr lang="en-US" sz="1400" dirty="0" err="1"/>
              <a:t>edilir</a:t>
            </a:r>
            <a:r>
              <a:rPr lang="en-US" sz="1400" dirty="0"/>
              <a:t> ve </a:t>
            </a:r>
            <a:r>
              <a:rPr lang="en-US" sz="1400" dirty="0" err="1"/>
              <a:t>gebelik</a:t>
            </a:r>
            <a:r>
              <a:rPr lang="en-US" sz="1400" dirty="0"/>
              <a:t> </a:t>
            </a:r>
            <a:r>
              <a:rPr lang="en-US" sz="1400" dirty="0" err="1"/>
              <a:t>dahil</a:t>
            </a:r>
            <a:r>
              <a:rPr lang="en-US" sz="1400" dirty="0"/>
              <a:t> </a:t>
            </a:r>
            <a:r>
              <a:rPr lang="en-US" sz="1400" dirty="0" err="1"/>
              <a:t>kabul</a:t>
            </a:r>
            <a:r>
              <a:rPr lang="en-US" sz="1400" dirty="0"/>
              <a:t> </a:t>
            </a:r>
            <a:r>
              <a:rPr lang="en-US" sz="1400" dirty="0" err="1"/>
              <a:t>gören</a:t>
            </a:r>
            <a:r>
              <a:rPr lang="en-US" sz="1400" dirty="0"/>
              <a:t> </a:t>
            </a:r>
            <a:r>
              <a:rPr lang="en-US" sz="1400" dirty="0" err="1"/>
              <a:t>tüm</a:t>
            </a:r>
            <a:r>
              <a:rPr lang="en-US" sz="1400" dirty="0"/>
              <a:t> </a:t>
            </a:r>
            <a:r>
              <a:rPr lang="en-US" sz="1400" dirty="0" err="1"/>
              <a:t>endikasyonlarında</a:t>
            </a:r>
            <a:r>
              <a:rPr lang="en-US" sz="1400" dirty="0"/>
              <a:t> </a:t>
            </a:r>
            <a:r>
              <a:rPr lang="en-US" sz="1400" dirty="0" err="1"/>
              <a:t>güvenli</a:t>
            </a:r>
            <a:r>
              <a:rPr lang="en-US" sz="1400" dirty="0"/>
              <a:t> </a:t>
            </a:r>
            <a:r>
              <a:rPr lang="en-US" sz="1400" dirty="0" err="1"/>
              <a:t>kullanımı</a:t>
            </a:r>
            <a:r>
              <a:rPr lang="en-US" sz="1400" dirty="0"/>
              <a:t> </a:t>
            </a:r>
            <a:r>
              <a:rPr lang="en-US" sz="1400" dirty="0" err="1"/>
              <a:t>mevcuttur</a:t>
            </a:r>
            <a:r>
              <a:rPr lang="en-US" sz="1400" dirty="0"/>
              <a:t>.</a:t>
            </a:r>
          </a:p>
          <a:p>
            <a:endParaRPr lang="en-US" sz="1400" dirty="0"/>
          </a:p>
          <a:p>
            <a:endParaRPr lang="tr-TR" sz="1400" dirty="0"/>
          </a:p>
        </p:txBody>
      </p:sp>
    </p:spTree>
    <p:extLst>
      <p:ext uri="{BB962C8B-B14F-4D97-AF65-F5344CB8AC3E}">
        <p14:creationId xmlns:p14="http://schemas.microsoft.com/office/powerpoint/2010/main" val="211624407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r>
              <a:rPr lang="en-US" altLang="en-US" dirty="0" err="1">
                <a:solidFill>
                  <a:srgbClr val="FFFF00"/>
                </a:solidFill>
              </a:rPr>
              <a:t>Dydrogesterone</a:t>
            </a:r>
            <a:r>
              <a:rPr lang="en-US" altLang="en-US" dirty="0">
                <a:solidFill>
                  <a:srgbClr val="FFFF00"/>
                </a:solidFill>
              </a:rPr>
              <a:t> Indications</a:t>
            </a:r>
          </a:p>
        </p:txBody>
      </p:sp>
      <p:sp>
        <p:nvSpPr>
          <p:cNvPr id="23555" name="Content Placeholder 2"/>
          <p:cNvSpPr>
            <a:spLocks noGrp="1"/>
          </p:cNvSpPr>
          <p:nvPr>
            <p:ph type="body" sz="quarter" idx="15"/>
          </p:nvPr>
        </p:nvSpPr>
        <p:spPr>
          <a:xfrm>
            <a:off x="415660" y="1468286"/>
            <a:ext cx="8231187" cy="3959780"/>
          </a:xfrm>
        </p:spPr>
        <p:txBody>
          <a:bodyPr>
            <a:normAutofit fontScale="92500"/>
          </a:bodyPr>
          <a:lstStyle/>
          <a:p>
            <a:r>
              <a:rPr lang="de-DE" sz="1900" dirty="0"/>
              <a:t>Progesterone deficiencies</a:t>
            </a:r>
            <a:r>
              <a:rPr lang="de-DE" sz="1900" baseline="30000" dirty="0"/>
              <a:t>1</a:t>
            </a:r>
          </a:p>
          <a:p>
            <a:pPr lvl="1"/>
            <a:r>
              <a:rPr lang="de-DE" sz="1700" b="1" dirty="0">
                <a:solidFill>
                  <a:srgbClr val="FFC000"/>
                </a:solidFill>
              </a:rPr>
              <a:t>Treatment of threatened miscarriage</a:t>
            </a:r>
          </a:p>
          <a:p>
            <a:pPr lvl="1"/>
            <a:r>
              <a:rPr lang="de-DE" sz="1700" b="1" dirty="0">
                <a:solidFill>
                  <a:srgbClr val="FFC000"/>
                </a:solidFill>
              </a:rPr>
              <a:t>Treatment of habitual miscarriage</a:t>
            </a:r>
          </a:p>
          <a:p>
            <a:pPr lvl="1"/>
            <a:r>
              <a:rPr lang="de-DE" sz="1700" dirty="0" smtClean="0"/>
              <a:t>Treatment </a:t>
            </a:r>
            <a:r>
              <a:rPr lang="de-DE" sz="1700" dirty="0"/>
              <a:t>of dysmenorrhoea</a:t>
            </a:r>
          </a:p>
          <a:p>
            <a:pPr lvl="1"/>
            <a:r>
              <a:rPr lang="de-DE" sz="1700" dirty="0" smtClean="0"/>
              <a:t>Treatment </a:t>
            </a:r>
            <a:r>
              <a:rPr lang="de-DE" sz="1700" dirty="0"/>
              <a:t>of secondary amenorrhoea</a:t>
            </a:r>
          </a:p>
          <a:p>
            <a:pPr lvl="1"/>
            <a:r>
              <a:rPr lang="de-DE" sz="1700" dirty="0"/>
              <a:t>Treatment of irregular cycles</a:t>
            </a:r>
          </a:p>
          <a:p>
            <a:pPr lvl="1"/>
            <a:r>
              <a:rPr lang="en-US" sz="1700" dirty="0"/>
              <a:t>Treatment of dysfunctional uterine bleeding</a:t>
            </a:r>
          </a:p>
          <a:p>
            <a:pPr lvl="1"/>
            <a:r>
              <a:rPr lang="de-DE" sz="1700" dirty="0"/>
              <a:t>Treatment of pre-menstrual syndrome</a:t>
            </a:r>
          </a:p>
          <a:p>
            <a:pPr lvl="1"/>
            <a:r>
              <a:rPr lang="de-DE" sz="1700" dirty="0"/>
              <a:t>Treatment of endometriosis</a:t>
            </a:r>
          </a:p>
          <a:p>
            <a:pPr lvl="1"/>
            <a:r>
              <a:rPr lang="en-US" sz="1700" dirty="0" smtClean="0"/>
              <a:t>Treatment </a:t>
            </a:r>
            <a:r>
              <a:rPr lang="en-US" sz="1700" dirty="0"/>
              <a:t>of infertility due to luteal insufficiency</a:t>
            </a:r>
          </a:p>
          <a:p>
            <a:r>
              <a:rPr lang="de-DE" sz="1900" dirty="0"/>
              <a:t>Hormone replacement therapy support as part of estrogen </a:t>
            </a:r>
            <a:r>
              <a:rPr lang="de-DE" sz="1900" dirty="0" smtClean="0"/>
              <a:t>replacemen</a:t>
            </a:r>
            <a:r>
              <a:rPr lang="tr-TR" sz="1900" dirty="0" smtClean="0"/>
              <a:t>t</a:t>
            </a:r>
            <a:endParaRPr lang="tr-TR" sz="1900" b="1" baseline="30000" dirty="0"/>
          </a:p>
          <a:p>
            <a:pPr lvl="0"/>
            <a:r>
              <a:rPr lang="tr-TR" altLang="en-US" sz="2000" dirty="0" smtClean="0">
                <a:ea typeface="SimSun" pitchFamily="2" charset="-122"/>
                <a:cs typeface="Arial" panose="020B0604020202020204" pitchFamily="34" charset="0"/>
              </a:rPr>
              <a:t>ART</a:t>
            </a:r>
          </a:p>
          <a:p>
            <a:pPr lvl="1"/>
            <a:r>
              <a:rPr lang="en-GB" altLang="en-US" sz="1600" dirty="0" err="1" smtClean="0">
                <a:ea typeface="SimSun" pitchFamily="2" charset="-122"/>
                <a:cs typeface="Arial" panose="020B0604020202020204" pitchFamily="34" charset="0"/>
              </a:rPr>
              <a:t>Dydrogesterone</a:t>
            </a:r>
            <a:r>
              <a:rPr lang="en-GB" altLang="en-US" sz="1600" dirty="0" smtClean="0">
                <a:ea typeface="SimSun" pitchFamily="2" charset="-122"/>
                <a:cs typeface="Arial" panose="020B0604020202020204" pitchFamily="34" charset="0"/>
              </a:rPr>
              <a:t> </a:t>
            </a:r>
            <a:r>
              <a:rPr lang="en-GB" altLang="en-US" sz="1600" dirty="0">
                <a:ea typeface="SimSun" pitchFamily="2" charset="-122"/>
                <a:cs typeface="Arial" panose="020B0604020202020204" pitchFamily="34" charset="0"/>
              </a:rPr>
              <a:t>for luteal support in ART was approved in The Netherlands on 08 June </a:t>
            </a:r>
            <a:r>
              <a:rPr lang="en-GB" altLang="en-US" sz="1600" dirty="0" smtClean="0">
                <a:ea typeface="SimSun" pitchFamily="2" charset="-122"/>
                <a:cs typeface="Arial" panose="020B0604020202020204" pitchFamily="34" charset="0"/>
              </a:rPr>
              <a:t>2017</a:t>
            </a:r>
            <a:endParaRPr lang="en-US" altLang="en-US" sz="1600" baseline="30000" dirty="0">
              <a:ea typeface="SimSun" pitchFamily="2" charset="-122"/>
              <a:cs typeface="Arial" panose="020B0604020202020204" pitchFamily="34" charset="0"/>
            </a:endParaRPr>
          </a:p>
          <a:p>
            <a:endParaRPr lang="de-DE" sz="1900" baseline="30000" dirty="0"/>
          </a:p>
          <a:p>
            <a:endParaRPr lang="de-DE" altLang="en-US" sz="700" dirty="0"/>
          </a:p>
        </p:txBody>
      </p:sp>
      <p:sp>
        <p:nvSpPr>
          <p:cNvPr id="7" name="Rectangle 6">
            <a:extLst>
              <a:ext uri="{FF2B5EF4-FFF2-40B4-BE49-F238E27FC236}">
                <a16:creationId xmlns:a16="http://schemas.microsoft.com/office/drawing/2014/main" xmlns="" id="{EF0AA8E8-3F43-43AB-8B0E-C07DDEA9A8D6}"/>
              </a:ext>
            </a:extLst>
          </p:cNvPr>
          <p:cNvSpPr/>
          <p:nvPr/>
        </p:nvSpPr>
        <p:spPr>
          <a:xfrm>
            <a:off x="8531604" y="6258186"/>
            <a:ext cx="628098" cy="59981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xmlns="" id="{C254F696-1854-44AB-AFCF-6812E239A80A}"/>
              </a:ext>
            </a:extLst>
          </p:cNvPr>
          <p:cNvSpPr/>
          <p:nvPr/>
        </p:nvSpPr>
        <p:spPr>
          <a:xfrm>
            <a:off x="6618914" y="6586134"/>
            <a:ext cx="1342238" cy="209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15"/>
          <p:cNvSpPr>
            <a:spLocks noChangeArrowheads="1"/>
          </p:cNvSpPr>
          <p:nvPr/>
        </p:nvSpPr>
        <p:spPr bwMode="auto">
          <a:xfrm>
            <a:off x="1979712" y="6404203"/>
            <a:ext cx="5632860" cy="307777"/>
          </a:xfrm>
          <a:prstGeom prst="rect">
            <a:avLst/>
          </a:prstGeom>
          <a:noFill/>
          <a:ln w="9525" algn="ctr">
            <a:solidFill>
              <a:schemeClr val="accent1"/>
            </a:solidFill>
            <a:miter lim="800000"/>
            <a:headEnd/>
            <a:tailEnd/>
          </a:ln>
        </p:spPr>
        <p:txBody>
          <a:bodyPr wrap="square">
            <a:spAutoFit/>
          </a:bodyPr>
          <a:lstStyle/>
          <a:p>
            <a:pPr defTabSz="914400" eaLnBrk="0" hangingPunct="0">
              <a:defRPr/>
            </a:pPr>
            <a:r>
              <a:rPr lang="en-US" altLang="en-US" sz="1400" b="1" dirty="0">
                <a:solidFill>
                  <a:srgbClr val="FFC000"/>
                </a:solidFill>
              </a:rPr>
              <a:t>Please note: </a:t>
            </a:r>
            <a:r>
              <a:rPr lang="en-US" altLang="en-US" sz="1400" dirty="0">
                <a:solidFill>
                  <a:srgbClr val="FFC000"/>
                </a:solidFill>
              </a:rPr>
              <a:t>These</a:t>
            </a:r>
            <a:r>
              <a:rPr lang="en-US" altLang="en-US" sz="1400" b="1" dirty="0">
                <a:solidFill>
                  <a:srgbClr val="FFC000"/>
                </a:solidFill>
              </a:rPr>
              <a:t> </a:t>
            </a:r>
            <a:r>
              <a:rPr lang="en-US" altLang="en-US" sz="1400" dirty="0">
                <a:solidFill>
                  <a:srgbClr val="FFC000"/>
                </a:solidFill>
              </a:rPr>
              <a:t>indications are not registered in all countries</a:t>
            </a:r>
          </a:p>
        </p:txBody>
      </p:sp>
    </p:spTree>
    <p:extLst>
      <p:ext uri="{BB962C8B-B14F-4D97-AF65-F5344CB8AC3E}">
        <p14:creationId xmlns:p14="http://schemas.microsoft.com/office/powerpoint/2010/main" val="100321449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866" name="Rectangle 2"/>
          <p:cNvSpPr>
            <a:spLocks noGrp="1" noChangeArrowheads="1"/>
          </p:cNvSpPr>
          <p:nvPr>
            <p:ph type="ctrTitle"/>
          </p:nvPr>
        </p:nvSpPr>
        <p:spPr/>
        <p:txBody>
          <a:bodyPr>
            <a:noAutofit/>
          </a:bodyPr>
          <a:lstStyle/>
          <a:p>
            <a:pPr eaLnBrk="1" hangingPunct="1"/>
            <a:r>
              <a:rPr lang="en-GB" altLang="en-US" sz="5400" b="1" dirty="0">
                <a:solidFill>
                  <a:srgbClr val="FFC000"/>
                </a:solidFill>
              </a:rPr>
              <a:t>Dysfunctional Uterine Bleeding and </a:t>
            </a:r>
            <a:br>
              <a:rPr lang="en-GB" altLang="en-US" sz="5400" b="1" dirty="0">
                <a:solidFill>
                  <a:srgbClr val="FFC000"/>
                </a:solidFill>
              </a:rPr>
            </a:br>
            <a:r>
              <a:rPr lang="en-GB" altLang="en-US" sz="5400" b="1" dirty="0">
                <a:solidFill>
                  <a:srgbClr val="FFC000"/>
                </a:solidFill>
              </a:rPr>
              <a:t>Irregular Cycles</a:t>
            </a:r>
            <a:endParaRPr lang="en-US" altLang="en-US" sz="5400" b="1" dirty="0">
              <a:solidFill>
                <a:srgbClr val="FFC000"/>
              </a:solidFill>
            </a:endParaRPr>
          </a:p>
        </p:txBody>
      </p:sp>
    </p:spTree>
    <p:extLst>
      <p:ext uri="{BB962C8B-B14F-4D97-AF65-F5344CB8AC3E}">
        <p14:creationId xmlns:p14="http://schemas.microsoft.com/office/powerpoint/2010/main" val="72938587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9938" name="Title 1"/>
          <p:cNvSpPr>
            <a:spLocks noGrp="1"/>
          </p:cNvSpPr>
          <p:nvPr>
            <p:ph type="title"/>
          </p:nvPr>
        </p:nvSpPr>
        <p:spPr>
          <a:xfrm>
            <a:off x="356390" y="116632"/>
            <a:ext cx="8229600" cy="1143000"/>
          </a:xfrm>
        </p:spPr>
        <p:txBody>
          <a:bodyPr>
            <a:normAutofit fontScale="90000"/>
          </a:bodyPr>
          <a:lstStyle/>
          <a:p>
            <a:r>
              <a:rPr lang="en-US" altLang="en-US" dirty="0">
                <a:solidFill>
                  <a:srgbClr val="FFFF00"/>
                </a:solidFill>
              </a:rPr>
              <a:t>FIGO – </a:t>
            </a:r>
            <a:r>
              <a:rPr lang="de-DE" altLang="en-US" dirty="0">
                <a:solidFill>
                  <a:srgbClr val="FFFF00"/>
                </a:solidFill>
              </a:rPr>
              <a:t>AUB in Absence of Structural Abnormalities</a:t>
            </a:r>
            <a:endParaRPr lang="en-US" altLang="en-US" dirty="0">
              <a:solidFill>
                <a:srgbClr val="FFFF00"/>
              </a:solidFill>
            </a:endParaRPr>
          </a:p>
        </p:txBody>
      </p:sp>
      <p:sp>
        <p:nvSpPr>
          <p:cNvPr id="39940" name="Textfeld 15"/>
          <p:cNvSpPr>
            <a:spLocks noChangeArrowheads="1"/>
          </p:cNvSpPr>
          <p:nvPr/>
        </p:nvSpPr>
        <p:spPr bwMode="auto">
          <a:xfrm>
            <a:off x="493715" y="5798463"/>
            <a:ext cx="8229600" cy="442674"/>
          </a:xfrm>
          <a:prstGeom prst="roundRect">
            <a:avLst>
              <a:gd name="adj" fmla="val 16667"/>
            </a:avLst>
          </a:prstGeom>
          <a:solidFill>
            <a:srgbClr val="D8027F"/>
          </a:solidFill>
          <a:ln w="19050">
            <a:solidFill>
              <a:srgbClr val="D8027F"/>
            </a:solidFill>
            <a:miter lim="800000"/>
            <a:headEnd/>
            <a:tailEnd/>
          </a:ln>
          <a:extLst/>
        </p:spPr>
        <p:txBody>
          <a:bodyPr wrap="square">
            <a:spAutoFit/>
          </a:bodyPr>
          <a:lstStyle>
            <a:lvl1pPr algn="l" eaLnBrk="0" hangingPunct="0">
              <a:spcBef>
                <a:spcPct val="0"/>
              </a:spcBef>
              <a:defRPr sz="2200">
                <a:solidFill>
                  <a:schemeClr val="tx1"/>
                </a:solidFill>
                <a:latin typeface="Arial" charset="0"/>
              </a:defRPr>
            </a:lvl1pPr>
            <a:lvl2pPr marL="742950" indent="-285750" algn="l" eaLnBrk="0" hangingPunct="0">
              <a:spcBef>
                <a:spcPct val="0"/>
              </a:spcBef>
              <a:spcAft>
                <a:spcPct val="30000"/>
              </a:spcAft>
              <a:buChar char="•"/>
              <a:defRPr sz="2000">
                <a:solidFill>
                  <a:schemeClr val="tx1"/>
                </a:solidFill>
                <a:latin typeface="Arial" charset="0"/>
              </a:defRPr>
            </a:lvl2pPr>
            <a:lvl3pPr marL="1143000" indent="-228600" algn="l" eaLnBrk="0" hangingPunct="0">
              <a:spcBef>
                <a:spcPct val="0"/>
              </a:spcBef>
              <a:spcAft>
                <a:spcPct val="30000"/>
              </a:spcAft>
              <a:buChar char="–"/>
              <a:defRPr sz="1600">
                <a:solidFill>
                  <a:schemeClr val="tx1"/>
                </a:solidFill>
                <a:latin typeface="Arial" charset="0"/>
              </a:defRPr>
            </a:lvl3pPr>
            <a:lvl4pPr marL="1600200" indent="-228600" algn="l" eaLnBrk="0" hangingPunct="0">
              <a:spcBef>
                <a:spcPct val="0"/>
              </a:spcBef>
              <a:spcAft>
                <a:spcPct val="30000"/>
              </a:spcAft>
              <a:buChar char="•"/>
              <a:defRPr sz="1600">
                <a:solidFill>
                  <a:schemeClr val="tx1"/>
                </a:solidFill>
                <a:latin typeface="Arial" charset="0"/>
              </a:defRPr>
            </a:lvl4pPr>
            <a:lvl5pPr marL="2057400" indent="-228600" algn="l" eaLnBrk="0" hangingPunct="0">
              <a:spcBef>
                <a:spcPct val="0"/>
              </a:spcBef>
              <a:spcAft>
                <a:spcPct val="30000"/>
              </a:spcAft>
              <a:buChar char="–"/>
              <a:defRPr sz="1600">
                <a:solidFill>
                  <a:schemeClr val="tx1"/>
                </a:solidFill>
                <a:latin typeface="Arial" charset="0"/>
              </a:defRPr>
            </a:lvl5pPr>
            <a:lvl6pPr marL="2514600" indent="-228600" eaLnBrk="0" fontAlgn="base" hangingPunct="0">
              <a:spcBef>
                <a:spcPct val="0"/>
              </a:spcBef>
              <a:spcAft>
                <a:spcPct val="30000"/>
              </a:spcAft>
              <a:buChar char="–"/>
              <a:defRPr sz="1600">
                <a:solidFill>
                  <a:schemeClr val="tx1"/>
                </a:solidFill>
                <a:latin typeface="Arial" charset="0"/>
              </a:defRPr>
            </a:lvl6pPr>
            <a:lvl7pPr marL="2971800" indent="-228600" eaLnBrk="0" fontAlgn="base" hangingPunct="0">
              <a:spcBef>
                <a:spcPct val="0"/>
              </a:spcBef>
              <a:spcAft>
                <a:spcPct val="30000"/>
              </a:spcAft>
              <a:buChar char="–"/>
              <a:defRPr sz="1600">
                <a:solidFill>
                  <a:schemeClr val="tx1"/>
                </a:solidFill>
                <a:latin typeface="Arial" charset="0"/>
              </a:defRPr>
            </a:lvl7pPr>
            <a:lvl8pPr marL="3429000" indent="-228600" eaLnBrk="0" fontAlgn="base" hangingPunct="0">
              <a:spcBef>
                <a:spcPct val="0"/>
              </a:spcBef>
              <a:spcAft>
                <a:spcPct val="30000"/>
              </a:spcAft>
              <a:buChar char="–"/>
              <a:defRPr sz="1600">
                <a:solidFill>
                  <a:schemeClr val="tx1"/>
                </a:solidFill>
                <a:latin typeface="Arial" charset="0"/>
              </a:defRPr>
            </a:lvl8pPr>
            <a:lvl9pPr marL="3886200" indent="-228600" eaLnBrk="0" fontAlgn="base" hangingPunct="0">
              <a:spcBef>
                <a:spcPct val="0"/>
              </a:spcBef>
              <a:spcAft>
                <a:spcPct val="30000"/>
              </a:spcAft>
              <a:buChar char="–"/>
              <a:defRPr sz="1600">
                <a:solidFill>
                  <a:schemeClr val="tx1"/>
                </a:solidFill>
                <a:latin typeface="Arial" charset="0"/>
              </a:defRPr>
            </a:lvl9pPr>
          </a:lstStyle>
          <a:p>
            <a:pPr algn="ctr" eaLnBrk="1" hangingPunct="1">
              <a:spcBef>
                <a:spcPct val="50000"/>
              </a:spcBef>
            </a:pPr>
            <a:r>
              <a:rPr lang="de-DE" altLang="en-US" sz="2000" b="1" dirty="0">
                <a:solidFill>
                  <a:schemeClr val="bg1"/>
                </a:solidFill>
                <a:latin typeface="+mn-lt"/>
              </a:rPr>
              <a:t>Diagnosis often determined by exclusion</a:t>
            </a:r>
          </a:p>
        </p:txBody>
      </p:sp>
      <p:sp>
        <p:nvSpPr>
          <p:cNvPr id="39942" name="Content Placeholder 100"/>
          <p:cNvSpPr txBox="1">
            <a:spLocks/>
          </p:cNvSpPr>
          <p:nvPr/>
        </p:nvSpPr>
        <p:spPr bwMode="gray">
          <a:xfrm>
            <a:off x="356390" y="6241824"/>
            <a:ext cx="6642101" cy="443198"/>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fontAlgn="base">
              <a:lnSpc>
                <a:spcPct val="95000"/>
              </a:lnSpc>
              <a:spcBef>
                <a:spcPct val="30000"/>
              </a:spcBef>
              <a:spcAft>
                <a:spcPct val="20000"/>
              </a:spcAft>
              <a:buClr>
                <a:schemeClr val="tx1"/>
              </a:buClr>
              <a:buSzPct val="110000"/>
              <a:defRPr sz="800"/>
            </a:lvl1pPr>
            <a:lvl2pPr marL="742950" indent="-285750" algn="l" eaLnBrk="0" hangingPunct="0">
              <a:spcBef>
                <a:spcPct val="0"/>
              </a:spcBef>
              <a:spcAft>
                <a:spcPct val="30000"/>
              </a:spcAft>
              <a:buChar char="•"/>
              <a:defRPr sz="2000">
                <a:solidFill>
                  <a:schemeClr val="tx1"/>
                </a:solidFill>
                <a:latin typeface="Arial" charset="0"/>
              </a:defRPr>
            </a:lvl2pPr>
            <a:lvl3pPr marL="1143000" indent="-228600" algn="l" eaLnBrk="0" hangingPunct="0">
              <a:spcBef>
                <a:spcPct val="0"/>
              </a:spcBef>
              <a:spcAft>
                <a:spcPct val="30000"/>
              </a:spcAft>
              <a:buChar char="–"/>
              <a:defRPr sz="1600">
                <a:solidFill>
                  <a:schemeClr val="tx1"/>
                </a:solidFill>
                <a:latin typeface="Arial" charset="0"/>
              </a:defRPr>
            </a:lvl3pPr>
            <a:lvl4pPr marL="1600200" indent="-228600" algn="l" eaLnBrk="0" hangingPunct="0">
              <a:spcBef>
                <a:spcPct val="0"/>
              </a:spcBef>
              <a:spcAft>
                <a:spcPct val="30000"/>
              </a:spcAft>
              <a:buChar char="•"/>
              <a:defRPr sz="1600">
                <a:solidFill>
                  <a:schemeClr val="tx1"/>
                </a:solidFill>
                <a:latin typeface="Arial" charset="0"/>
              </a:defRPr>
            </a:lvl4pPr>
            <a:lvl5pPr marL="2057400" indent="-228600" algn="l" eaLnBrk="0" hangingPunct="0">
              <a:spcBef>
                <a:spcPct val="0"/>
              </a:spcBef>
              <a:spcAft>
                <a:spcPct val="30000"/>
              </a:spcAft>
              <a:buChar char="–"/>
              <a:defRPr sz="1600">
                <a:solidFill>
                  <a:schemeClr val="tx1"/>
                </a:solidFill>
                <a:latin typeface="Arial" charset="0"/>
              </a:defRPr>
            </a:lvl5pPr>
            <a:lvl6pPr marL="2514600" indent="-228600" eaLnBrk="0" fontAlgn="base" hangingPunct="0">
              <a:spcBef>
                <a:spcPct val="0"/>
              </a:spcBef>
              <a:spcAft>
                <a:spcPct val="30000"/>
              </a:spcAft>
              <a:buChar char="–"/>
              <a:defRPr sz="1600">
                <a:solidFill>
                  <a:schemeClr val="tx1"/>
                </a:solidFill>
                <a:latin typeface="Arial" charset="0"/>
              </a:defRPr>
            </a:lvl6pPr>
            <a:lvl7pPr marL="2971800" indent="-228600" eaLnBrk="0" fontAlgn="base" hangingPunct="0">
              <a:spcBef>
                <a:spcPct val="0"/>
              </a:spcBef>
              <a:spcAft>
                <a:spcPct val="30000"/>
              </a:spcAft>
              <a:buChar char="–"/>
              <a:defRPr sz="1600">
                <a:solidFill>
                  <a:schemeClr val="tx1"/>
                </a:solidFill>
                <a:latin typeface="Arial" charset="0"/>
              </a:defRPr>
            </a:lvl7pPr>
            <a:lvl8pPr marL="3429000" indent="-228600" eaLnBrk="0" fontAlgn="base" hangingPunct="0">
              <a:spcBef>
                <a:spcPct val="0"/>
              </a:spcBef>
              <a:spcAft>
                <a:spcPct val="30000"/>
              </a:spcAft>
              <a:buChar char="–"/>
              <a:defRPr sz="1600">
                <a:solidFill>
                  <a:schemeClr val="tx1"/>
                </a:solidFill>
                <a:latin typeface="Arial" charset="0"/>
              </a:defRPr>
            </a:lvl8pPr>
            <a:lvl9pPr marL="3886200" indent="-228600" eaLnBrk="0" fontAlgn="base" hangingPunct="0">
              <a:spcBef>
                <a:spcPct val="0"/>
              </a:spcBef>
              <a:spcAft>
                <a:spcPct val="30000"/>
              </a:spcAft>
              <a:buChar char="–"/>
              <a:defRPr sz="1600">
                <a:solidFill>
                  <a:schemeClr val="tx1"/>
                </a:solidFill>
                <a:latin typeface="Arial" charset="0"/>
              </a:defRPr>
            </a:lvl9pPr>
          </a:lstStyle>
          <a:p>
            <a:r>
              <a:rPr lang="en-US" altLang="en-US" dirty="0"/>
              <a:t>1. Munro MG, Critchley HO, Broder MS, </a:t>
            </a:r>
            <a:r>
              <a:rPr lang="en-US" altLang="en-US" i="1" dirty="0"/>
              <a:t>et al</a:t>
            </a:r>
            <a:r>
              <a:rPr lang="en-US" altLang="en-US" dirty="0"/>
              <a:t>. FIGO classification system (PALM-COEIN) for causes of abnormal uterine bleeding in nongravid women of reproductive age. </a:t>
            </a:r>
            <a:r>
              <a:rPr lang="en-US" altLang="en-US" i="1" dirty="0"/>
              <a:t>Int J Gynaecol Obstet</a:t>
            </a:r>
            <a:r>
              <a:rPr lang="en-US" altLang="en-US" dirty="0"/>
              <a:t> 2011;113(1):3–13; 2. Dangal G. Menstrual disorders in adolescents. </a:t>
            </a:r>
            <a:r>
              <a:rPr lang="en-US" altLang="en-US" i="1" dirty="0"/>
              <a:t>The Internet Journal of Gynecology and Obstetrics</a:t>
            </a:r>
            <a:r>
              <a:rPr lang="en-US" altLang="en-US" dirty="0"/>
              <a:t> 2005;4(1): Available on </a:t>
            </a:r>
            <a:r>
              <a:rPr lang="en-IN" dirty="0">
                <a:hlinkClick r:id="rId3"/>
              </a:rPr>
              <a:t>http://ispub.com/IJGO/4/1/7501</a:t>
            </a:r>
            <a:r>
              <a:rPr lang="en-IN" dirty="0"/>
              <a:t>. </a:t>
            </a:r>
            <a:r>
              <a:rPr lang="en-US" dirty="0"/>
              <a:t>Accessed 14 May 2018</a:t>
            </a:r>
            <a:endParaRPr lang="en-US" altLang="en-US" dirty="0"/>
          </a:p>
        </p:txBody>
      </p:sp>
      <p:sp>
        <p:nvSpPr>
          <p:cNvPr id="7" name="Slide Number Placeholder 2">
            <a:extLst>
              <a:ext uri="{FF2B5EF4-FFF2-40B4-BE49-F238E27FC236}">
                <a16:creationId xmlns:a16="http://schemas.microsoft.com/office/drawing/2014/main" xmlns="" id="{66BC15EB-C25F-4DFA-915F-5DAE53992F31}"/>
              </a:ext>
            </a:extLst>
          </p:cNvPr>
          <p:cNvSpPr txBox="1">
            <a:spLocks/>
          </p:cNvSpPr>
          <p:nvPr/>
        </p:nvSpPr>
        <p:spPr>
          <a:xfrm>
            <a:off x="78056" y="6407532"/>
            <a:ext cx="415659" cy="283464"/>
          </a:xfrm>
          <a:prstGeom prst="rect">
            <a:avLst/>
          </a:prstGeom>
        </p:spPr>
        <p:txBody>
          <a:bodyPr vert="horz" lIns="91440" tIns="45720" rIns="91440" bIns="45720" rtlCol="0" anchor="ctr"/>
          <a:lstStyle>
            <a:defPPr>
              <a:defRPr lang="en-US"/>
            </a:defPPr>
            <a:lvl1pPr marL="0" algn="l" defTabSz="914400" rtl="0" eaLnBrk="1" latinLnBrk="0" hangingPunct="1">
              <a:defRPr sz="10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A2885E78-1F86-4A3D-9EE1-B0103B1CEF15}" type="slidenum">
              <a:rPr lang="en-US" smtClean="0">
                <a:solidFill>
                  <a:srgbClr val="000000"/>
                </a:solidFill>
              </a:rPr>
              <a:pPr/>
              <a:t>15</a:t>
            </a:fld>
            <a:endParaRPr lang="en-US" dirty="0">
              <a:solidFill>
                <a:srgbClr val="000000"/>
              </a:solidFill>
            </a:endParaRPr>
          </a:p>
        </p:txBody>
      </p:sp>
      <p:sp>
        <p:nvSpPr>
          <p:cNvPr id="5" name="Content Placeholder 4">
            <a:extLst>
              <a:ext uri="{FF2B5EF4-FFF2-40B4-BE49-F238E27FC236}">
                <a16:creationId xmlns:a16="http://schemas.microsoft.com/office/drawing/2014/main" xmlns="" id="{1281579B-A5C2-4D0C-9375-A7BE7AB84C1A}"/>
              </a:ext>
            </a:extLst>
          </p:cNvPr>
          <p:cNvSpPr>
            <a:spLocks noGrp="1"/>
          </p:cNvSpPr>
          <p:nvPr>
            <p:ph idx="1"/>
          </p:nvPr>
        </p:nvSpPr>
        <p:spPr>
          <a:xfrm>
            <a:off x="457200" y="1272500"/>
            <a:ext cx="8229600" cy="4525963"/>
          </a:xfrm>
        </p:spPr>
        <p:txBody>
          <a:bodyPr>
            <a:normAutofit fontScale="85000" lnSpcReduction="20000"/>
          </a:bodyPr>
          <a:lstStyle/>
          <a:p>
            <a:r>
              <a:rPr lang="en-US" b="1" dirty="0"/>
              <a:t>Ovulatory dysfunction (AUB-O)</a:t>
            </a:r>
            <a:r>
              <a:rPr lang="en-US" b="1" baseline="30000" dirty="0"/>
              <a:t>1,2</a:t>
            </a:r>
          </a:p>
          <a:p>
            <a:pPr lvl="1">
              <a:spcAft>
                <a:spcPts val="1000"/>
              </a:spcAft>
              <a:defRPr/>
            </a:pPr>
            <a:r>
              <a:rPr lang="en-US" dirty="0"/>
              <a:t>Highly variable bleeding pattern, unpredictable timing, amenorrhea, oligomenorrhea or menorrhagia</a:t>
            </a:r>
          </a:p>
          <a:p>
            <a:pPr lvl="1">
              <a:spcAft>
                <a:spcPts val="1000"/>
              </a:spcAft>
              <a:defRPr/>
            </a:pPr>
            <a:r>
              <a:rPr lang="en-US" dirty="0"/>
              <a:t>Absence of cyclic progesterone production from the corpus luteum every </a:t>
            </a:r>
            <a:br>
              <a:rPr lang="en-US" dirty="0"/>
            </a:br>
            <a:r>
              <a:rPr lang="en-US" dirty="0"/>
              <a:t>22–35 days can cause AUB-O</a:t>
            </a:r>
          </a:p>
          <a:p>
            <a:r>
              <a:rPr lang="en-US" b="1" dirty="0"/>
              <a:t>Endometrial disorders (AUB-E)</a:t>
            </a:r>
            <a:r>
              <a:rPr lang="en-US" b="1" baseline="30000" dirty="0"/>
              <a:t>1</a:t>
            </a:r>
          </a:p>
          <a:p>
            <a:pPr lvl="1">
              <a:spcAft>
                <a:spcPts val="1000"/>
              </a:spcAft>
              <a:defRPr/>
            </a:pPr>
            <a:r>
              <a:rPr lang="en-US" dirty="0"/>
              <a:t>Cyclic menstrual bleeding, typical of ovulatory cycles</a:t>
            </a:r>
          </a:p>
          <a:p>
            <a:pPr lvl="1">
              <a:spcAft>
                <a:spcPts val="1000"/>
              </a:spcAft>
              <a:defRPr/>
            </a:pPr>
            <a:r>
              <a:rPr lang="en-US" dirty="0"/>
              <a:t>Heavy menstrual bleeding caused by deficient local hemostasis</a:t>
            </a:r>
          </a:p>
          <a:p>
            <a:pPr lvl="1">
              <a:spcAft>
                <a:spcPts val="1000"/>
              </a:spcAft>
              <a:defRPr/>
            </a:pPr>
            <a:r>
              <a:rPr lang="en-US" dirty="0"/>
              <a:t>Prolonged bleeding caused by deficient endometrial repair</a:t>
            </a:r>
          </a:p>
          <a:p>
            <a:pPr lvl="1"/>
            <a:endParaRPr lang="en-GB" dirty="0"/>
          </a:p>
        </p:txBody>
      </p:sp>
    </p:spTree>
    <p:extLst>
      <p:ext uri="{BB962C8B-B14F-4D97-AF65-F5344CB8AC3E}">
        <p14:creationId xmlns:p14="http://schemas.microsoft.com/office/powerpoint/2010/main" val="3103049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5058" name="Title 1"/>
          <p:cNvSpPr>
            <a:spLocks noGrp="1"/>
          </p:cNvSpPr>
          <p:nvPr>
            <p:ph type="title"/>
          </p:nvPr>
        </p:nvSpPr>
        <p:spPr>
          <a:xfrm>
            <a:off x="356397" y="0"/>
            <a:ext cx="8229600" cy="1143000"/>
          </a:xfrm>
        </p:spPr>
        <p:txBody>
          <a:bodyPr/>
          <a:lstStyle/>
          <a:p>
            <a:pPr eaLnBrk="1" hangingPunct="1"/>
            <a:r>
              <a:rPr lang="en-US" altLang="en-US" dirty="0">
                <a:solidFill>
                  <a:srgbClr val="FFFF00"/>
                </a:solidFill>
              </a:rPr>
              <a:t>Hormonal Treatments for DUB</a:t>
            </a:r>
          </a:p>
        </p:txBody>
      </p:sp>
      <p:sp>
        <p:nvSpPr>
          <p:cNvPr id="45059" name="Content Placeholder 2"/>
          <p:cNvSpPr>
            <a:spLocks noGrp="1"/>
          </p:cNvSpPr>
          <p:nvPr>
            <p:ph idx="1"/>
          </p:nvPr>
        </p:nvSpPr>
        <p:spPr>
          <a:xfrm>
            <a:off x="424227" y="980728"/>
            <a:ext cx="8229600" cy="4525963"/>
          </a:xfrm>
        </p:spPr>
        <p:txBody>
          <a:bodyPr>
            <a:normAutofit lnSpcReduction="10000"/>
          </a:bodyPr>
          <a:lstStyle/>
          <a:p>
            <a:pPr>
              <a:spcAft>
                <a:spcPts val="400"/>
              </a:spcAft>
            </a:pPr>
            <a:r>
              <a:rPr lang="en-US" altLang="en-US" sz="2000" b="1" dirty="0">
                <a:solidFill>
                  <a:srgbClr val="D8027F"/>
                </a:solidFill>
              </a:rPr>
              <a:t>Progestogens</a:t>
            </a:r>
            <a:r>
              <a:rPr lang="en-US" altLang="en-US" sz="1800" dirty="0"/>
              <a:t> </a:t>
            </a:r>
            <a:r>
              <a:rPr lang="it-IT" altLang="en-US" sz="1500" dirty="0"/>
              <a:t>(e.g. progesterone, dydrogesterone, medroxyprogesterone acetate, </a:t>
            </a:r>
            <a:r>
              <a:rPr lang="en-US" altLang="en-US" sz="1500" dirty="0"/>
              <a:t>norethisterone, levonorgestrel)</a:t>
            </a:r>
            <a:r>
              <a:rPr lang="en-US" altLang="en-US" sz="1500" baseline="30000" dirty="0"/>
              <a:t>1</a:t>
            </a:r>
            <a:endParaRPr lang="it-IT" altLang="en-US" sz="1500" baseline="30000" dirty="0"/>
          </a:p>
          <a:p>
            <a:pPr lvl="1" eaLnBrk="1" hangingPunct="1">
              <a:spcAft>
                <a:spcPts val="400"/>
              </a:spcAft>
            </a:pPr>
            <a:r>
              <a:rPr lang="it-IT" altLang="en-US" sz="1600" dirty="0"/>
              <a:t>Progesterone, dydrogesterone and medroxyprogesterone acetate </a:t>
            </a:r>
            <a:r>
              <a:rPr lang="de-DE" altLang="en-US" sz="1600" dirty="0"/>
              <a:t>encourage the shedding of the uterine lining and </a:t>
            </a:r>
            <a:r>
              <a:rPr lang="en-US" altLang="en-US" sz="1600" dirty="0"/>
              <a:t>are suitable for patients with a hemoglobin level greater than 80 g/L and stable vital signs</a:t>
            </a:r>
          </a:p>
          <a:p>
            <a:pPr lvl="1" eaLnBrk="1" hangingPunct="1">
              <a:spcAft>
                <a:spcPts val="800"/>
              </a:spcAft>
            </a:pPr>
            <a:r>
              <a:rPr lang="en-US" altLang="en-US" sz="1600" dirty="0"/>
              <a:t>Some synthetic progestogens such as norethisterone and levonorgestrel can cause thinning of the uterine lining, thus reducing severity of bleed</a:t>
            </a:r>
            <a:r>
              <a:rPr lang="it-IT" altLang="en-US" sz="1600" dirty="0"/>
              <a:t>, but they </a:t>
            </a:r>
            <a:r>
              <a:rPr lang="en-US" altLang="en-US" sz="1600" dirty="0"/>
              <a:t>are not suitable for adolescent patients</a:t>
            </a:r>
          </a:p>
          <a:p>
            <a:pPr>
              <a:spcAft>
                <a:spcPts val="400"/>
              </a:spcAft>
            </a:pPr>
            <a:r>
              <a:rPr lang="en-US" altLang="en-US" sz="2000" b="1" dirty="0">
                <a:solidFill>
                  <a:srgbClr val="D8027F"/>
                </a:solidFill>
              </a:rPr>
              <a:t>Estrogen</a:t>
            </a:r>
            <a:r>
              <a:rPr lang="en-US" altLang="en-US" dirty="0">
                <a:solidFill>
                  <a:srgbClr val="FF9900"/>
                </a:solidFill>
              </a:rPr>
              <a:t> </a:t>
            </a:r>
            <a:r>
              <a:rPr lang="en-US" altLang="en-US" sz="1400" dirty="0"/>
              <a:t>(e.g. estradiol benzoate, conjugated estrogens)</a:t>
            </a:r>
            <a:r>
              <a:rPr lang="en-US" altLang="en-US" sz="1400" baseline="30000" dirty="0"/>
              <a:t>1</a:t>
            </a:r>
            <a:endParaRPr lang="it-IT" altLang="en-US" sz="1400" baseline="30000" dirty="0"/>
          </a:p>
          <a:p>
            <a:pPr lvl="1" eaLnBrk="1" hangingPunct="1">
              <a:spcAft>
                <a:spcPts val="400"/>
              </a:spcAft>
            </a:pPr>
            <a:r>
              <a:rPr lang="en-US" altLang="en-US" sz="1600" dirty="0"/>
              <a:t>Promotes repair of the uterine lining</a:t>
            </a:r>
          </a:p>
          <a:p>
            <a:pPr lvl="1" eaLnBrk="1" hangingPunct="1">
              <a:spcAft>
                <a:spcPts val="800"/>
              </a:spcAft>
            </a:pPr>
            <a:r>
              <a:rPr lang="en-US" altLang="en-US" sz="1600" dirty="0"/>
              <a:t>Suitable for patients with a hemoglobin level lower than 80 g/L</a:t>
            </a:r>
          </a:p>
          <a:p>
            <a:pPr>
              <a:spcAft>
                <a:spcPts val="400"/>
              </a:spcAft>
            </a:pPr>
            <a:r>
              <a:rPr lang="en-US" altLang="en-US" sz="2000" b="1" dirty="0">
                <a:solidFill>
                  <a:srgbClr val="D8027F"/>
                </a:solidFill>
              </a:rPr>
              <a:t>Short-acting oral contraceptives</a:t>
            </a:r>
            <a:r>
              <a:rPr lang="en-US" altLang="en-US" dirty="0">
                <a:solidFill>
                  <a:srgbClr val="FF9900"/>
                </a:solidFill>
              </a:rPr>
              <a:t> </a:t>
            </a:r>
            <a:r>
              <a:rPr lang="en-US" altLang="en-US" sz="1400" dirty="0"/>
              <a:t>(e.g. desogestrel-ethinyl estradiol, gestodene-ethinyl estradiol)</a:t>
            </a:r>
            <a:r>
              <a:rPr lang="en-US" altLang="en-US" sz="1400" baseline="30000" dirty="0"/>
              <a:t>1</a:t>
            </a:r>
            <a:endParaRPr lang="en-US" altLang="en-US" sz="1400" dirty="0"/>
          </a:p>
          <a:p>
            <a:pPr lvl="1" eaLnBrk="1" hangingPunct="1">
              <a:spcAft>
                <a:spcPts val="400"/>
              </a:spcAft>
            </a:pPr>
            <a:r>
              <a:rPr lang="en-US" altLang="en-US" sz="1600" dirty="0"/>
              <a:t>Can be used for long-term and severe anovulatory bleeding</a:t>
            </a:r>
          </a:p>
        </p:txBody>
      </p:sp>
      <p:sp>
        <p:nvSpPr>
          <p:cNvPr id="45060" name="Content Placeholder 100"/>
          <p:cNvSpPr txBox="1">
            <a:spLocks/>
          </p:cNvSpPr>
          <p:nvPr/>
        </p:nvSpPr>
        <p:spPr bwMode="gray">
          <a:xfrm>
            <a:off x="356397" y="6239668"/>
            <a:ext cx="6597650" cy="326243"/>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fontAlgn="base">
              <a:lnSpc>
                <a:spcPct val="95000"/>
              </a:lnSpc>
              <a:spcBef>
                <a:spcPct val="30000"/>
              </a:spcBef>
              <a:spcAft>
                <a:spcPct val="20000"/>
              </a:spcAft>
              <a:buClr>
                <a:schemeClr val="tx1"/>
              </a:buClr>
              <a:buSzPct val="110000"/>
              <a:defRPr sz="800"/>
            </a:lvl1pPr>
            <a:lvl2pPr marL="742950" indent="-285750" eaLnBrk="0" hangingPunct="0">
              <a:spcBef>
                <a:spcPct val="0"/>
              </a:spcBef>
              <a:spcAft>
                <a:spcPct val="30000"/>
              </a:spcAft>
              <a:buChar char="•"/>
              <a:defRPr sz="2000">
                <a:latin typeface="Arial" charset="0"/>
              </a:defRPr>
            </a:lvl2pPr>
            <a:lvl3pPr marL="1143000" indent="-228600" eaLnBrk="0" hangingPunct="0">
              <a:spcBef>
                <a:spcPct val="0"/>
              </a:spcBef>
              <a:spcAft>
                <a:spcPct val="30000"/>
              </a:spcAft>
              <a:buChar char="–"/>
              <a:defRPr sz="1600">
                <a:latin typeface="Arial" charset="0"/>
              </a:defRPr>
            </a:lvl3pPr>
            <a:lvl4pPr marL="1600200" indent="-228600" eaLnBrk="0" hangingPunct="0">
              <a:spcBef>
                <a:spcPct val="0"/>
              </a:spcBef>
              <a:spcAft>
                <a:spcPct val="30000"/>
              </a:spcAft>
              <a:buChar char="•"/>
              <a:defRPr sz="1600">
                <a:latin typeface="Arial" charset="0"/>
              </a:defRPr>
            </a:lvl4pPr>
            <a:lvl5pPr marL="2057400" indent="-228600" eaLnBrk="0" hangingPunct="0">
              <a:spcBef>
                <a:spcPct val="0"/>
              </a:spcBef>
              <a:spcAft>
                <a:spcPct val="30000"/>
              </a:spcAft>
              <a:buChar char="–"/>
              <a:defRPr sz="1600">
                <a:latin typeface="Arial" charset="0"/>
              </a:defRPr>
            </a:lvl5pPr>
            <a:lvl6pPr marL="2514600" indent="-228600" eaLnBrk="0" fontAlgn="base" hangingPunct="0">
              <a:spcBef>
                <a:spcPct val="0"/>
              </a:spcBef>
              <a:spcAft>
                <a:spcPct val="30000"/>
              </a:spcAft>
              <a:buChar char="–"/>
              <a:defRPr sz="1600">
                <a:latin typeface="Arial" charset="0"/>
              </a:defRPr>
            </a:lvl6pPr>
            <a:lvl7pPr marL="2971800" indent="-228600" eaLnBrk="0" fontAlgn="base" hangingPunct="0">
              <a:spcBef>
                <a:spcPct val="0"/>
              </a:spcBef>
              <a:spcAft>
                <a:spcPct val="30000"/>
              </a:spcAft>
              <a:buChar char="–"/>
              <a:defRPr sz="1600">
                <a:latin typeface="Arial" charset="0"/>
              </a:defRPr>
            </a:lvl7pPr>
            <a:lvl8pPr marL="3429000" indent="-228600" eaLnBrk="0" fontAlgn="base" hangingPunct="0">
              <a:spcBef>
                <a:spcPct val="0"/>
              </a:spcBef>
              <a:spcAft>
                <a:spcPct val="30000"/>
              </a:spcAft>
              <a:buChar char="–"/>
              <a:defRPr sz="1600">
                <a:latin typeface="Arial" charset="0"/>
              </a:defRPr>
            </a:lvl8pPr>
            <a:lvl9pPr marL="3886200" indent="-228600" eaLnBrk="0" fontAlgn="base" hangingPunct="0">
              <a:spcBef>
                <a:spcPct val="0"/>
              </a:spcBef>
              <a:spcAft>
                <a:spcPct val="30000"/>
              </a:spcAft>
              <a:buChar char="–"/>
              <a:defRPr sz="1600">
                <a:latin typeface="Arial" charset="0"/>
              </a:defRPr>
            </a:lvl9pPr>
          </a:lstStyle>
          <a:p>
            <a:r>
              <a:rPr lang="en-US" altLang="en-US" dirty="0"/>
              <a:t>1. Qi Y. Clinical guidelines for diagnosis and treatment of dysfunctional uterine bleeding. </a:t>
            </a:r>
            <a:r>
              <a:rPr lang="en-US" altLang="en-US" i="1" dirty="0"/>
              <a:t>Chin J Obstet Gynecol</a:t>
            </a:r>
            <a:r>
              <a:rPr lang="en-US" altLang="en-US" dirty="0"/>
              <a:t> 2009;</a:t>
            </a:r>
            <a:br>
              <a:rPr lang="en-US" altLang="en-US" dirty="0"/>
            </a:br>
            <a:r>
              <a:rPr lang="en-US" altLang="en-US" dirty="0"/>
              <a:t>44(3):234–242 [Translated from Chinese]</a:t>
            </a:r>
          </a:p>
        </p:txBody>
      </p:sp>
      <p:sp>
        <p:nvSpPr>
          <p:cNvPr id="6" name="Slide Number Placeholder 2">
            <a:extLst>
              <a:ext uri="{FF2B5EF4-FFF2-40B4-BE49-F238E27FC236}">
                <a16:creationId xmlns:a16="http://schemas.microsoft.com/office/drawing/2014/main" xmlns="" id="{61EA85CB-573B-440D-8A69-DDE2533E7D04}"/>
              </a:ext>
            </a:extLst>
          </p:cNvPr>
          <p:cNvSpPr txBox="1">
            <a:spLocks/>
          </p:cNvSpPr>
          <p:nvPr/>
        </p:nvSpPr>
        <p:spPr>
          <a:xfrm>
            <a:off x="78056" y="6407532"/>
            <a:ext cx="415659" cy="283464"/>
          </a:xfrm>
          <a:prstGeom prst="rect">
            <a:avLst/>
          </a:prstGeom>
        </p:spPr>
        <p:txBody>
          <a:bodyPr vert="horz" lIns="91440" tIns="45720" rIns="91440" bIns="45720" rtlCol="0" anchor="ctr"/>
          <a:lstStyle>
            <a:defPPr>
              <a:defRPr lang="en-US"/>
            </a:defPPr>
            <a:lvl1pPr marL="0" algn="l" defTabSz="914400" rtl="0" eaLnBrk="1" latinLnBrk="0" hangingPunct="1">
              <a:defRPr sz="10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A2885E78-1F86-4A3D-9EE1-B0103B1CEF15}" type="slidenum">
              <a:rPr lang="en-US" smtClean="0">
                <a:solidFill>
                  <a:srgbClr val="000000"/>
                </a:solidFill>
              </a:rPr>
              <a:pPr/>
              <a:t>16</a:t>
            </a:fld>
            <a:endParaRPr lang="en-US" dirty="0">
              <a:solidFill>
                <a:srgbClr val="000000"/>
              </a:solidFill>
            </a:endParaRPr>
          </a:p>
        </p:txBody>
      </p:sp>
    </p:spTree>
    <p:extLst>
      <p:ext uri="{BB962C8B-B14F-4D97-AF65-F5344CB8AC3E}">
        <p14:creationId xmlns:p14="http://schemas.microsoft.com/office/powerpoint/2010/main" val="36611057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6082" name="Title 1"/>
          <p:cNvSpPr>
            <a:spLocks noGrp="1"/>
          </p:cNvSpPr>
          <p:nvPr>
            <p:ph type="title"/>
          </p:nvPr>
        </p:nvSpPr>
        <p:spPr/>
        <p:txBody>
          <a:bodyPr>
            <a:normAutofit fontScale="90000"/>
          </a:bodyPr>
          <a:lstStyle/>
          <a:p>
            <a:r>
              <a:rPr lang="en-US" altLang="en-US" b="1" dirty="0">
                <a:solidFill>
                  <a:srgbClr val="FFFF00"/>
                </a:solidFill>
              </a:rPr>
              <a:t>Progestogen actions on the endometrium</a:t>
            </a:r>
            <a:r>
              <a:rPr lang="en-US" altLang="en-US" b="1" baseline="30000" dirty="0">
                <a:solidFill>
                  <a:srgbClr val="FFFF00"/>
                </a:solidFill>
              </a:rPr>
              <a:t>1</a:t>
            </a:r>
            <a:br>
              <a:rPr lang="en-US" altLang="en-US" b="1" baseline="30000" dirty="0">
                <a:solidFill>
                  <a:srgbClr val="FFFF00"/>
                </a:solidFill>
              </a:rPr>
            </a:br>
            <a:endParaRPr lang="en-US" altLang="en-US" dirty="0">
              <a:solidFill>
                <a:srgbClr val="FFFF00"/>
              </a:solidFill>
            </a:endParaRPr>
          </a:p>
        </p:txBody>
      </p:sp>
      <p:sp>
        <p:nvSpPr>
          <p:cNvPr id="46083" name="Content Placeholder 2"/>
          <p:cNvSpPr>
            <a:spLocks noGrp="1"/>
          </p:cNvSpPr>
          <p:nvPr>
            <p:ph idx="1"/>
          </p:nvPr>
        </p:nvSpPr>
        <p:spPr/>
        <p:txBody>
          <a:bodyPr/>
          <a:lstStyle/>
          <a:p>
            <a:pPr lvl="1">
              <a:spcAft>
                <a:spcPts val="800"/>
              </a:spcAft>
            </a:pPr>
            <a:r>
              <a:rPr lang="en-US" altLang="en-US" sz="2400" dirty="0" smtClean="0"/>
              <a:t>Stops </a:t>
            </a:r>
            <a:r>
              <a:rPr lang="en-US" altLang="en-US" sz="2400" dirty="0"/>
              <a:t>estrogen-induced growth of the endometrium</a:t>
            </a:r>
            <a:r>
              <a:rPr lang="en-US" altLang="en-US" sz="2400" baseline="30000" dirty="0"/>
              <a:t>2</a:t>
            </a:r>
          </a:p>
          <a:p>
            <a:pPr lvl="1">
              <a:spcAft>
                <a:spcPts val="800"/>
              </a:spcAft>
            </a:pPr>
            <a:r>
              <a:rPr lang="en-US" altLang="en-US" sz="2400" dirty="0"/>
              <a:t>Stabilizes endometrial vasculature and blocks unrestricted vessel growth by inducing Angiopoietin-1</a:t>
            </a:r>
            <a:r>
              <a:rPr lang="en-US" altLang="en-US" sz="2400" baseline="30000" dirty="0"/>
              <a:t>1</a:t>
            </a:r>
            <a:endParaRPr lang="en-US" altLang="en-US" sz="2400" dirty="0"/>
          </a:p>
          <a:p>
            <a:pPr lvl="1">
              <a:spcAft>
                <a:spcPts val="800"/>
              </a:spcAft>
            </a:pPr>
            <a:r>
              <a:rPr lang="en-US" altLang="en-US" sz="2400" dirty="0"/>
              <a:t>Initiates the clotting cascade by increasing the levels of tissue factor, which binds to coagulation factors VII and VIIa</a:t>
            </a:r>
            <a:r>
              <a:rPr lang="en-US" altLang="en-US" sz="2400" baseline="30000" dirty="0"/>
              <a:t>1</a:t>
            </a:r>
            <a:endParaRPr lang="en-US" altLang="en-US" sz="2400" dirty="0"/>
          </a:p>
          <a:p>
            <a:pPr lvl="1">
              <a:spcAft>
                <a:spcPts val="800"/>
              </a:spcAft>
            </a:pPr>
            <a:r>
              <a:rPr lang="en-US" altLang="en-US" sz="2400" dirty="0"/>
              <a:t>Hemostatic and anti-fibrinolytic action (PAI-1 pathway)</a:t>
            </a:r>
            <a:r>
              <a:rPr lang="en-US" altLang="en-US" sz="2400" baseline="30000" dirty="0"/>
              <a:t>1</a:t>
            </a:r>
            <a:endParaRPr lang="en-US" altLang="en-US" sz="2400" dirty="0"/>
          </a:p>
          <a:p>
            <a:pPr lvl="1">
              <a:spcAft>
                <a:spcPts val="800"/>
              </a:spcAft>
            </a:pPr>
            <a:r>
              <a:rPr lang="en-US" altLang="en-US" sz="2400" dirty="0"/>
              <a:t>Inhibits matrix metalloproteinase activity</a:t>
            </a:r>
            <a:r>
              <a:rPr lang="en-US" altLang="en-US" sz="2400" baseline="30000" dirty="0"/>
              <a:t>1</a:t>
            </a:r>
            <a:endParaRPr lang="en-US" altLang="en-US" sz="2400" dirty="0"/>
          </a:p>
          <a:p>
            <a:pPr marL="201600" lvl="1" indent="0">
              <a:spcAft>
                <a:spcPts val="800"/>
              </a:spcAft>
              <a:buNone/>
            </a:pPr>
            <a:endParaRPr lang="en-US" altLang="en-US" sz="1800" dirty="0"/>
          </a:p>
        </p:txBody>
      </p:sp>
      <p:sp>
        <p:nvSpPr>
          <p:cNvPr id="46084" name="Content Placeholder 100"/>
          <p:cNvSpPr txBox="1">
            <a:spLocks/>
          </p:cNvSpPr>
          <p:nvPr/>
        </p:nvSpPr>
        <p:spPr bwMode="gray">
          <a:xfrm>
            <a:off x="356391" y="6239669"/>
            <a:ext cx="6642100" cy="326243"/>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fontAlgn="base">
              <a:lnSpc>
                <a:spcPct val="95000"/>
              </a:lnSpc>
              <a:spcBef>
                <a:spcPct val="30000"/>
              </a:spcBef>
              <a:spcAft>
                <a:spcPct val="20000"/>
              </a:spcAft>
              <a:buClr>
                <a:schemeClr val="tx1"/>
              </a:buClr>
              <a:buSzPct val="110000"/>
              <a:defRPr sz="800"/>
            </a:lvl1pPr>
            <a:lvl2pPr marL="742950" indent="-285750" eaLnBrk="0" hangingPunct="0">
              <a:spcBef>
                <a:spcPct val="0"/>
              </a:spcBef>
              <a:spcAft>
                <a:spcPct val="30000"/>
              </a:spcAft>
              <a:buChar char="•"/>
              <a:defRPr sz="2000">
                <a:latin typeface="Arial" charset="0"/>
              </a:defRPr>
            </a:lvl2pPr>
            <a:lvl3pPr marL="1143000" indent="-228600" eaLnBrk="0" hangingPunct="0">
              <a:spcBef>
                <a:spcPct val="0"/>
              </a:spcBef>
              <a:spcAft>
                <a:spcPct val="30000"/>
              </a:spcAft>
              <a:buChar char="–"/>
              <a:defRPr sz="1600">
                <a:latin typeface="Arial" charset="0"/>
              </a:defRPr>
            </a:lvl3pPr>
            <a:lvl4pPr marL="1600200" indent="-228600" eaLnBrk="0" hangingPunct="0">
              <a:spcBef>
                <a:spcPct val="0"/>
              </a:spcBef>
              <a:spcAft>
                <a:spcPct val="30000"/>
              </a:spcAft>
              <a:buChar char="•"/>
              <a:defRPr sz="1600">
                <a:latin typeface="Arial" charset="0"/>
              </a:defRPr>
            </a:lvl4pPr>
            <a:lvl5pPr marL="2057400" indent="-228600" eaLnBrk="0" hangingPunct="0">
              <a:spcBef>
                <a:spcPct val="0"/>
              </a:spcBef>
              <a:spcAft>
                <a:spcPct val="30000"/>
              </a:spcAft>
              <a:buChar char="–"/>
              <a:defRPr sz="1600">
                <a:latin typeface="Arial" charset="0"/>
              </a:defRPr>
            </a:lvl5pPr>
            <a:lvl6pPr marL="2514600" indent="-228600" eaLnBrk="0" fontAlgn="base" hangingPunct="0">
              <a:spcBef>
                <a:spcPct val="0"/>
              </a:spcBef>
              <a:spcAft>
                <a:spcPct val="30000"/>
              </a:spcAft>
              <a:buChar char="–"/>
              <a:defRPr sz="1600">
                <a:latin typeface="Arial" charset="0"/>
              </a:defRPr>
            </a:lvl6pPr>
            <a:lvl7pPr marL="2971800" indent="-228600" eaLnBrk="0" fontAlgn="base" hangingPunct="0">
              <a:spcBef>
                <a:spcPct val="0"/>
              </a:spcBef>
              <a:spcAft>
                <a:spcPct val="30000"/>
              </a:spcAft>
              <a:buChar char="–"/>
              <a:defRPr sz="1600">
                <a:latin typeface="Arial" charset="0"/>
              </a:defRPr>
            </a:lvl7pPr>
            <a:lvl8pPr marL="3429000" indent="-228600" eaLnBrk="0" fontAlgn="base" hangingPunct="0">
              <a:spcBef>
                <a:spcPct val="0"/>
              </a:spcBef>
              <a:spcAft>
                <a:spcPct val="30000"/>
              </a:spcAft>
              <a:buChar char="–"/>
              <a:defRPr sz="1600">
                <a:latin typeface="Arial" charset="0"/>
              </a:defRPr>
            </a:lvl8pPr>
            <a:lvl9pPr marL="3886200" indent="-228600" eaLnBrk="0" fontAlgn="base" hangingPunct="0">
              <a:spcBef>
                <a:spcPct val="0"/>
              </a:spcBef>
              <a:spcAft>
                <a:spcPct val="30000"/>
              </a:spcAft>
              <a:buChar char="–"/>
              <a:defRPr sz="1600">
                <a:latin typeface="Arial" charset="0"/>
              </a:defRPr>
            </a:lvl9pPr>
          </a:lstStyle>
          <a:p>
            <a:r>
              <a:rPr lang="en-US" altLang="en-US" dirty="0"/>
              <a:t>1. Lockwood CJ. Mechanisms of normal and abnormal endometrial bleeding. </a:t>
            </a:r>
            <a:r>
              <a:rPr lang="en-US" altLang="en-US" i="1" dirty="0"/>
              <a:t>Menopause</a:t>
            </a:r>
            <a:r>
              <a:rPr lang="en-US" altLang="en-US" dirty="0"/>
              <a:t> 2011;18(4):408–411; </a:t>
            </a:r>
            <a:br>
              <a:rPr lang="en-US" altLang="en-US" dirty="0"/>
            </a:br>
            <a:r>
              <a:rPr lang="en-IN" altLang="en-US" dirty="0"/>
              <a:t>2. </a:t>
            </a:r>
            <a:r>
              <a:rPr lang="en-US" altLang="en-US" dirty="0"/>
              <a:t>Kuhl H. Pharmacology of estrogens and progestogens: influence of different routes of administration. </a:t>
            </a:r>
            <a:r>
              <a:rPr lang="en-US" altLang="en-US" i="1" dirty="0"/>
              <a:t>Climacteric</a:t>
            </a:r>
            <a:r>
              <a:rPr lang="en-US" altLang="en-US" dirty="0"/>
              <a:t> 2005;8(Suppl 1):3–63</a:t>
            </a:r>
          </a:p>
        </p:txBody>
      </p:sp>
      <p:sp>
        <p:nvSpPr>
          <p:cNvPr id="6" name="Slide Number Placeholder 2">
            <a:extLst>
              <a:ext uri="{FF2B5EF4-FFF2-40B4-BE49-F238E27FC236}">
                <a16:creationId xmlns:a16="http://schemas.microsoft.com/office/drawing/2014/main" xmlns="" id="{00EA999F-17B0-4EB4-89BA-1C44223CE69C}"/>
              </a:ext>
            </a:extLst>
          </p:cNvPr>
          <p:cNvSpPr txBox="1">
            <a:spLocks/>
          </p:cNvSpPr>
          <p:nvPr/>
        </p:nvSpPr>
        <p:spPr>
          <a:xfrm>
            <a:off x="78056" y="6407532"/>
            <a:ext cx="415659" cy="283464"/>
          </a:xfrm>
          <a:prstGeom prst="rect">
            <a:avLst/>
          </a:prstGeom>
        </p:spPr>
        <p:txBody>
          <a:bodyPr vert="horz" lIns="91440" tIns="45720" rIns="91440" bIns="45720" rtlCol="0" anchor="ctr"/>
          <a:lstStyle>
            <a:defPPr>
              <a:defRPr lang="en-US"/>
            </a:defPPr>
            <a:lvl1pPr marL="0" algn="l" defTabSz="914400" rtl="0" eaLnBrk="1" latinLnBrk="0" hangingPunct="1">
              <a:defRPr sz="10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A2885E78-1F86-4A3D-9EE1-B0103B1CEF15}" type="slidenum">
              <a:rPr lang="en-US" smtClean="0">
                <a:solidFill>
                  <a:srgbClr val="000000"/>
                </a:solidFill>
              </a:rPr>
              <a:pPr/>
              <a:t>17</a:t>
            </a:fld>
            <a:endParaRPr lang="en-US" dirty="0">
              <a:solidFill>
                <a:srgbClr val="000000"/>
              </a:solidFill>
            </a:endParaRPr>
          </a:p>
        </p:txBody>
      </p:sp>
    </p:spTree>
    <p:extLst>
      <p:ext uri="{BB962C8B-B14F-4D97-AF65-F5344CB8AC3E}">
        <p14:creationId xmlns:p14="http://schemas.microsoft.com/office/powerpoint/2010/main" val="21041752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02" name="Titel 1"/>
          <p:cNvSpPr>
            <a:spLocks noGrp="1"/>
          </p:cNvSpPr>
          <p:nvPr>
            <p:ph type="title"/>
          </p:nvPr>
        </p:nvSpPr>
        <p:spPr>
          <a:xfrm>
            <a:off x="382620" y="19505"/>
            <a:ext cx="8229600" cy="1143000"/>
          </a:xfrm>
        </p:spPr>
        <p:txBody>
          <a:bodyPr>
            <a:noAutofit/>
          </a:bodyPr>
          <a:lstStyle/>
          <a:p>
            <a:pPr eaLnBrk="1" hangingPunct="1"/>
            <a:r>
              <a:rPr lang="de-DE" altLang="en-US" sz="3600" dirty="0">
                <a:solidFill>
                  <a:srgbClr val="FFFF00"/>
                </a:solidFill>
              </a:rPr>
              <a:t>Regulation of Cycle Length </a:t>
            </a:r>
            <a:br>
              <a:rPr lang="de-DE" altLang="en-US" sz="3600" dirty="0">
                <a:solidFill>
                  <a:srgbClr val="FFFF00"/>
                </a:solidFill>
              </a:rPr>
            </a:br>
            <a:r>
              <a:rPr lang="de-DE" altLang="en-US" sz="3600" dirty="0">
                <a:solidFill>
                  <a:srgbClr val="FFFF00"/>
                </a:solidFill>
              </a:rPr>
              <a:t>with Dydrogesterone</a:t>
            </a:r>
          </a:p>
        </p:txBody>
      </p:sp>
      <p:sp>
        <p:nvSpPr>
          <p:cNvPr id="51203" name="Textfeld 16"/>
          <p:cNvSpPr txBox="1">
            <a:spLocks noChangeArrowheads="1"/>
          </p:cNvSpPr>
          <p:nvPr/>
        </p:nvSpPr>
        <p:spPr bwMode="auto">
          <a:xfrm>
            <a:off x="501648" y="1371599"/>
            <a:ext cx="8179931" cy="353943"/>
          </a:xfrm>
          <a:prstGeom prst="rect">
            <a:avLst/>
          </a:prstGeom>
          <a:ln/>
          <a:extLst/>
        </p:spPr>
        <p:style>
          <a:lnRef idx="2">
            <a:schemeClr val="accent2"/>
          </a:lnRef>
          <a:fillRef idx="1">
            <a:schemeClr val="lt1"/>
          </a:fillRef>
          <a:effectRef idx="0">
            <a:schemeClr val="accent2"/>
          </a:effectRef>
          <a:fontRef idx="minor">
            <a:schemeClr val="dk1"/>
          </a:fontRef>
        </p:style>
        <p:txBody>
          <a:bodyPr wrap="square">
            <a:spAutoFit/>
          </a:bodyPr>
          <a:lstStyle>
            <a:lvl1pPr algn="l" eaLnBrk="0" hangingPunct="0">
              <a:spcBef>
                <a:spcPct val="0"/>
              </a:spcBef>
              <a:defRPr sz="2200">
                <a:solidFill>
                  <a:schemeClr val="tx1"/>
                </a:solidFill>
                <a:latin typeface="Arial" charset="0"/>
              </a:defRPr>
            </a:lvl1pPr>
            <a:lvl2pPr marL="742950" indent="-285750" algn="l" eaLnBrk="0" hangingPunct="0">
              <a:spcBef>
                <a:spcPct val="0"/>
              </a:spcBef>
              <a:spcAft>
                <a:spcPct val="30000"/>
              </a:spcAft>
              <a:buChar char="•"/>
              <a:defRPr sz="2000">
                <a:solidFill>
                  <a:schemeClr val="tx1"/>
                </a:solidFill>
                <a:latin typeface="Arial" charset="0"/>
              </a:defRPr>
            </a:lvl2pPr>
            <a:lvl3pPr marL="1143000" indent="-228600" algn="l" eaLnBrk="0" hangingPunct="0">
              <a:spcBef>
                <a:spcPct val="0"/>
              </a:spcBef>
              <a:spcAft>
                <a:spcPct val="30000"/>
              </a:spcAft>
              <a:buChar char="–"/>
              <a:defRPr sz="1600">
                <a:solidFill>
                  <a:schemeClr val="tx1"/>
                </a:solidFill>
                <a:latin typeface="Arial" charset="0"/>
              </a:defRPr>
            </a:lvl3pPr>
            <a:lvl4pPr marL="1600200" indent="-228600" algn="l" eaLnBrk="0" hangingPunct="0">
              <a:spcBef>
                <a:spcPct val="0"/>
              </a:spcBef>
              <a:spcAft>
                <a:spcPct val="30000"/>
              </a:spcAft>
              <a:buChar char="•"/>
              <a:defRPr sz="1600">
                <a:solidFill>
                  <a:schemeClr val="tx1"/>
                </a:solidFill>
                <a:latin typeface="Arial" charset="0"/>
              </a:defRPr>
            </a:lvl4pPr>
            <a:lvl5pPr marL="2057400" indent="-228600" algn="l" eaLnBrk="0" hangingPunct="0">
              <a:spcBef>
                <a:spcPct val="0"/>
              </a:spcBef>
              <a:spcAft>
                <a:spcPct val="30000"/>
              </a:spcAft>
              <a:buChar char="–"/>
              <a:defRPr sz="1600">
                <a:solidFill>
                  <a:schemeClr val="tx1"/>
                </a:solidFill>
                <a:latin typeface="Arial" charset="0"/>
              </a:defRPr>
            </a:lvl5pPr>
            <a:lvl6pPr marL="2514600" indent="-228600" eaLnBrk="0" fontAlgn="base" hangingPunct="0">
              <a:spcBef>
                <a:spcPct val="0"/>
              </a:spcBef>
              <a:spcAft>
                <a:spcPct val="30000"/>
              </a:spcAft>
              <a:buChar char="–"/>
              <a:defRPr sz="1600">
                <a:solidFill>
                  <a:schemeClr val="tx1"/>
                </a:solidFill>
                <a:latin typeface="Arial" charset="0"/>
              </a:defRPr>
            </a:lvl6pPr>
            <a:lvl7pPr marL="2971800" indent="-228600" eaLnBrk="0" fontAlgn="base" hangingPunct="0">
              <a:spcBef>
                <a:spcPct val="0"/>
              </a:spcBef>
              <a:spcAft>
                <a:spcPct val="30000"/>
              </a:spcAft>
              <a:buChar char="–"/>
              <a:defRPr sz="1600">
                <a:solidFill>
                  <a:schemeClr val="tx1"/>
                </a:solidFill>
                <a:latin typeface="Arial" charset="0"/>
              </a:defRPr>
            </a:lvl7pPr>
            <a:lvl8pPr marL="3429000" indent="-228600" eaLnBrk="0" fontAlgn="base" hangingPunct="0">
              <a:spcBef>
                <a:spcPct val="0"/>
              </a:spcBef>
              <a:spcAft>
                <a:spcPct val="30000"/>
              </a:spcAft>
              <a:buChar char="–"/>
              <a:defRPr sz="1600">
                <a:solidFill>
                  <a:schemeClr val="tx1"/>
                </a:solidFill>
                <a:latin typeface="Arial" charset="0"/>
              </a:defRPr>
            </a:lvl8pPr>
            <a:lvl9pPr marL="3886200" indent="-228600" eaLnBrk="0" fontAlgn="base" hangingPunct="0">
              <a:spcBef>
                <a:spcPct val="0"/>
              </a:spcBef>
              <a:spcAft>
                <a:spcPct val="30000"/>
              </a:spcAft>
              <a:buChar char="–"/>
              <a:defRPr sz="1600">
                <a:solidFill>
                  <a:schemeClr val="tx1"/>
                </a:solidFill>
                <a:latin typeface="Arial" charset="0"/>
              </a:defRPr>
            </a:lvl9pPr>
          </a:lstStyle>
          <a:p>
            <a:pPr algn="ctr" eaLnBrk="1" hangingPunct="1">
              <a:spcBef>
                <a:spcPct val="50000"/>
              </a:spcBef>
            </a:pPr>
            <a:r>
              <a:rPr lang="de-DE" altLang="en-US" sz="1700" b="1" dirty="0">
                <a:solidFill>
                  <a:srgbClr val="D8027F"/>
                </a:solidFill>
                <a:latin typeface="+mn-lt"/>
              </a:rPr>
              <a:t>Polymenorrhea and oligomenorrhea – treatment with dydrogesterone</a:t>
            </a:r>
            <a:r>
              <a:rPr lang="de-DE" altLang="en-US" sz="1700" b="1" baseline="30000" dirty="0">
                <a:solidFill>
                  <a:srgbClr val="D8027F"/>
                </a:solidFill>
                <a:latin typeface="+mn-lt"/>
              </a:rPr>
              <a:t>1</a:t>
            </a:r>
          </a:p>
        </p:txBody>
      </p:sp>
      <p:sp>
        <p:nvSpPr>
          <p:cNvPr id="51204" name="Textfeld 7"/>
          <p:cNvSpPr>
            <a:spLocks noChangeArrowheads="1"/>
          </p:cNvSpPr>
          <p:nvPr/>
        </p:nvSpPr>
        <p:spPr bwMode="auto">
          <a:xfrm>
            <a:off x="447936" y="5257429"/>
            <a:ext cx="8191818" cy="646986"/>
          </a:xfrm>
          <a:prstGeom prst="roundRect">
            <a:avLst>
              <a:gd name="adj" fmla="val 16667"/>
            </a:avLst>
          </a:prstGeom>
          <a:solidFill>
            <a:srgbClr val="FF0000"/>
          </a:solidFill>
          <a:ln w="19050">
            <a:solidFill>
              <a:srgbClr val="D8027F"/>
            </a:solidFill>
            <a:miter lim="800000"/>
            <a:headEnd/>
            <a:tailEnd/>
          </a:ln>
          <a:extLst/>
        </p:spPr>
        <p:txBody>
          <a:bodyPr wrap="square">
            <a:spAutoFit/>
          </a:bodyPr>
          <a:lstStyle>
            <a:lvl1pPr algn="l" eaLnBrk="0" hangingPunct="0">
              <a:spcBef>
                <a:spcPct val="0"/>
              </a:spcBef>
              <a:defRPr sz="2200">
                <a:solidFill>
                  <a:schemeClr val="tx1"/>
                </a:solidFill>
                <a:latin typeface="Arial" charset="0"/>
              </a:defRPr>
            </a:lvl1pPr>
            <a:lvl2pPr marL="742950" indent="-285750" algn="l" eaLnBrk="0" hangingPunct="0">
              <a:spcBef>
                <a:spcPct val="0"/>
              </a:spcBef>
              <a:spcAft>
                <a:spcPct val="30000"/>
              </a:spcAft>
              <a:buChar char="•"/>
              <a:defRPr sz="2000">
                <a:solidFill>
                  <a:schemeClr val="tx1"/>
                </a:solidFill>
                <a:latin typeface="Arial" charset="0"/>
              </a:defRPr>
            </a:lvl2pPr>
            <a:lvl3pPr marL="1143000" indent="-228600" algn="l" eaLnBrk="0" hangingPunct="0">
              <a:spcBef>
                <a:spcPct val="0"/>
              </a:spcBef>
              <a:spcAft>
                <a:spcPct val="30000"/>
              </a:spcAft>
              <a:buChar char="–"/>
              <a:defRPr sz="1600">
                <a:solidFill>
                  <a:schemeClr val="tx1"/>
                </a:solidFill>
                <a:latin typeface="Arial" charset="0"/>
              </a:defRPr>
            </a:lvl3pPr>
            <a:lvl4pPr marL="1600200" indent="-228600" algn="l" eaLnBrk="0" hangingPunct="0">
              <a:spcBef>
                <a:spcPct val="0"/>
              </a:spcBef>
              <a:spcAft>
                <a:spcPct val="30000"/>
              </a:spcAft>
              <a:buChar char="•"/>
              <a:defRPr sz="1600">
                <a:solidFill>
                  <a:schemeClr val="tx1"/>
                </a:solidFill>
                <a:latin typeface="Arial" charset="0"/>
              </a:defRPr>
            </a:lvl4pPr>
            <a:lvl5pPr marL="2057400" indent="-228600" algn="l" eaLnBrk="0" hangingPunct="0">
              <a:spcBef>
                <a:spcPct val="0"/>
              </a:spcBef>
              <a:spcAft>
                <a:spcPct val="30000"/>
              </a:spcAft>
              <a:buChar char="–"/>
              <a:defRPr sz="1600">
                <a:solidFill>
                  <a:schemeClr val="tx1"/>
                </a:solidFill>
                <a:latin typeface="Arial" charset="0"/>
              </a:defRPr>
            </a:lvl5pPr>
            <a:lvl6pPr marL="2514600" indent="-228600" eaLnBrk="0" fontAlgn="base" hangingPunct="0">
              <a:spcBef>
                <a:spcPct val="0"/>
              </a:spcBef>
              <a:spcAft>
                <a:spcPct val="30000"/>
              </a:spcAft>
              <a:buChar char="–"/>
              <a:defRPr sz="1600">
                <a:solidFill>
                  <a:schemeClr val="tx1"/>
                </a:solidFill>
                <a:latin typeface="Arial" charset="0"/>
              </a:defRPr>
            </a:lvl6pPr>
            <a:lvl7pPr marL="2971800" indent="-228600" eaLnBrk="0" fontAlgn="base" hangingPunct="0">
              <a:spcBef>
                <a:spcPct val="0"/>
              </a:spcBef>
              <a:spcAft>
                <a:spcPct val="30000"/>
              </a:spcAft>
              <a:buChar char="–"/>
              <a:defRPr sz="1600">
                <a:solidFill>
                  <a:schemeClr val="tx1"/>
                </a:solidFill>
                <a:latin typeface="Arial" charset="0"/>
              </a:defRPr>
            </a:lvl7pPr>
            <a:lvl8pPr marL="3429000" indent="-228600" eaLnBrk="0" fontAlgn="base" hangingPunct="0">
              <a:spcBef>
                <a:spcPct val="0"/>
              </a:spcBef>
              <a:spcAft>
                <a:spcPct val="30000"/>
              </a:spcAft>
              <a:buChar char="–"/>
              <a:defRPr sz="1600">
                <a:solidFill>
                  <a:schemeClr val="tx1"/>
                </a:solidFill>
                <a:latin typeface="Arial" charset="0"/>
              </a:defRPr>
            </a:lvl8pPr>
            <a:lvl9pPr marL="3886200" indent="-228600" eaLnBrk="0" fontAlgn="base" hangingPunct="0">
              <a:spcBef>
                <a:spcPct val="0"/>
              </a:spcBef>
              <a:spcAft>
                <a:spcPct val="30000"/>
              </a:spcAft>
              <a:buChar char="–"/>
              <a:defRPr sz="1600">
                <a:solidFill>
                  <a:schemeClr val="tx1"/>
                </a:solidFill>
                <a:latin typeface="Arial" charset="0"/>
              </a:defRPr>
            </a:lvl9pPr>
          </a:lstStyle>
          <a:p>
            <a:pPr algn="ctr" eaLnBrk="1" hangingPunct="1">
              <a:spcBef>
                <a:spcPct val="50000"/>
              </a:spcBef>
            </a:pPr>
            <a:r>
              <a:rPr lang="de-DE" altLang="en-US" sz="1600" dirty="0">
                <a:latin typeface="+mn-lt"/>
              </a:rPr>
              <a:t>Dydrogesterone successfully normalizes the length of the </a:t>
            </a:r>
            <a:br>
              <a:rPr lang="de-DE" altLang="en-US" sz="1600" dirty="0">
                <a:latin typeface="+mn-lt"/>
              </a:rPr>
            </a:br>
            <a:r>
              <a:rPr lang="de-DE" altLang="en-US" sz="1600" dirty="0">
                <a:latin typeface="+mn-lt"/>
              </a:rPr>
              <a:t>menstrual cycle; the effect continues during the follow-up period</a:t>
            </a:r>
            <a:r>
              <a:rPr lang="en-US" altLang="en-US" sz="1600" baseline="30000" dirty="0">
                <a:latin typeface="+mn-lt"/>
              </a:rPr>
              <a:t>1</a:t>
            </a:r>
            <a:endParaRPr lang="en-US" altLang="en-US" sz="1600" dirty="0">
              <a:latin typeface="+mn-lt"/>
            </a:endParaRPr>
          </a:p>
        </p:txBody>
      </p:sp>
      <p:sp>
        <p:nvSpPr>
          <p:cNvPr id="51205" name="Rechteck 10"/>
          <p:cNvSpPr>
            <a:spLocks noChangeArrowheads="1"/>
          </p:cNvSpPr>
          <p:nvPr/>
        </p:nvSpPr>
        <p:spPr bwMode="auto">
          <a:xfrm>
            <a:off x="691605" y="1829027"/>
            <a:ext cx="8308975" cy="461665"/>
          </a:xfrm>
          <a:prstGeom prst="rect">
            <a:avLst/>
          </a:prstGeom>
          <a:solidFill>
            <a:srgbClr val="FF0000"/>
          </a:solidFill>
          <a:ln>
            <a:noFill/>
          </a:ln>
          <a:extLst/>
        </p:spPr>
        <p:txBody>
          <a:bodyPr wrap="square">
            <a:spAutoFit/>
          </a:bodyPr>
          <a:lstStyle>
            <a:lvl1pPr algn="l" eaLnBrk="0" hangingPunct="0">
              <a:spcBef>
                <a:spcPct val="0"/>
              </a:spcBef>
              <a:defRPr sz="2200">
                <a:solidFill>
                  <a:schemeClr val="tx1"/>
                </a:solidFill>
                <a:latin typeface="Arial" charset="0"/>
              </a:defRPr>
            </a:lvl1pPr>
            <a:lvl2pPr marL="742950" indent="-285750" algn="l" eaLnBrk="0" hangingPunct="0">
              <a:spcBef>
                <a:spcPct val="0"/>
              </a:spcBef>
              <a:spcAft>
                <a:spcPct val="30000"/>
              </a:spcAft>
              <a:buChar char="•"/>
              <a:defRPr sz="2000">
                <a:solidFill>
                  <a:schemeClr val="tx1"/>
                </a:solidFill>
                <a:latin typeface="Arial" charset="0"/>
              </a:defRPr>
            </a:lvl2pPr>
            <a:lvl3pPr marL="1143000" indent="-228600" algn="l" eaLnBrk="0" hangingPunct="0">
              <a:spcBef>
                <a:spcPct val="0"/>
              </a:spcBef>
              <a:spcAft>
                <a:spcPct val="30000"/>
              </a:spcAft>
              <a:buChar char="–"/>
              <a:defRPr sz="1600">
                <a:solidFill>
                  <a:schemeClr val="tx1"/>
                </a:solidFill>
                <a:latin typeface="Arial" charset="0"/>
              </a:defRPr>
            </a:lvl3pPr>
            <a:lvl4pPr marL="1600200" indent="-228600" algn="l" eaLnBrk="0" hangingPunct="0">
              <a:spcBef>
                <a:spcPct val="0"/>
              </a:spcBef>
              <a:spcAft>
                <a:spcPct val="30000"/>
              </a:spcAft>
              <a:buChar char="•"/>
              <a:defRPr sz="1600">
                <a:solidFill>
                  <a:schemeClr val="tx1"/>
                </a:solidFill>
                <a:latin typeface="Arial" charset="0"/>
              </a:defRPr>
            </a:lvl4pPr>
            <a:lvl5pPr marL="2057400" indent="-228600" algn="l" eaLnBrk="0" hangingPunct="0">
              <a:spcBef>
                <a:spcPct val="0"/>
              </a:spcBef>
              <a:spcAft>
                <a:spcPct val="30000"/>
              </a:spcAft>
              <a:buChar char="–"/>
              <a:defRPr sz="1600">
                <a:solidFill>
                  <a:schemeClr val="tx1"/>
                </a:solidFill>
                <a:latin typeface="Arial" charset="0"/>
              </a:defRPr>
            </a:lvl5pPr>
            <a:lvl6pPr marL="2514600" indent="-228600" eaLnBrk="0" fontAlgn="base" hangingPunct="0">
              <a:spcBef>
                <a:spcPct val="0"/>
              </a:spcBef>
              <a:spcAft>
                <a:spcPct val="30000"/>
              </a:spcAft>
              <a:buChar char="–"/>
              <a:defRPr sz="1600">
                <a:solidFill>
                  <a:schemeClr val="tx1"/>
                </a:solidFill>
                <a:latin typeface="Arial" charset="0"/>
              </a:defRPr>
            </a:lvl6pPr>
            <a:lvl7pPr marL="2971800" indent="-228600" eaLnBrk="0" fontAlgn="base" hangingPunct="0">
              <a:spcBef>
                <a:spcPct val="0"/>
              </a:spcBef>
              <a:spcAft>
                <a:spcPct val="30000"/>
              </a:spcAft>
              <a:buChar char="–"/>
              <a:defRPr sz="1600">
                <a:solidFill>
                  <a:schemeClr val="tx1"/>
                </a:solidFill>
                <a:latin typeface="Arial" charset="0"/>
              </a:defRPr>
            </a:lvl7pPr>
            <a:lvl8pPr marL="3429000" indent="-228600" eaLnBrk="0" fontAlgn="base" hangingPunct="0">
              <a:spcBef>
                <a:spcPct val="0"/>
              </a:spcBef>
              <a:spcAft>
                <a:spcPct val="30000"/>
              </a:spcAft>
              <a:buChar char="–"/>
              <a:defRPr sz="1600">
                <a:solidFill>
                  <a:schemeClr val="tx1"/>
                </a:solidFill>
                <a:latin typeface="Arial" charset="0"/>
              </a:defRPr>
            </a:lvl8pPr>
            <a:lvl9pPr marL="3886200" indent="-228600" eaLnBrk="0" fontAlgn="base" hangingPunct="0">
              <a:spcBef>
                <a:spcPct val="0"/>
              </a:spcBef>
              <a:spcAft>
                <a:spcPct val="30000"/>
              </a:spcAft>
              <a:buChar char="–"/>
              <a:defRPr sz="1600">
                <a:solidFill>
                  <a:schemeClr val="tx1"/>
                </a:solidFill>
                <a:latin typeface="Arial" charset="0"/>
              </a:defRPr>
            </a:lvl9pPr>
          </a:lstStyle>
          <a:p>
            <a:pPr eaLnBrk="1" fontAlgn="b" hangingPunct="1">
              <a:spcBef>
                <a:spcPct val="50000"/>
              </a:spcBef>
            </a:pPr>
            <a:r>
              <a:rPr lang="en-US" altLang="en-US" sz="1200" dirty="0">
                <a:latin typeface="+mn-lt"/>
              </a:rPr>
              <a:t>Treatment: 10 mg/day dydrogesterone from days 11–25 of the cycle; </a:t>
            </a:r>
            <a:br>
              <a:rPr lang="en-US" altLang="en-US" sz="1200" dirty="0">
                <a:latin typeface="+mn-lt"/>
              </a:rPr>
            </a:br>
            <a:r>
              <a:rPr lang="en-US" altLang="en-US" sz="1200" dirty="0">
                <a:latin typeface="+mn-lt"/>
              </a:rPr>
              <a:t>treatment duration: 3 cycles; follow-up period: 3 cycles</a:t>
            </a:r>
          </a:p>
        </p:txBody>
      </p:sp>
      <p:sp>
        <p:nvSpPr>
          <p:cNvPr id="17" name="Content Placeholder 100"/>
          <p:cNvSpPr txBox="1">
            <a:spLocks/>
          </p:cNvSpPr>
          <p:nvPr/>
        </p:nvSpPr>
        <p:spPr bwMode="gray">
          <a:xfrm>
            <a:off x="356390" y="6239672"/>
            <a:ext cx="6359526" cy="209288"/>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fontAlgn="base">
              <a:lnSpc>
                <a:spcPct val="95000"/>
              </a:lnSpc>
              <a:spcBef>
                <a:spcPct val="30000"/>
              </a:spcBef>
              <a:spcAft>
                <a:spcPct val="20000"/>
              </a:spcAft>
              <a:buClr>
                <a:schemeClr val="tx1"/>
              </a:buClr>
              <a:buSzPct val="110000"/>
              <a:defRPr sz="800"/>
            </a:lvl1pPr>
            <a:lvl2pPr marL="742950" indent="-285750" eaLnBrk="0" hangingPunct="0">
              <a:spcBef>
                <a:spcPct val="0"/>
              </a:spcBef>
              <a:spcAft>
                <a:spcPct val="30000"/>
              </a:spcAft>
              <a:buChar char="•"/>
              <a:defRPr sz="2000">
                <a:latin typeface="Arial" charset="0"/>
              </a:defRPr>
            </a:lvl2pPr>
            <a:lvl3pPr marL="1143000" indent="-228600" eaLnBrk="0" hangingPunct="0">
              <a:spcBef>
                <a:spcPct val="0"/>
              </a:spcBef>
              <a:spcAft>
                <a:spcPct val="30000"/>
              </a:spcAft>
              <a:buChar char="–"/>
              <a:defRPr sz="1600">
                <a:latin typeface="Arial" charset="0"/>
              </a:defRPr>
            </a:lvl3pPr>
            <a:lvl4pPr marL="1600200" indent="-228600" eaLnBrk="0" hangingPunct="0">
              <a:spcBef>
                <a:spcPct val="0"/>
              </a:spcBef>
              <a:spcAft>
                <a:spcPct val="30000"/>
              </a:spcAft>
              <a:buChar char="•"/>
              <a:defRPr sz="1600">
                <a:latin typeface="Arial" charset="0"/>
              </a:defRPr>
            </a:lvl4pPr>
            <a:lvl5pPr marL="2057400" indent="-228600" eaLnBrk="0" hangingPunct="0">
              <a:spcBef>
                <a:spcPct val="0"/>
              </a:spcBef>
              <a:spcAft>
                <a:spcPct val="30000"/>
              </a:spcAft>
              <a:buChar char="–"/>
              <a:defRPr sz="1600">
                <a:latin typeface="Arial" charset="0"/>
              </a:defRPr>
            </a:lvl5pPr>
            <a:lvl6pPr marL="2514600" indent="-228600" eaLnBrk="0" fontAlgn="base" hangingPunct="0">
              <a:spcBef>
                <a:spcPct val="0"/>
              </a:spcBef>
              <a:spcAft>
                <a:spcPct val="30000"/>
              </a:spcAft>
              <a:buChar char="–"/>
              <a:defRPr sz="1600">
                <a:latin typeface="Arial" charset="0"/>
              </a:defRPr>
            </a:lvl6pPr>
            <a:lvl7pPr marL="2971800" indent="-228600" eaLnBrk="0" fontAlgn="base" hangingPunct="0">
              <a:spcBef>
                <a:spcPct val="0"/>
              </a:spcBef>
              <a:spcAft>
                <a:spcPct val="30000"/>
              </a:spcAft>
              <a:buChar char="–"/>
              <a:defRPr sz="1600">
                <a:latin typeface="Arial" charset="0"/>
              </a:defRPr>
            </a:lvl7pPr>
            <a:lvl8pPr marL="3429000" indent="-228600" eaLnBrk="0" fontAlgn="base" hangingPunct="0">
              <a:spcBef>
                <a:spcPct val="0"/>
              </a:spcBef>
              <a:spcAft>
                <a:spcPct val="30000"/>
              </a:spcAft>
              <a:buChar char="–"/>
              <a:defRPr sz="1600">
                <a:latin typeface="Arial" charset="0"/>
              </a:defRPr>
            </a:lvl8pPr>
            <a:lvl9pPr marL="3886200" indent="-228600" eaLnBrk="0" fontAlgn="base" hangingPunct="0">
              <a:spcBef>
                <a:spcPct val="0"/>
              </a:spcBef>
              <a:spcAft>
                <a:spcPct val="30000"/>
              </a:spcAft>
              <a:buChar char="–"/>
              <a:defRPr sz="1600">
                <a:latin typeface="Arial" charset="0"/>
              </a:defRPr>
            </a:lvl9pPr>
          </a:lstStyle>
          <a:p>
            <a:r>
              <a:rPr lang="en-GB" altLang="en-US" dirty="0"/>
              <a:t>1. Anklesaria B, </a:t>
            </a:r>
            <a:r>
              <a:rPr lang="en-GB" altLang="en-US" i="1" dirty="0"/>
              <a:t>et al</a:t>
            </a:r>
            <a:r>
              <a:rPr lang="en-GB" altLang="en-US" dirty="0"/>
              <a:t>. Cycle regularization with dydrogesterone in Indian women. </a:t>
            </a:r>
            <a:r>
              <a:rPr lang="en-GB" altLang="en-US" i="1" dirty="0"/>
              <a:t>Obs &amp; Gynae</a:t>
            </a:r>
            <a:r>
              <a:rPr lang="en-GB" altLang="en-US" dirty="0"/>
              <a:t> 1999;4(9):559–564</a:t>
            </a:r>
            <a:endParaRPr lang="en-GB" dirty="0"/>
          </a:p>
        </p:txBody>
      </p:sp>
      <p:graphicFrame>
        <p:nvGraphicFramePr>
          <p:cNvPr id="2" name="Object 1"/>
          <p:cNvGraphicFramePr>
            <a:graphicFrameLocks/>
          </p:cNvGraphicFramePr>
          <p:nvPr>
            <p:extLst>
              <p:ext uri="{D42A27DB-BD31-4B8C-83A1-F6EECF244321}">
                <p14:modId xmlns:p14="http://schemas.microsoft.com/office/powerpoint/2010/main" val="3945348658"/>
              </p:ext>
            </p:extLst>
          </p:nvPr>
        </p:nvGraphicFramePr>
        <p:xfrm>
          <a:off x="304800" y="2252663"/>
          <a:ext cx="8308975" cy="3200400"/>
        </p:xfrm>
        <a:graphic>
          <a:graphicData uri="http://schemas.openxmlformats.org/drawingml/2006/chart">
            <c:chart xmlns:c="http://schemas.openxmlformats.org/drawingml/2006/chart" xmlns:r="http://schemas.openxmlformats.org/officeDocument/2006/relationships" r:id="rId3"/>
          </a:graphicData>
        </a:graphic>
      </p:graphicFrame>
      <p:sp>
        <p:nvSpPr>
          <p:cNvPr id="21" name="Pfeil nach rechts 20"/>
          <p:cNvSpPr/>
          <p:nvPr/>
        </p:nvSpPr>
        <p:spPr>
          <a:xfrm>
            <a:off x="3657600" y="2209800"/>
            <a:ext cx="2728913" cy="457200"/>
          </a:xfrm>
          <a:prstGeom prst="rightArrow">
            <a:avLst/>
          </a:prstGeom>
          <a:solidFill>
            <a:srgbClr val="D8027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de-DE" sz="1400" dirty="0"/>
              <a:t>Follow-up </a:t>
            </a:r>
          </a:p>
        </p:txBody>
      </p:sp>
      <p:cxnSp>
        <p:nvCxnSpPr>
          <p:cNvPr id="51209" name="Gerade Verbindung 19"/>
          <p:cNvCxnSpPr>
            <a:cxnSpLocks noChangeShapeType="1"/>
          </p:cNvCxnSpPr>
          <p:nvPr/>
        </p:nvCxnSpPr>
        <p:spPr bwMode="auto">
          <a:xfrm flipH="1">
            <a:off x="3575050" y="2605088"/>
            <a:ext cx="19050" cy="2325687"/>
          </a:xfrm>
          <a:prstGeom prst="line">
            <a:avLst/>
          </a:prstGeom>
          <a:noFill/>
          <a:ln w="28575"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1210" name="TextBox 2"/>
          <p:cNvSpPr txBox="1">
            <a:spLocks noChangeArrowheads="1"/>
          </p:cNvSpPr>
          <p:nvPr/>
        </p:nvSpPr>
        <p:spPr bwMode="auto">
          <a:xfrm>
            <a:off x="6851299" y="3281363"/>
            <a:ext cx="18453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0"/>
              </a:spcBef>
              <a:defRPr sz="2200">
                <a:solidFill>
                  <a:schemeClr val="tx1"/>
                </a:solidFill>
                <a:latin typeface="Arial" charset="0"/>
              </a:defRPr>
            </a:lvl1pPr>
            <a:lvl2pPr marL="742950" indent="-285750" algn="l" eaLnBrk="0" hangingPunct="0">
              <a:spcBef>
                <a:spcPct val="0"/>
              </a:spcBef>
              <a:spcAft>
                <a:spcPct val="30000"/>
              </a:spcAft>
              <a:buChar char="•"/>
              <a:defRPr sz="2000">
                <a:solidFill>
                  <a:schemeClr val="tx1"/>
                </a:solidFill>
                <a:latin typeface="Arial" charset="0"/>
              </a:defRPr>
            </a:lvl2pPr>
            <a:lvl3pPr marL="1143000" indent="-228600" algn="l" eaLnBrk="0" hangingPunct="0">
              <a:spcBef>
                <a:spcPct val="0"/>
              </a:spcBef>
              <a:spcAft>
                <a:spcPct val="30000"/>
              </a:spcAft>
              <a:buChar char="–"/>
              <a:defRPr sz="1600">
                <a:solidFill>
                  <a:schemeClr val="tx1"/>
                </a:solidFill>
                <a:latin typeface="Arial" charset="0"/>
              </a:defRPr>
            </a:lvl3pPr>
            <a:lvl4pPr marL="1600200" indent="-228600" algn="l" eaLnBrk="0" hangingPunct="0">
              <a:spcBef>
                <a:spcPct val="0"/>
              </a:spcBef>
              <a:spcAft>
                <a:spcPct val="30000"/>
              </a:spcAft>
              <a:buChar char="•"/>
              <a:defRPr sz="1600">
                <a:solidFill>
                  <a:schemeClr val="tx1"/>
                </a:solidFill>
                <a:latin typeface="Arial" charset="0"/>
              </a:defRPr>
            </a:lvl4pPr>
            <a:lvl5pPr marL="2057400" indent="-228600" algn="l" eaLnBrk="0" hangingPunct="0">
              <a:spcBef>
                <a:spcPct val="0"/>
              </a:spcBef>
              <a:spcAft>
                <a:spcPct val="30000"/>
              </a:spcAft>
              <a:buChar char="–"/>
              <a:defRPr sz="1600">
                <a:solidFill>
                  <a:schemeClr val="tx1"/>
                </a:solidFill>
                <a:latin typeface="Arial" charset="0"/>
              </a:defRPr>
            </a:lvl5pPr>
            <a:lvl6pPr marL="2514600" indent="-228600" eaLnBrk="0" fontAlgn="base" hangingPunct="0">
              <a:spcBef>
                <a:spcPct val="0"/>
              </a:spcBef>
              <a:spcAft>
                <a:spcPct val="30000"/>
              </a:spcAft>
              <a:buChar char="–"/>
              <a:defRPr sz="1600">
                <a:solidFill>
                  <a:schemeClr val="tx1"/>
                </a:solidFill>
                <a:latin typeface="Arial" charset="0"/>
              </a:defRPr>
            </a:lvl6pPr>
            <a:lvl7pPr marL="2971800" indent="-228600" eaLnBrk="0" fontAlgn="base" hangingPunct="0">
              <a:spcBef>
                <a:spcPct val="0"/>
              </a:spcBef>
              <a:spcAft>
                <a:spcPct val="30000"/>
              </a:spcAft>
              <a:buChar char="–"/>
              <a:defRPr sz="1600">
                <a:solidFill>
                  <a:schemeClr val="tx1"/>
                </a:solidFill>
                <a:latin typeface="Arial" charset="0"/>
              </a:defRPr>
            </a:lvl7pPr>
            <a:lvl8pPr marL="3429000" indent="-228600" eaLnBrk="0" fontAlgn="base" hangingPunct="0">
              <a:spcBef>
                <a:spcPct val="0"/>
              </a:spcBef>
              <a:spcAft>
                <a:spcPct val="30000"/>
              </a:spcAft>
              <a:buChar char="–"/>
              <a:defRPr sz="1600">
                <a:solidFill>
                  <a:schemeClr val="tx1"/>
                </a:solidFill>
                <a:latin typeface="Arial" charset="0"/>
              </a:defRPr>
            </a:lvl8pPr>
            <a:lvl9pPr marL="3886200" indent="-228600" eaLnBrk="0" fontAlgn="base" hangingPunct="0">
              <a:spcBef>
                <a:spcPct val="0"/>
              </a:spcBef>
              <a:spcAft>
                <a:spcPct val="30000"/>
              </a:spcAft>
              <a:buChar char="–"/>
              <a:defRPr sz="1600">
                <a:solidFill>
                  <a:schemeClr val="tx1"/>
                </a:solidFill>
                <a:latin typeface="Arial" charset="0"/>
              </a:defRPr>
            </a:lvl9pPr>
          </a:lstStyle>
          <a:p>
            <a:pPr algn="ctr" eaLnBrk="1" hangingPunct="1">
              <a:spcBef>
                <a:spcPct val="50000"/>
              </a:spcBef>
            </a:pPr>
            <a:r>
              <a:rPr lang="en-GB" altLang="en-US" sz="1200" dirty="0">
                <a:latin typeface="+mn-lt"/>
              </a:rPr>
              <a:t>Polymenorrhea (N=128)</a:t>
            </a:r>
          </a:p>
        </p:txBody>
      </p:sp>
      <p:sp>
        <p:nvSpPr>
          <p:cNvPr id="51212" name="TextBox 14"/>
          <p:cNvSpPr txBox="1">
            <a:spLocks noChangeArrowheads="1"/>
          </p:cNvSpPr>
          <p:nvPr/>
        </p:nvSpPr>
        <p:spPr bwMode="auto">
          <a:xfrm>
            <a:off x="6839408" y="3525838"/>
            <a:ext cx="184217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0"/>
              </a:spcBef>
              <a:defRPr sz="2200">
                <a:solidFill>
                  <a:schemeClr val="tx1"/>
                </a:solidFill>
                <a:latin typeface="Arial" charset="0"/>
              </a:defRPr>
            </a:lvl1pPr>
            <a:lvl2pPr marL="742950" indent="-285750" algn="l" eaLnBrk="0" hangingPunct="0">
              <a:spcBef>
                <a:spcPct val="0"/>
              </a:spcBef>
              <a:spcAft>
                <a:spcPct val="30000"/>
              </a:spcAft>
              <a:buChar char="•"/>
              <a:defRPr sz="2000">
                <a:solidFill>
                  <a:schemeClr val="tx1"/>
                </a:solidFill>
                <a:latin typeface="Arial" charset="0"/>
              </a:defRPr>
            </a:lvl2pPr>
            <a:lvl3pPr marL="1143000" indent="-228600" algn="l" eaLnBrk="0" hangingPunct="0">
              <a:spcBef>
                <a:spcPct val="0"/>
              </a:spcBef>
              <a:spcAft>
                <a:spcPct val="30000"/>
              </a:spcAft>
              <a:buChar char="–"/>
              <a:defRPr sz="1600">
                <a:solidFill>
                  <a:schemeClr val="tx1"/>
                </a:solidFill>
                <a:latin typeface="Arial" charset="0"/>
              </a:defRPr>
            </a:lvl3pPr>
            <a:lvl4pPr marL="1600200" indent="-228600" algn="l" eaLnBrk="0" hangingPunct="0">
              <a:spcBef>
                <a:spcPct val="0"/>
              </a:spcBef>
              <a:spcAft>
                <a:spcPct val="30000"/>
              </a:spcAft>
              <a:buChar char="•"/>
              <a:defRPr sz="1600">
                <a:solidFill>
                  <a:schemeClr val="tx1"/>
                </a:solidFill>
                <a:latin typeface="Arial" charset="0"/>
              </a:defRPr>
            </a:lvl4pPr>
            <a:lvl5pPr marL="2057400" indent="-228600" algn="l" eaLnBrk="0" hangingPunct="0">
              <a:spcBef>
                <a:spcPct val="0"/>
              </a:spcBef>
              <a:spcAft>
                <a:spcPct val="30000"/>
              </a:spcAft>
              <a:buChar char="–"/>
              <a:defRPr sz="1600">
                <a:solidFill>
                  <a:schemeClr val="tx1"/>
                </a:solidFill>
                <a:latin typeface="Arial" charset="0"/>
              </a:defRPr>
            </a:lvl5pPr>
            <a:lvl6pPr marL="2514600" indent="-228600" eaLnBrk="0" fontAlgn="base" hangingPunct="0">
              <a:spcBef>
                <a:spcPct val="0"/>
              </a:spcBef>
              <a:spcAft>
                <a:spcPct val="30000"/>
              </a:spcAft>
              <a:buChar char="–"/>
              <a:defRPr sz="1600">
                <a:solidFill>
                  <a:schemeClr val="tx1"/>
                </a:solidFill>
                <a:latin typeface="Arial" charset="0"/>
              </a:defRPr>
            </a:lvl6pPr>
            <a:lvl7pPr marL="2971800" indent="-228600" eaLnBrk="0" fontAlgn="base" hangingPunct="0">
              <a:spcBef>
                <a:spcPct val="0"/>
              </a:spcBef>
              <a:spcAft>
                <a:spcPct val="30000"/>
              </a:spcAft>
              <a:buChar char="–"/>
              <a:defRPr sz="1600">
                <a:solidFill>
                  <a:schemeClr val="tx1"/>
                </a:solidFill>
                <a:latin typeface="Arial" charset="0"/>
              </a:defRPr>
            </a:lvl7pPr>
            <a:lvl8pPr marL="3429000" indent="-228600" eaLnBrk="0" fontAlgn="base" hangingPunct="0">
              <a:spcBef>
                <a:spcPct val="0"/>
              </a:spcBef>
              <a:spcAft>
                <a:spcPct val="30000"/>
              </a:spcAft>
              <a:buChar char="–"/>
              <a:defRPr sz="1600">
                <a:solidFill>
                  <a:schemeClr val="tx1"/>
                </a:solidFill>
                <a:latin typeface="Arial" charset="0"/>
              </a:defRPr>
            </a:lvl8pPr>
            <a:lvl9pPr marL="3886200" indent="-228600" eaLnBrk="0" fontAlgn="base" hangingPunct="0">
              <a:spcBef>
                <a:spcPct val="0"/>
              </a:spcBef>
              <a:spcAft>
                <a:spcPct val="30000"/>
              </a:spcAft>
              <a:buChar char="–"/>
              <a:defRPr sz="1600">
                <a:solidFill>
                  <a:schemeClr val="tx1"/>
                </a:solidFill>
                <a:latin typeface="Arial" charset="0"/>
              </a:defRPr>
            </a:lvl9pPr>
          </a:lstStyle>
          <a:p>
            <a:pPr algn="ctr" eaLnBrk="1" hangingPunct="1">
              <a:spcBef>
                <a:spcPct val="50000"/>
              </a:spcBef>
            </a:pPr>
            <a:r>
              <a:rPr lang="en-GB" altLang="en-US" sz="1200" dirty="0">
                <a:latin typeface="+mn-lt"/>
              </a:rPr>
              <a:t>Oligomenorrhea (N=69)</a:t>
            </a:r>
          </a:p>
        </p:txBody>
      </p:sp>
      <p:cxnSp>
        <p:nvCxnSpPr>
          <p:cNvPr id="51214" name="Straight Connector 4"/>
          <p:cNvCxnSpPr>
            <a:cxnSpLocks noChangeShapeType="1"/>
          </p:cNvCxnSpPr>
          <p:nvPr/>
        </p:nvCxnSpPr>
        <p:spPr bwMode="auto">
          <a:xfrm>
            <a:off x="6592887" y="3648075"/>
            <a:ext cx="228600" cy="0"/>
          </a:xfrm>
          <a:prstGeom prst="line">
            <a:avLst/>
          </a:prstGeom>
          <a:noFill/>
          <a:ln w="28575" algn="ctr">
            <a:solidFill>
              <a:srgbClr val="60B4DA"/>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1216" name="Straight Connector 22"/>
          <p:cNvCxnSpPr>
            <a:cxnSpLocks noChangeShapeType="1"/>
          </p:cNvCxnSpPr>
          <p:nvPr/>
        </p:nvCxnSpPr>
        <p:spPr bwMode="auto">
          <a:xfrm>
            <a:off x="6592887" y="3419475"/>
            <a:ext cx="228600" cy="0"/>
          </a:xfrm>
          <a:prstGeom prst="line">
            <a:avLst/>
          </a:prstGeom>
          <a:noFill/>
          <a:ln w="28575" algn="ctr">
            <a:solidFill>
              <a:srgbClr val="D8027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1218" name="TextBox 26"/>
          <p:cNvSpPr txBox="1">
            <a:spLocks noChangeArrowheads="1"/>
          </p:cNvSpPr>
          <p:nvPr/>
        </p:nvSpPr>
        <p:spPr bwMode="auto">
          <a:xfrm>
            <a:off x="6476905" y="3067050"/>
            <a:ext cx="17924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0"/>
              </a:spcBef>
              <a:defRPr sz="2200">
                <a:solidFill>
                  <a:schemeClr val="tx1"/>
                </a:solidFill>
                <a:latin typeface="Arial" charset="0"/>
              </a:defRPr>
            </a:lvl1pPr>
            <a:lvl2pPr marL="742950" indent="-285750" algn="l" eaLnBrk="0" hangingPunct="0">
              <a:spcBef>
                <a:spcPct val="0"/>
              </a:spcBef>
              <a:spcAft>
                <a:spcPct val="30000"/>
              </a:spcAft>
              <a:buChar char="•"/>
              <a:defRPr sz="2000">
                <a:solidFill>
                  <a:schemeClr val="tx1"/>
                </a:solidFill>
                <a:latin typeface="Arial" charset="0"/>
              </a:defRPr>
            </a:lvl2pPr>
            <a:lvl3pPr marL="1143000" indent="-228600" algn="l" eaLnBrk="0" hangingPunct="0">
              <a:spcBef>
                <a:spcPct val="0"/>
              </a:spcBef>
              <a:spcAft>
                <a:spcPct val="30000"/>
              </a:spcAft>
              <a:buChar char="–"/>
              <a:defRPr sz="1600">
                <a:solidFill>
                  <a:schemeClr val="tx1"/>
                </a:solidFill>
                <a:latin typeface="Arial" charset="0"/>
              </a:defRPr>
            </a:lvl3pPr>
            <a:lvl4pPr marL="1600200" indent="-228600" algn="l" eaLnBrk="0" hangingPunct="0">
              <a:spcBef>
                <a:spcPct val="0"/>
              </a:spcBef>
              <a:spcAft>
                <a:spcPct val="30000"/>
              </a:spcAft>
              <a:buChar char="•"/>
              <a:defRPr sz="1600">
                <a:solidFill>
                  <a:schemeClr val="tx1"/>
                </a:solidFill>
                <a:latin typeface="Arial" charset="0"/>
              </a:defRPr>
            </a:lvl4pPr>
            <a:lvl5pPr marL="2057400" indent="-228600" algn="l" eaLnBrk="0" hangingPunct="0">
              <a:spcBef>
                <a:spcPct val="0"/>
              </a:spcBef>
              <a:spcAft>
                <a:spcPct val="30000"/>
              </a:spcAft>
              <a:buChar char="–"/>
              <a:defRPr sz="1600">
                <a:solidFill>
                  <a:schemeClr val="tx1"/>
                </a:solidFill>
                <a:latin typeface="Arial" charset="0"/>
              </a:defRPr>
            </a:lvl5pPr>
            <a:lvl6pPr marL="2514600" indent="-228600" eaLnBrk="0" fontAlgn="base" hangingPunct="0">
              <a:spcBef>
                <a:spcPct val="0"/>
              </a:spcBef>
              <a:spcAft>
                <a:spcPct val="30000"/>
              </a:spcAft>
              <a:buChar char="–"/>
              <a:defRPr sz="1600">
                <a:solidFill>
                  <a:schemeClr val="tx1"/>
                </a:solidFill>
                <a:latin typeface="Arial" charset="0"/>
              </a:defRPr>
            </a:lvl6pPr>
            <a:lvl7pPr marL="2971800" indent="-228600" eaLnBrk="0" fontAlgn="base" hangingPunct="0">
              <a:spcBef>
                <a:spcPct val="0"/>
              </a:spcBef>
              <a:spcAft>
                <a:spcPct val="30000"/>
              </a:spcAft>
              <a:buChar char="–"/>
              <a:defRPr sz="1600">
                <a:solidFill>
                  <a:schemeClr val="tx1"/>
                </a:solidFill>
                <a:latin typeface="Arial" charset="0"/>
              </a:defRPr>
            </a:lvl7pPr>
            <a:lvl8pPr marL="3429000" indent="-228600" eaLnBrk="0" fontAlgn="base" hangingPunct="0">
              <a:spcBef>
                <a:spcPct val="0"/>
              </a:spcBef>
              <a:spcAft>
                <a:spcPct val="30000"/>
              </a:spcAft>
              <a:buChar char="–"/>
              <a:defRPr sz="1600">
                <a:solidFill>
                  <a:schemeClr val="tx1"/>
                </a:solidFill>
                <a:latin typeface="Arial" charset="0"/>
              </a:defRPr>
            </a:lvl8pPr>
            <a:lvl9pPr marL="3886200" indent="-228600" eaLnBrk="0" fontAlgn="base" hangingPunct="0">
              <a:spcBef>
                <a:spcPct val="0"/>
              </a:spcBef>
              <a:spcAft>
                <a:spcPct val="30000"/>
              </a:spcAft>
              <a:buChar char="–"/>
              <a:defRPr sz="1600">
                <a:solidFill>
                  <a:schemeClr val="tx1"/>
                </a:solidFill>
                <a:latin typeface="Arial" charset="0"/>
              </a:defRPr>
            </a:lvl9pPr>
          </a:lstStyle>
          <a:p>
            <a:pPr algn="ctr" eaLnBrk="1" hangingPunct="1">
              <a:spcBef>
                <a:spcPct val="50000"/>
              </a:spcBef>
            </a:pPr>
            <a:r>
              <a:rPr lang="en-GB" altLang="en-US" sz="1200" b="1" dirty="0">
                <a:latin typeface="+mn-lt"/>
              </a:rPr>
              <a:t>Average cycle length</a:t>
            </a:r>
          </a:p>
        </p:txBody>
      </p:sp>
      <p:sp>
        <p:nvSpPr>
          <p:cNvPr id="16" name="Slide Number Placeholder 2">
            <a:extLst>
              <a:ext uri="{FF2B5EF4-FFF2-40B4-BE49-F238E27FC236}">
                <a16:creationId xmlns:a16="http://schemas.microsoft.com/office/drawing/2014/main" xmlns="" id="{30733FAA-931B-4958-ADDB-CC8FE595BE3B}"/>
              </a:ext>
            </a:extLst>
          </p:cNvPr>
          <p:cNvSpPr txBox="1">
            <a:spLocks/>
          </p:cNvSpPr>
          <p:nvPr/>
        </p:nvSpPr>
        <p:spPr>
          <a:xfrm>
            <a:off x="78056" y="6407532"/>
            <a:ext cx="415659" cy="283464"/>
          </a:xfrm>
          <a:prstGeom prst="rect">
            <a:avLst/>
          </a:prstGeom>
        </p:spPr>
        <p:txBody>
          <a:bodyPr vert="horz" lIns="91440" tIns="45720" rIns="91440" bIns="45720" rtlCol="0" anchor="ctr"/>
          <a:lstStyle>
            <a:defPPr>
              <a:defRPr lang="en-US"/>
            </a:defPPr>
            <a:lvl1pPr marL="0" algn="l" defTabSz="914400" rtl="0" eaLnBrk="1" latinLnBrk="0" hangingPunct="1">
              <a:defRPr sz="10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A2885E78-1F86-4A3D-9EE1-B0103B1CEF15}" type="slidenum">
              <a:rPr lang="en-US" smtClean="0">
                <a:solidFill>
                  <a:srgbClr val="000000"/>
                </a:solidFill>
              </a:rPr>
              <a:pPr/>
              <a:t>18</a:t>
            </a:fld>
            <a:endParaRPr lang="en-US" dirty="0">
              <a:solidFill>
                <a:srgbClr val="000000"/>
              </a:solidFill>
            </a:endParaRPr>
          </a:p>
        </p:txBody>
      </p:sp>
      <p:sp>
        <p:nvSpPr>
          <p:cNvPr id="18" name="TextBox 17"/>
          <p:cNvSpPr txBox="1"/>
          <p:nvPr/>
        </p:nvSpPr>
        <p:spPr>
          <a:xfrm>
            <a:off x="8127788" y="155274"/>
            <a:ext cx="652743" cy="369332"/>
          </a:xfrm>
          <a:prstGeom prst="rect">
            <a:avLst/>
          </a:prstGeom>
          <a:solidFill>
            <a:srgbClr val="FFFF00"/>
          </a:solidFill>
        </p:spPr>
        <p:txBody>
          <a:bodyPr wrap="none" rtlCol="0">
            <a:spAutoFit/>
          </a:bodyPr>
          <a:lstStyle/>
          <a:p>
            <a:r>
              <a:rPr lang="tr-TR" dirty="0" smtClean="0">
                <a:solidFill>
                  <a:srgbClr val="FF0000"/>
                </a:solidFill>
              </a:rPr>
              <a:t>1999</a:t>
            </a:r>
            <a:endParaRPr lang="tr-TR" dirty="0">
              <a:solidFill>
                <a:srgbClr val="FF0000"/>
              </a:solidFill>
            </a:endParaRPr>
          </a:p>
        </p:txBody>
      </p:sp>
    </p:spTree>
    <p:extLst>
      <p:ext uri="{BB962C8B-B14F-4D97-AF65-F5344CB8AC3E}">
        <p14:creationId xmlns:p14="http://schemas.microsoft.com/office/powerpoint/2010/main" val="369400027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0178" name="Title 1"/>
          <p:cNvSpPr>
            <a:spLocks noGrp="1"/>
          </p:cNvSpPr>
          <p:nvPr>
            <p:ph type="title"/>
          </p:nvPr>
        </p:nvSpPr>
        <p:spPr>
          <a:xfrm>
            <a:off x="424223" y="227806"/>
            <a:ext cx="8229600" cy="1143000"/>
          </a:xfrm>
        </p:spPr>
        <p:txBody>
          <a:bodyPr>
            <a:normAutofit fontScale="90000"/>
          </a:bodyPr>
          <a:lstStyle/>
          <a:p>
            <a:pPr eaLnBrk="1" hangingPunct="1"/>
            <a:r>
              <a:rPr lang="en-GB" altLang="en-US" dirty="0">
                <a:solidFill>
                  <a:srgbClr val="FFFF00"/>
                </a:solidFill>
              </a:rPr>
              <a:t>Dydrogesterone for the Management of DUB/Irregular Cycles </a:t>
            </a:r>
          </a:p>
        </p:txBody>
      </p:sp>
      <p:sp>
        <p:nvSpPr>
          <p:cNvPr id="4" name="Content Placeholder 100"/>
          <p:cNvSpPr txBox="1">
            <a:spLocks/>
          </p:cNvSpPr>
          <p:nvPr/>
        </p:nvSpPr>
        <p:spPr bwMode="gray">
          <a:xfrm>
            <a:off x="356393" y="6239675"/>
            <a:ext cx="6648451" cy="326243"/>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fontAlgn="base">
              <a:lnSpc>
                <a:spcPct val="95000"/>
              </a:lnSpc>
              <a:spcBef>
                <a:spcPct val="30000"/>
              </a:spcBef>
              <a:spcAft>
                <a:spcPct val="20000"/>
              </a:spcAft>
              <a:buClr>
                <a:schemeClr val="tx1"/>
              </a:buClr>
              <a:buSzPct val="110000"/>
              <a:defRPr sz="800"/>
            </a:lvl1pPr>
            <a:lvl2pPr marL="742950" indent="-285750" eaLnBrk="0" hangingPunct="0">
              <a:spcBef>
                <a:spcPct val="0"/>
              </a:spcBef>
              <a:spcAft>
                <a:spcPct val="30000"/>
              </a:spcAft>
              <a:buChar char="•"/>
              <a:defRPr sz="2000">
                <a:latin typeface="Arial" charset="0"/>
              </a:defRPr>
            </a:lvl2pPr>
            <a:lvl3pPr marL="1143000" indent="-228600" eaLnBrk="0" hangingPunct="0">
              <a:spcBef>
                <a:spcPct val="0"/>
              </a:spcBef>
              <a:spcAft>
                <a:spcPct val="30000"/>
              </a:spcAft>
              <a:buChar char="–"/>
              <a:defRPr sz="1600">
                <a:latin typeface="Arial" charset="0"/>
              </a:defRPr>
            </a:lvl3pPr>
            <a:lvl4pPr marL="1600200" indent="-228600" eaLnBrk="0" hangingPunct="0">
              <a:spcBef>
                <a:spcPct val="0"/>
              </a:spcBef>
              <a:spcAft>
                <a:spcPct val="30000"/>
              </a:spcAft>
              <a:buChar char="•"/>
              <a:defRPr sz="1600">
                <a:latin typeface="Arial" charset="0"/>
              </a:defRPr>
            </a:lvl4pPr>
            <a:lvl5pPr marL="2057400" indent="-228600" eaLnBrk="0" hangingPunct="0">
              <a:spcBef>
                <a:spcPct val="0"/>
              </a:spcBef>
              <a:spcAft>
                <a:spcPct val="30000"/>
              </a:spcAft>
              <a:buChar char="–"/>
              <a:defRPr sz="1600">
                <a:latin typeface="Arial" charset="0"/>
              </a:defRPr>
            </a:lvl5pPr>
            <a:lvl6pPr marL="2514600" indent="-228600" eaLnBrk="0" fontAlgn="base" hangingPunct="0">
              <a:spcBef>
                <a:spcPct val="0"/>
              </a:spcBef>
              <a:spcAft>
                <a:spcPct val="30000"/>
              </a:spcAft>
              <a:buChar char="–"/>
              <a:defRPr sz="1600">
                <a:latin typeface="Arial" charset="0"/>
              </a:defRPr>
            </a:lvl6pPr>
            <a:lvl7pPr marL="2971800" indent="-228600" eaLnBrk="0" fontAlgn="base" hangingPunct="0">
              <a:spcBef>
                <a:spcPct val="0"/>
              </a:spcBef>
              <a:spcAft>
                <a:spcPct val="30000"/>
              </a:spcAft>
              <a:buChar char="–"/>
              <a:defRPr sz="1600">
                <a:latin typeface="Arial" charset="0"/>
              </a:defRPr>
            </a:lvl7pPr>
            <a:lvl8pPr marL="3429000" indent="-228600" eaLnBrk="0" fontAlgn="base" hangingPunct="0">
              <a:spcBef>
                <a:spcPct val="0"/>
              </a:spcBef>
              <a:spcAft>
                <a:spcPct val="30000"/>
              </a:spcAft>
              <a:buChar char="–"/>
              <a:defRPr sz="1600">
                <a:latin typeface="Arial" charset="0"/>
              </a:defRPr>
            </a:lvl8pPr>
            <a:lvl9pPr marL="3886200" indent="-228600" eaLnBrk="0" fontAlgn="base" hangingPunct="0">
              <a:spcBef>
                <a:spcPct val="0"/>
              </a:spcBef>
              <a:spcAft>
                <a:spcPct val="30000"/>
              </a:spcAft>
              <a:buChar char="–"/>
              <a:defRPr sz="1600">
                <a:latin typeface="Arial" charset="0"/>
              </a:defRPr>
            </a:lvl9pPr>
          </a:lstStyle>
          <a:p>
            <a:r>
              <a:rPr lang="en-GB" dirty="0"/>
              <a:t>1. </a:t>
            </a:r>
            <a:r>
              <a:rPr lang="en-US" dirty="0"/>
              <a:t>Naib JM, </a:t>
            </a:r>
            <a:r>
              <a:rPr lang="en-US" i="1" dirty="0"/>
              <a:t>et al</a:t>
            </a:r>
            <a:r>
              <a:rPr lang="en-US" dirty="0"/>
              <a:t>. The role of dydrogesterone in the medical management of 100 cases of dysfunctional uterine bleeding (DUB) above 35 years of age. </a:t>
            </a:r>
            <a:r>
              <a:rPr lang="en-US" i="1" dirty="0"/>
              <a:t>J Postgrad Med Inst</a:t>
            </a:r>
            <a:r>
              <a:rPr lang="en-US" dirty="0"/>
              <a:t> 2003;17(2):189–193 </a:t>
            </a:r>
          </a:p>
        </p:txBody>
      </p:sp>
      <p:sp>
        <p:nvSpPr>
          <p:cNvPr id="50180" name="TextBox 5"/>
          <p:cNvSpPr txBox="1">
            <a:spLocks noChangeArrowheads="1"/>
          </p:cNvSpPr>
          <p:nvPr/>
        </p:nvSpPr>
        <p:spPr bwMode="auto">
          <a:xfrm>
            <a:off x="502920" y="1370806"/>
            <a:ext cx="8229600" cy="646331"/>
          </a:xfrm>
          <a:prstGeom prst="rect">
            <a:avLst/>
          </a:prstGeom>
          <a:ln/>
          <a:extLst/>
        </p:spPr>
        <p:style>
          <a:lnRef idx="2">
            <a:schemeClr val="accent2"/>
          </a:lnRef>
          <a:fillRef idx="1">
            <a:schemeClr val="lt1"/>
          </a:fillRef>
          <a:effectRef idx="0">
            <a:schemeClr val="accent2"/>
          </a:effectRef>
          <a:fontRef idx="minor">
            <a:schemeClr val="dk1"/>
          </a:fontRef>
        </p:style>
        <p:txBody>
          <a:bodyPr wrap="square">
            <a:spAutoFit/>
          </a:bodyPr>
          <a:lstStyle>
            <a:lvl1pPr algn="l" eaLnBrk="0" hangingPunct="0">
              <a:spcBef>
                <a:spcPct val="0"/>
              </a:spcBef>
              <a:defRPr sz="2200">
                <a:solidFill>
                  <a:schemeClr val="tx1"/>
                </a:solidFill>
                <a:latin typeface="Arial" charset="0"/>
              </a:defRPr>
            </a:lvl1pPr>
            <a:lvl2pPr marL="742950" indent="-285750" algn="l" eaLnBrk="0" hangingPunct="0">
              <a:spcBef>
                <a:spcPct val="0"/>
              </a:spcBef>
              <a:spcAft>
                <a:spcPct val="30000"/>
              </a:spcAft>
              <a:buChar char="•"/>
              <a:defRPr sz="2000">
                <a:solidFill>
                  <a:schemeClr val="tx1"/>
                </a:solidFill>
                <a:latin typeface="Arial" charset="0"/>
              </a:defRPr>
            </a:lvl2pPr>
            <a:lvl3pPr marL="1143000" indent="-228600" algn="l" eaLnBrk="0" hangingPunct="0">
              <a:spcBef>
                <a:spcPct val="0"/>
              </a:spcBef>
              <a:spcAft>
                <a:spcPct val="30000"/>
              </a:spcAft>
              <a:buChar char="–"/>
              <a:defRPr sz="1600">
                <a:solidFill>
                  <a:schemeClr val="tx1"/>
                </a:solidFill>
                <a:latin typeface="Arial" charset="0"/>
              </a:defRPr>
            </a:lvl3pPr>
            <a:lvl4pPr marL="1600200" indent="-228600" algn="l" eaLnBrk="0" hangingPunct="0">
              <a:spcBef>
                <a:spcPct val="0"/>
              </a:spcBef>
              <a:spcAft>
                <a:spcPct val="30000"/>
              </a:spcAft>
              <a:buChar char="•"/>
              <a:defRPr sz="1600">
                <a:solidFill>
                  <a:schemeClr val="tx1"/>
                </a:solidFill>
                <a:latin typeface="Arial" charset="0"/>
              </a:defRPr>
            </a:lvl4pPr>
            <a:lvl5pPr marL="2057400" indent="-228600" algn="l" eaLnBrk="0" hangingPunct="0">
              <a:spcBef>
                <a:spcPct val="0"/>
              </a:spcBef>
              <a:spcAft>
                <a:spcPct val="30000"/>
              </a:spcAft>
              <a:buChar char="–"/>
              <a:defRPr sz="1600">
                <a:solidFill>
                  <a:schemeClr val="tx1"/>
                </a:solidFill>
                <a:latin typeface="Arial" charset="0"/>
              </a:defRPr>
            </a:lvl5pPr>
            <a:lvl6pPr marL="2514600" indent="-228600" eaLnBrk="0" fontAlgn="base" hangingPunct="0">
              <a:spcBef>
                <a:spcPct val="0"/>
              </a:spcBef>
              <a:spcAft>
                <a:spcPct val="30000"/>
              </a:spcAft>
              <a:buChar char="–"/>
              <a:defRPr sz="1600">
                <a:solidFill>
                  <a:schemeClr val="tx1"/>
                </a:solidFill>
                <a:latin typeface="Arial" charset="0"/>
              </a:defRPr>
            </a:lvl6pPr>
            <a:lvl7pPr marL="2971800" indent="-228600" eaLnBrk="0" fontAlgn="base" hangingPunct="0">
              <a:spcBef>
                <a:spcPct val="0"/>
              </a:spcBef>
              <a:spcAft>
                <a:spcPct val="30000"/>
              </a:spcAft>
              <a:buChar char="–"/>
              <a:defRPr sz="1600">
                <a:solidFill>
                  <a:schemeClr val="tx1"/>
                </a:solidFill>
                <a:latin typeface="Arial" charset="0"/>
              </a:defRPr>
            </a:lvl7pPr>
            <a:lvl8pPr marL="3429000" indent="-228600" eaLnBrk="0" fontAlgn="base" hangingPunct="0">
              <a:spcBef>
                <a:spcPct val="0"/>
              </a:spcBef>
              <a:spcAft>
                <a:spcPct val="30000"/>
              </a:spcAft>
              <a:buChar char="–"/>
              <a:defRPr sz="1600">
                <a:solidFill>
                  <a:schemeClr val="tx1"/>
                </a:solidFill>
                <a:latin typeface="Arial" charset="0"/>
              </a:defRPr>
            </a:lvl8pPr>
            <a:lvl9pPr marL="3886200" indent="-228600" eaLnBrk="0" fontAlgn="base" hangingPunct="0">
              <a:spcBef>
                <a:spcPct val="0"/>
              </a:spcBef>
              <a:spcAft>
                <a:spcPct val="30000"/>
              </a:spcAft>
              <a:buChar char="–"/>
              <a:defRPr sz="1600">
                <a:solidFill>
                  <a:schemeClr val="tx1"/>
                </a:solidFill>
                <a:latin typeface="Arial" charset="0"/>
              </a:defRPr>
            </a:lvl9pPr>
          </a:lstStyle>
          <a:p>
            <a:pPr algn="ctr" eaLnBrk="1" hangingPunct="1">
              <a:spcBef>
                <a:spcPct val="50000"/>
              </a:spcBef>
            </a:pPr>
            <a:r>
              <a:rPr lang="en-GB" altLang="en-US" sz="1800" b="1" dirty="0">
                <a:solidFill>
                  <a:srgbClr val="D8027F"/>
                </a:solidFill>
                <a:latin typeface="+mn-lt"/>
              </a:rPr>
              <a:t>Treatment with dydrogesterone leads to improvements in menstrual symptoms in women with DUB/irregular cycles</a:t>
            </a:r>
            <a:r>
              <a:rPr lang="en-GB" altLang="en-US" sz="1800" b="1" baseline="30000" dirty="0">
                <a:solidFill>
                  <a:srgbClr val="D8027F"/>
                </a:solidFill>
                <a:latin typeface="+mn-lt"/>
              </a:rPr>
              <a:t>1</a:t>
            </a:r>
            <a:r>
              <a:rPr lang="en-GB" altLang="en-US" sz="1800" b="1" dirty="0">
                <a:solidFill>
                  <a:srgbClr val="D8027F"/>
                </a:solidFill>
                <a:latin typeface="+mn-lt"/>
              </a:rPr>
              <a:t> </a:t>
            </a:r>
          </a:p>
        </p:txBody>
      </p:sp>
      <p:graphicFrame>
        <p:nvGraphicFramePr>
          <p:cNvPr id="2" name="Chart 6"/>
          <p:cNvGraphicFramePr>
            <a:graphicFrameLocks/>
          </p:cNvGraphicFramePr>
          <p:nvPr>
            <p:extLst>
              <p:ext uri="{D42A27DB-BD31-4B8C-83A1-F6EECF244321}">
                <p14:modId xmlns:p14="http://schemas.microsoft.com/office/powerpoint/2010/main" val="277921838"/>
              </p:ext>
            </p:extLst>
          </p:nvPr>
        </p:nvGraphicFramePr>
        <p:xfrm>
          <a:off x="652463" y="2592388"/>
          <a:ext cx="7577137" cy="3201987"/>
        </p:xfrm>
        <a:graphic>
          <a:graphicData uri="http://schemas.openxmlformats.org/drawingml/2006/chart">
            <c:chart xmlns:c="http://schemas.openxmlformats.org/drawingml/2006/chart" xmlns:r="http://schemas.openxmlformats.org/officeDocument/2006/relationships" r:id="rId3"/>
          </a:graphicData>
        </a:graphic>
      </p:graphicFrame>
      <p:sp>
        <p:nvSpPr>
          <p:cNvPr id="50182" name="Textfeld 16"/>
          <p:cNvSpPr txBox="1">
            <a:spLocks noChangeArrowheads="1"/>
          </p:cNvSpPr>
          <p:nvPr/>
        </p:nvSpPr>
        <p:spPr bwMode="auto">
          <a:xfrm>
            <a:off x="4713372" y="5743575"/>
            <a:ext cx="142699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0"/>
              </a:spcBef>
              <a:defRPr sz="2200">
                <a:solidFill>
                  <a:schemeClr val="tx1"/>
                </a:solidFill>
                <a:latin typeface="Arial" charset="0"/>
              </a:defRPr>
            </a:lvl1pPr>
            <a:lvl2pPr marL="742950" indent="-285750" algn="l" eaLnBrk="0" hangingPunct="0">
              <a:spcBef>
                <a:spcPct val="0"/>
              </a:spcBef>
              <a:spcAft>
                <a:spcPct val="30000"/>
              </a:spcAft>
              <a:buChar char="•"/>
              <a:defRPr sz="2000">
                <a:solidFill>
                  <a:schemeClr val="tx1"/>
                </a:solidFill>
                <a:latin typeface="Arial" charset="0"/>
              </a:defRPr>
            </a:lvl2pPr>
            <a:lvl3pPr marL="1143000" indent="-228600" algn="l" eaLnBrk="0" hangingPunct="0">
              <a:spcBef>
                <a:spcPct val="0"/>
              </a:spcBef>
              <a:spcAft>
                <a:spcPct val="30000"/>
              </a:spcAft>
              <a:buChar char="–"/>
              <a:defRPr sz="1600">
                <a:solidFill>
                  <a:schemeClr val="tx1"/>
                </a:solidFill>
                <a:latin typeface="Arial" charset="0"/>
              </a:defRPr>
            </a:lvl3pPr>
            <a:lvl4pPr marL="1600200" indent="-228600" algn="l" eaLnBrk="0" hangingPunct="0">
              <a:spcBef>
                <a:spcPct val="0"/>
              </a:spcBef>
              <a:spcAft>
                <a:spcPct val="30000"/>
              </a:spcAft>
              <a:buChar char="•"/>
              <a:defRPr sz="1600">
                <a:solidFill>
                  <a:schemeClr val="tx1"/>
                </a:solidFill>
                <a:latin typeface="Arial" charset="0"/>
              </a:defRPr>
            </a:lvl4pPr>
            <a:lvl5pPr marL="2057400" indent="-228600" algn="l" eaLnBrk="0" hangingPunct="0">
              <a:spcBef>
                <a:spcPct val="0"/>
              </a:spcBef>
              <a:spcAft>
                <a:spcPct val="30000"/>
              </a:spcAft>
              <a:buChar char="–"/>
              <a:defRPr sz="1600">
                <a:solidFill>
                  <a:schemeClr val="tx1"/>
                </a:solidFill>
                <a:latin typeface="Arial" charset="0"/>
              </a:defRPr>
            </a:lvl5pPr>
            <a:lvl6pPr marL="2514600" indent="-228600" eaLnBrk="0" fontAlgn="base" hangingPunct="0">
              <a:spcBef>
                <a:spcPct val="0"/>
              </a:spcBef>
              <a:spcAft>
                <a:spcPct val="30000"/>
              </a:spcAft>
              <a:buChar char="–"/>
              <a:defRPr sz="1600">
                <a:solidFill>
                  <a:schemeClr val="tx1"/>
                </a:solidFill>
                <a:latin typeface="Arial" charset="0"/>
              </a:defRPr>
            </a:lvl6pPr>
            <a:lvl7pPr marL="2971800" indent="-228600" eaLnBrk="0" fontAlgn="base" hangingPunct="0">
              <a:spcBef>
                <a:spcPct val="0"/>
              </a:spcBef>
              <a:spcAft>
                <a:spcPct val="30000"/>
              </a:spcAft>
              <a:buChar char="–"/>
              <a:defRPr sz="1600">
                <a:solidFill>
                  <a:schemeClr val="tx1"/>
                </a:solidFill>
                <a:latin typeface="Arial" charset="0"/>
              </a:defRPr>
            </a:lvl7pPr>
            <a:lvl8pPr marL="3429000" indent="-228600" eaLnBrk="0" fontAlgn="base" hangingPunct="0">
              <a:spcBef>
                <a:spcPct val="0"/>
              </a:spcBef>
              <a:spcAft>
                <a:spcPct val="30000"/>
              </a:spcAft>
              <a:buChar char="–"/>
              <a:defRPr sz="1600">
                <a:solidFill>
                  <a:schemeClr val="tx1"/>
                </a:solidFill>
                <a:latin typeface="Arial" charset="0"/>
              </a:defRPr>
            </a:lvl8pPr>
            <a:lvl9pPr marL="3886200" indent="-228600" eaLnBrk="0" fontAlgn="base" hangingPunct="0">
              <a:spcBef>
                <a:spcPct val="0"/>
              </a:spcBef>
              <a:spcAft>
                <a:spcPct val="30000"/>
              </a:spcAft>
              <a:buChar char="–"/>
              <a:defRPr sz="1600">
                <a:solidFill>
                  <a:schemeClr val="tx1"/>
                </a:solidFill>
                <a:latin typeface="Arial" charset="0"/>
              </a:defRPr>
            </a:lvl9pPr>
          </a:lstStyle>
          <a:p>
            <a:pPr algn="ctr" eaLnBrk="1" hangingPunct="1">
              <a:spcBef>
                <a:spcPct val="50000"/>
              </a:spcBef>
            </a:pPr>
            <a:r>
              <a:rPr lang="de-DE" altLang="en-US" sz="1200" b="1" dirty="0">
                <a:latin typeface="+mn-lt"/>
              </a:rPr>
              <a:t>Irregular cycles</a:t>
            </a:r>
          </a:p>
        </p:txBody>
      </p:sp>
      <p:sp>
        <p:nvSpPr>
          <p:cNvPr id="50183" name="Left Bracket 8"/>
          <p:cNvSpPr>
            <a:spLocks/>
          </p:cNvSpPr>
          <p:nvPr/>
        </p:nvSpPr>
        <p:spPr bwMode="auto">
          <a:xfrm rot="-5400000">
            <a:off x="5392738" y="2951162"/>
            <a:ext cx="179388" cy="5392737"/>
          </a:xfrm>
          <a:prstGeom prst="leftBracket">
            <a:avLst>
              <a:gd name="adj" fmla="val 8351"/>
            </a:avLst>
          </a:prstGeom>
          <a:noFill/>
          <a:ln w="12700"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lvl1pPr algn="l" eaLnBrk="0" hangingPunct="0">
              <a:spcBef>
                <a:spcPct val="0"/>
              </a:spcBef>
              <a:defRPr sz="2200">
                <a:solidFill>
                  <a:schemeClr val="tx1"/>
                </a:solidFill>
                <a:latin typeface="Arial" charset="0"/>
              </a:defRPr>
            </a:lvl1pPr>
            <a:lvl2pPr marL="742950" indent="-285750" algn="l" eaLnBrk="0" hangingPunct="0">
              <a:spcBef>
                <a:spcPct val="0"/>
              </a:spcBef>
              <a:spcAft>
                <a:spcPct val="30000"/>
              </a:spcAft>
              <a:buChar char="•"/>
              <a:defRPr sz="2000">
                <a:solidFill>
                  <a:schemeClr val="tx1"/>
                </a:solidFill>
                <a:latin typeface="Arial" charset="0"/>
              </a:defRPr>
            </a:lvl2pPr>
            <a:lvl3pPr marL="1143000" indent="-228600" algn="l" eaLnBrk="0" hangingPunct="0">
              <a:spcBef>
                <a:spcPct val="0"/>
              </a:spcBef>
              <a:spcAft>
                <a:spcPct val="30000"/>
              </a:spcAft>
              <a:buChar char="–"/>
              <a:defRPr sz="1600">
                <a:solidFill>
                  <a:schemeClr val="tx1"/>
                </a:solidFill>
                <a:latin typeface="Arial" charset="0"/>
              </a:defRPr>
            </a:lvl3pPr>
            <a:lvl4pPr marL="1600200" indent="-228600" algn="l" eaLnBrk="0" hangingPunct="0">
              <a:spcBef>
                <a:spcPct val="0"/>
              </a:spcBef>
              <a:spcAft>
                <a:spcPct val="30000"/>
              </a:spcAft>
              <a:buChar char="•"/>
              <a:defRPr sz="1600">
                <a:solidFill>
                  <a:schemeClr val="tx1"/>
                </a:solidFill>
                <a:latin typeface="Arial" charset="0"/>
              </a:defRPr>
            </a:lvl4pPr>
            <a:lvl5pPr marL="2057400" indent="-228600" algn="l" eaLnBrk="0" hangingPunct="0">
              <a:spcBef>
                <a:spcPct val="0"/>
              </a:spcBef>
              <a:spcAft>
                <a:spcPct val="30000"/>
              </a:spcAft>
              <a:buChar char="–"/>
              <a:defRPr sz="1600">
                <a:solidFill>
                  <a:schemeClr val="tx1"/>
                </a:solidFill>
                <a:latin typeface="Arial" charset="0"/>
              </a:defRPr>
            </a:lvl5pPr>
            <a:lvl6pPr marL="2514600" indent="-228600" eaLnBrk="0" fontAlgn="base" hangingPunct="0">
              <a:spcBef>
                <a:spcPct val="0"/>
              </a:spcBef>
              <a:spcAft>
                <a:spcPct val="30000"/>
              </a:spcAft>
              <a:buChar char="–"/>
              <a:defRPr sz="1600">
                <a:solidFill>
                  <a:schemeClr val="tx1"/>
                </a:solidFill>
                <a:latin typeface="Arial" charset="0"/>
              </a:defRPr>
            </a:lvl6pPr>
            <a:lvl7pPr marL="2971800" indent="-228600" eaLnBrk="0" fontAlgn="base" hangingPunct="0">
              <a:spcBef>
                <a:spcPct val="0"/>
              </a:spcBef>
              <a:spcAft>
                <a:spcPct val="30000"/>
              </a:spcAft>
              <a:buChar char="–"/>
              <a:defRPr sz="1600">
                <a:solidFill>
                  <a:schemeClr val="tx1"/>
                </a:solidFill>
                <a:latin typeface="Arial" charset="0"/>
              </a:defRPr>
            </a:lvl7pPr>
            <a:lvl8pPr marL="3429000" indent="-228600" eaLnBrk="0" fontAlgn="base" hangingPunct="0">
              <a:spcBef>
                <a:spcPct val="0"/>
              </a:spcBef>
              <a:spcAft>
                <a:spcPct val="30000"/>
              </a:spcAft>
              <a:buChar char="–"/>
              <a:defRPr sz="1600">
                <a:solidFill>
                  <a:schemeClr val="tx1"/>
                </a:solidFill>
                <a:latin typeface="Arial" charset="0"/>
              </a:defRPr>
            </a:lvl8pPr>
            <a:lvl9pPr marL="3886200" indent="-228600" eaLnBrk="0" fontAlgn="base" hangingPunct="0">
              <a:spcBef>
                <a:spcPct val="0"/>
              </a:spcBef>
              <a:spcAft>
                <a:spcPct val="30000"/>
              </a:spcAft>
              <a:buChar char="–"/>
              <a:defRPr sz="1600">
                <a:solidFill>
                  <a:schemeClr val="tx1"/>
                </a:solidFill>
                <a:latin typeface="Arial" charset="0"/>
              </a:defRPr>
            </a:lvl9pPr>
          </a:lstStyle>
          <a:p>
            <a:pPr algn="ctr" eaLnBrk="1" hangingPunct="1">
              <a:spcBef>
                <a:spcPct val="50000"/>
              </a:spcBef>
            </a:pPr>
            <a:endParaRPr lang="en-US" altLang="en-US" dirty="0"/>
          </a:p>
        </p:txBody>
      </p:sp>
      <p:sp>
        <p:nvSpPr>
          <p:cNvPr id="50184" name="Textfeld 14"/>
          <p:cNvSpPr txBox="1">
            <a:spLocks noChangeArrowheads="1"/>
          </p:cNvSpPr>
          <p:nvPr/>
        </p:nvSpPr>
        <p:spPr bwMode="auto">
          <a:xfrm>
            <a:off x="2478100" y="2362200"/>
            <a:ext cx="472597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0"/>
              </a:spcBef>
              <a:defRPr sz="2200">
                <a:solidFill>
                  <a:schemeClr val="tx1"/>
                </a:solidFill>
                <a:latin typeface="Arial" charset="0"/>
              </a:defRPr>
            </a:lvl1pPr>
            <a:lvl2pPr marL="742950" indent="-285750" algn="l" eaLnBrk="0" hangingPunct="0">
              <a:spcBef>
                <a:spcPct val="0"/>
              </a:spcBef>
              <a:spcAft>
                <a:spcPct val="30000"/>
              </a:spcAft>
              <a:buChar char="•"/>
              <a:defRPr sz="2000">
                <a:solidFill>
                  <a:schemeClr val="tx1"/>
                </a:solidFill>
                <a:latin typeface="Arial" charset="0"/>
              </a:defRPr>
            </a:lvl2pPr>
            <a:lvl3pPr marL="1143000" indent="-228600" algn="l" eaLnBrk="0" hangingPunct="0">
              <a:spcBef>
                <a:spcPct val="0"/>
              </a:spcBef>
              <a:spcAft>
                <a:spcPct val="30000"/>
              </a:spcAft>
              <a:buChar char="–"/>
              <a:defRPr sz="1600">
                <a:solidFill>
                  <a:schemeClr val="tx1"/>
                </a:solidFill>
                <a:latin typeface="Arial" charset="0"/>
              </a:defRPr>
            </a:lvl3pPr>
            <a:lvl4pPr marL="1600200" indent="-228600" algn="l" eaLnBrk="0" hangingPunct="0">
              <a:spcBef>
                <a:spcPct val="0"/>
              </a:spcBef>
              <a:spcAft>
                <a:spcPct val="30000"/>
              </a:spcAft>
              <a:buChar char="•"/>
              <a:defRPr sz="1600">
                <a:solidFill>
                  <a:schemeClr val="tx1"/>
                </a:solidFill>
                <a:latin typeface="Arial" charset="0"/>
              </a:defRPr>
            </a:lvl4pPr>
            <a:lvl5pPr marL="2057400" indent="-228600" algn="l" eaLnBrk="0" hangingPunct="0">
              <a:spcBef>
                <a:spcPct val="0"/>
              </a:spcBef>
              <a:spcAft>
                <a:spcPct val="30000"/>
              </a:spcAft>
              <a:buChar char="–"/>
              <a:defRPr sz="1600">
                <a:solidFill>
                  <a:schemeClr val="tx1"/>
                </a:solidFill>
                <a:latin typeface="Arial" charset="0"/>
              </a:defRPr>
            </a:lvl5pPr>
            <a:lvl6pPr marL="2514600" indent="-228600" eaLnBrk="0" fontAlgn="base" hangingPunct="0">
              <a:spcBef>
                <a:spcPct val="0"/>
              </a:spcBef>
              <a:spcAft>
                <a:spcPct val="30000"/>
              </a:spcAft>
              <a:buChar char="–"/>
              <a:defRPr sz="1600">
                <a:solidFill>
                  <a:schemeClr val="tx1"/>
                </a:solidFill>
                <a:latin typeface="Arial" charset="0"/>
              </a:defRPr>
            </a:lvl6pPr>
            <a:lvl7pPr marL="2971800" indent="-228600" eaLnBrk="0" fontAlgn="base" hangingPunct="0">
              <a:spcBef>
                <a:spcPct val="0"/>
              </a:spcBef>
              <a:spcAft>
                <a:spcPct val="30000"/>
              </a:spcAft>
              <a:buChar char="–"/>
              <a:defRPr sz="1600">
                <a:solidFill>
                  <a:schemeClr val="tx1"/>
                </a:solidFill>
                <a:latin typeface="Arial" charset="0"/>
              </a:defRPr>
            </a:lvl7pPr>
            <a:lvl8pPr marL="3429000" indent="-228600" eaLnBrk="0" fontAlgn="base" hangingPunct="0">
              <a:spcBef>
                <a:spcPct val="0"/>
              </a:spcBef>
              <a:spcAft>
                <a:spcPct val="30000"/>
              </a:spcAft>
              <a:buChar char="–"/>
              <a:defRPr sz="1600">
                <a:solidFill>
                  <a:schemeClr val="tx1"/>
                </a:solidFill>
                <a:latin typeface="Arial" charset="0"/>
              </a:defRPr>
            </a:lvl8pPr>
            <a:lvl9pPr marL="3886200" indent="-228600" eaLnBrk="0" fontAlgn="base" hangingPunct="0">
              <a:spcBef>
                <a:spcPct val="0"/>
              </a:spcBef>
              <a:spcAft>
                <a:spcPct val="30000"/>
              </a:spcAft>
              <a:buChar char="–"/>
              <a:defRPr sz="1600">
                <a:solidFill>
                  <a:schemeClr val="tx1"/>
                </a:solidFill>
                <a:latin typeface="Arial" charset="0"/>
              </a:defRPr>
            </a:lvl9pPr>
          </a:lstStyle>
          <a:p>
            <a:pPr algn="ctr" eaLnBrk="1" hangingPunct="1">
              <a:spcBef>
                <a:spcPct val="50000"/>
              </a:spcBef>
            </a:pPr>
            <a:r>
              <a:rPr lang="de-DE" altLang="en-US" sz="1200" b="1" dirty="0">
                <a:latin typeface="+mn-lt"/>
              </a:rPr>
              <a:t>Relief of symptoms after therapy (3–5 consecutive cycles)</a:t>
            </a:r>
          </a:p>
        </p:txBody>
      </p:sp>
      <p:sp>
        <p:nvSpPr>
          <p:cNvPr id="10" name="Slide Number Placeholder 2">
            <a:extLst>
              <a:ext uri="{FF2B5EF4-FFF2-40B4-BE49-F238E27FC236}">
                <a16:creationId xmlns:a16="http://schemas.microsoft.com/office/drawing/2014/main" xmlns="" id="{8BEA26A9-563A-4BAB-8339-D35ADC2E5A7A}"/>
              </a:ext>
            </a:extLst>
          </p:cNvPr>
          <p:cNvSpPr txBox="1">
            <a:spLocks/>
          </p:cNvSpPr>
          <p:nvPr/>
        </p:nvSpPr>
        <p:spPr>
          <a:xfrm>
            <a:off x="78056" y="6407532"/>
            <a:ext cx="415659" cy="283464"/>
          </a:xfrm>
          <a:prstGeom prst="rect">
            <a:avLst/>
          </a:prstGeom>
        </p:spPr>
        <p:txBody>
          <a:bodyPr vert="horz" lIns="91440" tIns="45720" rIns="91440" bIns="45720" rtlCol="0" anchor="ctr"/>
          <a:lstStyle>
            <a:defPPr>
              <a:defRPr lang="en-US"/>
            </a:defPPr>
            <a:lvl1pPr marL="0" algn="l" defTabSz="914400" rtl="0" eaLnBrk="1" latinLnBrk="0" hangingPunct="1">
              <a:defRPr sz="10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A2885E78-1F86-4A3D-9EE1-B0103B1CEF15}" type="slidenum">
              <a:rPr lang="en-US" smtClean="0">
                <a:solidFill>
                  <a:srgbClr val="000000"/>
                </a:solidFill>
              </a:rPr>
              <a:pPr/>
              <a:t>19</a:t>
            </a:fld>
            <a:endParaRPr lang="en-US" dirty="0">
              <a:solidFill>
                <a:srgbClr val="000000"/>
              </a:solidFill>
            </a:endParaRPr>
          </a:p>
        </p:txBody>
      </p:sp>
      <p:sp>
        <p:nvSpPr>
          <p:cNvPr id="11" name="TextBox 10"/>
          <p:cNvSpPr txBox="1"/>
          <p:nvPr/>
        </p:nvSpPr>
        <p:spPr>
          <a:xfrm>
            <a:off x="8406148" y="81855"/>
            <a:ext cx="652743" cy="369332"/>
          </a:xfrm>
          <a:prstGeom prst="rect">
            <a:avLst/>
          </a:prstGeom>
          <a:solidFill>
            <a:srgbClr val="FFFF00"/>
          </a:solidFill>
        </p:spPr>
        <p:txBody>
          <a:bodyPr wrap="none" rtlCol="0">
            <a:spAutoFit/>
          </a:bodyPr>
          <a:lstStyle/>
          <a:p>
            <a:r>
              <a:rPr lang="tr-TR" dirty="0" smtClean="0">
                <a:solidFill>
                  <a:srgbClr val="FF0000"/>
                </a:solidFill>
              </a:rPr>
              <a:t>2003</a:t>
            </a:r>
            <a:endParaRPr lang="tr-TR" dirty="0">
              <a:solidFill>
                <a:srgbClr val="FF0000"/>
              </a:solidFill>
            </a:endParaRPr>
          </a:p>
        </p:txBody>
      </p:sp>
    </p:spTree>
    <p:extLst>
      <p:ext uri="{BB962C8B-B14F-4D97-AF65-F5344CB8AC3E}">
        <p14:creationId xmlns:p14="http://schemas.microsoft.com/office/powerpoint/2010/main" val="16576425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Rounded Rectangle 10"/>
          <p:cNvSpPr/>
          <p:nvPr/>
        </p:nvSpPr>
        <p:spPr>
          <a:xfrm>
            <a:off x="2566522" y="2843088"/>
            <a:ext cx="1980000" cy="432000"/>
          </a:xfrm>
          <a:prstGeom prst="roundRect">
            <a:avLst/>
          </a:prstGeom>
          <a:solidFill>
            <a:schemeClr val="accent1"/>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36000" rIns="36000" anchor="ctr"/>
          <a:lstStyle/>
          <a:p>
            <a:pPr>
              <a:defRPr/>
            </a:pPr>
            <a:r>
              <a:rPr lang="de-DE" sz="1100" b="1" dirty="0">
                <a:solidFill>
                  <a:schemeClr val="bg1"/>
                </a:solidFill>
              </a:rPr>
              <a:t>Retroprogesterone</a:t>
            </a:r>
            <a:r>
              <a:rPr lang="de-DE" sz="1100" b="1" baseline="30000" dirty="0">
                <a:solidFill>
                  <a:schemeClr val="bg1"/>
                </a:solidFill>
              </a:rPr>
              <a:t>1–3</a:t>
            </a:r>
          </a:p>
        </p:txBody>
      </p:sp>
      <p:sp>
        <p:nvSpPr>
          <p:cNvPr id="10" name="Rounded Rectangle 9"/>
          <p:cNvSpPr/>
          <p:nvPr/>
        </p:nvSpPr>
        <p:spPr>
          <a:xfrm>
            <a:off x="501649" y="1652859"/>
            <a:ext cx="8254273" cy="457200"/>
          </a:xfrm>
          <a:prstGeom prst="roundRect">
            <a:avLst/>
          </a:prstGeom>
          <a:solidFill>
            <a:srgbClr val="D8027F"/>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36000" rIns="36000" anchor="ctr"/>
          <a:lstStyle/>
          <a:p>
            <a:pPr algn="ctr">
              <a:defRPr/>
            </a:pPr>
            <a:r>
              <a:rPr lang="en-US" sz="1400" b="1" dirty="0">
                <a:solidFill>
                  <a:schemeClr val="bg1"/>
                </a:solidFill>
                <a:cs typeface="Arial" panose="020B0604020202020204" pitchFamily="34" charset="0"/>
              </a:rPr>
              <a:t>Progestogens</a:t>
            </a:r>
            <a:r>
              <a:rPr lang="en-US" sz="1400" b="1" baseline="30000" dirty="0">
                <a:solidFill>
                  <a:schemeClr val="bg1"/>
                </a:solidFill>
                <a:cs typeface="Arial" panose="020B0604020202020204" pitchFamily="34" charset="0"/>
              </a:rPr>
              <a:t>1–3</a:t>
            </a:r>
          </a:p>
        </p:txBody>
      </p:sp>
      <p:sp>
        <p:nvSpPr>
          <p:cNvPr id="23556" name="Titel 1"/>
          <p:cNvSpPr>
            <a:spLocks noGrp="1"/>
          </p:cNvSpPr>
          <p:nvPr>
            <p:ph type="title"/>
          </p:nvPr>
        </p:nvSpPr>
        <p:spPr/>
        <p:txBody>
          <a:bodyPr/>
          <a:lstStyle/>
          <a:p>
            <a:pPr eaLnBrk="1" hangingPunct="1"/>
            <a:r>
              <a:rPr lang="en-US" altLang="en-US" dirty="0">
                <a:solidFill>
                  <a:srgbClr val="FFFF00"/>
                </a:solidFill>
              </a:rPr>
              <a:t>Classification of Progestogens </a:t>
            </a:r>
            <a:endParaRPr lang="de-DE" altLang="en-US" baseline="30000" dirty="0">
              <a:solidFill>
                <a:srgbClr val="FFFF00"/>
              </a:solidFill>
            </a:endParaRPr>
          </a:p>
        </p:txBody>
      </p:sp>
      <p:sp>
        <p:nvSpPr>
          <p:cNvPr id="23557" name="Content Placeholder 100"/>
          <p:cNvSpPr txBox="1">
            <a:spLocks/>
          </p:cNvSpPr>
          <p:nvPr/>
        </p:nvSpPr>
        <p:spPr bwMode="gray">
          <a:xfrm>
            <a:off x="354011" y="6239675"/>
            <a:ext cx="6672873" cy="443198"/>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lvl="0" fontAlgn="base">
              <a:lnSpc>
                <a:spcPct val="95000"/>
              </a:lnSpc>
              <a:spcBef>
                <a:spcPct val="30000"/>
              </a:spcBef>
              <a:spcAft>
                <a:spcPct val="20000"/>
              </a:spcAft>
              <a:buClr>
                <a:schemeClr val="tx1"/>
              </a:buClr>
              <a:buSzPct val="110000"/>
              <a:defRPr sz="800"/>
            </a:lvl1pPr>
            <a:lvl2pPr marL="742950" indent="-285750" eaLnBrk="0" hangingPunct="0">
              <a:spcBef>
                <a:spcPct val="0"/>
              </a:spcBef>
              <a:spcAft>
                <a:spcPct val="30000"/>
              </a:spcAft>
              <a:buChar char="•"/>
              <a:defRPr sz="2000">
                <a:latin typeface="Arial" charset="0"/>
              </a:defRPr>
            </a:lvl2pPr>
            <a:lvl3pPr marL="1143000" indent="-228600" eaLnBrk="0" hangingPunct="0">
              <a:spcBef>
                <a:spcPct val="0"/>
              </a:spcBef>
              <a:spcAft>
                <a:spcPct val="30000"/>
              </a:spcAft>
              <a:buChar char="–"/>
              <a:defRPr sz="1600">
                <a:latin typeface="Arial" charset="0"/>
              </a:defRPr>
            </a:lvl3pPr>
            <a:lvl4pPr marL="1600200" indent="-228600" eaLnBrk="0" hangingPunct="0">
              <a:spcBef>
                <a:spcPct val="0"/>
              </a:spcBef>
              <a:spcAft>
                <a:spcPct val="30000"/>
              </a:spcAft>
              <a:buChar char="•"/>
              <a:defRPr sz="1600">
                <a:latin typeface="Arial" charset="0"/>
              </a:defRPr>
            </a:lvl4pPr>
            <a:lvl5pPr marL="2057400" indent="-228600" eaLnBrk="0" hangingPunct="0">
              <a:spcBef>
                <a:spcPct val="0"/>
              </a:spcBef>
              <a:spcAft>
                <a:spcPct val="30000"/>
              </a:spcAft>
              <a:buChar char="–"/>
              <a:defRPr sz="1600">
                <a:latin typeface="Arial" charset="0"/>
              </a:defRPr>
            </a:lvl5pPr>
            <a:lvl6pPr marL="2514600" indent="-228600" eaLnBrk="0" fontAlgn="base" hangingPunct="0">
              <a:spcBef>
                <a:spcPct val="0"/>
              </a:spcBef>
              <a:spcAft>
                <a:spcPct val="30000"/>
              </a:spcAft>
              <a:buChar char="–"/>
              <a:defRPr sz="1600">
                <a:latin typeface="Arial" charset="0"/>
              </a:defRPr>
            </a:lvl6pPr>
            <a:lvl7pPr marL="2971800" indent="-228600" eaLnBrk="0" fontAlgn="base" hangingPunct="0">
              <a:spcBef>
                <a:spcPct val="0"/>
              </a:spcBef>
              <a:spcAft>
                <a:spcPct val="30000"/>
              </a:spcAft>
              <a:buChar char="–"/>
              <a:defRPr sz="1600">
                <a:latin typeface="Arial" charset="0"/>
              </a:defRPr>
            </a:lvl7pPr>
            <a:lvl8pPr marL="3429000" indent="-228600" eaLnBrk="0" fontAlgn="base" hangingPunct="0">
              <a:spcBef>
                <a:spcPct val="0"/>
              </a:spcBef>
              <a:spcAft>
                <a:spcPct val="30000"/>
              </a:spcAft>
              <a:buChar char="–"/>
              <a:defRPr sz="1600">
                <a:latin typeface="Arial" charset="0"/>
              </a:defRPr>
            </a:lvl8pPr>
            <a:lvl9pPr marL="3886200" indent="-228600" eaLnBrk="0" fontAlgn="base" hangingPunct="0">
              <a:spcBef>
                <a:spcPct val="0"/>
              </a:spcBef>
              <a:spcAft>
                <a:spcPct val="30000"/>
              </a:spcAft>
              <a:buChar char="–"/>
              <a:defRPr sz="1600">
                <a:latin typeface="Arial" charset="0"/>
              </a:defRPr>
            </a:lvl9pPr>
          </a:lstStyle>
          <a:p>
            <a:r>
              <a:rPr lang="en-US" altLang="en-US" dirty="0"/>
              <a:t>1. Sitruk-Ware R. Pharmacological profile of progestins. </a:t>
            </a:r>
            <a:r>
              <a:rPr lang="en-US" altLang="en-US" i="1" dirty="0"/>
              <a:t>Maturitas</a:t>
            </a:r>
            <a:r>
              <a:rPr lang="en-US" altLang="en-US" dirty="0"/>
              <a:t> 2004;47(4):277–283; 2. </a:t>
            </a:r>
            <a:r>
              <a:rPr lang="en-US" dirty="0"/>
              <a:t>Schindler AE, </a:t>
            </a:r>
            <a:r>
              <a:rPr lang="en-US" i="1" dirty="0"/>
              <a:t>et al</a:t>
            </a:r>
            <a:r>
              <a:rPr lang="en-US" dirty="0"/>
              <a:t>. Classification and pharmacology of progestins. </a:t>
            </a:r>
            <a:r>
              <a:rPr lang="en-US" i="1" dirty="0"/>
              <a:t>Maturitas</a:t>
            </a:r>
            <a:r>
              <a:rPr lang="en-US" dirty="0"/>
              <a:t> 2008;61(1–2):171–180</a:t>
            </a:r>
            <a:r>
              <a:rPr lang="en-US" altLang="en-US" dirty="0"/>
              <a:t>; 3. Stanczyk FZ, </a:t>
            </a:r>
            <a:r>
              <a:rPr lang="en-US" altLang="en-US" i="1" dirty="0"/>
              <a:t>et al</a:t>
            </a:r>
            <a:r>
              <a:rPr lang="en-US" altLang="en-US" dirty="0"/>
              <a:t>. Progestogens used in postmenopausal hormone therapy: differences in their pharmacological properties, intracellular actions, and clinical effects. </a:t>
            </a:r>
            <a:r>
              <a:rPr lang="en-US" altLang="en-US" i="1" dirty="0"/>
              <a:t>Endocr Rev</a:t>
            </a:r>
            <a:r>
              <a:rPr lang="en-US" altLang="en-US" dirty="0"/>
              <a:t> 2013;34(2):171–208  </a:t>
            </a:r>
          </a:p>
        </p:txBody>
      </p:sp>
      <p:sp>
        <p:nvSpPr>
          <p:cNvPr id="9" name="Rounded Rectangle 8"/>
          <p:cNvSpPr/>
          <p:nvPr/>
        </p:nvSpPr>
        <p:spPr>
          <a:xfrm>
            <a:off x="490155" y="2843088"/>
            <a:ext cx="1980000" cy="432000"/>
          </a:xfrm>
          <a:prstGeom prst="roundRect">
            <a:avLst/>
          </a:prstGeom>
          <a:solidFill>
            <a:schemeClr val="accent1"/>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36000" rIns="36000" anchor="ctr"/>
          <a:lstStyle/>
          <a:p>
            <a:pPr>
              <a:defRPr/>
            </a:pPr>
            <a:r>
              <a:rPr lang="en-US" sz="1100" b="1" dirty="0">
                <a:solidFill>
                  <a:schemeClr val="bg1"/>
                </a:solidFill>
                <a:cs typeface="Arial" panose="020B0604020202020204" pitchFamily="34" charset="0"/>
              </a:rPr>
              <a:t>Progesterone</a:t>
            </a:r>
            <a:r>
              <a:rPr lang="en-US" sz="1100" b="1" baseline="30000" dirty="0">
                <a:solidFill>
                  <a:schemeClr val="bg1"/>
                </a:solidFill>
                <a:cs typeface="Arial" panose="020B0604020202020204" pitchFamily="34" charset="0"/>
              </a:rPr>
              <a:t>2,3</a:t>
            </a:r>
            <a:endParaRPr lang="en-US" sz="1100" b="1" dirty="0">
              <a:solidFill>
                <a:schemeClr val="bg1"/>
              </a:solidFill>
              <a:cs typeface="Arial" panose="020B0604020202020204" pitchFamily="34" charset="0"/>
            </a:endParaRPr>
          </a:p>
        </p:txBody>
      </p:sp>
      <p:sp>
        <p:nvSpPr>
          <p:cNvPr id="12" name="Rounded Rectangle 11"/>
          <p:cNvSpPr/>
          <p:nvPr/>
        </p:nvSpPr>
        <p:spPr>
          <a:xfrm>
            <a:off x="2566522" y="3286993"/>
            <a:ext cx="1980000" cy="432000"/>
          </a:xfrm>
          <a:prstGeom prst="roundRect">
            <a:avLst/>
          </a:prstGeom>
          <a:solidFill>
            <a:srgbClr val="FF0000"/>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36000" rIns="36000" anchor="ctr"/>
          <a:lstStyle/>
          <a:p>
            <a:pPr>
              <a:defRPr/>
            </a:pPr>
            <a:r>
              <a:rPr lang="de-DE" sz="1100" b="1" dirty="0">
                <a:solidFill>
                  <a:schemeClr val="tx1"/>
                </a:solidFill>
              </a:rPr>
              <a:t>Dydrogesterone</a:t>
            </a:r>
          </a:p>
        </p:txBody>
      </p:sp>
      <p:sp>
        <p:nvSpPr>
          <p:cNvPr id="14" name="Rounded Rectangle 13"/>
          <p:cNvSpPr/>
          <p:nvPr/>
        </p:nvSpPr>
        <p:spPr>
          <a:xfrm>
            <a:off x="4687922" y="2227534"/>
            <a:ext cx="4068000" cy="482400"/>
          </a:xfrm>
          <a:prstGeom prst="roundRect">
            <a:avLst/>
          </a:prstGeom>
          <a:solidFill>
            <a:schemeClr val="accent5"/>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36000" rIns="36000" anchor="ctr"/>
          <a:lstStyle/>
          <a:p>
            <a:pPr algn="ctr">
              <a:defRPr/>
            </a:pPr>
            <a:r>
              <a:rPr lang="en-US" sz="1100" b="1" dirty="0">
                <a:solidFill>
                  <a:schemeClr val="bg1"/>
                </a:solidFill>
                <a:cs typeface="Arial" panose="020B0604020202020204" pitchFamily="34" charset="0"/>
              </a:rPr>
              <a:t>Compounds structurally related to testosterone</a:t>
            </a:r>
            <a:r>
              <a:rPr lang="en-US" sz="1100" b="1" baseline="30000" dirty="0">
                <a:solidFill>
                  <a:schemeClr val="bg1"/>
                </a:solidFill>
                <a:cs typeface="Arial" panose="020B0604020202020204" pitchFamily="34" charset="0"/>
              </a:rPr>
              <a:t>1–3</a:t>
            </a:r>
            <a:endParaRPr lang="en-US" sz="1100" b="1" dirty="0">
              <a:solidFill>
                <a:schemeClr val="bg1"/>
              </a:solidFill>
              <a:cs typeface="Arial" panose="020B0604020202020204" pitchFamily="34" charset="0"/>
            </a:endParaRPr>
          </a:p>
        </p:txBody>
      </p:sp>
      <p:sp>
        <p:nvSpPr>
          <p:cNvPr id="15" name="Rounded Rectangle 14"/>
          <p:cNvSpPr/>
          <p:nvPr/>
        </p:nvSpPr>
        <p:spPr>
          <a:xfrm>
            <a:off x="490155" y="3856384"/>
            <a:ext cx="1980000" cy="432000"/>
          </a:xfrm>
          <a:prstGeom prst="roundRect">
            <a:avLst/>
          </a:prstGeom>
          <a:solidFill>
            <a:schemeClr val="accent1"/>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36000" rIns="36000" anchor="ctr"/>
          <a:lstStyle/>
          <a:p>
            <a:pPr>
              <a:defRPr/>
            </a:pPr>
            <a:r>
              <a:rPr lang="en-US" sz="1100" b="1" dirty="0">
                <a:solidFill>
                  <a:schemeClr val="bg1"/>
                </a:solidFill>
                <a:cs typeface="Arial" panose="020B0604020202020204" pitchFamily="34" charset="0"/>
              </a:rPr>
              <a:t>17-OH-progesterone derivatives</a:t>
            </a:r>
            <a:r>
              <a:rPr lang="en-US" sz="1100" b="1" baseline="30000" dirty="0">
                <a:solidFill>
                  <a:schemeClr val="bg1"/>
                </a:solidFill>
                <a:cs typeface="Arial" panose="020B0604020202020204" pitchFamily="34" charset="0"/>
              </a:rPr>
              <a:t>1,2</a:t>
            </a:r>
          </a:p>
        </p:txBody>
      </p:sp>
      <p:sp>
        <p:nvSpPr>
          <p:cNvPr id="16" name="Rounded Rectangle 15"/>
          <p:cNvSpPr/>
          <p:nvPr/>
        </p:nvSpPr>
        <p:spPr>
          <a:xfrm>
            <a:off x="2566522" y="3856384"/>
            <a:ext cx="1980000" cy="432000"/>
          </a:xfrm>
          <a:prstGeom prst="roundRect">
            <a:avLst/>
          </a:prstGeom>
          <a:solidFill>
            <a:schemeClr val="accent1"/>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36000" rIns="36000" anchor="ctr"/>
          <a:lstStyle/>
          <a:p>
            <a:pPr>
              <a:defRPr/>
            </a:pPr>
            <a:r>
              <a:rPr lang="en-US" sz="1100" b="1" dirty="0">
                <a:solidFill>
                  <a:schemeClr val="bg1"/>
                </a:solidFill>
                <a:cs typeface="Arial" panose="020B0604020202020204" pitchFamily="34" charset="0"/>
              </a:rPr>
              <a:t>19-Norprogesterone derivatives</a:t>
            </a:r>
            <a:r>
              <a:rPr lang="en-US" sz="1100" b="1" baseline="30000" dirty="0">
                <a:solidFill>
                  <a:schemeClr val="bg1"/>
                </a:solidFill>
                <a:cs typeface="Arial" panose="020B0604020202020204" pitchFamily="34" charset="0"/>
              </a:rPr>
              <a:t>1,2</a:t>
            </a:r>
          </a:p>
        </p:txBody>
      </p:sp>
      <p:sp>
        <p:nvSpPr>
          <p:cNvPr id="17" name="Rounded Rectangle 16"/>
          <p:cNvSpPr/>
          <p:nvPr/>
        </p:nvSpPr>
        <p:spPr>
          <a:xfrm>
            <a:off x="4687922" y="2843088"/>
            <a:ext cx="4044598" cy="432000"/>
          </a:xfrm>
          <a:prstGeom prst="roundRect">
            <a:avLst/>
          </a:prstGeom>
          <a:solidFill>
            <a:schemeClr val="accent1"/>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36000" rIns="36000" anchor="ctr"/>
          <a:lstStyle/>
          <a:p>
            <a:pPr>
              <a:defRPr/>
            </a:pPr>
            <a:r>
              <a:rPr lang="en-US" sz="1100" b="1" dirty="0">
                <a:solidFill>
                  <a:schemeClr val="bg1"/>
                </a:solidFill>
                <a:cs typeface="Arial" panose="020B0604020202020204" pitchFamily="34" charset="0"/>
              </a:rPr>
              <a:t>19-nortestosterone derivatives</a:t>
            </a:r>
            <a:r>
              <a:rPr lang="en-US" sz="1100" b="1" baseline="30000" dirty="0">
                <a:solidFill>
                  <a:schemeClr val="bg1"/>
                </a:solidFill>
                <a:cs typeface="Arial" panose="020B0604020202020204" pitchFamily="34" charset="0"/>
              </a:rPr>
              <a:t>1,2</a:t>
            </a:r>
          </a:p>
        </p:txBody>
      </p:sp>
      <p:sp>
        <p:nvSpPr>
          <p:cNvPr id="18" name="Rounded Rectangle 17"/>
          <p:cNvSpPr/>
          <p:nvPr/>
        </p:nvSpPr>
        <p:spPr>
          <a:xfrm>
            <a:off x="4690212" y="4681740"/>
            <a:ext cx="1977710" cy="432000"/>
          </a:xfrm>
          <a:prstGeom prst="roundRect">
            <a:avLst/>
          </a:prstGeom>
          <a:solidFill>
            <a:schemeClr val="accent1"/>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36000" rIns="36000" anchor="ctr"/>
          <a:lstStyle/>
          <a:p>
            <a:pPr>
              <a:defRPr/>
            </a:pPr>
            <a:r>
              <a:rPr lang="en-US" sz="1100" b="1" dirty="0">
                <a:solidFill>
                  <a:schemeClr val="bg1"/>
                </a:solidFill>
                <a:cs typeface="Arial" panose="020B0604020202020204" pitchFamily="34" charset="0"/>
              </a:rPr>
              <a:t>Spironolactone derivative</a:t>
            </a:r>
            <a:r>
              <a:rPr lang="en-US" sz="1100" b="1" baseline="30000" dirty="0">
                <a:solidFill>
                  <a:schemeClr val="bg1"/>
                </a:solidFill>
                <a:cs typeface="Arial" panose="020B0604020202020204" pitchFamily="34" charset="0"/>
              </a:rPr>
              <a:t>1–3</a:t>
            </a:r>
            <a:endParaRPr lang="en-US" sz="1100" b="1" dirty="0">
              <a:solidFill>
                <a:schemeClr val="bg1"/>
              </a:solidFill>
              <a:cs typeface="Arial" panose="020B0604020202020204" pitchFamily="34" charset="0"/>
            </a:endParaRPr>
          </a:p>
        </p:txBody>
      </p:sp>
      <p:sp>
        <p:nvSpPr>
          <p:cNvPr id="19" name="Rounded Rectangle 18"/>
          <p:cNvSpPr/>
          <p:nvPr/>
        </p:nvSpPr>
        <p:spPr>
          <a:xfrm>
            <a:off x="4687922" y="5122224"/>
            <a:ext cx="1977709" cy="432000"/>
          </a:xfrm>
          <a:prstGeom prst="roundRect">
            <a:avLst/>
          </a:prstGeom>
          <a:solidFill>
            <a:srgbClr val="FF0000"/>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36000" rIns="36000" anchor="ctr"/>
          <a:lstStyle/>
          <a:p>
            <a:pPr>
              <a:defRPr/>
            </a:pPr>
            <a:r>
              <a:rPr lang="en-US" sz="1100" b="1" dirty="0">
                <a:solidFill>
                  <a:schemeClr val="tx1"/>
                </a:solidFill>
                <a:cs typeface="Arial" panose="020B0604020202020204" pitchFamily="34" charset="0"/>
              </a:rPr>
              <a:t>Drospirenone</a:t>
            </a:r>
          </a:p>
        </p:txBody>
      </p:sp>
      <p:sp>
        <p:nvSpPr>
          <p:cNvPr id="20" name="Rounded Rectangle 19"/>
          <p:cNvSpPr/>
          <p:nvPr/>
        </p:nvSpPr>
        <p:spPr>
          <a:xfrm>
            <a:off x="490155" y="4300288"/>
            <a:ext cx="1980000" cy="1253935"/>
          </a:xfrm>
          <a:prstGeom prst="roundRect">
            <a:avLst>
              <a:gd name="adj" fmla="val 9260"/>
            </a:avLst>
          </a:prstGeom>
          <a:solidFill>
            <a:srgbClr val="FF0000"/>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36000" rIns="36000" anchor="t"/>
          <a:lstStyle/>
          <a:p>
            <a:pPr marL="180975" indent="-180975" algn="l">
              <a:spcBef>
                <a:spcPts val="0"/>
              </a:spcBef>
              <a:spcAft>
                <a:spcPts val="0"/>
              </a:spcAft>
              <a:buFont typeface="Arial" pitchFamily="34" charset="0"/>
              <a:buChar char="•"/>
              <a:defRPr/>
            </a:pPr>
            <a:r>
              <a:rPr lang="de-DE" sz="1100" dirty="0">
                <a:solidFill>
                  <a:schemeClr val="tx1"/>
                </a:solidFill>
              </a:rPr>
              <a:t>Chlormadinone acetate</a:t>
            </a:r>
          </a:p>
          <a:p>
            <a:pPr marL="180975" indent="-180975" algn="l">
              <a:spcBef>
                <a:spcPts val="0"/>
              </a:spcBef>
              <a:spcAft>
                <a:spcPts val="0"/>
              </a:spcAft>
              <a:buFont typeface="Arial" pitchFamily="34" charset="0"/>
              <a:buChar char="•"/>
              <a:defRPr/>
            </a:pPr>
            <a:r>
              <a:rPr lang="de-DE" sz="1100" dirty="0">
                <a:solidFill>
                  <a:schemeClr val="tx1"/>
                </a:solidFill>
              </a:rPr>
              <a:t>Medroxyprogesterone acetate</a:t>
            </a:r>
          </a:p>
          <a:p>
            <a:pPr marL="180975" indent="-180975" algn="l">
              <a:spcBef>
                <a:spcPts val="0"/>
              </a:spcBef>
              <a:spcAft>
                <a:spcPts val="0"/>
              </a:spcAft>
              <a:buFont typeface="Arial" pitchFamily="34" charset="0"/>
              <a:buChar char="•"/>
              <a:defRPr/>
            </a:pPr>
            <a:r>
              <a:rPr lang="de-DE" sz="1100" dirty="0">
                <a:solidFill>
                  <a:schemeClr val="tx1"/>
                </a:solidFill>
              </a:rPr>
              <a:t>Cyproterone acetate</a:t>
            </a:r>
          </a:p>
          <a:p>
            <a:pPr marL="180975" indent="-180975" algn="l">
              <a:spcBef>
                <a:spcPts val="0"/>
              </a:spcBef>
              <a:spcAft>
                <a:spcPts val="0"/>
              </a:spcAft>
              <a:buFont typeface="Arial" pitchFamily="34" charset="0"/>
              <a:buChar char="•"/>
              <a:defRPr/>
            </a:pPr>
            <a:r>
              <a:rPr lang="de-DE" sz="1100" dirty="0">
                <a:solidFill>
                  <a:schemeClr val="tx1"/>
                </a:solidFill>
              </a:rPr>
              <a:t>Megestrol acetate</a:t>
            </a:r>
          </a:p>
        </p:txBody>
      </p:sp>
      <p:sp>
        <p:nvSpPr>
          <p:cNvPr id="21" name="Rounded Rectangle 20"/>
          <p:cNvSpPr/>
          <p:nvPr/>
        </p:nvSpPr>
        <p:spPr>
          <a:xfrm>
            <a:off x="2566522" y="4300288"/>
            <a:ext cx="1980000" cy="1253935"/>
          </a:xfrm>
          <a:prstGeom prst="roundRect">
            <a:avLst>
              <a:gd name="adj" fmla="val 9493"/>
            </a:avLst>
          </a:prstGeom>
          <a:solidFill>
            <a:srgbClr val="FF0000"/>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36000" rIns="36000" anchor="t"/>
          <a:lstStyle/>
          <a:p>
            <a:pPr marL="180975" indent="-180975" algn="l">
              <a:spcBef>
                <a:spcPts val="0"/>
              </a:spcBef>
              <a:spcAft>
                <a:spcPts val="0"/>
              </a:spcAft>
              <a:buFont typeface="Arial" pitchFamily="34" charset="0"/>
              <a:buChar char="•"/>
              <a:defRPr/>
            </a:pPr>
            <a:r>
              <a:rPr lang="de-DE" sz="1100" dirty="0">
                <a:solidFill>
                  <a:schemeClr val="tx1"/>
                </a:solidFill>
              </a:rPr>
              <a:t>Nomegestrol acetate</a:t>
            </a:r>
          </a:p>
          <a:p>
            <a:pPr marL="180975" indent="-180975" algn="l">
              <a:spcBef>
                <a:spcPts val="0"/>
              </a:spcBef>
              <a:spcAft>
                <a:spcPts val="0"/>
              </a:spcAft>
              <a:buFont typeface="Arial" pitchFamily="34" charset="0"/>
              <a:buChar char="•"/>
              <a:defRPr/>
            </a:pPr>
            <a:r>
              <a:rPr lang="de-DE" sz="1100" dirty="0">
                <a:solidFill>
                  <a:schemeClr val="tx1"/>
                </a:solidFill>
              </a:rPr>
              <a:t>Promegestone</a:t>
            </a:r>
          </a:p>
          <a:p>
            <a:pPr marL="180975" indent="-180975" algn="l">
              <a:spcBef>
                <a:spcPts val="0"/>
              </a:spcBef>
              <a:spcAft>
                <a:spcPts val="0"/>
              </a:spcAft>
              <a:buFont typeface="Arial" pitchFamily="34" charset="0"/>
              <a:buChar char="•"/>
              <a:defRPr/>
            </a:pPr>
            <a:r>
              <a:rPr lang="de-DE" sz="1100" dirty="0">
                <a:solidFill>
                  <a:schemeClr val="tx1"/>
                </a:solidFill>
              </a:rPr>
              <a:t>Nestorone</a:t>
            </a:r>
          </a:p>
          <a:p>
            <a:pPr marL="180975" indent="-180975" algn="l">
              <a:spcBef>
                <a:spcPts val="0"/>
              </a:spcBef>
              <a:spcAft>
                <a:spcPts val="0"/>
              </a:spcAft>
              <a:buFont typeface="Arial" pitchFamily="34" charset="0"/>
              <a:buChar char="•"/>
              <a:defRPr/>
            </a:pPr>
            <a:r>
              <a:rPr lang="de-DE" sz="1100" dirty="0">
                <a:solidFill>
                  <a:schemeClr val="tx1"/>
                </a:solidFill>
              </a:rPr>
              <a:t>Trimegestone</a:t>
            </a:r>
          </a:p>
        </p:txBody>
      </p:sp>
      <p:sp>
        <p:nvSpPr>
          <p:cNvPr id="22" name="Rounded Rectangle 21"/>
          <p:cNvSpPr/>
          <p:nvPr/>
        </p:nvSpPr>
        <p:spPr>
          <a:xfrm>
            <a:off x="6752520" y="3286993"/>
            <a:ext cx="1980000" cy="1270076"/>
          </a:xfrm>
          <a:prstGeom prst="roundRect">
            <a:avLst>
              <a:gd name="adj" fmla="val 10898"/>
            </a:avLst>
          </a:prstGeom>
          <a:solidFill>
            <a:srgbClr val="FF0000"/>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36000" rIns="36000" anchor="t"/>
          <a:lstStyle/>
          <a:p>
            <a:pPr algn="l">
              <a:spcBef>
                <a:spcPts val="0"/>
              </a:spcBef>
              <a:spcAft>
                <a:spcPts val="0"/>
              </a:spcAft>
              <a:defRPr/>
            </a:pPr>
            <a:r>
              <a:rPr lang="de-DE" sz="1100" b="1" dirty="0">
                <a:solidFill>
                  <a:schemeClr val="tx1"/>
                </a:solidFill>
              </a:rPr>
              <a:t>Gonanes</a:t>
            </a:r>
          </a:p>
          <a:p>
            <a:pPr marL="180975" indent="-180975" algn="l">
              <a:spcBef>
                <a:spcPts val="0"/>
              </a:spcBef>
              <a:spcAft>
                <a:spcPts val="0"/>
              </a:spcAft>
              <a:buFont typeface="Arial" pitchFamily="34" charset="0"/>
              <a:buChar char="•"/>
              <a:defRPr/>
            </a:pPr>
            <a:r>
              <a:rPr lang="de-DE" sz="1100" dirty="0">
                <a:solidFill>
                  <a:schemeClr val="tx1"/>
                </a:solidFill>
              </a:rPr>
              <a:t>Desogestrel</a:t>
            </a:r>
          </a:p>
          <a:p>
            <a:pPr marL="180975" indent="-180975" algn="l">
              <a:spcBef>
                <a:spcPts val="0"/>
              </a:spcBef>
              <a:spcAft>
                <a:spcPts val="0"/>
              </a:spcAft>
              <a:buFont typeface="Arial" pitchFamily="34" charset="0"/>
              <a:buChar char="•"/>
              <a:defRPr/>
            </a:pPr>
            <a:r>
              <a:rPr lang="de-DE" sz="1100" dirty="0">
                <a:solidFill>
                  <a:schemeClr val="tx1"/>
                </a:solidFill>
              </a:rPr>
              <a:t>Gestodene</a:t>
            </a:r>
          </a:p>
          <a:p>
            <a:pPr marL="180975" indent="-180975" algn="l">
              <a:spcBef>
                <a:spcPts val="0"/>
              </a:spcBef>
              <a:spcAft>
                <a:spcPts val="0"/>
              </a:spcAft>
              <a:buFont typeface="Arial" pitchFamily="34" charset="0"/>
              <a:buChar char="•"/>
              <a:defRPr/>
            </a:pPr>
            <a:r>
              <a:rPr lang="de-DE" sz="1100" dirty="0">
                <a:solidFill>
                  <a:schemeClr val="tx1"/>
                </a:solidFill>
              </a:rPr>
              <a:t>Norgestimate</a:t>
            </a:r>
          </a:p>
          <a:p>
            <a:pPr marL="180975" indent="-180975">
              <a:buFont typeface="Arial" pitchFamily="34" charset="0"/>
              <a:buChar char="•"/>
              <a:defRPr/>
            </a:pPr>
            <a:r>
              <a:rPr lang="de-DE" sz="1100" dirty="0">
                <a:solidFill>
                  <a:schemeClr val="tx1"/>
                </a:solidFill>
              </a:rPr>
              <a:t>Norgestrel</a:t>
            </a:r>
          </a:p>
          <a:p>
            <a:pPr marL="180975" indent="-180975">
              <a:buFont typeface="Arial" pitchFamily="34" charset="0"/>
              <a:buChar char="•"/>
              <a:defRPr/>
            </a:pPr>
            <a:endParaRPr lang="de-DE" sz="1100" dirty="0">
              <a:solidFill>
                <a:schemeClr val="tx1"/>
              </a:solidFill>
            </a:endParaRPr>
          </a:p>
        </p:txBody>
      </p:sp>
      <p:sp>
        <p:nvSpPr>
          <p:cNvPr id="23" name="Rounded Rectangle 22"/>
          <p:cNvSpPr/>
          <p:nvPr/>
        </p:nvSpPr>
        <p:spPr>
          <a:xfrm>
            <a:off x="4687922" y="3286993"/>
            <a:ext cx="1980000" cy="612000"/>
          </a:xfrm>
          <a:prstGeom prst="roundRect">
            <a:avLst>
              <a:gd name="adj" fmla="val 10092"/>
            </a:avLst>
          </a:prstGeom>
          <a:solidFill>
            <a:srgbClr val="FF0000"/>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36000" rIns="36000" anchor="t"/>
          <a:lstStyle/>
          <a:p>
            <a:pPr>
              <a:spcBef>
                <a:spcPts val="0"/>
              </a:spcBef>
              <a:spcAft>
                <a:spcPts val="0"/>
              </a:spcAft>
              <a:defRPr/>
            </a:pPr>
            <a:r>
              <a:rPr lang="de-DE" sz="1100" b="1" dirty="0">
                <a:solidFill>
                  <a:schemeClr val="tx1"/>
                </a:solidFill>
              </a:rPr>
              <a:t>Estrane</a:t>
            </a:r>
          </a:p>
          <a:p>
            <a:pPr marL="171450" indent="-171450">
              <a:spcBef>
                <a:spcPts val="0"/>
              </a:spcBef>
              <a:spcAft>
                <a:spcPts val="0"/>
              </a:spcAft>
              <a:buFont typeface="Arial" panose="020B0604020202020204" pitchFamily="34" charset="0"/>
              <a:buChar char="•"/>
              <a:defRPr/>
            </a:pPr>
            <a:r>
              <a:rPr lang="de-DE" sz="1100" dirty="0">
                <a:solidFill>
                  <a:schemeClr val="tx1"/>
                </a:solidFill>
              </a:rPr>
              <a:t>Norethisterone</a:t>
            </a:r>
          </a:p>
        </p:txBody>
      </p:sp>
      <p:sp>
        <p:nvSpPr>
          <p:cNvPr id="13" name="Rounded Rectangle 12"/>
          <p:cNvSpPr/>
          <p:nvPr/>
        </p:nvSpPr>
        <p:spPr>
          <a:xfrm>
            <a:off x="501649" y="2227534"/>
            <a:ext cx="4068000" cy="482999"/>
          </a:xfrm>
          <a:prstGeom prst="roundRect">
            <a:avLst/>
          </a:prstGeom>
          <a:solidFill>
            <a:schemeClr val="accent5"/>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36000" rIns="36000" anchor="ctr"/>
          <a:lstStyle/>
          <a:p>
            <a:pPr algn="ctr">
              <a:defRPr/>
            </a:pPr>
            <a:r>
              <a:rPr lang="en-US" sz="1100" b="1" dirty="0">
                <a:solidFill>
                  <a:schemeClr val="bg1"/>
                </a:solidFill>
                <a:cs typeface="Arial" panose="020B0604020202020204" pitchFamily="34" charset="0"/>
              </a:rPr>
              <a:t>Progesterone and structurally related compounds</a:t>
            </a:r>
            <a:r>
              <a:rPr lang="en-US" sz="1100" b="1" baseline="30000" dirty="0">
                <a:solidFill>
                  <a:schemeClr val="bg1"/>
                </a:solidFill>
                <a:cs typeface="Arial" panose="020B0604020202020204" pitchFamily="34" charset="0"/>
              </a:rPr>
              <a:t>1–3</a:t>
            </a:r>
            <a:endParaRPr lang="en-US" sz="1100" b="1" dirty="0">
              <a:solidFill>
                <a:schemeClr val="bg1"/>
              </a:solidFill>
              <a:cs typeface="Arial" panose="020B0604020202020204" pitchFamily="34" charset="0"/>
            </a:endParaRPr>
          </a:p>
        </p:txBody>
      </p:sp>
      <p:sp>
        <p:nvSpPr>
          <p:cNvPr id="50" name="Rounded Rectangle 49"/>
          <p:cNvSpPr/>
          <p:nvPr/>
        </p:nvSpPr>
        <p:spPr>
          <a:xfrm>
            <a:off x="490155" y="3286993"/>
            <a:ext cx="1970001" cy="432000"/>
          </a:xfrm>
          <a:prstGeom prst="roundRect">
            <a:avLst/>
          </a:prstGeom>
          <a:solidFill>
            <a:srgbClr val="FF0000"/>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36000" rIns="36000" anchor="ctr"/>
          <a:lstStyle/>
          <a:p>
            <a:pPr>
              <a:defRPr/>
            </a:pPr>
            <a:r>
              <a:rPr lang="de-DE" sz="1100" b="1" dirty="0">
                <a:solidFill>
                  <a:schemeClr val="tx1"/>
                </a:solidFill>
              </a:rPr>
              <a:t>Progesterone</a:t>
            </a:r>
          </a:p>
        </p:txBody>
      </p:sp>
      <p:sp>
        <p:nvSpPr>
          <p:cNvPr id="25" name="Content Placeholder 5">
            <a:extLst>
              <a:ext uri="{FF2B5EF4-FFF2-40B4-BE49-F238E27FC236}">
                <a16:creationId xmlns:a16="http://schemas.microsoft.com/office/drawing/2014/main" xmlns="" id="{17B21BA2-9347-4043-B2B8-E8D6D00EF160}"/>
              </a:ext>
            </a:extLst>
          </p:cNvPr>
          <p:cNvSpPr txBox="1">
            <a:spLocks/>
          </p:cNvSpPr>
          <p:nvPr/>
        </p:nvSpPr>
        <p:spPr bwMode="auto">
          <a:xfrm>
            <a:off x="485775" y="6072188"/>
            <a:ext cx="7827645" cy="2351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algn="l" eaLnBrk="0" hangingPunct="0">
              <a:spcBef>
                <a:spcPct val="0"/>
              </a:spcBef>
              <a:defRPr sz="2200">
                <a:solidFill>
                  <a:schemeClr val="tx1"/>
                </a:solidFill>
                <a:latin typeface="Arial" charset="0"/>
              </a:defRPr>
            </a:lvl1pPr>
            <a:lvl2pPr marL="742950" indent="-285750" algn="l" eaLnBrk="0" hangingPunct="0">
              <a:spcBef>
                <a:spcPct val="0"/>
              </a:spcBef>
              <a:spcAft>
                <a:spcPct val="30000"/>
              </a:spcAft>
              <a:buChar char="•"/>
              <a:defRPr sz="2000">
                <a:solidFill>
                  <a:schemeClr val="tx1"/>
                </a:solidFill>
                <a:latin typeface="Arial" charset="0"/>
              </a:defRPr>
            </a:lvl2pPr>
            <a:lvl3pPr marL="1143000" indent="-228600" algn="l" eaLnBrk="0" hangingPunct="0">
              <a:spcBef>
                <a:spcPct val="0"/>
              </a:spcBef>
              <a:spcAft>
                <a:spcPct val="30000"/>
              </a:spcAft>
              <a:buChar char="–"/>
              <a:defRPr sz="1600">
                <a:solidFill>
                  <a:schemeClr val="tx1"/>
                </a:solidFill>
                <a:latin typeface="Arial" charset="0"/>
              </a:defRPr>
            </a:lvl3pPr>
            <a:lvl4pPr marL="1600200" indent="-228600" algn="l" eaLnBrk="0" hangingPunct="0">
              <a:spcBef>
                <a:spcPct val="0"/>
              </a:spcBef>
              <a:spcAft>
                <a:spcPct val="30000"/>
              </a:spcAft>
              <a:buChar char="•"/>
              <a:defRPr sz="1600">
                <a:solidFill>
                  <a:schemeClr val="tx1"/>
                </a:solidFill>
                <a:latin typeface="Arial" charset="0"/>
              </a:defRPr>
            </a:lvl4pPr>
            <a:lvl5pPr marL="2057400" indent="-228600" algn="l" eaLnBrk="0" hangingPunct="0">
              <a:spcBef>
                <a:spcPct val="0"/>
              </a:spcBef>
              <a:spcAft>
                <a:spcPct val="30000"/>
              </a:spcAft>
              <a:buChar char="–"/>
              <a:defRPr sz="1600">
                <a:solidFill>
                  <a:schemeClr val="tx1"/>
                </a:solidFill>
                <a:latin typeface="Arial" charset="0"/>
              </a:defRPr>
            </a:lvl5pPr>
            <a:lvl6pPr marL="2514600" indent="-228600" eaLnBrk="0" fontAlgn="base" hangingPunct="0">
              <a:spcBef>
                <a:spcPct val="0"/>
              </a:spcBef>
              <a:spcAft>
                <a:spcPct val="30000"/>
              </a:spcAft>
              <a:buChar char="–"/>
              <a:defRPr sz="1600">
                <a:solidFill>
                  <a:schemeClr val="tx1"/>
                </a:solidFill>
                <a:latin typeface="Arial" charset="0"/>
              </a:defRPr>
            </a:lvl6pPr>
            <a:lvl7pPr marL="2971800" indent="-228600" eaLnBrk="0" fontAlgn="base" hangingPunct="0">
              <a:spcBef>
                <a:spcPct val="0"/>
              </a:spcBef>
              <a:spcAft>
                <a:spcPct val="30000"/>
              </a:spcAft>
              <a:buChar char="–"/>
              <a:defRPr sz="1600">
                <a:solidFill>
                  <a:schemeClr val="tx1"/>
                </a:solidFill>
                <a:latin typeface="Arial" charset="0"/>
              </a:defRPr>
            </a:lvl7pPr>
            <a:lvl8pPr marL="3429000" indent="-228600" eaLnBrk="0" fontAlgn="base" hangingPunct="0">
              <a:spcBef>
                <a:spcPct val="0"/>
              </a:spcBef>
              <a:spcAft>
                <a:spcPct val="30000"/>
              </a:spcAft>
              <a:buChar char="–"/>
              <a:defRPr sz="1600">
                <a:solidFill>
                  <a:schemeClr val="tx1"/>
                </a:solidFill>
                <a:latin typeface="Arial" charset="0"/>
              </a:defRPr>
            </a:lvl8pPr>
            <a:lvl9pPr marL="3886200" indent="-228600" eaLnBrk="0" fontAlgn="base" hangingPunct="0">
              <a:spcBef>
                <a:spcPct val="0"/>
              </a:spcBef>
              <a:spcAft>
                <a:spcPct val="30000"/>
              </a:spcAft>
              <a:buChar char="–"/>
              <a:defRPr sz="1600">
                <a:solidFill>
                  <a:schemeClr val="tx1"/>
                </a:solidFill>
                <a:latin typeface="Arial" charset="0"/>
              </a:defRPr>
            </a:lvl9pPr>
          </a:lstStyle>
          <a:p>
            <a:pPr>
              <a:spcAft>
                <a:spcPct val="0"/>
              </a:spcAft>
            </a:pPr>
            <a:r>
              <a:rPr lang="en-GB" altLang="en-US" sz="800" baseline="30000" dirty="0">
                <a:latin typeface="+mn-lt"/>
              </a:rPr>
              <a:t>a</a:t>
            </a:r>
            <a:r>
              <a:rPr lang="en-GB" altLang="en-US" sz="800" dirty="0">
                <a:latin typeface="+mn-lt"/>
              </a:rPr>
              <a:t>Derived from the estrane group, although it is considered to be related to the pregnane group due to its biological activity</a:t>
            </a:r>
            <a:r>
              <a:rPr lang="en-GB" altLang="en-US" sz="800" baseline="30000" dirty="0">
                <a:latin typeface="+mn-lt"/>
              </a:rPr>
              <a:t>1</a:t>
            </a:r>
          </a:p>
        </p:txBody>
      </p:sp>
      <p:sp>
        <p:nvSpPr>
          <p:cNvPr id="24" name="Slide Number Placeholder 2">
            <a:extLst>
              <a:ext uri="{FF2B5EF4-FFF2-40B4-BE49-F238E27FC236}">
                <a16:creationId xmlns:a16="http://schemas.microsoft.com/office/drawing/2014/main" xmlns="" id="{A7D557C2-808F-4E0E-BFE1-EF7F5F545579}"/>
              </a:ext>
            </a:extLst>
          </p:cNvPr>
          <p:cNvSpPr txBox="1">
            <a:spLocks/>
          </p:cNvSpPr>
          <p:nvPr/>
        </p:nvSpPr>
        <p:spPr>
          <a:xfrm>
            <a:off x="78056" y="6407532"/>
            <a:ext cx="415659" cy="283464"/>
          </a:xfrm>
          <a:prstGeom prst="rect">
            <a:avLst/>
          </a:prstGeom>
        </p:spPr>
        <p:txBody>
          <a:bodyPr vert="horz" lIns="91440" tIns="45720" rIns="91440" bIns="45720" rtlCol="0" anchor="ctr"/>
          <a:lstStyle>
            <a:defPPr>
              <a:defRPr lang="en-US"/>
            </a:defPPr>
            <a:lvl1pPr marL="0" algn="l" defTabSz="914400" rtl="0" eaLnBrk="1" latinLnBrk="0" hangingPunct="1">
              <a:defRPr sz="10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A2885E78-1F86-4A3D-9EE1-B0103B1CEF15}" type="slidenum">
              <a:rPr lang="en-US" smtClean="0">
                <a:solidFill>
                  <a:srgbClr val="000000"/>
                </a:solidFill>
              </a:rPr>
              <a:pPr/>
              <a:t>2</a:t>
            </a:fld>
            <a:endParaRPr lang="en-US" dirty="0">
              <a:solidFill>
                <a:srgbClr val="000000"/>
              </a:solidFill>
            </a:endParaRPr>
          </a:p>
        </p:txBody>
      </p:sp>
      <p:sp>
        <p:nvSpPr>
          <p:cNvPr id="26" name="Rounded Rectangle 22">
            <a:extLst>
              <a:ext uri="{FF2B5EF4-FFF2-40B4-BE49-F238E27FC236}">
                <a16:creationId xmlns:a16="http://schemas.microsoft.com/office/drawing/2014/main" xmlns="" id="{7E58E13A-A7AC-4D2B-A1F0-AB4E5AEB6173}"/>
              </a:ext>
            </a:extLst>
          </p:cNvPr>
          <p:cNvSpPr/>
          <p:nvPr/>
        </p:nvSpPr>
        <p:spPr>
          <a:xfrm>
            <a:off x="4687922" y="3951060"/>
            <a:ext cx="1980000" cy="612000"/>
          </a:xfrm>
          <a:prstGeom prst="roundRect">
            <a:avLst>
              <a:gd name="adj" fmla="val 10092"/>
            </a:avLst>
          </a:prstGeom>
          <a:solidFill>
            <a:srgbClr val="FF0000"/>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36000" rIns="36000" anchor="t"/>
          <a:lstStyle/>
          <a:p>
            <a:pPr>
              <a:spcBef>
                <a:spcPts val="0"/>
              </a:spcBef>
              <a:spcAft>
                <a:spcPts val="0"/>
              </a:spcAft>
              <a:defRPr/>
            </a:pPr>
            <a:r>
              <a:rPr lang="de-DE" sz="1100" b="1" dirty="0">
                <a:solidFill>
                  <a:schemeClr val="tx1"/>
                </a:solidFill>
              </a:rPr>
              <a:t>Estrane/pregnane</a:t>
            </a:r>
            <a:r>
              <a:rPr lang="de-DE" sz="1100" b="1" baseline="30000" dirty="0">
                <a:solidFill>
                  <a:schemeClr val="tx1"/>
                </a:solidFill>
              </a:rPr>
              <a:t>1</a:t>
            </a:r>
          </a:p>
          <a:p>
            <a:pPr marL="180975" indent="-180975">
              <a:buFont typeface="Arial" pitchFamily="34" charset="0"/>
              <a:buChar char="•"/>
              <a:defRPr/>
            </a:pPr>
            <a:r>
              <a:rPr lang="de-DE" sz="1100" dirty="0">
                <a:solidFill>
                  <a:schemeClr val="tx1"/>
                </a:solidFill>
              </a:rPr>
              <a:t>Dienogestª</a:t>
            </a:r>
          </a:p>
        </p:txBody>
      </p:sp>
    </p:spTree>
    <p:extLst>
      <p:ext uri="{BB962C8B-B14F-4D97-AF65-F5344CB8AC3E}">
        <p14:creationId xmlns:p14="http://schemas.microsoft.com/office/powerpoint/2010/main" val="3610214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7106" name="Titel 1"/>
          <p:cNvSpPr>
            <a:spLocks noGrp="1"/>
          </p:cNvSpPr>
          <p:nvPr>
            <p:ph type="title"/>
          </p:nvPr>
        </p:nvSpPr>
        <p:spPr/>
        <p:txBody>
          <a:bodyPr>
            <a:noAutofit/>
          </a:bodyPr>
          <a:lstStyle/>
          <a:p>
            <a:pPr eaLnBrk="1" hangingPunct="1"/>
            <a:r>
              <a:rPr lang="en-US" altLang="en-US" sz="3600" dirty="0">
                <a:solidFill>
                  <a:srgbClr val="FFFF00"/>
                </a:solidFill>
              </a:rPr>
              <a:t>Dydrogesterone is as Effective as Progesterone For Correcting </a:t>
            </a:r>
            <a:br>
              <a:rPr lang="en-US" altLang="en-US" sz="3600" dirty="0">
                <a:solidFill>
                  <a:srgbClr val="FFFF00"/>
                </a:solidFill>
              </a:rPr>
            </a:br>
            <a:r>
              <a:rPr lang="en-US" altLang="en-US" sz="3600" dirty="0">
                <a:solidFill>
                  <a:srgbClr val="FFFF00"/>
                </a:solidFill>
              </a:rPr>
              <a:t>Irregular Bleeding </a:t>
            </a:r>
          </a:p>
        </p:txBody>
      </p:sp>
      <p:sp>
        <p:nvSpPr>
          <p:cNvPr id="47108" name="Textfeld 7"/>
          <p:cNvSpPr txBox="1">
            <a:spLocks noChangeArrowheads="1"/>
          </p:cNvSpPr>
          <p:nvPr/>
        </p:nvSpPr>
        <p:spPr bwMode="auto">
          <a:xfrm>
            <a:off x="502920" y="1662461"/>
            <a:ext cx="8191816" cy="353943"/>
          </a:xfrm>
          <a:prstGeom prst="rect">
            <a:avLst/>
          </a:prstGeom>
          <a:ln/>
          <a:extLst/>
        </p:spPr>
        <p:style>
          <a:lnRef idx="2">
            <a:schemeClr val="accent2"/>
          </a:lnRef>
          <a:fillRef idx="1">
            <a:schemeClr val="lt1"/>
          </a:fillRef>
          <a:effectRef idx="0">
            <a:schemeClr val="accent2"/>
          </a:effectRef>
          <a:fontRef idx="minor">
            <a:schemeClr val="dk1"/>
          </a:fontRef>
        </p:style>
        <p:txBody>
          <a:bodyPr wrap="square" anchor="ctr">
            <a:spAutoFit/>
          </a:bodyPr>
          <a:lstStyle>
            <a:lvl1pPr algn="l" eaLnBrk="0" hangingPunct="0">
              <a:spcBef>
                <a:spcPct val="0"/>
              </a:spcBef>
              <a:defRPr sz="2200">
                <a:solidFill>
                  <a:schemeClr val="tx1"/>
                </a:solidFill>
                <a:latin typeface="Arial" charset="0"/>
              </a:defRPr>
            </a:lvl1pPr>
            <a:lvl2pPr marL="742950" indent="-285750" algn="l" eaLnBrk="0" hangingPunct="0">
              <a:spcBef>
                <a:spcPct val="0"/>
              </a:spcBef>
              <a:spcAft>
                <a:spcPct val="30000"/>
              </a:spcAft>
              <a:buChar char="•"/>
              <a:defRPr sz="2000">
                <a:solidFill>
                  <a:schemeClr val="tx1"/>
                </a:solidFill>
                <a:latin typeface="Arial" charset="0"/>
              </a:defRPr>
            </a:lvl2pPr>
            <a:lvl3pPr marL="1143000" indent="-228600" algn="l" eaLnBrk="0" hangingPunct="0">
              <a:spcBef>
                <a:spcPct val="0"/>
              </a:spcBef>
              <a:spcAft>
                <a:spcPct val="30000"/>
              </a:spcAft>
              <a:buChar char="–"/>
              <a:defRPr sz="1600">
                <a:solidFill>
                  <a:schemeClr val="tx1"/>
                </a:solidFill>
                <a:latin typeface="Arial" charset="0"/>
              </a:defRPr>
            </a:lvl3pPr>
            <a:lvl4pPr marL="1600200" indent="-228600" algn="l" eaLnBrk="0" hangingPunct="0">
              <a:spcBef>
                <a:spcPct val="0"/>
              </a:spcBef>
              <a:spcAft>
                <a:spcPct val="30000"/>
              </a:spcAft>
              <a:buChar char="•"/>
              <a:defRPr sz="1600">
                <a:solidFill>
                  <a:schemeClr val="tx1"/>
                </a:solidFill>
                <a:latin typeface="Arial" charset="0"/>
              </a:defRPr>
            </a:lvl4pPr>
            <a:lvl5pPr marL="2057400" indent="-228600" algn="l" eaLnBrk="0" hangingPunct="0">
              <a:spcBef>
                <a:spcPct val="0"/>
              </a:spcBef>
              <a:spcAft>
                <a:spcPct val="30000"/>
              </a:spcAft>
              <a:buChar char="–"/>
              <a:defRPr sz="1600">
                <a:solidFill>
                  <a:schemeClr val="tx1"/>
                </a:solidFill>
                <a:latin typeface="Arial" charset="0"/>
              </a:defRPr>
            </a:lvl5pPr>
            <a:lvl6pPr marL="2514600" indent="-228600" eaLnBrk="0" fontAlgn="base" hangingPunct="0">
              <a:spcBef>
                <a:spcPct val="0"/>
              </a:spcBef>
              <a:spcAft>
                <a:spcPct val="30000"/>
              </a:spcAft>
              <a:buChar char="–"/>
              <a:defRPr sz="1600">
                <a:solidFill>
                  <a:schemeClr val="tx1"/>
                </a:solidFill>
                <a:latin typeface="Arial" charset="0"/>
              </a:defRPr>
            </a:lvl6pPr>
            <a:lvl7pPr marL="2971800" indent="-228600" eaLnBrk="0" fontAlgn="base" hangingPunct="0">
              <a:spcBef>
                <a:spcPct val="0"/>
              </a:spcBef>
              <a:spcAft>
                <a:spcPct val="30000"/>
              </a:spcAft>
              <a:buChar char="–"/>
              <a:defRPr sz="1600">
                <a:solidFill>
                  <a:schemeClr val="tx1"/>
                </a:solidFill>
                <a:latin typeface="Arial" charset="0"/>
              </a:defRPr>
            </a:lvl7pPr>
            <a:lvl8pPr marL="3429000" indent="-228600" eaLnBrk="0" fontAlgn="base" hangingPunct="0">
              <a:spcBef>
                <a:spcPct val="0"/>
              </a:spcBef>
              <a:spcAft>
                <a:spcPct val="30000"/>
              </a:spcAft>
              <a:buChar char="–"/>
              <a:defRPr sz="1600">
                <a:solidFill>
                  <a:schemeClr val="tx1"/>
                </a:solidFill>
                <a:latin typeface="Arial" charset="0"/>
              </a:defRPr>
            </a:lvl8pPr>
            <a:lvl9pPr marL="3886200" indent="-228600" eaLnBrk="0" fontAlgn="base" hangingPunct="0">
              <a:spcBef>
                <a:spcPct val="0"/>
              </a:spcBef>
              <a:spcAft>
                <a:spcPct val="30000"/>
              </a:spcAft>
              <a:buChar char="–"/>
              <a:defRPr sz="1600">
                <a:solidFill>
                  <a:schemeClr val="tx1"/>
                </a:solidFill>
                <a:latin typeface="Arial" charset="0"/>
              </a:defRPr>
            </a:lvl9pPr>
          </a:lstStyle>
          <a:p>
            <a:pPr algn="ctr" eaLnBrk="1" hangingPunct="1">
              <a:spcBef>
                <a:spcPct val="50000"/>
              </a:spcBef>
            </a:pPr>
            <a:r>
              <a:rPr lang="de-DE" altLang="en-US" sz="1700" b="1" dirty="0">
                <a:solidFill>
                  <a:srgbClr val="D8027F"/>
                </a:solidFill>
                <a:latin typeface="+mn-lt"/>
              </a:rPr>
              <a:t>Regular bleeding patterns emerge from treatment with progestogens</a:t>
            </a:r>
            <a:r>
              <a:rPr lang="de-DE" altLang="en-US" sz="1700" b="1" baseline="30000" dirty="0">
                <a:solidFill>
                  <a:srgbClr val="D8027F"/>
                </a:solidFill>
                <a:latin typeface="+mn-lt"/>
              </a:rPr>
              <a:t>1</a:t>
            </a:r>
          </a:p>
        </p:txBody>
      </p:sp>
      <p:sp>
        <p:nvSpPr>
          <p:cNvPr id="47109" name="Rechteck 10"/>
          <p:cNvSpPr>
            <a:spLocks noChangeArrowheads="1"/>
          </p:cNvSpPr>
          <p:nvPr/>
        </p:nvSpPr>
        <p:spPr bwMode="auto">
          <a:xfrm>
            <a:off x="5943599" y="2732430"/>
            <a:ext cx="2751137" cy="2400657"/>
          </a:xfrm>
          <a:prstGeom prst="rect">
            <a:avLst/>
          </a:prstGeom>
          <a:ln/>
          <a:extLst/>
        </p:spPr>
        <p:style>
          <a:lnRef idx="2">
            <a:schemeClr val="accent2"/>
          </a:lnRef>
          <a:fillRef idx="1">
            <a:schemeClr val="lt1"/>
          </a:fillRef>
          <a:effectRef idx="0">
            <a:schemeClr val="accent2"/>
          </a:effectRef>
          <a:fontRef idx="minor">
            <a:schemeClr val="dk1"/>
          </a:fontRef>
        </p:style>
        <p:txBody>
          <a:bodyPr wrap="square">
            <a:spAutoFit/>
          </a:bodyPr>
          <a:lstStyle>
            <a:lvl1pPr algn="l" eaLnBrk="0" hangingPunct="0">
              <a:spcBef>
                <a:spcPct val="0"/>
              </a:spcBef>
              <a:defRPr sz="2200">
                <a:solidFill>
                  <a:schemeClr val="tx1"/>
                </a:solidFill>
                <a:latin typeface="Arial" charset="0"/>
              </a:defRPr>
            </a:lvl1pPr>
            <a:lvl2pPr marL="742950" indent="-285750" algn="l" eaLnBrk="0" hangingPunct="0">
              <a:spcBef>
                <a:spcPct val="0"/>
              </a:spcBef>
              <a:spcAft>
                <a:spcPct val="30000"/>
              </a:spcAft>
              <a:buChar char="•"/>
              <a:defRPr sz="2000">
                <a:solidFill>
                  <a:schemeClr val="tx1"/>
                </a:solidFill>
                <a:latin typeface="Arial" charset="0"/>
              </a:defRPr>
            </a:lvl2pPr>
            <a:lvl3pPr marL="1143000" indent="-228600" algn="l" eaLnBrk="0" hangingPunct="0">
              <a:spcBef>
                <a:spcPct val="0"/>
              </a:spcBef>
              <a:spcAft>
                <a:spcPct val="30000"/>
              </a:spcAft>
              <a:buChar char="–"/>
              <a:defRPr sz="1600">
                <a:solidFill>
                  <a:schemeClr val="tx1"/>
                </a:solidFill>
                <a:latin typeface="Arial" charset="0"/>
              </a:defRPr>
            </a:lvl3pPr>
            <a:lvl4pPr marL="1600200" indent="-228600" algn="l" eaLnBrk="0" hangingPunct="0">
              <a:spcBef>
                <a:spcPct val="0"/>
              </a:spcBef>
              <a:spcAft>
                <a:spcPct val="30000"/>
              </a:spcAft>
              <a:buChar char="•"/>
              <a:defRPr sz="1600">
                <a:solidFill>
                  <a:schemeClr val="tx1"/>
                </a:solidFill>
                <a:latin typeface="Arial" charset="0"/>
              </a:defRPr>
            </a:lvl4pPr>
            <a:lvl5pPr marL="2057400" indent="-228600" algn="l" eaLnBrk="0" hangingPunct="0">
              <a:spcBef>
                <a:spcPct val="0"/>
              </a:spcBef>
              <a:spcAft>
                <a:spcPct val="30000"/>
              </a:spcAft>
              <a:buChar char="–"/>
              <a:defRPr sz="1600">
                <a:solidFill>
                  <a:schemeClr val="tx1"/>
                </a:solidFill>
                <a:latin typeface="Arial" charset="0"/>
              </a:defRPr>
            </a:lvl5pPr>
            <a:lvl6pPr marL="2514600" indent="-228600" eaLnBrk="0" fontAlgn="base" hangingPunct="0">
              <a:spcBef>
                <a:spcPct val="0"/>
              </a:spcBef>
              <a:spcAft>
                <a:spcPct val="30000"/>
              </a:spcAft>
              <a:buChar char="–"/>
              <a:defRPr sz="1600">
                <a:solidFill>
                  <a:schemeClr val="tx1"/>
                </a:solidFill>
                <a:latin typeface="Arial" charset="0"/>
              </a:defRPr>
            </a:lvl6pPr>
            <a:lvl7pPr marL="2971800" indent="-228600" eaLnBrk="0" fontAlgn="base" hangingPunct="0">
              <a:spcBef>
                <a:spcPct val="0"/>
              </a:spcBef>
              <a:spcAft>
                <a:spcPct val="30000"/>
              </a:spcAft>
              <a:buChar char="–"/>
              <a:defRPr sz="1600">
                <a:solidFill>
                  <a:schemeClr val="tx1"/>
                </a:solidFill>
                <a:latin typeface="Arial" charset="0"/>
              </a:defRPr>
            </a:lvl7pPr>
            <a:lvl8pPr marL="3429000" indent="-228600" eaLnBrk="0" fontAlgn="base" hangingPunct="0">
              <a:spcBef>
                <a:spcPct val="0"/>
              </a:spcBef>
              <a:spcAft>
                <a:spcPct val="30000"/>
              </a:spcAft>
              <a:buChar char="–"/>
              <a:defRPr sz="1600">
                <a:solidFill>
                  <a:schemeClr val="tx1"/>
                </a:solidFill>
                <a:latin typeface="Arial" charset="0"/>
              </a:defRPr>
            </a:lvl8pPr>
            <a:lvl9pPr marL="3886200" indent="-228600" eaLnBrk="0" fontAlgn="base" hangingPunct="0">
              <a:spcBef>
                <a:spcPct val="0"/>
              </a:spcBef>
              <a:spcAft>
                <a:spcPct val="30000"/>
              </a:spcAft>
              <a:buChar char="–"/>
              <a:defRPr sz="1600">
                <a:solidFill>
                  <a:schemeClr val="tx1"/>
                </a:solidFill>
                <a:latin typeface="Arial" charset="0"/>
              </a:defRPr>
            </a:lvl9pPr>
          </a:lstStyle>
          <a:p>
            <a:pPr eaLnBrk="1" fontAlgn="b" hangingPunct="1">
              <a:spcBef>
                <a:spcPct val="50000"/>
              </a:spcBef>
            </a:pPr>
            <a:r>
              <a:rPr lang="de-DE" altLang="en-US" sz="1200" dirty="0">
                <a:latin typeface="+mn-lt"/>
              </a:rPr>
              <a:t>n=27 each group (final analyzed)</a:t>
            </a:r>
          </a:p>
          <a:p>
            <a:pPr eaLnBrk="1" fontAlgn="b" hangingPunct="1">
              <a:spcBef>
                <a:spcPct val="50000"/>
              </a:spcBef>
            </a:pPr>
            <a:r>
              <a:rPr lang="en-US" altLang="en-US" sz="1200" dirty="0">
                <a:solidFill>
                  <a:srgbClr val="000000"/>
                </a:solidFill>
                <a:latin typeface="+mn-lt"/>
              </a:rPr>
              <a:t>Treatment:</a:t>
            </a:r>
            <a:br>
              <a:rPr lang="en-US" altLang="en-US" sz="1200" dirty="0">
                <a:solidFill>
                  <a:srgbClr val="000000"/>
                </a:solidFill>
                <a:latin typeface="+mn-lt"/>
              </a:rPr>
            </a:br>
            <a:r>
              <a:rPr lang="en-US" altLang="en-US" sz="800" dirty="0">
                <a:solidFill>
                  <a:srgbClr val="000000"/>
                </a:solidFill>
                <a:latin typeface="+mn-lt"/>
              </a:rPr>
              <a:t/>
            </a:r>
            <a:br>
              <a:rPr lang="en-US" altLang="en-US" sz="800" dirty="0">
                <a:solidFill>
                  <a:srgbClr val="000000"/>
                </a:solidFill>
                <a:latin typeface="+mn-lt"/>
              </a:rPr>
            </a:br>
            <a:r>
              <a:rPr lang="en-US" altLang="en-US" sz="1200" b="1" dirty="0">
                <a:solidFill>
                  <a:srgbClr val="000000"/>
                </a:solidFill>
                <a:latin typeface="+mn-lt"/>
              </a:rPr>
              <a:t>90 mg vaginal micronized progesterone </a:t>
            </a:r>
            <a:r>
              <a:rPr lang="en-US" altLang="en-US" sz="1200" dirty="0">
                <a:solidFill>
                  <a:srgbClr val="000000"/>
                </a:solidFill>
                <a:latin typeface="+mn-lt"/>
              </a:rPr>
              <a:t>(8% gel) every other day from Day 17 to 27 for three cycles</a:t>
            </a:r>
            <a:br>
              <a:rPr lang="en-US" altLang="en-US" sz="1200" dirty="0">
                <a:solidFill>
                  <a:srgbClr val="000000"/>
                </a:solidFill>
                <a:latin typeface="+mn-lt"/>
              </a:rPr>
            </a:br>
            <a:r>
              <a:rPr lang="en-US" altLang="en-US" sz="800" dirty="0">
                <a:solidFill>
                  <a:srgbClr val="000000"/>
                </a:solidFill>
                <a:latin typeface="+mn-lt"/>
              </a:rPr>
              <a:t/>
            </a:r>
            <a:br>
              <a:rPr lang="en-US" altLang="en-US" sz="800" dirty="0">
                <a:solidFill>
                  <a:srgbClr val="000000"/>
                </a:solidFill>
                <a:latin typeface="+mn-lt"/>
              </a:rPr>
            </a:br>
            <a:r>
              <a:rPr lang="en-US" altLang="en-US" sz="1200" dirty="0">
                <a:solidFill>
                  <a:srgbClr val="000000"/>
                </a:solidFill>
                <a:latin typeface="+mn-lt"/>
              </a:rPr>
              <a:t>or</a:t>
            </a:r>
            <a:br>
              <a:rPr lang="en-US" altLang="en-US" sz="1200" dirty="0">
                <a:solidFill>
                  <a:srgbClr val="000000"/>
                </a:solidFill>
                <a:latin typeface="+mn-lt"/>
              </a:rPr>
            </a:br>
            <a:r>
              <a:rPr lang="en-US" altLang="en-US" sz="800" dirty="0">
                <a:solidFill>
                  <a:srgbClr val="000000"/>
                </a:solidFill>
                <a:latin typeface="+mn-lt"/>
              </a:rPr>
              <a:t/>
            </a:r>
            <a:br>
              <a:rPr lang="en-US" altLang="en-US" sz="800" dirty="0">
                <a:solidFill>
                  <a:srgbClr val="000000"/>
                </a:solidFill>
                <a:latin typeface="+mn-lt"/>
              </a:rPr>
            </a:br>
            <a:r>
              <a:rPr lang="en-US" altLang="en-US" sz="1200" b="1" dirty="0">
                <a:solidFill>
                  <a:srgbClr val="000000"/>
                </a:solidFill>
                <a:latin typeface="+mn-lt"/>
              </a:rPr>
              <a:t>2x10 mg/day (10 mg BID) dydrogesterone </a:t>
            </a:r>
            <a:r>
              <a:rPr lang="en-US" altLang="en-US" sz="1200" dirty="0">
                <a:solidFill>
                  <a:srgbClr val="000000"/>
                </a:solidFill>
                <a:latin typeface="+mn-lt"/>
              </a:rPr>
              <a:t/>
            </a:r>
            <a:br>
              <a:rPr lang="en-US" altLang="en-US" sz="1200" dirty="0">
                <a:solidFill>
                  <a:srgbClr val="000000"/>
                </a:solidFill>
                <a:latin typeface="+mn-lt"/>
              </a:rPr>
            </a:br>
            <a:r>
              <a:rPr lang="en-US" altLang="en-US" sz="1200" dirty="0">
                <a:solidFill>
                  <a:srgbClr val="000000"/>
                </a:solidFill>
                <a:latin typeface="+mn-lt"/>
              </a:rPr>
              <a:t>from Day 15 to 24 (10 days) for </a:t>
            </a:r>
            <a:br>
              <a:rPr lang="en-US" altLang="en-US" sz="1200" dirty="0">
                <a:solidFill>
                  <a:srgbClr val="000000"/>
                </a:solidFill>
                <a:latin typeface="+mn-lt"/>
              </a:rPr>
            </a:br>
            <a:r>
              <a:rPr lang="en-US" altLang="en-US" sz="1200" dirty="0">
                <a:solidFill>
                  <a:srgbClr val="000000"/>
                </a:solidFill>
                <a:latin typeface="+mn-lt"/>
              </a:rPr>
              <a:t>three cycles</a:t>
            </a:r>
          </a:p>
        </p:txBody>
      </p:sp>
      <p:sp>
        <p:nvSpPr>
          <p:cNvPr id="47112" name="Rechteck 1"/>
          <p:cNvSpPr>
            <a:spLocks noChangeArrowheads="1"/>
          </p:cNvSpPr>
          <p:nvPr/>
        </p:nvSpPr>
        <p:spPr bwMode="auto">
          <a:xfrm>
            <a:off x="5943599" y="2195395"/>
            <a:ext cx="2751138" cy="461665"/>
          </a:xfrm>
          <a:prstGeom prst="rect">
            <a:avLst/>
          </a:prstGeom>
          <a:ln/>
          <a:extLst/>
        </p:spPr>
        <p:style>
          <a:lnRef idx="2">
            <a:schemeClr val="accent2"/>
          </a:lnRef>
          <a:fillRef idx="1">
            <a:schemeClr val="lt1"/>
          </a:fillRef>
          <a:effectRef idx="0">
            <a:schemeClr val="accent2"/>
          </a:effectRef>
          <a:fontRef idx="minor">
            <a:schemeClr val="dk1"/>
          </a:fontRef>
        </p:style>
        <p:txBody>
          <a:bodyPr wrap="square">
            <a:spAutoFit/>
          </a:bodyPr>
          <a:lstStyle>
            <a:lvl1pPr algn="l" eaLnBrk="0" hangingPunct="0">
              <a:spcBef>
                <a:spcPct val="0"/>
              </a:spcBef>
              <a:defRPr sz="2200">
                <a:solidFill>
                  <a:schemeClr val="tx1"/>
                </a:solidFill>
                <a:latin typeface="Arial" charset="0"/>
              </a:defRPr>
            </a:lvl1pPr>
            <a:lvl2pPr marL="742950" indent="-285750" algn="l" eaLnBrk="0" hangingPunct="0">
              <a:spcBef>
                <a:spcPct val="0"/>
              </a:spcBef>
              <a:spcAft>
                <a:spcPct val="30000"/>
              </a:spcAft>
              <a:buChar char="•"/>
              <a:defRPr sz="2000">
                <a:solidFill>
                  <a:schemeClr val="tx1"/>
                </a:solidFill>
                <a:latin typeface="Arial" charset="0"/>
              </a:defRPr>
            </a:lvl2pPr>
            <a:lvl3pPr marL="1143000" indent="-228600" algn="l" eaLnBrk="0" hangingPunct="0">
              <a:spcBef>
                <a:spcPct val="0"/>
              </a:spcBef>
              <a:spcAft>
                <a:spcPct val="30000"/>
              </a:spcAft>
              <a:buChar char="–"/>
              <a:defRPr sz="1600">
                <a:solidFill>
                  <a:schemeClr val="tx1"/>
                </a:solidFill>
                <a:latin typeface="Arial" charset="0"/>
              </a:defRPr>
            </a:lvl3pPr>
            <a:lvl4pPr marL="1600200" indent="-228600" algn="l" eaLnBrk="0" hangingPunct="0">
              <a:spcBef>
                <a:spcPct val="0"/>
              </a:spcBef>
              <a:spcAft>
                <a:spcPct val="30000"/>
              </a:spcAft>
              <a:buChar char="•"/>
              <a:defRPr sz="1600">
                <a:solidFill>
                  <a:schemeClr val="tx1"/>
                </a:solidFill>
                <a:latin typeface="Arial" charset="0"/>
              </a:defRPr>
            </a:lvl4pPr>
            <a:lvl5pPr marL="2057400" indent="-228600" algn="l" eaLnBrk="0" hangingPunct="0">
              <a:spcBef>
                <a:spcPct val="0"/>
              </a:spcBef>
              <a:spcAft>
                <a:spcPct val="30000"/>
              </a:spcAft>
              <a:buChar char="–"/>
              <a:defRPr sz="1600">
                <a:solidFill>
                  <a:schemeClr val="tx1"/>
                </a:solidFill>
                <a:latin typeface="Arial" charset="0"/>
              </a:defRPr>
            </a:lvl5pPr>
            <a:lvl6pPr marL="2514600" indent="-228600" eaLnBrk="0" fontAlgn="base" hangingPunct="0">
              <a:spcBef>
                <a:spcPct val="0"/>
              </a:spcBef>
              <a:spcAft>
                <a:spcPct val="30000"/>
              </a:spcAft>
              <a:buChar char="–"/>
              <a:defRPr sz="1600">
                <a:solidFill>
                  <a:schemeClr val="tx1"/>
                </a:solidFill>
                <a:latin typeface="Arial" charset="0"/>
              </a:defRPr>
            </a:lvl6pPr>
            <a:lvl7pPr marL="2971800" indent="-228600" eaLnBrk="0" fontAlgn="base" hangingPunct="0">
              <a:spcBef>
                <a:spcPct val="0"/>
              </a:spcBef>
              <a:spcAft>
                <a:spcPct val="30000"/>
              </a:spcAft>
              <a:buChar char="–"/>
              <a:defRPr sz="1600">
                <a:solidFill>
                  <a:schemeClr val="tx1"/>
                </a:solidFill>
                <a:latin typeface="Arial" charset="0"/>
              </a:defRPr>
            </a:lvl7pPr>
            <a:lvl8pPr marL="3429000" indent="-228600" eaLnBrk="0" fontAlgn="base" hangingPunct="0">
              <a:spcBef>
                <a:spcPct val="0"/>
              </a:spcBef>
              <a:spcAft>
                <a:spcPct val="30000"/>
              </a:spcAft>
              <a:buChar char="–"/>
              <a:defRPr sz="1600">
                <a:solidFill>
                  <a:schemeClr val="tx1"/>
                </a:solidFill>
                <a:latin typeface="Arial" charset="0"/>
              </a:defRPr>
            </a:lvl8pPr>
            <a:lvl9pPr marL="3886200" indent="-228600" eaLnBrk="0" fontAlgn="base" hangingPunct="0">
              <a:spcBef>
                <a:spcPct val="0"/>
              </a:spcBef>
              <a:spcAft>
                <a:spcPct val="30000"/>
              </a:spcAft>
              <a:buChar char="–"/>
              <a:defRPr sz="1600">
                <a:solidFill>
                  <a:schemeClr val="tx1"/>
                </a:solidFill>
                <a:latin typeface="Arial" charset="0"/>
              </a:defRPr>
            </a:lvl9pPr>
          </a:lstStyle>
          <a:p>
            <a:pPr algn="ctr" eaLnBrk="1" hangingPunct="1">
              <a:spcBef>
                <a:spcPct val="50000"/>
              </a:spcBef>
            </a:pPr>
            <a:r>
              <a:rPr lang="de-DE" altLang="en-US" sz="1200" b="1" dirty="0">
                <a:solidFill>
                  <a:srgbClr val="FF0000"/>
                </a:solidFill>
                <a:latin typeface="+mn-lt"/>
              </a:rPr>
              <a:t>Randomized, controlled study </a:t>
            </a:r>
            <a:br>
              <a:rPr lang="de-DE" altLang="en-US" sz="1200" b="1" dirty="0">
                <a:solidFill>
                  <a:srgbClr val="FF0000"/>
                </a:solidFill>
                <a:latin typeface="+mn-lt"/>
              </a:rPr>
            </a:br>
            <a:r>
              <a:rPr lang="de-DE" altLang="en-US" sz="1200" b="1" dirty="0">
                <a:solidFill>
                  <a:srgbClr val="FF0000"/>
                </a:solidFill>
                <a:latin typeface="+mn-lt"/>
              </a:rPr>
              <a:t>in Turkey</a:t>
            </a:r>
            <a:r>
              <a:rPr lang="de-DE" altLang="en-US" sz="1200" baseline="30000" dirty="0">
                <a:solidFill>
                  <a:srgbClr val="FF0000"/>
                </a:solidFill>
                <a:latin typeface="+mn-lt"/>
              </a:rPr>
              <a:t>1</a:t>
            </a:r>
            <a:endParaRPr lang="de-DE" altLang="en-US" sz="1200" dirty="0">
              <a:solidFill>
                <a:srgbClr val="FF0000"/>
              </a:solidFill>
              <a:latin typeface="+mn-lt"/>
            </a:endParaRPr>
          </a:p>
        </p:txBody>
      </p:sp>
      <p:sp>
        <p:nvSpPr>
          <p:cNvPr id="47113" name="Textfeld 13"/>
          <p:cNvSpPr>
            <a:spLocks noChangeArrowheads="1"/>
          </p:cNvSpPr>
          <p:nvPr/>
        </p:nvSpPr>
        <p:spPr bwMode="auto">
          <a:xfrm>
            <a:off x="449263" y="5257800"/>
            <a:ext cx="8245475" cy="919401"/>
          </a:xfrm>
          <a:prstGeom prst="roundRect">
            <a:avLst>
              <a:gd name="adj" fmla="val 16667"/>
            </a:avLst>
          </a:prstGeom>
          <a:solidFill>
            <a:srgbClr val="FF0000"/>
          </a:solidFill>
          <a:ln w="19050">
            <a:solidFill>
              <a:srgbClr val="D8027F"/>
            </a:solidFill>
            <a:miter lim="800000"/>
            <a:headEnd/>
            <a:tailEnd/>
          </a:ln>
          <a:extLst/>
        </p:spPr>
        <p:txBody>
          <a:bodyPr>
            <a:spAutoFit/>
          </a:bodyPr>
          <a:lstStyle>
            <a:lvl1pPr algn="l" eaLnBrk="0" hangingPunct="0">
              <a:spcBef>
                <a:spcPct val="0"/>
              </a:spcBef>
              <a:defRPr sz="2200">
                <a:solidFill>
                  <a:schemeClr val="tx1"/>
                </a:solidFill>
                <a:latin typeface="Arial" charset="0"/>
              </a:defRPr>
            </a:lvl1pPr>
            <a:lvl2pPr marL="742950" indent="-285750" algn="l" eaLnBrk="0" hangingPunct="0">
              <a:spcBef>
                <a:spcPct val="0"/>
              </a:spcBef>
              <a:spcAft>
                <a:spcPct val="30000"/>
              </a:spcAft>
              <a:buChar char="•"/>
              <a:defRPr sz="2000">
                <a:solidFill>
                  <a:schemeClr val="tx1"/>
                </a:solidFill>
                <a:latin typeface="Arial" charset="0"/>
              </a:defRPr>
            </a:lvl2pPr>
            <a:lvl3pPr marL="1143000" indent="-228600" algn="l" eaLnBrk="0" hangingPunct="0">
              <a:spcBef>
                <a:spcPct val="0"/>
              </a:spcBef>
              <a:spcAft>
                <a:spcPct val="30000"/>
              </a:spcAft>
              <a:buChar char="–"/>
              <a:defRPr sz="1600">
                <a:solidFill>
                  <a:schemeClr val="tx1"/>
                </a:solidFill>
                <a:latin typeface="Arial" charset="0"/>
              </a:defRPr>
            </a:lvl3pPr>
            <a:lvl4pPr marL="1600200" indent="-228600" algn="l" eaLnBrk="0" hangingPunct="0">
              <a:spcBef>
                <a:spcPct val="0"/>
              </a:spcBef>
              <a:spcAft>
                <a:spcPct val="30000"/>
              </a:spcAft>
              <a:buChar char="•"/>
              <a:defRPr sz="1600">
                <a:solidFill>
                  <a:schemeClr val="tx1"/>
                </a:solidFill>
                <a:latin typeface="Arial" charset="0"/>
              </a:defRPr>
            </a:lvl4pPr>
            <a:lvl5pPr marL="2057400" indent="-228600" algn="l" eaLnBrk="0" hangingPunct="0">
              <a:spcBef>
                <a:spcPct val="0"/>
              </a:spcBef>
              <a:spcAft>
                <a:spcPct val="30000"/>
              </a:spcAft>
              <a:buChar char="–"/>
              <a:defRPr sz="1600">
                <a:solidFill>
                  <a:schemeClr val="tx1"/>
                </a:solidFill>
                <a:latin typeface="Arial" charset="0"/>
              </a:defRPr>
            </a:lvl5pPr>
            <a:lvl6pPr marL="2514600" indent="-228600" eaLnBrk="0" fontAlgn="base" hangingPunct="0">
              <a:spcBef>
                <a:spcPct val="0"/>
              </a:spcBef>
              <a:spcAft>
                <a:spcPct val="30000"/>
              </a:spcAft>
              <a:buChar char="–"/>
              <a:defRPr sz="1600">
                <a:solidFill>
                  <a:schemeClr val="tx1"/>
                </a:solidFill>
                <a:latin typeface="Arial" charset="0"/>
              </a:defRPr>
            </a:lvl6pPr>
            <a:lvl7pPr marL="2971800" indent="-228600" eaLnBrk="0" fontAlgn="base" hangingPunct="0">
              <a:spcBef>
                <a:spcPct val="0"/>
              </a:spcBef>
              <a:spcAft>
                <a:spcPct val="30000"/>
              </a:spcAft>
              <a:buChar char="–"/>
              <a:defRPr sz="1600">
                <a:solidFill>
                  <a:schemeClr val="tx1"/>
                </a:solidFill>
                <a:latin typeface="Arial" charset="0"/>
              </a:defRPr>
            </a:lvl7pPr>
            <a:lvl8pPr marL="3429000" indent="-228600" eaLnBrk="0" fontAlgn="base" hangingPunct="0">
              <a:spcBef>
                <a:spcPct val="0"/>
              </a:spcBef>
              <a:spcAft>
                <a:spcPct val="30000"/>
              </a:spcAft>
              <a:buChar char="–"/>
              <a:defRPr sz="1600">
                <a:solidFill>
                  <a:schemeClr val="tx1"/>
                </a:solidFill>
                <a:latin typeface="Arial" charset="0"/>
              </a:defRPr>
            </a:lvl8pPr>
            <a:lvl9pPr marL="3886200" indent="-228600" eaLnBrk="0" fontAlgn="base" hangingPunct="0">
              <a:spcBef>
                <a:spcPct val="0"/>
              </a:spcBef>
              <a:spcAft>
                <a:spcPct val="30000"/>
              </a:spcAft>
              <a:buChar char="–"/>
              <a:defRPr sz="1600">
                <a:solidFill>
                  <a:schemeClr val="tx1"/>
                </a:solidFill>
                <a:latin typeface="Arial" charset="0"/>
              </a:defRPr>
            </a:lvl9pPr>
          </a:lstStyle>
          <a:p>
            <a:pPr algn="ctr" eaLnBrk="1" hangingPunct="1">
              <a:spcBef>
                <a:spcPct val="50000"/>
              </a:spcBef>
            </a:pPr>
            <a:r>
              <a:rPr lang="de-DE" altLang="en-US" sz="1600" dirty="0">
                <a:latin typeface="+mn-lt"/>
              </a:rPr>
              <a:t>Vaginal progesterone 90 mg/day for 11 days/cycle was as effective as </a:t>
            </a:r>
            <a:br>
              <a:rPr lang="de-DE" altLang="en-US" sz="1600" dirty="0">
                <a:latin typeface="+mn-lt"/>
              </a:rPr>
            </a:br>
            <a:r>
              <a:rPr lang="de-DE" altLang="en-US" sz="1600" dirty="0">
                <a:latin typeface="+mn-lt"/>
              </a:rPr>
              <a:t>dydrogesterone 20 mg/day (10 mg BID) for 10 days/cycle for correcting </a:t>
            </a:r>
            <a:br>
              <a:rPr lang="de-DE" altLang="en-US" sz="1600" dirty="0">
                <a:latin typeface="+mn-lt"/>
              </a:rPr>
            </a:br>
            <a:r>
              <a:rPr lang="de-DE" altLang="en-US" sz="1600" dirty="0">
                <a:latin typeface="+mn-lt"/>
              </a:rPr>
              <a:t>irregular bleeding</a:t>
            </a:r>
            <a:r>
              <a:rPr lang="de-DE" altLang="en-US" sz="1600" baseline="30000" dirty="0">
                <a:latin typeface="+mn-lt"/>
              </a:rPr>
              <a:t>1</a:t>
            </a:r>
          </a:p>
        </p:txBody>
      </p:sp>
      <p:sp>
        <p:nvSpPr>
          <p:cNvPr id="12" name="Content Placeholder 100"/>
          <p:cNvSpPr txBox="1">
            <a:spLocks/>
          </p:cNvSpPr>
          <p:nvPr/>
        </p:nvSpPr>
        <p:spPr bwMode="gray">
          <a:xfrm>
            <a:off x="356389" y="6239672"/>
            <a:ext cx="6648450" cy="326243"/>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fontAlgn="base">
              <a:lnSpc>
                <a:spcPct val="95000"/>
              </a:lnSpc>
              <a:spcBef>
                <a:spcPct val="30000"/>
              </a:spcBef>
              <a:spcAft>
                <a:spcPct val="20000"/>
              </a:spcAft>
              <a:buClr>
                <a:schemeClr val="tx1"/>
              </a:buClr>
              <a:buSzPct val="110000"/>
              <a:defRPr sz="800"/>
            </a:lvl1pPr>
            <a:lvl2pPr marL="742950" indent="-285750" eaLnBrk="0" hangingPunct="0">
              <a:spcBef>
                <a:spcPct val="0"/>
              </a:spcBef>
              <a:spcAft>
                <a:spcPct val="30000"/>
              </a:spcAft>
              <a:buChar char="•"/>
              <a:defRPr sz="2000">
                <a:latin typeface="Arial" charset="0"/>
              </a:defRPr>
            </a:lvl2pPr>
            <a:lvl3pPr marL="1143000" indent="-228600" eaLnBrk="0" hangingPunct="0">
              <a:spcBef>
                <a:spcPct val="0"/>
              </a:spcBef>
              <a:spcAft>
                <a:spcPct val="30000"/>
              </a:spcAft>
              <a:buChar char="–"/>
              <a:defRPr sz="1600">
                <a:latin typeface="Arial" charset="0"/>
              </a:defRPr>
            </a:lvl3pPr>
            <a:lvl4pPr marL="1600200" indent="-228600" eaLnBrk="0" hangingPunct="0">
              <a:spcBef>
                <a:spcPct val="0"/>
              </a:spcBef>
              <a:spcAft>
                <a:spcPct val="30000"/>
              </a:spcAft>
              <a:buChar char="•"/>
              <a:defRPr sz="1600">
                <a:latin typeface="Arial" charset="0"/>
              </a:defRPr>
            </a:lvl4pPr>
            <a:lvl5pPr marL="2057400" indent="-228600" eaLnBrk="0" hangingPunct="0">
              <a:spcBef>
                <a:spcPct val="0"/>
              </a:spcBef>
              <a:spcAft>
                <a:spcPct val="30000"/>
              </a:spcAft>
              <a:buChar char="–"/>
              <a:defRPr sz="1600">
                <a:latin typeface="Arial" charset="0"/>
              </a:defRPr>
            </a:lvl5pPr>
            <a:lvl6pPr marL="2514600" indent="-228600" eaLnBrk="0" fontAlgn="base" hangingPunct="0">
              <a:spcBef>
                <a:spcPct val="0"/>
              </a:spcBef>
              <a:spcAft>
                <a:spcPct val="30000"/>
              </a:spcAft>
              <a:buChar char="–"/>
              <a:defRPr sz="1600">
                <a:latin typeface="Arial" charset="0"/>
              </a:defRPr>
            </a:lvl6pPr>
            <a:lvl7pPr marL="2971800" indent="-228600" eaLnBrk="0" fontAlgn="base" hangingPunct="0">
              <a:spcBef>
                <a:spcPct val="0"/>
              </a:spcBef>
              <a:spcAft>
                <a:spcPct val="30000"/>
              </a:spcAft>
              <a:buChar char="–"/>
              <a:defRPr sz="1600">
                <a:latin typeface="Arial" charset="0"/>
              </a:defRPr>
            </a:lvl7pPr>
            <a:lvl8pPr marL="3429000" indent="-228600" eaLnBrk="0" fontAlgn="base" hangingPunct="0">
              <a:spcBef>
                <a:spcPct val="0"/>
              </a:spcBef>
              <a:spcAft>
                <a:spcPct val="30000"/>
              </a:spcAft>
              <a:buChar char="–"/>
              <a:defRPr sz="1600">
                <a:latin typeface="Arial" charset="0"/>
              </a:defRPr>
            </a:lvl8pPr>
            <a:lvl9pPr marL="3886200" indent="-228600" eaLnBrk="0" fontAlgn="base" hangingPunct="0">
              <a:spcBef>
                <a:spcPct val="0"/>
              </a:spcBef>
              <a:spcAft>
                <a:spcPct val="30000"/>
              </a:spcAft>
              <a:buChar char="–"/>
              <a:defRPr sz="1600">
                <a:latin typeface="Arial" charset="0"/>
              </a:defRPr>
            </a:lvl9pPr>
          </a:lstStyle>
          <a:p>
            <a:r>
              <a:rPr lang="en-IN" altLang="en-US" dirty="0"/>
              <a:t>1. Karakus S, </a:t>
            </a:r>
            <a:r>
              <a:rPr lang="en-IN" altLang="en-US" i="1" dirty="0"/>
              <a:t>et al</a:t>
            </a:r>
            <a:r>
              <a:rPr lang="en-IN" altLang="en-US" dirty="0"/>
              <a:t>. Efficacy of micronised vaginal progesterone versus oral dydrogestrone in the treatment of irregular dysfunctional uterine bleeding: a pilot randomised controlled trial. </a:t>
            </a:r>
            <a:r>
              <a:rPr lang="en-IN" altLang="en-US" i="1" dirty="0"/>
              <a:t>Aust N Z J Obstet Gynaecol</a:t>
            </a:r>
            <a:r>
              <a:rPr lang="en-IN" altLang="en-US" dirty="0"/>
              <a:t> 2009;49(6):685–688</a:t>
            </a:r>
            <a:endParaRPr lang="en-US" altLang="en-US" dirty="0"/>
          </a:p>
        </p:txBody>
      </p:sp>
      <p:grpSp>
        <p:nvGrpSpPr>
          <p:cNvPr id="4" name="Group 3">
            <a:extLst>
              <a:ext uri="{FF2B5EF4-FFF2-40B4-BE49-F238E27FC236}">
                <a16:creationId xmlns:a16="http://schemas.microsoft.com/office/drawing/2014/main" xmlns="" id="{EEF8B4BF-609B-40E1-B7E4-E0FE33CDD235}"/>
              </a:ext>
            </a:extLst>
          </p:cNvPr>
          <p:cNvGrpSpPr/>
          <p:nvPr/>
        </p:nvGrpSpPr>
        <p:grpSpPr>
          <a:xfrm>
            <a:off x="342900" y="2174440"/>
            <a:ext cx="5600700" cy="2934770"/>
            <a:chOff x="342900" y="2174440"/>
            <a:chExt cx="5600700" cy="2934770"/>
          </a:xfrm>
        </p:grpSpPr>
        <p:sp>
          <p:nvSpPr>
            <p:cNvPr id="47110" name="Textfeld 14"/>
            <p:cNvSpPr txBox="1">
              <a:spLocks noChangeArrowheads="1"/>
            </p:cNvSpPr>
            <p:nvPr/>
          </p:nvSpPr>
          <p:spPr bwMode="auto">
            <a:xfrm>
              <a:off x="1609702" y="2174440"/>
              <a:ext cx="227017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0"/>
                </a:spcBef>
                <a:defRPr sz="2200">
                  <a:solidFill>
                    <a:schemeClr val="tx1"/>
                  </a:solidFill>
                  <a:latin typeface="Arial" charset="0"/>
                </a:defRPr>
              </a:lvl1pPr>
              <a:lvl2pPr marL="742950" indent="-285750" algn="l" eaLnBrk="0" hangingPunct="0">
                <a:spcBef>
                  <a:spcPct val="0"/>
                </a:spcBef>
                <a:spcAft>
                  <a:spcPct val="30000"/>
                </a:spcAft>
                <a:buChar char="•"/>
                <a:defRPr sz="2000">
                  <a:solidFill>
                    <a:schemeClr val="tx1"/>
                  </a:solidFill>
                  <a:latin typeface="Arial" charset="0"/>
                </a:defRPr>
              </a:lvl2pPr>
              <a:lvl3pPr marL="1143000" indent="-228600" algn="l" eaLnBrk="0" hangingPunct="0">
                <a:spcBef>
                  <a:spcPct val="0"/>
                </a:spcBef>
                <a:spcAft>
                  <a:spcPct val="30000"/>
                </a:spcAft>
                <a:buChar char="–"/>
                <a:defRPr sz="1600">
                  <a:solidFill>
                    <a:schemeClr val="tx1"/>
                  </a:solidFill>
                  <a:latin typeface="Arial" charset="0"/>
                </a:defRPr>
              </a:lvl3pPr>
              <a:lvl4pPr marL="1600200" indent="-228600" algn="l" eaLnBrk="0" hangingPunct="0">
                <a:spcBef>
                  <a:spcPct val="0"/>
                </a:spcBef>
                <a:spcAft>
                  <a:spcPct val="30000"/>
                </a:spcAft>
                <a:buChar char="•"/>
                <a:defRPr sz="1600">
                  <a:solidFill>
                    <a:schemeClr val="tx1"/>
                  </a:solidFill>
                  <a:latin typeface="Arial" charset="0"/>
                </a:defRPr>
              </a:lvl4pPr>
              <a:lvl5pPr marL="2057400" indent="-228600" algn="l" eaLnBrk="0" hangingPunct="0">
                <a:spcBef>
                  <a:spcPct val="0"/>
                </a:spcBef>
                <a:spcAft>
                  <a:spcPct val="30000"/>
                </a:spcAft>
                <a:buChar char="–"/>
                <a:defRPr sz="1600">
                  <a:solidFill>
                    <a:schemeClr val="tx1"/>
                  </a:solidFill>
                  <a:latin typeface="Arial" charset="0"/>
                </a:defRPr>
              </a:lvl5pPr>
              <a:lvl6pPr marL="2514600" indent="-228600" eaLnBrk="0" fontAlgn="base" hangingPunct="0">
                <a:spcBef>
                  <a:spcPct val="0"/>
                </a:spcBef>
                <a:spcAft>
                  <a:spcPct val="30000"/>
                </a:spcAft>
                <a:buChar char="–"/>
                <a:defRPr sz="1600">
                  <a:solidFill>
                    <a:schemeClr val="tx1"/>
                  </a:solidFill>
                  <a:latin typeface="Arial" charset="0"/>
                </a:defRPr>
              </a:lvl6pPr>
              <a:lvl7pPr marL="2971800" indent="-228600" eaLnBrk="0" fontAlgn="base" hangingPunct="0">
                <a:spcBef>
                  <a:spcPct val="0"/>
                </a:spcBef>
                <a:spcAft>
                  <a:spcPct val="30000"/>
                </a:spcAft>
                <a:buChar char="–"/>
                <a:defRPr sz="1600">
                  <a:solidFill>
                    <a:schemeClr val="tx1"/>
                  </a:solidFill>
                  <a:latin typeface="Arial" charset="0"/>
                </a:defRPr>
              </a:lvl7pPr>
              <a:lvl8pPr marL="3429000" indent="-228600" eaLnBrk="0" fontAlgn="base" hangingPunct="0">
                <a:spcBef>
                  <a:spcPct val="0"/>
                </a:spcBef>
                <a:spcAft>
                  <a:spcPct val="30000"/>
                </a:spcAft>
                <a:buChar char="–"/>
                <a:defRPr sz="1600">
                  <a:solidFill>
                    <a:schemeClr val="tx1"/>
                  </a:solidFill>
                  <a:latin typeface="Arial" charset="0"/>
                </a:defRPr>
              </a:lvl8pPr>
              <a:lvl9pPr marL="3886200" indent="-228600" eaLnBrk="0" fontAlgn="base" hangingPunct="0">
                <a:spcBef>
                  <a:spcPct val="0"/>
                </a:spcBef>
                <a:spcAft>
                  <a:spcPct val="30000"/>
                </a:spcAft>
                <a:buChar char="–"/>
                <a:defRPr sz="1600">
                  <a:solidFill>
                    <a:schemeClr val="tx1"/>
                  </a:solidFill>
                  <a:latin typeface="Arial" charset="0"/>
                </a:defRPr>
              </a:lvl9pPr>
            </a:lstStyle>
            <a:p>
              <a:pPr algn="ctr" eaLnBrk="1" hangingPunct="1">
                <a:spcBef>
                  <a:spcPct val="50000"/>
                </a:spcBef>
              </a:pPr>
              <a:r>
                <a:rPr lang="de-DE" altLang="en-US" sz="1200" b="1" dirty="0">
                  <a:latin typeface="+mn-lt"/>
                </a:rPr>
                <a:t>Regular bleeding obtained</a:t>
              </a:r>
            </a:p>
          </p:txBody>
        </p:sp>
        <p:sp>
          <p:nvSpPr>
            <p:cNvPr id="47114" name="Textfeld 11"/>
            <p:cNvSpPr txBox="1">
              <a:spLocks noChangeArrowheads="1"/>
            </p:cNvSpPr>
            <p:nvPr/>
          </p:nvSpPr>
          <p:spPr bwMode="auto">
            <a:xfrm rot="-5400000">
              <a:off x="-90231" y="3477075"/>
              <a:ext cx="1143262" cy="27699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0"/>
                </a:spcBef>
                <a:defRPr sz="2200">
                  <a:solidFill>
                    <a:schemeClr val="tx1"/>
                  </a:solidFill>
                  <a:latin typeface="Arial" charset="0"/>
                </a:defRPr>
              </a:lvl1pPr>
              <a:lvl2pPr marL="742950" indent="-285750" algn="l" eaLnBrk="0" hangingPunct="0">
                <a:spcBef>
                  <a:spcPct val="0"/>
                </a:spcBef>
                <a:spcAft>
                  <a:spcPct val="30000"/>
                </a:spcAft>
                <a:buChar char="•"/>
                <a:defRPr sz="2000">
                  <a:solidFill>
                    <a:schemeClr val="tx1"/>
                  </a:solidFill>
                  <a:latin typeface="Arial" charset="0"/>
                </a:defRPr>
              </a:lvl2pPr>
              <a:lvl3pPr marL="1143000" indent="-228600" algn="l" eaLnBrk="0" hangingPunct="0">
                <a:spcBef>
                  <a:spcPct val="0"/>
                </a:spcBef>
                <a:spcAft>
                  <a:spcPct val="30000"/>
                </a:spcAft>
                <a:buChar char="–"/>
                <a:defRPr sz="1600">
                  <a:solidFill>
                    <a:schemeClr val="tx1"/>
                  </a:solidFill>
                  <a:latin typeface="Arial" charset="0"/>
                </a:defRPr>
              </a:lvl3pPr>
              <a:lvl4pPr marL="1600200" indent="-228600" algn="l" eaLnBrk="0" hangingPunct="0">
                <a:spcBef>
                  <a:spcPct val="0"/>
                </a:spcBef>
                <a:spcAft>
                  <a:spcPct val="30000"/>
                </a:spcAft>
                <a:buChar char="•"/>
                <a:defRPr sz="1600">
                  <a:solidFill>
                    <a:schemeClr val="tx1"/>
                  </a:solidFill>
                  <a:latin typeface="Arial" charset="0"/>
                </a:defRPr>
              </a:lvl4pPr>
              <a:lvl5pPr marL="2057400" indent="-228600" algn="l" eaLnBrk="0" hangingPunct="0">
                <a:spcBef>
                  <a:spcPct val="0"/>
                </a:spcBef>
                <a:spcAft>
                  <a:spcPct val="30000"/>
                </a:spcAft>
                <a:buChar char="–"/>
                <a:defRPr sz="1600">
                  <a:solidFill>
                    <a:schemeClr val="tx1"/>
                  </a:solidFill>
                  <a:latin typeface="Arial" charset="0"/>
                </a:defRPr>
              </a:lvl5pPr>
              <a:lvl6pPr marL="2514600" indent="-228600" eaLnBrk="0" fontAlgn="base" hangingPunct="0">
                <a:spcBef>
                  <a:spcPct val="0"/>
                </a:spcBef>
                <a:spcAft>
                  <a:spcPct val="30000"/>
                </a:spcAft>
                <a:buChar char="–"/>
                <a:defRPr sz="1600">
                  <a:solidFill>
                    <a:schemeClr val="tx1"/>
                  </a:solidFill>
                  <a:latin typeface="Arial" charset="0"/>
                </a:defRPr>
              </a:lvl6pPr>
              <a:lvl7pPr marL="2971800" indent="-228600" eaLnBrk="0" fontAlgn="base" hangingPunct="0">
                <a:spcBef>
                  <a:spcPct val="0"/>
                </a:spcBef>
                <a:spcAft>
                  <a:spcPct val="30000"/>
                </a:spcAft>
                <a:buChar char="–"/>
                <a:defRPr sz="1600">
                  <a:solidFill>
                    <a:schemeClr val="tx1"/>
                  </a:solidFill>
                  <a:latin typeface="Arial" charset="0"/>
                </a:defRPr>
              </a:lvl7pPr>
              <a:lvl8pPr marL="3429000" indent="-228600" eaLnBrk="0" fontAlgn="base" hangingPunct="0">
                <a:spcBef>
                  <a:spcPct val="0"/>
                </a:spcBef>
                <a:spcAft>
                  <a:spcPct val="30000"/>
                </a:spcAft>
                <a:buChar char="–"/>
                <a:defRPr sz="1600">
                  <a:solidFill>
                    <a:schemeClr val="tx1"/>
                  </a:solidFill>
                  <a:latin typeface="Arial" charset="0"/>
                </a:defRPr>
              </a:lvl8pPr>
              <a:lvl9pPr marL="3886200" indent="-228600" eaLnBrk="0" fontAlgn="base" hangingPunct="0">
                <a:spcBef>
                  <a:spcPct val="0"/>
                </a:spcBef>
                <a:spcAft>
                  <a:spcPct val="30000"/>
                </a:spcAft>
                <a:buChar char="–"/>
                <a:defRPr sz="1600">
                  <a:solidFill>
                    <a:schemeClr val="tx1"/>
                  </a:solidFill>
                  <a:latin typeface="Arial" charset="0"/>
                </a:defRPr>
              </a:lvl9pPr>
            </a:lstStyle>
            <a:p>
              <a:pPr algn="ctr" eaLnBrk="1" hangingPunct="1">
                <a:spcBef>
                  <a:spcPct val="50000"/>
                </a:spcBef>
              </a:pPr>
              <a:r>
                <a:rPr lang="en-US" altLang="en-US" sz="1200" b="1" dirty="0">
                  <a:latin typeface="+mn-lt"/>
                </a:rPr>
                <a:t>Patients (%)</a:t>
              </a:r>
            </a:p>
          </p:txBody>
        </p:sp>
        <p:grpSp>
          <p:nvGrpSpPr>
            <p:cNvPr id="3" name="Group 2">
              <a:extLst>
                <a:ext uri="{FF2B5EF4-FFF2-40B4-BE49-F238E27FC236}">
                  <a16:creationId xmlns:a16="http://schemas.microsoft.com/office/drawing/2014/main" xmlns="" id="{A81C2BB3-3D22-4342-B012-F4413289DCE3}"/>
                </a:ext>
              </a:extLst>
            </p:cNvPr>
            <p:cNvGrpSpPr/>
            <p:nvPr/>
          </p:nvGrpSpPr>
          <p:grpSpPr>
            <a:xfrm>
              <a:off x="407353" y="2404774"/>
              <a:ext cx="5536247" cy="2704436"/>
              <a:chOff x="407353" y="2404774"/>
              <a:chExt cx="5536247" cy="2704436"/>
            </a:xfrm>
          </p:grpSpPr>
          <p:graphicFrame>
            <p:nvGraphicFramePr>
              <p:cNvPr id="7" name="Diagramm 6"/>
              <p:cNvGraphicFramePr/>
              <p:nvPr>
                <p:extLst>
                  <p:ext uri="{D42A27DB-BD31-4B8C-83A1-F6EECF244321}">
                    <p14:modId xmlns:p14="http://schemas.microsoft.com/office/powerpoint/2010/main" val="944372831"/>
                  </p:ext>
                </p:extLst>
              </p:nvPr>
            </p:nvGraphicFramePr>
            <p:xfrm>
              <a:off x="585364" y="2432685"/>
              <a:ext cx="5358236" cy="2676525"/>
            </p:xfrm>
            <a:graphic>
              <a:graphicData uri="http://schemas.openxmlformats.org/drawingml/2006/chart">
                <c:chart xmlns:c="http://schemas.openxmlformats.org/drawingml/2006/chart" xmlns:r="http://schemas.openxmlformats.org/officeDocument/2006/relationships" r:id="rId3"/>
              </a:graphicData>
            </a:graphic>
          </p:graphicFrame>
          <p:sp>
            <p:nvSpPr>
              <p:cNvPr id="2" name="TextBox 1">
                <a:extLst>
                  <a:ext uri="{FF2B5EF4-FFF2-40B4-BE49-F238E27FC236}">
                    <a16:creationId xmlns:a16="http://schemas.microsoft.com/office/drawing/2014/main" xmlns="" id="{A0A73A9F-7137-43DD-8C44-5F3E00DBF87B}"/>
                  </a:ext>
                </a:extLst>
              </p:cNvPr>
              <p:cNvSpPr txBox="1"/>
              <p:nvPr/>
            </p:nvSpPr>
            <p:spPr>
              <a:xfrm>
                <a:off x="407353" y="4603652"/>
                <a:ext cx="561975" cy="276999"/>
              </a:xfrm>
              <a:prstGeom prst="rect">
                <a:avLst/>
              </a:prstGeom>
              <a:noFill/>
            </p:spPr>
            <p:txBody>
              <a:bodyPr wrap="square" rtlCol="0">
                <a:spAutoFit/>
              </a:bodyPr>
              <a:lstStyle/>
              <a:p>
                <a:pPr algn="r"/>
                <a:r>
                  <a:rPr lang="en-GB" sz="1200" dirty="0">
                    <a:latin typeface="Georgia" panose="02040502050405020303" pitchFamily="18" charset="0"/>
                  </a:rPr>
                  <a:t>0</a:t>
                </a:r>
              </a:p>
            </p:txBody>
          </p:sp>
          <p:sp>
            <p:nvSpPr>
              <p:cNvPr id="13" name="TextBox 12">
                <a:extLst>
                  <a:ext uri="{FF2B5EF4-FFF2-40B4-BE49-F238E27FC236}">
                    <a16:creationId xmlns:a16="http://schemas.microsoft.com/office/drawing/2014/main" xmlns="" id="{5C1FDC18-A9A8-40BB-88F0-3A1BC189B32B}"/>
                  </a:ext>
                </a:extLst>
              </p:cNvPr>
              <p:cNvSpPr txBox="1"/>
              <p:nvPr/>
            </p:nvSpPr>
            <p:spPr>
              <a:xfrm>
                <a:off x="407353" y="4059592"/>
                <a:ext cx="561975" cy="276999"/>
              </a:xfrm>
              <a:prstGeom prst="rect">
                <a:avLst/>
              </a:prstGeom>
              <a:noFill/>
            </p:spPr>
            <p:txBody>
              <a:bodyPr wrap="square" rtlCol="0">
                <a:spAutoFit/>
              </a:bodyPr>
              <a:lstStyle/>
              <a:p>
                <a:pPr algn="r"/>
                <a:r>
                  <a:rPr lang="en-GB" sz="1200" dirty="0">
                    <a:latin typeface="Georgia" panose="02040502050405020303" pitchFamily="18" charset="0"/>
                  </a:rPr>
                  <a:t>25</a:t>
                </a:r>
              </a:p>
            </p:txBody>
          </p:sp>
          <p:sp>
            <p:nvSpPr>
              <p:cNvPr id="14" name="TextBox 13">
                <a:extLst>
                  <a:ext uri="{FF2B5EF4-FFF2-40B4-BE49-F238E27FC236}">
                    <a16:creationId xmlns:a16="http://schemas.microsoft.com/office/drawing/2014/main" xmlns="" id="{C72AABF8-65DA-4EA8-A51C-DEDA41F74326}"/>
                  </a:ext>
                </a:extLst>
              </p:cNvPr>
              <p:cNvSpPr txBox="1"/>
              <p:nvPr/>
            </p:nvSpPr>
            <p:spPr>
              <a:xfrm>
                <a:off x="407353" y="2404774"/>
                <a:ext cx="561975" cy="276999"/>
              </a:xfrm>
              <a:prstGeom prst="rect">
                <a:avLst/>
              </a:prstGeom>
              <a:noFill/>
            </p:spPr>
            <p:txBody>
              <a:bodyPr wrap="square" rtlCol="0">
                <a:spAutoFit/>
              </a:bodyPr>
              <a:lstStyle/>
              <a:p>
                <a:pPr algn="r"/>
                <a:r>
                  <a:rPr lang="en-GB" sz="1200" dirty="0">
                    <a:latin typeface="Georgia" panose="02040502050405020303" pitchFamily="18" charset="0"/>
                  </a:rPr>
                  <a:t>100</a:t>
                </a:r>
              </a:p>
            </p:txBody>
          </p:sp>
          <p:sp>
            <p:nvSpPr>
              <p:cNvPr id="15" name="TextBox 14">
                <a:extLst>
                  <a:ext uri="{FF2B5EF4-FFF2-40B4-BE49-F238E27FC236}">
                    <a16:creationId xmlns:a16="http://schemas.microsoft.com/office/drawing/2014/main" xmlns="" id="{264F0461-15CE-4F32-A6CE-F226E896BD1F}"/>
                  </a:ext>
                </a:extLst>
              </p:cNvPr>
              <p:cNvSpPr txBox="1"/>
              <p:nvPr/>
            </p:nvSpPr>
            <p:spPr>
              <a:xfrm>
                <a:off x="407353" y="3504213"/>
                <a:ext cx="561975" cy="276999"/>
              </a:xfrm>
              <a:prstGeom prst="rect">
                <a:avLst/>
              </a:prstGeom>
              <a:noFill/>
            </p:spPr>
            <p:txBody>
              <a:bodyPr wrap="square" rtlCol="0">
                <a:spAutoFit/>
              </a:bodyPr>
              <a:lstStyle/>
              <a:p>
                <a:pPr algn="r"/>
                <a:r>
                  <a:rPr lang="en-GB" sz="1200" dirty="0">
                    <a:latin typeface="Georgia" panose="02040502050405020303" pitchFamily="18" charset="0"/>
                  </a:rPr>
                  <a:t>50</a:t>
                </a:r>
              </a:p>
            </p:txBody>
          </p:sp>
          <p:sp>
            <p:nvSpPr>
              <p:cNvPr id="16" name="TextBox 15">
                <a:extLst>
                  <a:ext uri="{FF2B5EF4-FFF2-40B4-BE49-F238E27FC236}">
                    <a16:creationId xmlns:a16="http://schemas.microsoft.com/office/drawing/2014/main" xmlns="" id="{9D834DB4-8832-4573-939F-BD2D19A8D8E5}"/>
                  </a:ext>
                </a:extLst>
              </p:cNvPr>
              <p:cNvSpPr txBox="1"/>
              <p:nvPr/>
            </p:nvSpPr>
            <p:spPr>
              <a:xfrm>
                <a:off x="407353" y="2942171"/>
                <a:ext cx="561975" cy="276999"/>
              </a:xfrm>
              <a:prstGeom prst="rect">
                <a:avLst/>
              </a:prstGeom>
              <a:noFill/>
            </p:spPr>
            <p:txBody>
              <a:bodyPr wrap="square" rtlCol="0">
                <a:spAutoFit/>
              </a:bodyPr>
              <a:lstStyle/>
              <a:p>
                <a:pPr algn="r"/>
                <a:r>
                  <a:rPr lang="en-GB" sz="1200" dirty="0">
                    <a:latin typeface="Georgia" panose="02040502050405020303" pitchFamily="18" charset="0"/>
                  </a:rPr>
                  <a:t>75</a:t>
                </a:r>
              </a:p>
            </p:txBody>
          </p:sp>
        </p:grpSp>
      </p:grpSp>
      <p:sp>
        <p:nvSpPr>
          <p:cNvPr id="19" name="Slide Number Placeholder 2">
            <a:extLst>
              <a:ext uri="{FF2B5EF4-FFF2-40B4-BE49-F238E27FC236}">
                <a16:creationId xmlns:a16="http://schemas.microsoft.com/office/drawing/2014/main" xmlns="" id="{54D781B5-76A0-4851-A0BB-6C62B6A1E5E7}"/>
              </a:ext>
            </a:extLst>
          </p:cNvPr>
          <p:cNvSpPr txBox="1">
            <a:spLocks/>
          </p:cNvSpPr>
          <p:nvPr/>
        </p:nvSpPr>
        <p:spPr>
          <a:xfrm>
            <a:off x="78056" y="6407532"/>
            <a:ext cx="415659" cy="283464"/>
          </a:xfrm>
          <a:prstGeom prst="rect">
            <a:avLst/>
          </a:prstGeom>
        </p:spPr>
        <p:txBody>
          <a:bodyPr vert="horz" lIns="91440" tIns="45720" rIns="91440" bIns="45720" rtlCol="0" anchor="ctr"/>
          <a:lstStyle>
            <a:defPPr>
              <a:defRPr lang="en-US"/>
            </a:defPPr>
            <a:lvl1pPr marL="0" algn="l" defTabSz="914400" rtl="0" eaLnBrk="1" latinLnBrk="0" hangingPunct="1">
              <a:defRPr sz="10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A2885E78-1F86-4A3D-9EE1-B0103B1CEF15}" type="slidenum">
              <a:rPr lang="en-US" smtClean="0">
                <a:solidFill>
                  <a:srgbClr val="000000"/>
                </a:solidFill>
              </a:rPr>
              <a:pPr/>
              <a:t>20</a:t>
            </a:fld>
            <a:endParaRPr lang="en-US" dirty="0">
              <a:solidFill>
                <a:srgbClr val="000000"/>
              </a:solidFill>
            </a:endParaRPr>
          </a:p>
        </p:txBody>
      </p:sp>
      <p:sp>
        <p:nvSpPr>
          <p:cNvPr id="20" name="TextBox 19"/>
          <p:cNvSpPr txBox="1"/>
          <p:nvPr/>
        </p:nvSpPr>
        <p:spPr>
          <a:xfrm>
            <a:off x="8127788" y="155274"/>
            <a:ext cx="652743" cy="369332"/>
          </a:xfrm>
          <a:prstGeom prst="rect">
            <a:avLst/>
          </a:prstGeom>
          <a:solidFill>
            <a:srgbClr val="FFFF00"/>
          </a:solidFill>
        </p:spPr>
        <p:txBody>
          <a:bodyPr wrap="none" rtlCol="0">
            <a:spAutoFit/>
          </a:bodyPr>
          <a:lstStyle/>
          <a:p>
            <a:r>
              <a:rPr lang="tr-TR" dirty="0" smtClean="0">
                <a:solidFill>
                  <a:srgbClr val="FF0000"/>
                </a:solidFill>
              </a:rPr>
              <a:t>2009</a:t>
            </a:r>
            <a:endParaRPr lang="tr-TR" dirty="0">
              <a:solidFill>
                <a:srgbClr val="FF0000"/>
              </a:solidFill>
            </a:endParaRPr>
          </a:p>
        </p:txBody>
      </p:sp>
    </p:spTree>
    <p:extLst>
      <p:ext uri="{BB962C8B-B14F-4D97-AF65-F5344CB8AC3E}">
        <p14:creationId xmlns:p14="http://schemas.microsoft.com/office/powerpoint/2010/main" val="114186804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TextBox 18">
            <a:extLst>
              <a:ext uri="{FF2B5EF4-FFF2-40B4-BE49-F238E27FC236}">
                <a16:creationId xmlns:a16="http://schemas.microsoft.com/office/drawing/2014/main" xmlns="" id="{D64ECE5A-735F-4F65-B30C-92EEEE09F735}"/>
              </a:ext>
            </a:extLst>
          </p:cNvPr>
          <p:cNvSpPr txBox="1"/>
          <p:nvPr/>
        </p:nvSpPr>
        <p:spPr>
          <a:xfrm>
            <a:off x="427128" y="2896443"/>
            <a:ext cx="561975" cy="276999"/>
          </a:xfrm>
          <a:prstGeom prst="rect">
            <a:avLst/>
          </a:prstGeom>
          <a:noFill/>
        </p:spPr>
        <p:txBody>
          <a:bodyPr wrap="square" rtlCol="0">
            <a:spAutoFit/>
          </a:bodyPr>
          <a:lstStyle/>
          <a:p>
            <a:pPr algn="r"/>
            <a:r>
              <a:rPr lang="en-GB" sz="1200" dirty="0">
                <a:latin typeface="Georgia" panose="02040502050405020303" pitchFamily="18" charset="0"/>
              </a:rPr>
              <a:t>75</a:t>
            </a:r>
          </a:p>
        </p:txBody>
      </p:sp>
      <p:sp>
        <p:nvSpPr>
          <p:cNvPr id="47106" name="Titel 1"/>
          <p:cNvSpPr>
            <a:spLocks noGrp="1"/>
          </p:cNvSpPr>
          <p:nvPr>
            <p:ph type="title"/>
          </p:nvPr>
        </p:nvSpPr>
        <p:spPr/>
        <p:txBody>
          <a:bodyPr>
            <a:noAutofit/>
          </a:bodyPr>
          <a:lstStyle/>
          <a:p>
            <a:r>
              <a:rPr lang="en-US" altLang="en-US" sz="3600" dirty="0">
                <a:solidFill>
                  <a:srgbClr val="FFFF00"/>
                </a:solidFill>
              </a:rPr>
              <a:t>Dydrogesterone is as Effective as Progesterone For Transforming </a:t>
            </a:r>
            <a:br>
              <a:rPr lang="en-US" altLang="en-US" sz="3600" dirty="0">
                <a:solidFill>
                  <a:srgbClr val="FFFF00"/>
                </a:solidFill>
              </a:rPr>
            </a:br>
            <a:r>
              <a:rPr lang="en-US" altLang="en-US" sz="3600" dirty="0">
                <a:solidFill>
                  <a:srgbClr val="FFFF00"/>
                </a:solidFill>
              </a:rPr>
              <a:t>the Endometrium</a:t>
            </a:r>
          </a:p>
        </p:txBody>
      </p:sp>
      <p:sp>
        <p:nvSpPr>
          <p:cNvPr id="47108" name="Textfeld 7"/>
          <p:cNvSpPr txBox="1">
            <a:spLocks noChangeArrowheads="1"/>
          </p:cNvSpPr>
          <p:nvPr/>
        </p:nvSpPr>
        <p:spPr bwMode="auto">
          <a:xfrm>
            <a:off x="501650" y="1662461"/>
            <a:ext cx="8193088" cy="353943"/>
          </a:xfrm>
          <a:prstGeom prst="rect">
            <a:avLst/>
          </a:prstGeom>
          <a:ln/>
          <a:extLst/>
        </p:spPr>
        <p:style>
          <a:lnRef idx="2">
            <a:schemeClr val="accent2"/>
          </a:lnRef>
          <a:fillRef idx="1">
            <a:schemeClr val="lt1"/>
          </a:fillRef>
          <a:effectRef idx="0">
            <a:schemeClr val="accent2"/>
          </a:effectRef>
          <a:fontRef idx="minor">
            <a:schemeClr val="dk1"/>
          </a:fontRef>
        </p:style>
        <p:txBody>
          <a:bodyPr wrap="square" anchor="ctr">
            <a:spAutoFit/>
          </a:bodyPr>
          <a:lstStyle>
            <a:lvl1pPr algn="l" eaLnBrk="0" hangingPunct="0">
              <a:spcBef>
                <a:spcPct val="0"/>
              </a:spcBef>
              <a:defRPr sz="2200">
                <a:solidFill>
                  <a:schemeClr val="tx1"/>
                </a:solidFill>
                <a:latin typeface="Arial" charset="0"/>
              </a:defRPr>
            </a:lvl1pPr>
            <a:lvl2pPr marL="742950" indent="-285750" algn="l" eaLnBrk="0" hangingPunct="0">
              <a:spcBef>
                <a:spcPct val="0"/>
              </a:spcBef>
              <a:spcAft>
                <a:spcPct val="30000"/>
              </a:spcAft>
              <a:buChar char="•"/>
              <a:defRPr sz="2000">
                <a:solidFill>
                  <a:schemeClr val="tx1"/>
                </a:solidFill>
                <a:latin typeface="Arial" charset="0"/>
              </a:defRPr>
            </a:lvl2pPr>
            <a:lvl3pPr marL="1143000" indent="-228600" algn="l" eaLnBrk="0" hangingPunct="0">
              <a:spcBef>
                <a:spcPct val="0"/>
              </a:spcBef>
              <a:spcAft>
                <a:spcPct val="30000"/>
              </a:spcAft>
              <a:buChar char="–"/>
              <a:defRPr sz="1600">
                <a:solidFill>
                  <a:schemeClr val="tx1"/>
                </a:solidFill>
                <a:latin typeface="Arial" charset="0"/>
              </a:defRPr>
            </a:lvl3pPr>
            <a:lvl4pPr marL="1600200" indent="-228600" algn="l" eaLnBrk="0" hangingPunct="0">
              <a:spcBef>
                <a:spcPct val="0"/>
              </a:spcBef>
              <a:spcAft>
                <a:spcPct val="30000"/>
              </a:spcAft>
              <a:buChar char="•"/>
              <a:defRPr sz="1600">
                <a:solidFill>
                  <a:schemeClr val="tx1"/>
                </a:solidFill>
                <a:latin typeface="Arial" charset="0"/>
              </a:defRPr>
            </a:lvl4pPr>
            <a:lvl5pPr marL="2057400" indent="-228600" algn="l" eaLnBrk="0" hangingPunct="0">
              <a:spcBef>
                <a:spcPct val="0"/>
              </a:spcBef>
              <a:spcAft>
                <a:spcPct val="30000"/>
              </a:spcAft>
              <a:buChar char="–"/>
              <a:defRPr sz="1600">
                <a:solidFill>
                  <a:schemeClr val="tx1"/>
                </a:solidFill>
                <a:latin typeface="Arial" charset="0"/>
              </a:defRPr>
            </a:lvl5pPr>
            <a:lvl6pPr marL="2514600" indent="-228600" eaLnBrk="0" fontAlgn="base" hangingPunct="0">
              <a:spcBef>
                <a:spcPct val="0"/>
              </a:spcBef>
              <a:spcAft>
                <a:spcPct val="30000"/>
              </a:spcAft>
              <a:buChar char="–"/>
              <a:defRPr sz="1600">
                <a:solidFill>
                  <a:schemeClr val="tx1"/>
                </a:solidFill>
                <a:latin typeface="Arial" charset="0"/>
              </a:defRPr>
            </a:lvl6pPr>
            <a:lvl7pPr marL="2971800" indent="-228600" eaLnBrk="0" fontAlgn="base" hangingPunct="0">
              <a:spcBef>
                <a:spcPct val="0"/>
              </a:spcBef>
              <a:spcAft>
                <a:spcPct val="30000"/>
              </a:spcAft>
              <a:buChar char="–"/>
              <a:defRPr sz="1600">
                <a:solidFill>
                  <a:schemeClr val="tx1"/>
                </a:solidFill>
                <a:latin typeface="Arial" charset="0"/>
              </a:defRPr>
            </a:lvl7pPr>
            <a:lvl8pPr marL="3429000" indent="-228600" eaLnBrk="0" fontAlgn="base" hangingPunct="0">
              <a:spcBef>
                <a:spcPct val="0"/>
              </a:spcBef>
              <a:spcAft>
                <a:spcPct val="30000"/>
              </a:spcAft>
              <a:buChar char="–"/>
              <a:defRPr sz="1600">
                <a:solidFill>
                  <a:schemeClr val="tx1"/>
                </a:solidFill>
                <a:latin typeface="Arial" charset="0"/>
              </a:defRPr>
            </a:lvl8pPr>
            <a:lvl9pPr marL="3886200" indent="-228600" eaLnBrk="0" fontAlgn="base" hangingPunct="0">
              <a:spcBef>
                <a:spcPct val="0"/>
              </a:spcBef>
              <a:spcAft>
                <a:spcPct val="30000"/>
              </a:spcAft>
              <a:buChar char="–"/>
              <a:defRPr sz="1600">
                <a:solidFill>
                  <a:schemeClr val="tx1"/>
                </a:solidFill>
                <a:latin typeface="Arial" charset="0"/>
              </a:defRPr>
            </a:lvl9pPr>
          </a:lstStyle>
          <a:p>
            <a:pPr algn="ctr" eaLnBrk="1" hangingPunct="1">
              <a:spcBef>
                <a:spcPct val="50000"/>
              </a:spcBef>
            </a:pPr>
            <a:r>
              <a:rPr lang="de-DE" altLang="en-US" sz="1700" b="1" spc="-60" dirty="0">
                <a:solidFill>
                  <a:srgbClr val="D8027F"/>
                </a:solidFill>
                <a:latin typeface="+mn-lt"/>
              </a:rPr>
              <a:t>Dydrogesterone and progesterone effectively transform the endometrium</a:t>
            </a:r>
            <a:r>
              <a:rPr lang="de-DE" altLang="en-US" sz="1700" b="1" baseline="30000" dirty="0">
                <a:solidFill>
                  <a:srgbClr val="D8027F"/>
                </a:solidFill>
                <a:latin typeface="+mn-lt"/>
              </a:rPr>
              <a:t>1</a:t>
            </a:r>
            <a:r>
              <a:rPr lang="de-DE" altLang="en-US" sz="1700" b="1" spc="-60" dirty="0">
                <a:solidFill>
                  <a:srgbClr val="D8027F"/>
                </a:solidFill>
                <a:latin typeface="+mn-lt"/>
              </a:rPr>
              <a:t> </a:t>
            </a:r>
          </a:p>
        </p:txBody>
      </p:sp>
      <p:sp>
        <p:nvSpPr>
          <p:cNvPr id="47110" name="Textfeld 14"/>
          <p:cNvSpPr txBox="1">
            <a:spLocks noChangeArrowheads="1"/>
          </p:cNvSpPr>
          <p:nvPr/>
        </p:nvSpPr>
        <p:spPr bwMode="auto">
          <a:xfrm>
            <a:off x="1333989" y="2219325"/>
            <a:ext cx="282160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0"/>
              </a:spcBef>
              <a:defRPr sz="2200">
                <a:solidFill>
                  <a:schemeClr val="tx1"/>
                </a:solidFill>
                <a:latin typeface="Arial" charset="0"/>
              </a:defRPr>
            </a:lvl1pPr>
            <a:lvl2pPr marL="742950" indent="-285750" algn="l" eaLnBrk="0" hangingPunct="0">
              <a:spcBef>
                <a:spcPct val="0"/>
              </a:spcBef>
              <a:spcAft>
                <a:spcPct val="30000"/>
              </a:spcAft>
              <a:buChar char="•"/>
              <a:defRPr sz="2000">
                <a:solidFill>
                  <a:schemeClr val="tx1"/>
                </a:solidFill>
                <a:latin typeface="Arial" charset="0"/>
              </a:defRPr>
            </a:lvl2pPr>
            <a:lvl3pPr marL="1143000" indent="-228600" algn="l" eaLnBrk="0" hangingPunct="0">
              <a:spcBef>
                <a:spcPct val="0"/>
              </a:spcBef>
              <a:spcAft>
                <a:spcPct val="30000"/>
              </a:spcAft>
              <a:buChar char="–"/>
              <a:defRPr sz="1600">
                <a:solidFill>
                  <a:schemeClr val="tx1"/>
                </a:solidFill>
                <a:latin typeface="Arial" charset="0"/>
              </a:defRPr>
            </a:lvl3pPr>
            <a:lvl4pPr marL="1600200" indent="-228600" algn="l" eaLnBrk="0" hangingPunct="0">
              <a:spcBef>
                <a:spcPct val="0"/>
              </a:spcBef>
              <a:spcAft>
                <a:spcPct val="30000"/>
              </a:spcAft>
              <a:buChar char="•"/>
              <a:defRPr sz="1600">
                <a:solidFill>
                  <a:schemeClr val="tx1"/>
                </a:solidFill>
                <a:latin typeface="Arial" charset="0"/>
              </a:defRPr>
            </a:lvl4pPr>
            <a:lvl5pPr marL="2057400" indent="-228600" algn="l" eaLnBrk="0" hangingPunct="0">
              <a:spcBef>
                <a:spcPct val="0"/>
              </a:spcBef>
              <a:spcAft>
                <a:spcPct val="30000"/>
              </a:spcAft>
              <a:buChar char="–"/>
              <a:defRPr sz="1600">
                <a:solidFill>
                  <a:schemeClr val="tx1"/>
                </a:solidFill>
                <a:latin typeface="Arial" charset="0"/>
              </a:defRPr>
            </a:lvl5pPr>
            <a:lvl6pPr marL="2514600" indent="-228600" eaLnBrk="0" fontAlgn="base" hangingPunct="0">
              <a:spcBef>
                <a:spcPct val="0"/>
              </a:spcBef>
              <a:spcAft>
                <a:spcPct val="30000"/>
              </a:spcAft>
              <a:buChar char="–"/>
              <a:defRPr sz="1600">
                <a:solidFill>
                  <a:schemeClr val="tx1"/>
                </a:solidFill>
                <a:latin typeface="Arial" charset="0"/>
              </a:defRPr>
            </a:lvl6pPr>
            <a:lvl7pPr marL="2971800" indent="-228600" eaLnBrk="0" fontAlgn="base" hangingPunct="0">
              <a:spcBef>
                <a:spcPct val="0"/>
              </a:spcBef>
              <a:spcAft>
                <a:spcPct val="30000"/>
              </a:spcAft>
              <a:buChar char="–"/>
              <a:defRPr sz="1600">
                <a:solidFill>
                  <a:schemeClr val="tx1"/>
                </a:solidFill>
                <a:latin typeface="Arial" charset="0"/>
              </a:defRPr>
            </a:lvl7pPr>
            <a:lvl8pPr marL="3429000" indent="-228600" eaLnBrk="0" fontAlgn="base" hangingPunct="0">
              <a:spcBef>
                <a:spcPct val="0"/>
              </a:spcBef>
              <a:spcAft>
                <a:spcPct val="30000"/>
              </a:spcAft>
              <a:buChar char="–"/>
              <a:defRPr sz="1600">
                <a:solidFill>
                  <a:schemeClr val="tx1"/>
                </a:solidFill>
                <a:latin typeface="Arial" charset="0"/>
              </a:defRPr>
            </a:lvl8pPr>
            <a:lvl9pPr marL="3886200" indent="-228600" eaLnBrk="0" fontAlgn="base" hangingPunct="0">
              <a:spcBef>
                <a:spcPct val="0"/>
              </a:spcBef>
              <a:spcAft>
                <a:spcPct val="30000"/>
              </a:spcAft>
              <a:buChar char="–"/>
              <a:defRPr sz="1600">
                <a:solidFill>
                  <a:schemeClr val="tx1"/>
                </a:solidFill>
                <a:latin typeface="Arial" charset="0"/>
              </a:defRPr>
            </a:lvl9pPr>
          </a:lstStyle>
          <a:p>
            <a:pPr algn="ctr" eaLnBrk="1" hangingPunct="1">
              <a:spcBef>
                <a:spcPct val="50000"/>
              </a:spcBef>
            </a:pPr>
            <a:r>
              <a:rPr lang="de-DE" altLang="en-US" sz="1200" b="1" dirty="0">
                <a:latin typeface="+mn-lt"/>
              </a:rPr>
              <a:t>Secretory endometrium obtained</a:t>
            </a:r>
          </a:p>
        </p:txBody>
      </p:sp>
      <p:sp>
        <p:nvSpPr>
          <p:cNvPr id="47113" name="Textfeld 13"/>
          <p:cNvSpPr>
            <a:spLocks noChangeArrowheads="1"/>
          </p:cNvSpPr>
          <p:nvPr/>
        </p:nvSpPr>
        <p:spPr bwMode="auto">
          <a:xfrm>
            <a:off x="449263" y="5257800"/>
            <a:ext cx="8245475" cy="919401"/>
          </a:xfrm>
          <a:prstGeom prst="roundRect">
            <a:avLst>
              <a:gd name="adj" fmla="val 16667"/>
            </a:avLst>
          </a:prstGeom>
          <a:solidFill>
            <a:srgbClr val="FF0000"/>
          </a:solidFill>
          <a:ln w="19050">
            <a:solidFill>
              <a:srgbClr val="D8027F"/>
            </a:solidFill>
            <a:miter lim="800000"/>
            <a:headEnd/>
            <a:tailEnd/>
          </a:ln>
          <a:extLst/>
        </p:spPr>
        <p:txBody>
          <a:bodyPr>
            <a:spAutoFit/>
          </a:bodyPr>
          <a:lstStyle>
            <a:lvl1pPr algn="l" eaLnBrk="0" hangingPunct="0">
              <a:spcBef>
                <a:spcPct val="0"/>
              </a:spcBef>
              <a:defRPr sz="2200">
                <a:solidFill>
                  <a:schemeClr val="tx1"/>
                </a:solidFill>
                <a:latin typeface="Arial" charset="0"/>
              </a:defRPr>
            </a:lvl1pPr>
            <a:lvl2pPr marL="742950" indent="-285750" algn="l" eaLnBrk="0" hangingPunct="0">
              <a:spcBef>
                <a:spcPct val="0"/>
              </a:spcBef>
              <a:spcAft>
                <a:spcPct val="30000"/>
              </a:spcAft>
              <a:buChar char="•"/>
              <a:defRPr sz="2000">
                <a:solidFill>
                  <a:schemeClr val="tx1"/>
                </a:solidFill>
                <a:latin typeface="Arial" charset="0"/>
              </a:defRPr>
            </a:lvl2pPr>
            <a:lvl3pPr marL="1143000" indent="-228600" algn="l" eaLnBrk="0" hangingPunct="0">
              <a:spcBef>
                <a:spcPct val="0"/>
              </a:spcBef>
              <a:spcAft>
                <a:spcPct val="30000"/>
              </a:spcAft>
              <a:buChar char="–"/>
              <a:defRPr sz="1600">
                <a:solidFill>
                  <a:schemeClr val="tx1"/>
                </a:solidFill>
                <a:latin typeface="Arial" charset="0"/>
              </a:defRPr>
            </a:lvl3pPr>
            <a:lvl4pPr marL="1600200" indent="-228600" algn="l" eaLnBrk="0" hangingPunct="0">
              <a:spcBef>
                <a:spcPct val="0"/>
              </a:spcBef>
              <a:spcAft>
                <a:spcPct val="30000"/>
              </a:spcAft>
              <a:buChar char="•"/>
              <a:defRPr sz="1600">
                <a:solidFill>
                  <a:schemeClr val="tx1"/>
                </a:solidFill>
                <a:latin typeface="Arial" charset="0"/>
              </a:defRPr>
            </a:lvl4pPr>
            <a:lvl5pPr marL="2057400" indent="-228600" algn="l" eaLnBrk="0" hangingPunct="0">
              <a:spcBef>
                <a:spcPct val="0"/>
              </a:spcBef>
              <a:spcAft>
                <a:spcPct val="30000"/>
              </a:spcAft>
              <a:buChar char="–"/>
              <a:defRPr sz="1600">
                <a:solidFill>
                  <a:schemeClr val="tx1"/>
                </a:solidFill>
                <a:latin typeface="Arial" charset="0"/>
              </a:defRPr>
            </a:lvl5pPr>
            <a:lvl6pPr marL="2514600" indent="-228600" eaLnBrk="0" fontAlgn="base" hangingPunct="0">
              <a:spcBef>
                <a:spcPct val="0"/>
              </a:spcBef>
              <a:spcAft>
                <a:spcPct val="30000"/>
              </a:spcAft>
              <a:buChar char="–"/>
              <a:defRPr sz="1600">
                <a:solidFill>
                  <a:schemeClr val="tx1"/>
                </a:solidFill>
                <a:latin typeface="Arial" charset="0"/>
              </a:defRPr>
            </a:lvl6pPr>
            <a:lvl7pPr marL="2971800" indent="-228600" eaLnBrk="0" fontAlgn="base" hangingPunct="0">
              <a:spcBef>
                <a:spcPct val="0"/>
              </a:spcBef>
              <a:spcAft>
                <a:spcPct val="30000"/>
              </a:spcAft>
              <a:buChar char="–"/>
              <a:defRPr sz="1600">
                <a:solidFill>
                  <a:schemeClr val="tx1"/>
                </a:solidFill>
                <a:latin typeface="Arial" charset="0"/>
              </a:defRPr>
            </a:lvl7pPr>
            <a:lvl8pPr marL="3429000" indent="-228600" eaLnBrk="0" fontAlgn="base" hangingPunct="0">
              <a:spcBef>
                <a:spcPct val="0"/>
              </a:spcBef>
              <a:spcAft>
                <a:spcPct val="30000"/>
              </a:spcAft>
              <a:buChar char="–"/>
              <a:defRPr sz="1600">
                <a:solidFill>
                  <a:schemeClr val="tx1"/>
                </a:solidFill>
                <a:latin typeface="Arial" charset="0"/>
              </a:defRPr>
            </a:lvl8pPr>
            <a:lvl9pPr marL="3886200" indent="-228600" eaLnBrk="0" fontAlgn="base" hangingPunct="0">
              <a:spcBef>
                <a:spcPct val="0"/>
              </a:spcBef>
              <a:spcAft>
                <a:spcPct val="30000"/>
              </a:spcAft>
              <a:buChar char="–"/>
              <a:defRPr sz="1600">
                <a:solidFill>
                  <a:schemeClr val="tx1"/>
                </a:solidFill>
                <a:latin typeface="Arial" charset="0"/>
              </a:defRPr>
            </a:lvl9pPr>
          </a:lstStyle>
          <a:p>
            <a:pPr algn="ctr" eaLnBrk="1" hangingPunct="1">
              <a:spcBef>
                <a:spcPct val="50000"/>
              </a:spcBef>
            </a:pPr>
            <a:r>
              <a:rPr lang="de-DE" altLang="en-US" sz="1600" dirty="0">
                <a:latin typeface="+mn-lt"/>
              </a:rPr>
              <a:t>Vaginal progesterone 90 mg/day for 11 days/cycle was as effective as  </a:t>
            </a:r>
            <a:br>
              <a:rPr lang="de-DE" altLang="en-US" sz="1600" dirty="0">
                <a:latin typeface="+mn-lt"/>
              </a:rPr>
            </a:br>
            <a:r>
              <a:rPr lang="de-DE" altLang="en-US" sz="1600" dirty="0">
                <a:latin typeface="+mn-lt"/>
              </a:rPr>
              <a:t>dydrogesterone 20 mg/day (10 mg BID) for 10 days/cycle in </a:t>
            </a:r>
            <a:br>
              <a:rPr lang="de-DE" altLang="en-US" sz="1600" dirty="0">
                <a:latin typeface="+mn-lt"/>
              </a:rPr>
            </a:br>
            <a:r>
              <a:rPr lang="de-DE" altLang="en-US" sz="1600" dirty="0">
                <a:latin typeface="+mn-lt"/>
              </a:rPr>
              <a:t>transforming to a secretory endometrium</a:t>
            </a:r>
            <a:r>
              <a:rPr lang="en-US" altLang="en-US" sz="1600" baseline="30000" dirty="0">
                <a:latin typeface="+mn-lt"/>
              </a:rPr>
              <a:t>1</a:t>
            </a:r>
            <a:endParaRPr lang="en-US" altLang="en-US" sz="1600" dirty="0">
              <a:latin typeface="+mn-lt"/>
            </a:endParaRPr>
          </a:p>
        </p:txBody>
      </p:sp>
      <p:sp>
        <p:nvSpPr>
          <p:cNvPr id="47114" name="Textfeld 11"/>
          <p:cNvSpPr txBox="1">
            <a:spLocks noChangeArrowheads="1"/>
          </p:cNvSpPr>
          <p:nvPr/>
        </p:nvSpPr>
        <p:spPr bwMode="auto">
          <a:xfrm rot="-5400000">
            <a:off x="-33471" y="3425438"/>
            <a:ext cx="1143262" cy="27699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0"/>
              </a:spcBef>
              <a:defRPr sz="2200">
                <a:solidFill>
                  <a:schemeClr val="tx1"/>
                </a:solidFill>
                <a:latin typeface="Arial" charset="0"/>
              </a:defRPr>
            </a:lvl1pPr>
            <a:lvl2pPr marL="742950" indent="-285750" algn="l" eaLnBrk="0" hangingPunct="0">
              <a:spcBef>
                <a:spcPct val="0"/>
              </a:spcBef>
              <a:spcAft>
                <a:spcPct val="30000"/>
              </a:spcAft>
              <a:buChar char="•"/>
              <a:defRPr sz="2000">
                <a:solidFill>
                  <a:schemeClr val="tx1"/>
                </a:solidFill>
                <a:latin typeface="Arial" charset="0"/>
              </a:defRPr>
            </a:lvl2pPr>
            <a:lvl3pPr marL="1143000" indent="-228600" algn="l" eaLnBrk="0" hangingPunct="0">
              <a:spcBef>
                <a:spcPct val="0"/>
              </a:spcBef>
              <a:spcAft>
                <a:spcPct val="30000"/>
              </a:spcAft>
              <a:buChar char="–"/>
              <a:defRPr sz="1600">
                <a:solidFill>
                  <a:schemeClr val="tx1"/>
                </a:solidFill>
                <a:latin typeface="Arial" charset="0"/>
              </a:defRPr>
            </a:lvl3pPr>
            <a:lvl4pPr marL="1600200" indent="-228600" algn="l" eaLnBrk="0" hangingPunct="0">
              <a:spcBef>
                <a:spcPct val="0"/>
              </a:spcBef>
              <a:spcAft>
                <a:spcPct val="30000"/>
              </a:spcAft>
              <a:buChar char="•"/>
              <a:defRPr sz="1600">
                <a:solidFill>
                  <a:schemeClr val="tx1"/>
                </a:solidFill>
                <a:latin typeface="Arial" charset="0"/>
              </a:defRPr>
            </a:lvl4pPr>
            <a:lvl5pPr marL="2057400" indent="-228600" algn="l" eaLnBrk="0" hangingPunct="0">
              <a:spcBef>
                <a:spcPct val="0"/>
              </a:spcBef>
              <a:spcAft>
                <a:spcPct val="30000"/>
              </a:spcAft>
              <a:buChar char="–"/>
              <a:defRPr sz="1600">
                <a:solidFill>
                  <a:schemeClr val="tx1"/>
                </a:solidFill>
                <a:latin typeface="Arial" charset="0"/>
              </a:defRPr>
            </a:lvl5pPr>
            <a:lvl6pPr marL="2514600" indent="-228600" eaLnBrk="0" fontAlgn="base" hangingPunct="0">
              <a:spcBef>
                <a:spcPct val="0"/>
              </a:spcBef>
              <a:spcAft>
                <a:spcPct val="30000"/>
              </a:spcAft>
              <a:buChar char="–"/>
              <a:defRPr sz="1600">
                <a:solidFill>
                  <a:schemeClr val="tx1"/>
                </a:solidFill>
                <a:latin typeface="Arial" charset="0"/>
              </a:defRPr>
            </a:lvl6pPr>
            <a:lvl7pPr marL="2971800" indent="-228600" eaLnBrk="0" fontAlgn="base" hangingPunct="0">
              <a:spcBef>
                <a:spcPct val="0"/>
              </a:spcBef>
              <a:spcAft>
                <a:spcPct val="30000"/>
              </a:spcAft>
              <a:buChar char="–"/>
              <a:defRPr sz="1600">
                <a:solidFill>
                  <a:schemeClr val="tx1"/>
                </a:solidFill>
                <a:latin typeface="Arial" charset="0"/>
              </a:defRPr>
            </a:lvl7pPr>
            <a:lvl8pPr marL="3429000" indent="-228600" eaLnBrk="0" fontAlgn="base" hangingPunct="0">
              <a:spcBef>
                <a:spcPct val="0"/>
              </a:spcBef>
              <a:spcAft>
                <a:spcPct val="30000"/>
              </a:spcAft>
              <a:buChar char="–"/>
              <a:defRPr sz="1600">
                <a:solidFill>
                  <a:schemeClr val="tx1"/>
                </a:solidFill>
                <a:latin typeface="Arial" charset="0"/>
              </a:defRPr>
            </a:lvl8pPr>
            <a:lvl9pPr marL="3886200" indent="-228600" eaLnBrk="0" fontAlgn="base" hangingPunct="0">
              <a:spcBef>
                <a:spcPct val="0"/>
              </a:spcBef>
              <a:spcAft>
                <a:spcPct val="30000"/>
              </a:spcAft>
              <a:buChar char="–"/>
              <a:defRPr sz="1600">
                <a:solidFill>
                  <a:schemeClr val="tx1"/>
                </a:solidFill>
                <a:latin typeface="Arial" charset="0"/>
              </a:defRPr>
            </a:lvl9pPr>
          </a:lstStyle>
          <a:p>
            <a:pPr algn="ctr" eaLnBrk="1" hangingPunct="1">
              <a:spcBef>
                <a:spcPct val="50000"/>
              </a:spcBef>
            </a:pPr>
            <a:r>
              <a:rPr lang="en-US" altLang="en-US" sz="1200" b="1" dirty="0">
                <a:latin typeface="+mn-lt"/>
              </a:rPr>
              <a:t>Patients (%)</a:t>
            </a:r>
          </a:p>
        </p:txBody>
      </p:sp>
      <p:sp>
        <p:nvSpPr>
          <p:cNvPr id="12" name="Content Placeholder 100"/>
          <p:cNvSpPr txBox="1">
            <a:spLocks/>
          </p:cNvSpPr>
          <p:nvPr/>
        </p:nvSpPr>
        <p:spPr bwMode="gray">
          <a:xfrm>
            <a:off x="356393" y="6239674"/>
            <a:ext cx="6667500" cy="326243"/>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fontAlgn="base">
              <a:lnSpc>
                <a:spcPct val="95000"/>
              </a:lnSpc>
              <a:spcBef>
                <a:spcPct val="30000"/>
              </a:spcBef>
              <a:spcAft>
                <a:spcPct val="20000"/>
              </a:spcAft>
              <a:buClr>
                <a:schemeClr val="tx1"/>
              </a:buClr>
              <a:buSzPct val="110000"/>
              <a:defRPr sz="800"/>
            </a:lvl1pPr>
            <a:lvl2pPr marL="742950" indent="-285750" eaLnBrk="0" hangingPunct="0">
              <a:spcBef>
                <a:spcPct val="0"/>
              </a:spcBef>
              <a:spcAft>
                <a:spcPct val="30000"/>
              </a:spcAft>
              <a:buChar char="•"/>
              <a:defRPr sz="2000">
                <a:latin typeface="Arial" charset="0"/>
              </a:defRPr>
            </a:lvl2pPr>
            <a:lvl3pPr marL="1143000" indent="-228600" eaLnBrk="0" hangingPunct="0">
              <a:spcBef>
                <a:spcPct val="0"/>
              </a:spcBef>
              <a:spcAft>
                <a:spcPct val="30000"/>
              </a:spcAft>
              <a:buChar char="–"/>
              <a:defRPr sz="1600">
                <a:latin typeface="Arial" charset="0"/>
              </a:defRPr>
            </a:lvl3pPr>
            <a:lvl4pPr marL="1600200" indent="-228600" eaLnBrk="0" hangingPunct="0">
              <a:spcBef>
                <a:spcPct val="0"/>
              </a:spcBef>
              <a:spcAft>
                <a:spcPct val="30000"/>
              </a:spcAft>
              <a:buChar char="•"/>
              <a:defRPr sz="1600">
                <a:latin typeface="Arial" charset="0"/>
              </a:defRPr>
            </a:lvl4pPr>
            <a:lvl5pPr marL="2057400" indent="-228600" eaLnBrk="0" hangingPunct="0">
              <a:spcBef>
                <a:spcPct val="0"/>
              </a:spcBef>
              <a:spcAft>
                <a:spcPct val="30000"/>
              </a:spcAft>
              <a:buChar char="–"/>
              <a:defRPr sz="1600">
                <a:latin typeface="Arial" charset="0"/>
              </a:defRPr>
            </a:lvl5pPr>
            <a:lvl6pPr marL="2514600" indent="-228600" eaLnBrk="0" fontAlgn="base" hangingPunct="0">
              <a:spcBef>
                <a:spcPct val="0"/>
              </a:spcBef>
              <a:spcAft>
                <a:spcPct val="30000"/>
              </a:spcAft>
              <a:buChar char="–"/>
              <a:defRPr sz="1600">
                <a:latin typeface="Arial" charset="0"/>
              </a:defRPr>
            </a:lvl6pPr>
            <a:lvl7pPr marL="2971800" indent="-228600" eaLnBrk="0" fontAlgn="base" hangingPunct="0">
              <a:spcBef>
                <a:spcPct val="0"/>
              </a:spcBef>
              <a:spcAft>
                <a:spcPct val="30000"/>
              </a:spcAft>
              <a:buChar char="–"/>
              <a:defRPr sz="1600">
                <a:latin typeface="Arial" charset="0"/>
              </a:defRPr>
            </a:lvl7pPr>
            <a:lvl8pPr marL="3429000" indent="-228600" eaLnBrk="0" fontAlgn="base" hangingPunct="0">
              <a:spcBef>
                <a:spcPct val="0"/>
              </a:spcBef>
              <a:spcAft>
                <a:spcPct val="30000"/>
              </a:spcAft>
              <a:buChar char="–"/>
              <a:defRPr sz="1600">
                <a:latin typeface="Arial" charset="0"/>
              </a:defRPr>
            </a:lvl8pPr>
            <a:lvl9pPr marL="3886200" indent="-228600" eaLnBrk="0" fontAlgn="base" hangingPunct="0">
              <a:spcBef>
                <a:spcPct val="0"/>
              </a:spcBef>
              <a:spcAft>
                <a:spcPct val="30000"/>
              </a:spcAft>
              <a:buChar char="–"/>
              <a:defRPr sz="1600">
                <a:latin typeface="Arial" charset="0"/>
              </a:defRPr>
            </a:lvl9pPr>
          </a:lstStyle>
          <a:p>
            <a:r>
              <a:rPr lang="en-IN" altLang="en-US" dirty="0"/>
              <a:t>1. Karakus S, </a:t>
            </a:r>
            <a:r>
              <a:rPr lang="en-IN" altLang="en-US" i="1" dirty="0"/>
              <a:t>et al</a:t>
            </a:r>
            <a:r>
              <a:rPr lang="en-IN" altLang="en-US" dirty="0"/>
              <a:t>. Efficacy of micronised vaginal progesterone versus oral dydrogestrone in the treatment of irregular dysfunctional uterine bleeding: a pilot randomised controlled trial. </a:t>
            </a:r>
            <a:r>
              <a:rPr lang="en-IN" altLang="en-US" i="1" dirty="0"/>
              <a:t>Aust N Z J Obstet Gynaecol</a:t>
            </a:r>
            <a:r>
              <a:rPr lang="en-IN" altLang="en-US" dirty="0"/>
              <a:t> 2009;49(6):685–688</a:t>
            </a:r>
            <a:endParaRPr lang="en-US" altLang="en-US" dirty="0"/>
          </a:p>
        </p:txBody>
      </p:sp>
      <p:graphicFrame>
        <p:nvGraphicFramePr>
          <p:cNvPr id="11" name="Diagramm 11"/>
          <p:cNvGraphicFramePr/>
          <p:nvPr>
            <p:extLst>
              <p:ext uri="{D42A27DB-BD31-4B8C-83A1-F6EECF244321}">
                <p14:modId xmlns:p14="http://schemas.microsoft.com/office/powerpoint/2010/main" val="1023513255"/>
              </p:ext>
            </p:extLst>
          </p:nvPr>
        </p:nvGraphicFramePr>
        <p:xfrm>
          <a:off x="586800" y="2396100"/>
          <a:ext cx="5356800" cy="2538000"/>
        </p:xfrm>
        <a:graphic>
          <a:graphicData uri="http://schemas.openxmlformats.org/drawingml/2006/chart">
            <c:chart xmlns:c="http://schemas.openxmlformats.org/drawingml/2006/chart" xmlns:r="http://schemas.openxmlformats.org/officeDocument/2006/relationships" r:id="rId3"/>
          </a:graphicData>
        </a:graphic>
      </p:graphicFrame>
      <p:sp>
        <p:nvSpPr>
          <p:cNvPr id="13" name="Rechteck 10">
            <a:extLst>
              <a:ext uri="{FF2B5EF4-FFF2-40B4-BE49-F238E27FC236}">
                <a16:creationId xmlns:a16="http://schemas.microsoft.com/office/drawing/2014/main" xmlns="" id="{AD5AAADA-6DCD-4DA6-A75F-659C59CA6CE5}"/>
              </a:ext>
            </a:extLst>
          </p:cNvPr>
          <p:cNvSpPr>
            <a:spLocks noChangeArrowheads="1"/>
          </p:cNvSpPr>
          <p:nvPr/>
        </p:nvSpPr>
        <p:spPr bwMode="auto">
          <a:xfrm>
            <a:off x="5944338" y="2732430"/>
            <a:ext cx="2750400" cy="2400657"/>
          </a:xfrm>
          <a:prstGeom prst="rect">
            <a:avLst/>
          </a:prstGeom>
          <a:ln/>
          <a:extLst/>
        </p:spPr>
        <p:style>
          <a:lnRef idx="2">
            <a:schemeClr val="accent2"/>
          </a:lnRef>
          <a:fillRef idx="1">
            <a:schemeClr val="lt1"/>
          </a:fillRef>
          <a:effectRef idx="0">
            <a:schemeClr val="accent2"/>
          </a:effectRef>
          <a:fontRef idx="minor">
            <a:schemeClr val="dk1"/>
          </a:fontRef>
        </p:style>
        <p:txBody>
          <a:bodyPr wrap="square">
            <a:spAutoFit/>
          </a:bodyPr>
          <a:lstStyle>
            <a:lvl1pPr algn="l" eaLnBrk="0" hangingPunct="0">
              <a:spcBef>
                <a:spcPct val="0"/>
              </a:spcBef>
              <a:defRPr sz="2200">
                <a:solidFill>
                  <a:schemeClr val="tx1"/>
                </a:solidFill>
                <a:latin typeface="Arial" charset="0"/>
              </a:defRPr>
            </a:lvl1pPr>
            <a:lvl2pPr marL="742950" indent="-285750" algn="l" eaLnBrk="0" hangingPunct="0">
              <a:spcBef>
                <a:spcPct val="0"/>
              </a:spcBef>
              <a:spcAft>
                <a:spcPct val="30000"/>
              </a:spcAft>
              <a:buChar char="•"/>
              <a:defRPr sz="2000">
                <a:solidFill>
                  <a:schemeClr val="tx1"/>
                </a:solidFill>
                <a:latin typeface="Arial" charset="0"/>
              </a:defRPr>
            </a:lvl2pPr>
            <a:lvl3pPr marL="1143000" indent="-228600" algn="l" eaLnBrk="0" hangingPunct="0">
              <a:spcBef>
                <a:spcPct val="0"/>
              </a:spcBef>
              <a:spcAft>
                <a:spcPct val="30000"/>
              </a:spcAft>
              <a:buChar char="–"/>
              <a:defRPr sz="1600">
                <a:solidFill>
                  <a:schemeClr val="tx1"/>
                </a:solidFill>
                <a:latin typeface="Arial" charset="0"/>
              </a:defRPr>
            </a:lvl3pPr>
            <a:lvl4pPr marL="1600200" indent="-228600" algn="l" eaLnBrk="0" hangingPunct="0">
              <a:spcBef>
                <a:spcPct val="0"/>
              </a:spcBef>
              <a:spcAft>
                <a:spcPct val="30000"/>
              </a:spcAft>
              <a:buChar char="•"/>
              <a:defRPr sz="1600">
                <a:solidFill>
                  <a:schemeClr val="tx1"/>
                </a:solidFill>
                <a:latin typeface="Arial" charset="0"/>
              </a:defRPr>
            </a:lvl4pPr>
            <a:lvl5pPr marL="2057400" indent="-228600" algn="l" eaLnBrk="0" hangingPunct="0">
              <a:spcBef>
                <a:spcPct val="0"/>
              </a:spcBef>
              <a:spcAft>
                <a:spcPct val="30000"/>
              </a:spcAft>
              <a:buChar char="–"/>
              <a:defRPr sz="1600">
                <a:solidFill>
                  <a:schemeClr val="tx1"/>
                </a:solidFill>
                <a:latin typeface="Arial" charset="0"/>
              </a:defRPr>
            </a:lvl5pPr>
            <a:lvl6pPr marL="2514600" indent="-228600" eaLnBrk="0" fontAlgn="base" hangingPunct="0">
              <a:spcBef>
                <a:spcPct val="0"/>
              </a:spcBef>
              <a:spcAft>
                <a:spcPct val="30000"/>
              </a:spcAft>
              <a:buChar char="–"/>
              <a:defRPr sz="1600">
                <a:solidFill>
                  <a:schemeClr val="tx1"/>
                </a:solidFill>
                <a:latin typeface="Arial" charset="0"/>
              </a:defRPr>
            </a:lvl6pPr>
            <a:lvl7pPr marL="2971800" indent="-228600" eaLnBrk="0" fontAlgn="base" hangingPunct="0">
              <a:spcBef>
                <a:spcPct val="0"/>
              </a:spcBef>
              <a:spcAft>
                <a:spcPct val="30000"/>
              </a:spcAft>
              <a:buChar char="–"/>
              <a:defRPr sz="1600">
                <a:solidFill>
                  <a:schemeClr val="tx1"/>
                </a:solidFill>
                <a:latin typeface="Arial" charset="0"/>
              </a:defRPr>
            </a:lvl7pPr>
            <a:lvl8pPr marL="3429000" indent="-228600" eaLnBrk="0" fontAlgn="base" hangingPunct="0">
              <a:spcBef>
                <a:spcPct val="0"/>
              </a:spcBef>
              <a:spcAft>
                <a:spcPct val="30000"/>
              </a:spcAft>
              <a:buChar char="–"/>
              <a:defRPr sz="1600">
                <a:solidFill>
                  <a:schemeClr val="tx1"/>
                </a:solidFill>
                <a:latin typeface="Arial" charset="0"/>
              </a:defRPr>
            </a:lvl8pPr>
            <a:lvl9pPr marL="3886200" indent="-228600" eaLnBrk="0" fontAlgn="base" hangingPunct="0">
              <a:spcBef>
                <a:spcPct val="0"/>
              </a:spcBef>
              <a:spcAft>
                <a:spcPct val="30000"/>
              </a:spcAft>
              <a:buChar char="–"/>
              <a:defRPr sz="1600">
                <a:solidFill>
                  <a:schemeClr val="tx1"/>
                </a:solidFill>
                <a:latin typeface="Arial" charset="0"/>
              </a:defRPr>
            </a:lvl9pPr>
          </a:lstStyle>
          <a:p>
            <a:pPr eaLnBrk="1" fontAlgn="b" hangingPunct="1">
              <a:spcBef>
                <a:spcPct val="50000"/>
              </a:spcBef>
            </a:pPr>
            <a:r>
              <a:rPr lang="de-DE" altLang="en-US" sz="1200" dirty="0">
                <a:latin typeface="+mn-lt"/>
              </a:rPr>
              <a:t>n=27 each group (final anlayzed)</a:t>
            </a:r>
          </a:p>
          <a:p>
            <a:pPr eaLnBrk="1" fontAlgn="b" hangingPunct="1">
              <a:spcBef>
                <a:spcPct val="50000"/>
              </a:spcBef>
            </a:pPr>
            <a:r>
              <a:rPr lang="en-US" altLang="en-US" sz="1200" dirty="0">
                <a:solidFill>
                  <a:srgbClr val="000000"/>
                </a:solidFill>
                <a:latin typeface="+mn-lt"/>
              </a:rPr>
              <a:t>Treatment:</a:t>
            </a:r>
            <a:br>
              <a:rPr lang="en-US" altLang="en-US" sz="1200" dirty="0">
                <a:solidFill>
                  <a:srgbClr val="000000"/>
                </a:solidFill>
                <a:latin typeface="+mn-lt"/>
              </a:rPr>
            </a:br>
            <a:r>
              <a:rPr lang="en-US" altLang="en-US" sz="800" dirty="0">
                <a:solidFill>
                  <a:srgbClr val="000000"/>
                </a:solidFill>
                <a:latin typeface="+mn-lt"/>
              </a:rPr>
              <a:t/>
            </a:r>
            <a:br>
              <a:rPr lang="en-US" altLang="en-US" sz="800" dirty="0">
                <a:solidFill>
                  <a:srgbClr val="000000"/>
                </a:solidFill>
                <a:latin typeface="+mn-lt"/>
              </a:rPr>
            </a:br>
            <a:r>
              <a:rPr lang="en-US" altLang="en-US" sz="1200" b="1" dirty="0">
                <a:solidFill>
                  <a:srgbClr val="000000"/>
                </a:solidFill>
                <a:latin typeface="+mn-lt"/>
              </a:rPr>
              <a:t>90 mg vaginal micronized progesterone </a:t>
            </a:r>
            <a:r>
              <a:rPr lang="en-US" altLang="en-US" sz="1200" dirty="0">
                <a:solidFill>
                  <a:srgbClr val="000000"/>
                </a:solidFill>
                <a:latin typeface="+mn-lt"/>
              </a:rPr>
              <a:t>(8% gel) every other day from Day 17 to 27 for three cycles</a:t>
            </a:r>
            <a:br>
              <a:rPr lang="en-US" altLang="en-US" sz="1200" dirty="0">
                <a:solidFill>
                  <a:srgbClr val="000000"/>
                </a:solidFill>
                <a:latin typeface="+mn-lt"/>
              </a:rPr>
            </a:br>
            <a:r>
              <a:rPr lang="en-US" altLang="en-US" sz="800" dirty="0">
                <a:solidFill>
                  <a:srgbClr val="000000"/>
                </a:solidFill>
                <a:latin typeface="+mn-lt"/>
              </a:rPr>
              <a:t/>
            </a:r>
            <a:br>
              <a:rPr lang="en-US" altLang="en-US" sz="800" dirty="0">
                <a:solidFill>
                  <a:srgbClr val="000000"/>
                </a:solidFill>
                <a:latin typeface="+mn-lt"/>
              </a:rPr>
            </a:br>
            <a:r>
              <a:rPr lang="en-US" altLang="en-US" sz="1200" dirty="0">
                <a:solidFill>
                  <a:srgbClr val="000000"/>
                </a:solidFill>
                <a:latin typeface="+mn-lt"/>
              </a:rPr>
              <a:t>or</a:t>
            </a:r>
            <a:br>
              <a:rPr lang="en-US" altLang="en-US" sz="1200" dirty="0">
                <a:solidFill>
                  <a:srgbClr val="000000"/>
                </a:solidFill>
                <a:latin typeface="+mn-lt"/>
              </a:rPr>
            </a:br>
            <a:r>
              <a:rPr lang="en-US" altLang="en-US" sz="800" dirty="0">
                <a:solidFill>
                  <a:srgbClr val="000000"/>
                </a:solidFill>
                <a:latin typeface="+mn-lt"/>
              </a:rPr>
              <a:t/>
            </a:r>
            <a:br>
              <a:rPr lang="en-US" altLang="en-US" sz="800" dirty="0">
                <a:solidFill>
                  <a:srgbClr val="000000"/>
                </a:solidFill>
                <a:latin typeface="+mn-lt"/>
              </a:rPr>
            </a:br>
            <a:r>
              <a:rPr lang="en-US" altLang="en-US" sz="1200" b="1" dirty="0">
                <a:solidFill>
                  <a:srgbClr val="000000"/>
                </a:solidFill>
                <a:latin typeface="+mn-lt"/>
              </a:rPr>
              <a:t>2x10 mg/day (10 mg BID) dydrogesterone </a:t>
            </a:r>
            <a:r>
              <a:rPr lang="en-US" altLang="en-US" sz="1200" dirty="0">
                <a:solidFill>
                  <a:srgbClr val="000000"/>
                </a:solidFill>
                <a:latin typeface="+mn-lt"/>
              </a:rPr>
              <a:t/>
            </a:r>
            <a:br>
              <a:rPr lang="en-US" altLang="en-US" sz="1200" dirty="0">
                <a:solidFill>
                  <a:srgbClr val="000000"/>
                </a:solidFill>
                <a:latin typeface="+mn-lt"/>
              </a:rPr>
            </a:br>
            <a:r>
              <a:rPr lang="en-US" altLang="en-US" sz="1200" dirty="0">
                <a:solidFill>
                  <a:srgbClr val="000000"/>
                </a:solidFill>
                <a:latin typeface="+mn-lt"/>
              </a:rPr>
              <a:t>from Day 15 to 24 (10 days) for</a:t>
            </a:r>
            <a:br>
              <a:rPr lang="en-US" altLang="en-US" sz="1200" dirty="0">
                <a:solidFill>
                  <a:srgbClr val="000000"/>
                </a:solidFill>
                <a:latin typeface="+mn-lt"/>
              </a:rPr>
            </a:br>
            <a:r>
              <a:rPr lang="en-US" altLang="en-US" sz="1200" dirty="0">
                <a:solidFill>
                  <a:srgbClr val="000000"/>
                </a:solidFill>
                <a:latin typeface="+mn-lt"/>
              </a:rPr>
              <a:t>three cycles</a:t>
            </a:r>
          </a:p>
        </p:txBody>
      </p:sp>
      <p:sp>
        <p:nvSpPr>
          <p:cNvPr id="14" name="Rechteck 1">
            <a:extLst>
              <a:ext uri="{FF2B5EF4-FFF2-40B4-BE49-F238E27FC236}">
                <a16:creationId xmlns:a16="http://schemas.microsoft.com/office/drawing/2014/main" xmlns="" id="{EE97A5C8-573C-44C8-840E-D5A00AC01E9B}"/>
              </a:ext>
            </a:extLst>
          </p:cNvPr>
          <p:cNvSpPr>
            <a:spLocks noChangeArrowheads="1"/>
          </p:cNvSpPr>
          <p:nvPr/>
        </p:nvSpPr>
        <p:spPr bwMode="auto">
          <a:xfrm>
            <a:off x="5936787" y="2195395"/>
            <a:ext cx="2757950" cy="461665"/>
          </a:xfrm>
          <a:prstGeom prst="rect">
            <a:avLst/>
          </a:prstGeom>
          <a:ln/>
          <a:extLst/>
        </p:spPr>
        <p:style>
          <a:lnRef idx="2">
            <a:schemeClr val="accent2"/>
          </a:lnRef>
          <a:fillRef idx="1">
            <a:schemeClr val="lt1"/>
          </a:fillRef>
          <a:effectRef idx="0">
            <a:schemeClr val="accent2"/>
          </a:effectRef>
          <a:fontRef idx="minor">
            <a:schemeClr val="dk1"/>
          </a:fontRef>
        </p:style>
        <p:txBody>
          <a:bodyPr wrap="square">
            <a:spAutoFit/>
          </a:bodyPr>
          <a:lstStyle>
            <a:lvl1pPr algn="l" eaLnBrk="0" hangingPunct="0">
              <a:spcBef>
                <a:spcPct val="0"/>
              </a:spcBef>
              <a:defRPr sz="2200">
                <a:solidFill>
                  <a:schemeClr val="tx1"/>
                </a:solidFill>
                <a:latin typeface="Arial" charset="0"/>
              </a:defRPr>
            </a:lvl1pPr>
            <a:lvl2pPr marL="742950" indent="-285750" algn="l" eaLnBrk="0" hangingPunct="0">
              <a:spcBef>
                <a:spcPct val="0"/>
              </a:spcBef>
              <a:spcAft>
                <a:spcPct val="30000"/>
              </a:spcAft>
              <a:buChar char="•"/>
              <a:defRPr sz="2000">
                <a:solidFill>
                  <a:schemeClr val="tx1"/>
                </a:solidFill>
                <a:latin typeface="Arial" charset="0"/>
              </a:defRPr>
            </a:lvl2pPr>
            <a:lvl3pPr marL="1143000" indent="-228600" algn="l" eaLnBrk="0" hangingPunct="0">
              <a:spcBef>
                <a:spcPct val="0"/>
              </a:spcBef>
              <a:spcAft>
                <a:spcPct val="30000"/>
              </a:spcAft>
              <a:buChar char="–"/>
              <a:defRPr sz="1600">
                <a:solidFill>
                  <a:schemeClr val="tx1"/>
                </a:solidFill>
                <a:latin typeface="Arial" charset="0"/>
              </a:defRPr>
            </a:lvl3pPr>
            <a:lvl4pPr marL="1600200" indent="-228600" algn="l" eaLnBrk="0" hangingPunct="0">
              <a:spcBef>
                <a:spcPct val="0"/>
              </a:spcBef>
              <a:spcAft>
                <a:spcPct val="30000"/>
              </a:spcAft>
              <a:buChar char="•"/>
              <a:defRPr sz="1600">
                <a:solidFill>
                  <a:schemeClr val="tx1"/>
                </a:solidFill>
                <a:latin typeface="Arial" charset="0"/>
              </a:defRPr>
            </a:lvl4pPr>
            <a:lvl5pPr marL="2057400" indent="-228600" algn="l" eaLnBrk="0" hangingPunct="0">
              <a:spcBef>
                <a:spcPct val="0"/>
              </a:spcBef>
              <a:spcAft>
                <a:spcPct val="30000"/>
              </a:spcAft>
              <a:buChar char="–"/>
              <a:defRPr sz="1600">
                <a:solidFill>
                  <a:schemeClr val="tx1"/>
                </a:solidFill>
                <a:latin typeface="Arial" charset="0"/>
              </a:defRPr>
            </a:lvl5pPr>
            <a:lvl6pPr marL="2514600" indent="-228600" eaLnBrk="0" fontAlgn="base" hangingPunct="0">
              <a:spcBef>
                <a:spcPct val="0"/>
              </a:spcBef>
              <a:spcAft>
                <a:spcPct val="30000"/>
              </a:spcAft>
              <a:buChar char="–"/>
              <a:defRPr sz="1600">
                <a:solidFill>
                  <a:schemeClr val="tx1"/>
                </a:solidFill>
                <a:latin typeface="Arial" charset="0"/>
              </a:defRPr>
            </a:lvl6pPr>
            <a:lvl7pPr marL="2971800" indent="-228600" eaLnBrk="0" fontAlgn="base" hangingPunct="0">
              <a:spcBef>
                <a:spcPct val="0"/>
              </a:spcBef>
              <a:spcAft>
                <a:spcPct val="30000"/>
              </a:spcAft>
              <a:buChar char="–"/>
              <a:defRPr sz="1600">
                <a:solidFill>
                  <a:schemeClr val="tx1"/>
                </a:solidFill>
                <a:latin typeface="Arial" charset="0"/>
              </a:defRPr>
            </a:lvl7pPr>
            <a:lvl8pPr marL="3429000" indent="-228600" eaLnBrk="0" fontAlgn="base" hangingPunct="0">
              <a:spcBef>
                <a:spcPct val="0"/>
              </a:spcBef>
              <a:spcAft>
                <a:spcPct val="30000"/>
              </a:spcAft>
              <a:buChar char="–"/>
              <a:defRPr sz="1600">
                <a:solidFill>
                  <a:schemeClr val="tx1"/>
                </a:solidFill>
                <a:latin typeface="Arial" charset="0"/>
              </a:defRPr>
            </a:lvl8pPr>
            <a:lvl9pPr marL="3886200" indent="-228600" eaLnBrk="0" fontAlgn="base" hangingPunct="0">
              <a:spcBef>
                <a:spcPct val="0"/>
              </a:spcBef>
              <a:spcAft>
                <a:spcPct val="30000"/>
              </a:spcAft>
              <a:buChar char="–"/>
              <a:defRPr sz="1600">
                <a:solidFill>
                  <a:schemeClr val="tx1"/>
                </a:solidFill>
                <a:latin typeface="Arial" charset="0"/>
              </a:defRPr>
            </a:lvl9pPr>
          </a:lstStyle>
          <a:p>
            <a:pPr algn="ctr" eaLnBrk="1" hangingPunct="1">
              <a:spcBef>
                <a:spcPct val="50000"/>
              </a:spcBef>
            </a:pPr>
            <a:r>
              <a:rPr lang="de-DE" altLang="en-US" sz="1200" b="1" dirty="0">
                <a:solidFill>
                  <a:srgbClr val="FF0000"/>
                </a:solidFill>
                <a:latin typeface="+mn-lt"/>
              </a:rPr>
              <a:t>Randomized, controlled study </a:t>
            </a:r>
            <a:br>
              <a:rPr lang="de-DE" altLang="en-US" sz="1200" b="1" dirty="0">
                <a:solidFill>
                  <a:srgbClr val="FF0000"/>
                </a:solidFill>
                <a:latin typeface="+mn-lt"/>
              </a:rPr>
            </a:br>
            <a:r>
              <a:rPr lang="de-DE" altLang="en-US" sz="1200" b="1" dirty="0">
                <a:solidFill>
                  <a:srgbClr val="FF0000"/>
                </a:solidFill>
                <a:latin typeface="+mn-lt"/>
              </a:rPr>
              <a:t>in Turkey</a:t>
            </a:r>
            <a:r>
              <a:rPr lang="de-DE" altLang="en-US" sz="1200" baseline="30000" dirty="0">
                <a:solidFill>
                  <a:srgbClr val="FF0000"/>
                </a:solidFill>
                <a:latin typeface="+mn-lt"/>
              </a:rPr>
              <a:t>1</a:t>
            </a:r>
            <a:endParaRPr lang="de-DE" altLang="en-US" sz="1200" dirty="0">
              <a:solidFill>
                <a:srgbClr val="FF0000"/>
              </a:solidFill>
              <a:latin typeface="+mn-lt"/>
            </a:endParaRPr>
          </a:p>
        </p:txBody>
      </p:sp>
      <p:sp>
        <p:nvSpPr>
          <p:cNvPr id="15" name="TextBox 14">
            <a:extLst>
              <a:ext uri="{FF2B5EF4-FFF2-40B4-BE49-F238E27FC236}">
                <a16:creationId xmlns:a16="http://schemas.microsoft.com/office/drawing/2014/main" xmlns="" id="{8B0483AC-6C13-4F89-8DEA-BDB7FC74B344}"/>
              </a:ext>
            </a:extLst>
          </p:cNvPr>
          <p:cNvSpPr txBox="1"/>
          <p:nvPr/>
        </p:nvSpPr>
        <p:spPr>
          <a:xfrm>
            <a:off x="427128" y="4445589"/>
            <a:ext cx="561975" cy="276999"/>
          </a:xfrm>
          <a:prstGeom prst="rect">
            <a:avLst/>
          </a:prstGeom>
          <a:noFill/>
        </p:spPr>
        <p:txBody>
          <a:bodyPr wrap="square" rtlCol="0">
            <a:spAutoFit/>
          </a:bodyPr>
          <a:lstStyle/>
          <a:p>
            <a:pPr algn="r"/>
            <a:r>
              <a:rPr lang="en-GB" sz="1200" dirty="0">
                <a:latin typeface="Georgia" panose="02040502050405020303" pitchFamily="18" charset="0"/>
              </a:rPr>
              <a:t>0</a:t>
            </a:r>
          </a:p>
        </p:txBody>
      </p:sp>
      <p:sp>
        <p:nvSpPr>
          <p:cNvPr id="16" name="TextBox 15">
            <a:extLst>
              <a:ext uri="{FF2B5EF4-FFF2-40B4-BE49-F238E27FC236}">
                <a16:creationId xmlns:a16="http://schemas.microsoft.com/office/drawing/2014/main" xmlns="" id="{872F1BE5-BC89-4D00-A80C-5E0D16EEC672}"/>
              </a:ext>
            </a:extLst>
          </p:cNvPr>
          <p:cNvSpPr txBox="1"/>
          <p:nvPr/>
        </p:nvSpPr>
        <p:spPr>
          <a:xfrm>
            <a:off x="427128" y="3929207"/>
            <a:ext cx="561975" cy="276999"/>
          </a:xfrm>
          <a:prstGeom prst="rect">
            <a:avLst/>
          </a:prstGeom>
          <a:noFill/>
        </p:spPr>
        <p:txBody>
          <a:bodyPr wrap="square" rtlCol="0">
            <a:spAutoFit/>
          </a:bodyPr>
          <a:lstStyle/>
          <a:p>
            <a:pPr algn="r"/>
            <a:r>
              <a:rPr lang="en-GB" sz="1200" dirty="0">
                <a:latin typeface="Georgia" panose="02040502050405020303" pitchFamily="18" charset="0"/>
              </a:rPr>
              <a:t>25</a:t>
            </a:r>
          </a:p>
        </p:txBody>
      </p:sp>
      <p:sp>
        <p:nvSpPr>
          <p:cNvPr id="17" name="TextBox 16">
            <a:extLst>
              <a:ext uri="{FF2B5EF4-FFF2-40B4-BE49-F238E27FC236}">
                <a16:creationId xmlns:a16="http://schemas.microsoft.com/office/drawing/2014/main" xmlns="" id="{8A59DF29-2F37-429C-A0C9-E81899B4CFE4}"/>
              </a:ext>
            </a:extLst>
          </p:cNvPr>
          <p:cNvSpPr txBox="1"/>
          <p:nvPr/>
        </p:nvSpPr>
        <p:spPr>
          <a:xfrm>
            <a:off x="427128" y="2380061"/>
            <a:ext cx="561975" cy="276999"/>
          </a:xfrm>
          <a:prstGeom prst="rect">
            <a:avLst/>
          </a:prstGeom>
          <a:noFill/>
        </p:spPr>
        <p:txBody>
          <a:bodyPr wrap="square" rtlCol="0">
            <a:spAutoFit/>
          </a:bodyPr>
          <a:lstStyle/>
          <a:p>
            <a:pPr algn="r"/>
            <a:r>
              <a:rPr lang="en-GB" sz="1200" dirty="0">
                <a:latin typeface="Georgia" panose="02040502050405020303" pitchFamily="18" charset="0"/>
              </a:rPr>
              <a:t>100</a:t>
            </a:r>
          </a:p>
        </p:txBody>
      </p:sp>
      <p:sp>
        <p:nvSpPr>
          <p:cNvPr id="18" name="TextBox 17">
            <a:extLst>
              <a:ext uri="{FF2B5EF4-FFF2-40B4-BE49-F238E27FC236}">
                <a16:creationId xmlns:a16="http://schemas.microsoft.com/office/drawing/2014/main" xmlns="" id="{ED6C30C9-614B-4CAC-986D-AE57EAF91C29}"/>
              </a:ext>
            </a:extLst>
          </p:cNvPr>
          <p:cNvSpPr txBox="1"/>
          <p:nvPr/>
        </p:nvSpPr>
        <p:spPr>
          <a:xfrm>
            <a:off x="427128" y="3412825"/>
            <a:ext cx="561975" cy="276999"/>
          </a:xfrm>
          <a:prstGeom prst="rect">
            <a:avLst/>
          </a:prstGeom>
          <a:noFill/>
        </p:spPr>
        <p:txBody>
          <a:bodyPr wrap="square" rtlCol="0">
            <a:spAutoFit/>
          </a:bodyPr>
          <a:lstStyle/>
          <a:p>
            <a:pPr algn="r"/>
            <a:r>
              <a:rPr lang="en-GB" sz="1200" dirty="0">
                <a:latin typeface="Georgia" panose="02040502050405020303" pitchFamily="18" charset="0"/>
              </a:rPr>
              <a:t>50</a:t>
            </a:r>
          </a:p>
        </p:txBody>
      </p:sp>
      <p:sp>
        <p:nvSpPr>
          <p:cNvPr id="20" name="Slide Number Placeholder 2">
            <a:extLst>
              <a:ext uri="{FF2B5EF4-FFF2-40B4-BE49-F238E27FC236}">
                <a16:creationId xmlns:a16="http://schemas.microsoft.com/office/drawing/2014/main" xmlns="" id="{C6915030-52BD-4A7F-941E-6CF9E37B0D0C}"/>
              </a:ext>
            </a:extLst>
          </p:cNvPr>
          <p:cNvSpPr txBox="1">
            <a:spLocks/>
          </p:cNvSpPr>
          <p:nvPr/>
        </p:nvSpPr>
        <p:spPr>
          <a:xfrm>
            <a:off x="78056" y="6407532"/>
            <a:ext cx="415659" cy="283464"/>
          </a:xfrm>
          <a:prstGeom prst="rect">
            <a:avLst/>
          </a:prstGeom>
        </p:spPr>
        <p:txBody>
          <a:bodyPr vert="horz" lIns="91440" tIns="45720" rIns="91440" bIns="45720" rtlCol="0" anchor="ctr"/>
          <a:lstStyle>
            <a:defPPr>
              <a:defRPr lang="en-US"/>
            </a:defPPr>
            <a:lvl1pPr marL="0" algn="l" defTabSz="914400" rtl="0" eaLnBrk="1" latinLnBrk="0" hangingPunct="1">
              <a:defRPr sz="10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A2885E78-1F86-4A3D-9EE1-B0103B1CEF15}" type="slidenum">
              <a:rPr lang="en-US" smtClean="0">
                <a:solidFill>
                  <a:srgbClr val="000000"/>
                </a:solidFill>
              </a:rPr>
              <a:pPr/>
              <a:t>21</a:t>
            </a:fld>
            <a:endParaRPr lang="en-US" dirty="0">
              <a:solidFill>
                <a:srgbClr val="000000"/>
              </a:solidFill>
            </a:endParaRPr>
          </a:p>
        </p:txBody>
      </p:sp>
    </p:spTree>
    <p:extLst>
      <p:ext uri="{BB962C8B-B14F-4D97-AF65-F5344CB8AC3E}">
        <p14:creationId xmlns:p14="http://schemas.microsoft.com/office/powerpoint/2010/main" val="423364398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76730" y="116632"/>
            <a:ext cx="8229600" cy="1143000"/>
          </a:xfrm>
        </p:spPr>
        <p:txBody>
          <a:bodyPr>
            <a:noAutofit/>
          </a:bodyPr>
          <a:lstStyle/>
          <a:p>
            <a:r>
              <a:rPr lang="en-GB" sz="3600" dirty="0">
                <a:solidFill>
                  <a:srgbClr val="FFFF00"/>
                </a:solidFill>
              </a:rPr>
              <a:t>Reduction of Heavy Menstrual Bleeding </a:t>
            </a:r>
            <a:br>
              <a:rPr lang="en-GB" sz="3600" dirty="0">
                <a:solidFill>
                  <a:srgbClr val="FFFF00"/>
                </a:solidFill>
              </a:rPr>
            </a:br>
            <a:r>
              <a:rPr lang="en-GB" sz="3600" dirty="0">
                <a:solidFill>
                  <a:srgbClr val="FFFF00"/>
                </a:solidFill>
              </a:rPr>
              <a:t>with Dydrogesterone</a:t>
            </a:r>
          </a:p>
        </p:txBody>
      </p:sp>
      <p:sp>
        <p:nvSpPr>
          <p:cNvPr id="6" name="Content Placeholder 5"/>
          <p:cNvSpPr>
            <a:spLocks noGrp="1"/>
          </p:cNvSpPr>
          <p:nvPr>
            <p:ph sz="quarter" idx="11"/>
          </p:nvPr>
        </p:nvSpPr>
        <p:spPr>
          <a:xfrm>
            <a:off x="391781" y="6026571"/>
            <a:ext cx="5116513" cy="164422"/>
          </a:xfrm>
        </p:spPr>
        <p:txBody>
          <a:bodyPr>
            <a:noAutofit/>
          </a:bodyPr>
          <a:lstStyle/>
          <a:p>
            <a:r>
              <a:rPr lang="en-GB" sz="800" dirty="0"/>
              <a:t>**p&lt;0.001, Baseline </a:t>
            </a:r>
            <a:r>
              <a:rPr lang="en-GB" sz="800" i="1" dirty="0"/>
              <a:t>vs</a:t>
            </a:r>
            <a:r>
              <a:rPr lang="en-GB" sz="800" dirty="0"/>
              <a:t> Month 3</a:t>
            </a:r>
          </a:p>
        </p:txBody>
      </p:sp>
      <p:sp>
        <p:nvSpPr>
          <p:cNvPr id="16" name="Rounded Rectangle 15"/>
          <p:cNvSpPr/>
          <p:nvPr/>
        </p:nvSpPr>
        <p:spPr>
          <a:xfrm>
            <a:off x="446551" y="5257394"/>
            <a:ext cx="8330738" cy="612934"/>
          </a:xfrm>
          <a:prstGeom prst="roundRect">
            <a:avLst/>
          </a:prstGeom>
          <a:solidFill>
            <a:srgbClr val="D8027F"/>
          </a:solidFill>
        </p:spPr>
        <p:txBody>
          <a:bodyPr wrap="square">
            <a:spAutoFit/>
          </a:bodyPr>
          <a:lstStyle/>
          <a:p>
            <a:pPr algn="ctr"/>
            <a:r>
              <a:rPr lang="en-US" sz="1500" b="1" dirty="0">
                <a:solidFill>
                  <a:srgbClr val="FFC000"/>
                </a:solidFill>
              </a:rPr>
              <a:t>Dydrogesterone significantly decreased heavy menstrual flow and improved </a:t>
            </a:r>
            <a:br>
              <a:rPr lang="en-US" sz="1500" b="1" dirty="0">
                <a:solidFill>
                  <a:srgbClr val="FFC000"/>
                </a:solidFill>
              </a:rPr>
            </a:br>
            <a:r>
              <a:rPr lang="en-US" sz="1500" b="1" dirty="0">
                <a:solidFill>
                  <a:srgbClr val="FFC000"/>
                </a:solidFill>
              </a:rPr>
              <a:t>health-related quality of life of women suffering from heavy menstrual bleeding</a:t>
            </a:r>
            <a:r>
              <a:rPr lang="en-US" sz="1500" b="1" baseline="30000" dirty="0">
                <a:solidFill>
                  <a:srgbClr val="FFC000"/>
                </a:solidFill>
              </a:rPr>
              <a:t>1</a:t>
            </a:r>
          </a:p>
        </p:txBody>
      </p:sp>
      <p:sp>
        <p:nvSpPr>
          <p:cNvPr id="17" name="Rectangle 3"/>
          <p:cNvSpPr txBox="1">
            <a:spLocks noChangeArrowheads="1"/>
          </p:cNvSpPr>
          <p:nvPr/>
        </p:nvSpPr>
        <p:spPr bwMode="gray">
          <a:xfrm>
            <a:off x="457200" y="1268760"/>
            <a:ext cx="8343900" cy="985668"/>
          </a:xfrm>
          <a:prstGeom prst="roundRect">
            <a:avLst/>
          </a:prstGeom>
          <a:noFill/>
          <a:ln w="19050">
            <a:solidFill>
              <a:srgbClr val="D8027F"/>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72000" tIns="0" rIns="0" bIns="0" numCol="1" anchor="t" anchorCtr="0" compatLnSpc="1">
            <a:prstTxWarp prst="textNoShape">
              <a:avLst/>
            </a:prstTxWarp>
          </a:bodyPr>
          <a:lstStyle>
            <a:lvl1pPr marL="228600" indent="-228600" algn="l" rtl="0" eaLnBrk="0" fontAlgn="base" hangingPunct="0">
              <a:lnSpc>
                <a:spcPct val="95000"/>
              </a:lnSpc>
              <a:spcBef>
                <a:spcPct val="30000"/>
              </a:spcBef>
              <a:spcAft>
                <a:spcPct val="20000"/>
              </a:spcAft>
              <a:buClr>
                <a:schemeClr val="tx1"/>
              </a:buClr>
              <a:buSzPct val="110000"/>
              <a:buChar char="•"/>
              <a:defRPr sz="2200">
                <a:solidFill>
                  <a:schemeClr val="tx1"/>
                </a:solidFill>
                <a:latin typeface="+mn-lt"/>
                <a:ea typeface="+mn-ea"/>
                <a:cs typeface="+mn-cs"/>
              </a:defRPr>
            </a:lvl1pPr>
            <a:lvl2pPr marL="569913" indent="-227013" algn="l" rtl="0" eaLnBrk="0" fontAlgn="base" hangingPunct="0">
              <a:lnSpc>
                <a:spcPct val="95000"/>
              </a:lnSpc>
              <a:spcBef>
                <a:spcPct val="0"/>
              </a:spcBef>
              <a:spcAft>
                <a:spcPct val="20000"/>
              </a:spcAft>
              <a:buFont typeface="Arial" pitchFamily="34" charset="0"/>
              <a:buChar char="•"/>
              <a:defRPr sz="2000">
                <a:solidFill>
                  <a:schemeClr val="tx1"/>
                </a:solidFill>
                <a:latin typeface="+mn-lt"/>
              </a:defRPr>
            </a:lvl2pPr>
            <a:lvl3pPr marL="857250" indent="-173038" algn="l" rtl="0" eaLnBrk="0" fontAlgn="base" hangingPunct="0">
              <a:lnSpc>
                <a:spcPct val="95000"/>
              </a:lnSpc>
              <a:spcBef>
                <a:spcPct val="0"/>
              </a:spcBef>
              <a:spcAft>
                <a:spcPct val="20000"/>
              </a:spcAft>
              <a:buSzPct val="90000"/>
              <a:buChar char="•"/>
              <a:defRPr>
                <a:solidFill>
                  <a:schemeClr val="tx1"/>
                </a:solidFill>
                <a:latin typeface="+mn-lt"/>
              </a:defRPr>
            </a:lvl3pPr>
            <a:lvl4pPr marL="1143000" indent="-171450" algn="l" rtl="0" eaLnBrk="0" fontAlgn="base" hangingPunct="0">
              <a:lnSpc>
                <a:spcPct val="95000"/>
              </a:lnSpc>
              <a:spcBef>
                <a:spcPct val="0"/>
              </a:spcBef>
              <a:spcAft>
                <a:spcPct val="20000"/>
              </a:spcAft>
              <a:buSzPct val="90000"/>
              <a:buFont typeface="Arial" pitchFamily="34" charset="0"/>
              <a:buChar char="–"/>
              <a:defRPr sz="1600">
                <a:solidFill>
                  <a:schemeClr val="tx1"/>
                </a:solidFill>
                <a:latin typeface="+mn-lt"/>
              </a:defRPr>
            </a:lvl4pPr>
            <a:lvl5pPr marL="1598613" indent="-227013" algn="l" rtl="0" eaLnBrk="0" fontAlgn="base" hangingPunct="0">
              <a:spcBef>
                <a:spcPct val="0"/>
              </a:spcBef>
              <a:spcAft>
                <a:spcPct val="30000"/>
              </a:spcAft>
              <a:buChar char="–"/>
              <a:defRPr sz="1600">
                <a:solidFill>
                  <a:schemeClr val="tx1"/>
                </a:solidFill>
                <a:latin typeface="+mn-lt"/>
              </a:defRPr>
            </a:lvl5pPr>
            <a:lvl6pPr marL="2055813" indent="-227013" algn="l" rtl="0" fontAlgn="base">
              <a:spcBef>
                <a:spcPct val="0"/>
              </a:spcBef>
              <a:spcAft>
                <a:spcPct val="30000"/>
              </a:spcAft>
              <a:buChar char="–"/>
              <a:defRPr sz="1600">
                <a:solidFill>
                  <a:schemeClr val="tx1"/>
                </a:solidFill>
                <a:latin typeface="+mn-lt"/>
              </a:defRPr>
            </a:lvl6pPr>
            <a:lvl7pPr marL="2513013" indent="-227013" algn="l" rtl="0" fontAlgn="base">
              <a:spcBef>
                <a:spcPct val="0"/>
              </a:spcBef>
              <a:spcAft>
                <a:spcPct val="30000"/>
              </a:spcAft>
              <a:buChar char="–"/>
              <a:defRPr sz="1600">
                <a:solidFill>
                  <a:schemeClr val="tx1"/>
                </a:solidFill>
                <a:latin typeface="+mn-lt"/>
              </a:defRPr>
            </a:lvl7pPr>
            <a:lvl8pPr marL="2970213" indent="-227013" algn="l" rtl="0" fontAlgn="base">
              <a:spcBef>
                <a:spcPct val="0"/>
              </a:spcBef>
              <a:spcAft>
                <a:spcPct val="30000"/>
              </a:spcAft>
              <a:buChar char="–"/>
              <a:defRPr sz="1600">
                <a:solidFill>
                  <a:schemeClr val="tx1"/>
                </a:solidFill>
                <a:latin typeface="+mn-lt"/>
              </a:defRPr>
            </a:lvl8pPr>
            <a:lvl9pPr marL="3427413" indent="-227013" algn="l" rtl="0" fontAlgn="base">
              <a:spcBef>
                <a:spcPct val="0"/>
              </a:spcBef>
              <a:spcAft>
                <a:spcPct val="30000"/>
              </a:spcAft>
              <a:buChar char="–"/>
              <a:defRPr sz="1600">
                <a:solidFill>
                  <a:schemeClr val="tx1"/>
                </a:solidFill>
                <a:latin typeface="+mn-lt"/>
              </a:defRPr>
            </a:lvl9pPr>
          </a:lstStyle>
          <a:p>
            <a:pPr marL="0" indent="0" eaLnBrk="1" hangingPunct="1">
              <a:lnSpc>
                <a:spcPct val="100000"/>
              </a:lnSpc>
              <a:spcBef>
                <a:spcPts val="0"/>
              </a:spcBef>
              <a:spcAft>
                <a:spcPts val="0"/>
              </a:spcAft>
              <a:buClr>
                <a:srgbClr val="FF6600"/>
              </a:buClr>
              <a:buFontTx/>
              <a:buNone/>
              <a:tabLst>
                <a:tab pos="538163" algn="l"/>
              </a:tabLst>
              <a:defRPr/>
            </a:pPr>
            <a:r>
              <a:rPr lang="en-US" sz="1600" b="1" kern="0" dirty="0">
                <a:solidFill>
                  <a:srgbClr val="D8027F"/>
                </a:solidFill>
              </a:rPr>
              <a:t>Tajjamal and Zaman</a:t>
            </a:r>
            <a:r>
              <a:rPr lang="en-US" sz="1600" b="1" i="1" kern="0" dirty="0">
                <a:solidFill>
                  <a:srgbClr val="D8027F"/>
                </a:solidFill>
              </a:rPr>
              <a:t> </a:t>
            </a:r>
            <a:r>
              <a:rPr lang="en-US" sz="1600" b="1" kern="0" dirty="0">
                <a:solidFill>
                  <a:srgbClr val="D8027F"/>
                </a:solidFill>
              </a:rPr>
              <a:t>2015</a:t>
            </a:r>
            <a:r>
              <a:rPr lang="en-US" sz="1600" b="1" kern="0" baseline="30000" dirty="0">
                <a:solidFill>
                  <a:srgbClr val="D8027F"/>
                </a:solidFill>
              </a:rPr>
              <a:t>1</a:t>
            </a:r>
            <a:r>
              <a:rPr lang="en-US" sz="1600" b="1" kern="0" dirty="0">
                <a:solidFill>
                  <a:srgbClr val="D8027F"/>
                </a:solidFill>
              </a:rPr>
              <a:t> </a:t>
            </a:r>
          </a:p>
          <a:p>
            <a:pPr eaLnBrk="1" hangingPunct="1">
              <a:lnSpc>
                <a:spcPct val="100000"/>
              </a:lnSpc>
              <a:spcBef>
                <a:spcPts val="0"/>
              </a:spcBef>
              <a:spcAft>
                <a:spcPts val="0"/>
              </a:spcAft>
              <a:buClr>
                <a:schemeClr val="accent2"/>
              </a:buClr>
              <a:tabLst>
                <a:tab pos="538163" algn="l"/>
              </a:tabLst>
              <a:defRPr/>
            </a:pPr>
            <a:r>
              <a:rPr lang="en-GB" sz="1400" dirty="0"/>
              <a:t>Multicenter, single-arm, open-label, observational study in women with heavy menstrual </a:t>
            </a:r>
            <a:br>
              <a:rPr lang="en-GB" sz="1400" dirty="0"/>
            </a:br>
            <a:r>
              <a:rPr lang="en-GB" sz="1400" dirty="0"/>
              <a:t>bleeding (PBAC &gt;100) </a:t>
            </a:r>
          </a:p>
          <a:p>
            <a:pPr eaLnBrk="1" hangingPunct="1">
              <a:lnSpc>
                <a:spcPct val="100000"/>
              </a:lnSpc>
              <a:spcBef>
                <a:spcPts val="0"/>
              </a:spcBef>
              <a:spcAft>
                <a:spcPts val="0"/>
              </a:spcAft>
              <a:buClr>
                <a:schemeClr val="accent2"/>
              </a:buClr>
              <a:tabLst>
                <a:tab pos="538163" algn="l"/>
              </a:tabLst>
              <a:defRPr/>
            </a:pPr>
            <a:r>
              <a:rPr lang="en-US" sz="1400" kern="0" dirty="0"/>
              <a:t>Dydrogesterone (10 mg twice daily) during the second part of the cycle for three consecutive cycles </a:t>
            </a:r>
          </a:p>
        </p:txBody>
      </p:sp>
      <p:graphicFrame>
        <p:nvGraphicFramePr>
          <p:cNvPr id="18" name="Table 17"/>
          <p:cNvGraphicFramePr>
            <a:graphicFrameLocks noGrp="1"/>
          </p:cNvGraphicFramePr>
          <p:nvPr>
            <p:extLst>
              <p:ext uri="{D42A27DB-BD31-4B8C-83A1-F6EECF244321}">
                <p14:modId xmlns:p14="http://schemas.microsoft.com/office/powerpoint/2010/main" val="1413430737"/>
              </p:ext>
            </p:extLst>
          </p:nvPr>
        </p:nvGraphicFramePr>
        <p:xfrm>
          <a:off x="465138" y="2466213"/>
          <a:ext cx="8321674" cy="289560"/>
        </p:xfrm>
        <a:graphic>
          <a:graphicData uri="http://schemas.openxmlformats.org/drawingml/2006/table">
            <a:tbl>
              <a:tblPr firstRow="1" bandRow="1">
                <a:tableStyleId>{5C22544A-7EE6-4342-B048-85BDC9FD1C3A}</a:tableStyleId>
              </a:tblPr>
              <a:tblGrid>
                <a:gridCol w="4160837">
                  <a:extLst>
                    <a:ext uri="{9D8B030D-6E8A-4147-A177-3AD203B41FA5}">
                      <a16:colId xmlns:a16="http://schemas.microsoft.com/office/drawing/2014/main" xmlns="" val="20000"/>
                    </a:ext>
                  </a:extLst>
                </a:gridCol>
                <a:gridCol w="4160837">
                  <a:extLst>
                    <a:ext uri="{9D8B030D-6E8A-4147-A177-3AD203B41FA5}">
                      <a16:colId xmlns:a16="http://schemas.microsoft.com/office/drawing/2014/main" xmlns="" val="20001"/>
                    </a:ext>
                  </a:extLst>
                </a:gridCol>
              </a:tblGrid>
              <a:tr h="0">
                <a:tc>
                  <a:txBody>
                    <a:bodyPr/>
                    <a:lstStyle/>
                    <a:p>
                      <a:pPr algn="ctr"/>
                      <a:r>
                        <a:rPr lang="en-GB" sz="1300" b="1" dirty="0">
                          <a:solidFill>
                            <a:srgbClr val="FFFF00"/>
                          </a:solidFill>
                          <a:latin typeface="+mn-lt"/>
                        </a:rPr>
                        <a:t>PBAC score</a:t>
                      </a:r>
                      <a:r>
                        <a:rPr lang="en-GB" sz="1300" b="1" kern="1200" baseline="30000" dirty="0">
                          <a:solidFill>
                            <a:srgbClr val="FFFF00"/>
                          </a:solidFill>
                          <a:latin typeface="+mn-lt"/>
                          <a:ea typeface="+mn-ea"/>
                          <a:cs typeface="+mn-cs"/>
                        </a:rPr>
                        <a:t>1</a:t>
                      </a:r>
                      <a:endParaRPr lang="en-GB" sz="1300" b="1" dirty="0">
                        <a:solidFill>
                          <a:srgbClr val="FFFF00"/>
                        </a:solidFill>
                        <a:latin typeface="+mn-lt"/>
                      </a:endParaRPr>
                    </a:p>
                  </a:txBody>
                  <a:tcPr>
                    <a:noFill/>
                  </a:tcPr>
                </a:tc>
                <a:tc>
                  <a:txBody>
                    <a:bodyPr/>
                    <a:lstStyle/>
                    <a:p>
                      <a:pPr algn="ctr"/>
                      <a:r>
                        <a:rPr lang="en-GB" sz="1300" b="1" dirty="0">
                          <a:solidFill>
                            <a:srgbClr val="FFFF00"/>
                          </a:solidFill>
                          <a:latin typeface="+mn-lt"/>
                        </a:rPr>
                        <a:t>Health-related</a:t>
                      </a:r>
                      <a:r>
                        <a:rPr lang="en-GB" sz="1300" b="1" baseline="0" dirty="0">
                          <a:solidFill>
                            <a:srgbClr val="FFFF00"/>
                          </a:solidFill>
                          <a:latin typeface="+mn-lt"/>
                        </a:rPr>
                        <a:t> quality of life</a:t>
                      </a:r>
                      <a:r>
                        <a:rPr lang="en-GB" sz="1300" b="1" baseline="30000" dirty="0">
                          <a:solidFill>
                            <a:srgbClr val="FFFF00"/>
                          </a:solidFill>
                          <a:latin typeface="+mn-lt"/>
                        </a:rPr>
                        <a:t>1</a:t>
                      </a:r>
                      <a:r>
                        <a:rPr lang="en-GB" sz="1300" b="1" baseline="0" dirty="0">
                          <a:solidFill>
                            <a:srgbClr val="FFFF00"/>
                          </a:solidFill>
                          <a:latin typeface="+mn-lt"/>
                        </a:rPr>
                        <a:t> </a:t>
                      </a:r>
                      <a:endParaRPr lang="en-GB" sz="1300" b="1" dirty="0">
                        <a:solidFill>
                          <a:srgbClr val="FFFF00"/>
                        </a:solidFill>
                        <a:latin typeface="+mn-lt"/>
                      </a:endParaRPr>
                    </a:p>
                  </a:txBody>
                  <a:tcPr>
                    <a:noFill/>
                  </a:tcPr>
                </a:tc>
                <a:extLst>
                  <a:ext uri="{0D108BD9-81ED-4DB2-BD59-A6C34878D82A}">
                    <a16:rowId xmlns:a16="http://schemas.microsoft.com/office/drawing/2014/main" xmlns="" val="10000"/>
                  </a:ext>
                </a:extLst>
              </a:tr>
            </a:tbl>
          </a:graphicData>
        </a:graphic>
      </p:graphicFrame>
      <p:sp>
        <p:nvSpPr>
          <p:cNvPr id="20" name="Rectangle 19"/>
          <p:cNvSpPr/>
          <p:nvPr/>
        </p:nvSpPr>
        <p:spPr>
          <a:xfrm rot="16200000">
            <a:off x="-153644" y="3629492"/>
            <a:ext cx="1361270" cy="338554"/>
          </a:xfrm>
          <a:prstGeom prst="rect">
            <a:avLst/>
          </a:prstGeom>
        </p:spPr>
        <p:txBody>
          <a:bodyPr wrap="none">
            <a:spAutoFit/>
          </a:bodyPr>
          <a:lstStyle/>
          <a:p>
            <a:pPr algn="ctr">
              <a:defRPr sz="1800" b="1" i="0" u="none" strike="noStrike" kern="1200" baseline="0">
                <a:solidFill>
                  <a:srgbClr val="FFFFFF"/>
                </a:solidFill>
                <a:latin typeface="+mn-lt"/>
                <a:ea typeface="+mn-ea"/>
                <a:cs typeface="+mn-cs"/>
              </a:defRPr>
            </a:pPr>
            <a:r>
              <a:rPr lang="en-US" sz="1600" dirty="0"/>
              <a:t>Patients (%)</a:t>
            </a:r>
          </a:p>
        </p:txBody>
      </p:sp>
      <p:graphicFrame>
        <p:nvGraphicFramePr>
          <p:cNvPr id="21" name="Chart 20"/>
          <p:cNvGraphicFramePr/>
          <p:nvPr>
            <p:extLst>
              <p:ext uri="{D42A27DB-BD31-4B8C-83A1-F6EECF244321}">
                <p14:modId xmlns:p14="http://schemas.microsoft.com/office/powerpoint/2010/main" val="847302586"/>
              </p:ext>
            </p:extLst>
          </p:nvPr>
        </p:nvGraphicFramePr>
        <p:xfrm>
          <a:off x="677216" y="2922830"/>
          <a:ext cx="4152738" cy="2370150"/>
        </p:xfrm>
        <a:graphic>
          <a:graphicData uri="http://schemas.openxmlformats.org/drawingml/2006/chart">
            <c:chart xmlns:c="http://schemas.openxmlformats.org/drawingml/2006/chart" xmlns:r="http://schemas.openxmlformats.org/officeDocument/2006/relationships" r:id="rId3"/>
          </a:graphicData>
        </a:graphic>
      </p:graphicFrame>
      <p:sp>
        <p:nvSpPr>
          <p:cNvPr id="22" name="TextBox 21"/>
          <p:cNvSpPr txBox="1"/>
          <p:nvPr/>
        </p:nvSpPr>
        <p:spPr>
          <a:xfrm rot="16200000">
            <a:off x="-853549" y="3472681"/>
            <a:ext cx="2323201" cy="276999"/>
          </a:xfrm>
          <a:prstGeom prst="rect">
            <a:avLst/>
          </a:prstGeom>
          <a:noFill/>
        </p:spPr>
        <p:txBody>
          <a:bodyPr wrap="square" rtlCol="0">
            <a:spAutoFit/>
          </a:bodyPr>
          <a:lstStyle/>
          <a:p>
            <a:r>
              <a:rPr lang="en-GB" sz="1200" b="1" dirty="0"/>
              <a:t>Mean PBAC score</a:t>
            </a:r>
          </a:p>
        </p:txBody>
      </p:sp>
      <p:sp>
        <p:nvSpPr>
          <p:cNvPr id="30" name="Rectangle 29"/>
          <p:cNvSpPr/>
          <p:nvPr/>
        </p:nvSpPr>
        <p:spPr>
          <a:xfrm rot="16200000">
            <a:off x="4016464" y="3627695"/>
            <a:ext cx="1361270" cy="338554"/>
          </a:xfrm>
          <a:prstGeom prst="rect">
            <a:avLst/>
          </a:prstGeom>
        </p:spPr>
        <p:txBody>
          <a:bodyPr wrap="none">
            <a:spAutoFit/>
          </a:bodyPr>
          <a:lstStyle/>
          <a:p>
            <a:pPr algn="ctr">
              <a:defRPr sz="1800" b="1" i="0" u="none" strike="noStrike" kern="1200" baseline="0">
                <a:solidFill>
                  <a:srgbClr val="FFFFFF"/>
                </a:solidFill>
                <a:latin typeface="+mn-lt"/>
                <a:ea typeface="+mn-ea"/>
                <a:cs typeface="+mn-cs"/>
              </a:defRPr>
            </a:pPr>
            <a:r>
              <a:rPr lang="en-US" sz="1600" dirty="0"/>
              <a:t>Patients (%)</a:t>
            </a:r>
          </a:p>
        </p:txBody>
      </p:sp>
      <p:graphicFrame>
        <p:nvGraphicFramePr>
          <p:cNvPr id="31" name="Chart 30"/>
          <p:cNvGraphicFramePr/>
          <p:nvPr>
            <p:extLst>
              <p:ext uri="{D42A27DB-BD31-4B8C-83A1-F6EECF244321}">
                <p14:modId xmlns:p14="http://schemas.microsoft.com/office/powerpoint/2010/main" val="4292174744"/>
              </p:ext>
            </p:extLst>
          </p:nvPr>
        </p:nvGraphicFramePr>
        <p:xfrm>
          <a:off x="4963361" y="2899483"/>
          <a:ext cx="3960000" cy="2370150"/>
        </p:xfrm>
        <a:graphic>
          <a:graphicData uri="http://schemas.openxmlformats.org/drawingml/2006/chart">
            <c:chart xmlns:c="http://schemas.openxmlformats.org/drawingml/2006/chart" xmlns:r="http://schemas.openxmlformats.org/officeDocument/2006/relationships" r:id="rId4"/>
          </a:graphicData>
        </a:graphic>
      </p:graphicFrame>
      <p:sp>
        <p:nvSpPr>
          <p:cNvPr id="32" name="TextBox 31"/>
          <p:cNvSpPr txBox="1"/>
          <p:nvPr/>
        </p:nvSpPr>
        <p:spPr>
          <a:xfrm rot="16200000">
            <a:off x="3678145" y="3510770"/>
            <a:ext cx="2303619" cy="276999"/>
          </a:xfrm>
          <a:prstGeom prst="rect">
            <a:avLst/>
          </a:prstGeom>
          <a:noFill/>
        </p:spPr>
        <p:txBody>
          <a:bodyPr wrap="square" rtlCol="0">
            <a:spAutoFit/>
          </a:bodyPr>
          <a:lstStyle/>
          <a:p>
            <a:r>
              <a:rPr lang="en-GB" sz="1200" b="1" dirty="0"/>
              <a:t>Mean EQ-5D index </a:t>
            </a:r>
          </a:p>
        </p:txBody>
      </p:sp>
      <p:sp>
        <p:nvSpPr>
          <p:cNvPr id="3" name="TextBox 2"/>
          <p:cNvSpPr txBox="1"/>
          <p:nvPr/>
        </p:nvSpPr>
        <p:spPr>
          <a:xfrm>
            <a:off x="2854473" y="2776373"/>
            <a:ext cx="284053" cy="246221"/>
          </a:xfrm>
          <a:prstGeom prst="rect">
            <a:avLst/>
          </a:prstGeom>
          <a:noFill/>
        </p:spPr>
        <p:txBody>
          <a:bodyPr wrap="none" rtlCol="0">
            <a:spAutoFit/>
          </a:bodyPr>
          <a:lstStyle/>
          <a:p>
            <a:r>
              <a:rPr lang="en-GB" sz="1000" b="1" dirty="0">
                <a:solidFill>
                  <a:srgbClr val="000000"/>
                </a:solidFill>
                <a:latin typeface="+mn-lt"/>
              </a:rPr>
              <a:t>**</a:t>
            </a:r>
          </a:p>
        </p:txBody>
      </p:sp>
      <p:cxnSp>
        <p:nvCxnSpPr>
          <p:cNvPr id="7" name="Straight Connector 6"/>
          <p:cNvCxnSpPr/>
          <p:nvPr/>
        </p:nvCxnSpPr>
        <p:spPr bwMode="auto">
          <a:xfrm>
            <a:off x="2040730" y="2949754"/>
            <a:ext cx="1805625" cy="0"/>
          </a:xfrm>
          <a:prstGeom prst="line">
            <a:avLst/>
          </a:prstGeom>
          <a:solidFill>
            <a:schemeClr val="tx2"/>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Straight Connector 8"/>
          <p:cNvCxnSpPr/>
          <p:nvPr/>
        </p:nvCxnSpPr>
        <p:spPr bwMode="auto">
          <a:xfrm>
            <a:off x="3843977" y="2948992"/>
            <a:ext cx="0" cy="108000"/>
          </a:xfrm>
          <a:prstGeom prst="line">
            <a:avLst/>
          </a:prstGeom>
          <a:solidFill>
            <a:schemeClr val="tx2"/>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 name="Straight Connector 22"/>
          <p:cNvCxnSpPr/>
          <p:nvPr/>
        </p:nvCxnSpPr>
        <p:spPr bwMode="auto">
          <a:xfrm>
            <a:off x="2043111" y="2949754"/>
            <a:ext cx="0" cy="108000"/>
          </a:xfrm>
          <a:prstGeom prst="line">
            <a:avLst/>
          </a:prstGeom>
          <a:solidFill>
            <a:schemeClr val="tx2"/>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4" name="TextBox 23"/>
          <p:cNvSpPr txBox="1"/>
          <p:nvPr/>
        </p:nvSpPr>
        <p:spPr>
          <a:xfrm>
            <a:off x="6816836" y="3041375"/>
            <a:ext cx="284053" cy="246221"/>
          </a:xfrm>
          <a:prstGeom prst="rect">
            <a:avLst/>
          </a:prstGeom>
          <a:noFill/>
        </p:spPr>
        <p:txBody>
          <a:bodyPr wrap="none" rtlCol="0">
            <a:spAutoFit/>
          </a:bodyPr>
          <a:lstStyle/>
          <a:p>
            <a:r>
              <a:rPr lang="en-GB" sz="1000" b="1" dirty="0">
                <a:solidFill>
                  <a:srgbClr val="000000"/>
                </a:solidFill>
                <a:latin typeface="+mn-lt"/>
              </a:rPr>
              <a:t>**</a:t>
            </a:r>
          </a:p>
        </p:txBody>
      </p:sp>
      <p:cxnSp>
        <p:nvCxnSpPr>
          <p:cNvPr id="25" name="Straight Connector 24"/>
          <p:cNvCxnSpPr/>
          <p:nvPr/>
        </p:nvCxnSpPr>
        <p:spPr bwMode="auto">
          <a:xfrm>
            <a:off x="6138863" y="3219022"/>
            <a:ext cx="1692000" cy="0"/>
          </a:xfrm>
          <a:prstGeom prst="line">
            <a:avLst/>
          </a:prstGeom>
          <a:solidFill>
            <a:schemeClr val="tx2"/>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 name="Straight Connector 25"/>
          <p:cNvCxnSpPr/>
          <p:nvPr/>
        </p:nvCxnSpPr>
        <p:spPr bwMode="auto">
          <a:xfrm>
            <a:off x="7833206" y="3215015"/>
            <a:ext cx="0" cy="108000"/>
          </a:xfrm>
          <a:prstGeom prst="line">
            <a:avLst/>
          </a:prstGeom>
          <a:solidFill>
            <a:schemeClr val="tx2"/>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7" name="Straight Connector 26"/>
          <p:cNvCxnSpPr/>
          <p:nvPr/>
        </p:nvCxnSpPr>
        <p:spPr bwMode="auto">
          <a:xfrm>
            <a:off x="6143623" y="3215015"/>
            <a:ext cx="0" cy="108000"/>
          </a:xfrm>
          <a:prstGeom prst="line">
            <a:avLst/>
          </a:prstGeom>
          <a:solidFill>
            <a:schemeClr val="tx2"/>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 name="Rectangle 3"/>
          <p:cNvSpPr/>
          <p:nvPr/>
        </p:nvSpPr>
        <p:spPr>
          <a:xfrm>
            <a:off x="356064" y="6240941"/>
            <a:ext cx="6638463" cy="326243"/>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fontAlgn="base">
              <a:lnSpc>
                <a:spcPct val="95000"/>
              </a:lnSpc>
              <a:spcBef>
                <a:spcPct val="30000"/>
              </a:spcBef>
              <a:spcAft>
                <a:spcPct val="20000"/>
              </a:spcAft>
              <a:buClr>
                <a:schemeClr val="tx1"/>
              </a:buClr>
              <a:buSzPct val="110000"/>
            </a:pPr>
            <a:r>
              <a:rPr lang="en-IN" sz="800" dirty="0"/>
              <a:t>1. Tajjamal A, Zaman F. Severity of bleeding is a predictor of quality of life in women with heavy menstrual bleeding under dydrogesterone treatment in a prospective, multicentre, observational study. </a:t>
            </a:r>
            <a:r>
              <a:rPr lang="en-GB" sz="800" i="1" dirty="0"/>
              <a:t>Gazz Med Ital</a:t>
            </a:r>
            <a:r>
              <a:rPr lang="en-GB" sz="800" dirty="0"/>
              <a:t> 2015;174(9):391–398</a:t>
            </a:r>
            <a:endParaRPr lang="en-IN" sz="800" dirty="0"/>
          </a:p>
        </p:txBody>
      </p:sp>
      <p:sp>
        <p:nvSpPr>
          <p:cNvPr id="29" name="Slide Number Placeholder 2">
            <a:extLst>
              <a:ext uri="{FF2B5EF4-FFF2-40B4-BE49-F238E27FC236}">
                <a16:creationId xmlns:a16="http://schemas.microsoft.com/office/drawing/2014/main" xmlns="" id="{E41A01A0-EA2D-4494-AAC9-1DE32B9E8DC3}"/>
              </a:ext>
            </a:extLst>
          </p:cNvPr>
          <p:cNvSpPr txBox="1">
            <a:spLocks/>
          </p:cNvSpPr>
          <p:nvPr/>
        </p:nvSpPr>
        <p:spPr>
          <a:xfrm>
            <a:off x="78056" y="6407532"/>
            <a:ext cx="415659" cy="283464"/>
          </a:xfrm>
          <a:prstGeom prst="rect">
            <a:avLst/>
          </a:prstGeom>
        </p:spPr>
        <p:txBody>
          <a:bodyPr vert="horz" lIns="91440" tIns="45720" rIns="91440" bIns="45720" rtlCol="0" anchor="ctr"/>
          <a:lstStyle>
            <a:defPPr>
              <a:defRPr lang="en-US"/>
            </a:defPPr>
            <a:lvl1pPr marL="0" algn="l" defTabSz="914400" rtl="0" eaLnBrk="1" latinLnBrk="0" hangingPunct="1">
              <a:defRPr sz="10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A2885E78-1F86-4A3D-9EE1-B0103B1CEF15}" type="slidenum">
              <a:rPr lang="en-US" smtClean="0">
                <a:solidFill>
                  <a:srgbClr val="000000"/>
                </a:solidFill>
              </a:rPr>
              <a:pPr/>
              <a:t>22</a:t>
            </a:fld>
            <a:endParaRPr lang="en-US" dirty="0">
              <a:solidFill>
                <a:srgbClr val="000000"/>
              </a:solidFill>
            </a:endParaRPr>
          </a:p>
        </p:txBody>
      </p:sp>
      <p:sp>
        <p:nvSpPr>
          <p:cNvPr id="28" name="TextBox 27"/>
          <p:cNvSpPr txBox="1"/>
          <p:nvPr/>
        </p:nvSpPr>
        <p:spPr>
          <a:xfrm>
            <a:off x="8450917" y="155274"/>
            <a:ext cx="652743" cy="369332"/>
          </a:xfrm>
          <a:prstGeom prst="rect">
            <a:avLst/>
          </a:prstGeom>
          <a:solidFill>
            <a:srgbClr val="FFFF00"/>
          </a:solidFill>
        </p:spPr>
        <p:txBody>
          <a:bodyPr wrap="none" rtlCol="0">
            <a:spAutoFit/>
          </a:bodyPr>
          <a:lstStyle/>
          <a:p>
            <a:r>
              <a:rPr lang="tr-TR" dirty="0" smtClean="0">
                <a:solidFill>
                  <a:srgbClr val="FF0000"/>
                </a:solidFill>
              </a:rPr>
              <a:t>2015</a:t>
            </a:r>
            <a:endParaRPr lang="tr-TR" dirty="0">
              <a:solidFill>
                <a:srgbClr val="FF0000"/>
              </a:solidFill>
            </a:endParaRPr>
          </a:p>
        </p:txBody>
      </p:sp>
    </p:spTree>
    <p:extLst>
      <p:ext uri="{BB962C8B-B14F-4D97-AF65-F5344CB8AC3E}">
        <p14:creationId xmlns:p14="http://schemas.microsoft.com/office/powerpoint/2010/main" val="379826609"/>
      </p:ext>
    </p:ext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02580" y="188640"/>
            <a:ext cx="8508558" cy="914400"/>
          </a:xfrm>
        </p:spPr>
        <p:txBody>
          <a:bodyPr>
            <a:noAutofit/>
          </a:bodyPr>
          <a:lstStyle/>
          <a:p>
            <a:r>
              <a:rPr lang="en-GB" sz="3600" dirty="0">
                <a:solidFill>
                  <a:srgbClr val="FFFF00"/>
                </a:solidFill>
              </a:rPr>
              <a:t>Recent updates on Cycle Regularization </a:t>
            </a:r>
            <a:br>
              <a:rPr lang="en-GB" sz="3600" dirty="0">
                <a:solidFill>
                  <a:srgbClr val="FFFF00"/>
                </a:solidFill>
              </a:rPr>
            </a:br>
            <a:r>
              <a:rPr lang="en-GB" sz="3600" dirty="0">
                <a:solidFill>
                  <a:srgbClr val="FFFF00"/>
                </a:solidFill>
              </a:rPr>
              <a:t>with Dydrogesterone (1)</a:t>
            </a:r>
          </a:p>
        </p:txBody>
      </p:sp>
      <p:sp>
        <p:nvSpPr>
          <p:cNvPr id="5" name="Content Placeholder 4"/>
          <p:cNvSpPr>
            <a:spLocks noGrp="1"/>
          </p:cNvSpPr>
          <p:nvPr>
            <p:ph sz="quarter" idx="4294967295"/>
          </p:nvPr>
        </p:nvSpPr>
        <p:spPr>
          <a:xfrm>
            <a:off x="357077" y="6240416"/>
            <a:ext cx="6795498" cy="326243"/>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indent="0" fontAlgn="base">
              <a:lnSpc>
                <a:spcPct val="95000"/>
              </a:lnSpc>
              <a:spcBef>
                <a:spcPct val="30000"/>
              </a:spcBef>
              <a:spcAft>
                <a:spcPct val="20000"/>
              </a:spcAft>
              <a:buClr>
                <a:schemeClr val="tx1"/>
              </a:buClr>
              <a:buSzPct val="110000"/>
              <a:buNone/>
            </a:pPr>
            <a:r>
              <a:rPr lang="en-GB" sz="800" dirty="0"/>
              <a:t>1. Podzolkova N, </a:t>
            </a:r>
            <a:r>
              <a:rPr lang="en-GB" sz="800" i="1" dirty="0"/>
              <a:t>et al</a:t>
            </a:r>
            <a:r>
              <a:rPr lang="en-GB" sz="800" dirty="0"/>
              <a:t>. Dydrogesterone treatment for menstrual-cycle regularization in routine clinical practice: a multicenter observational study. </a:t>
            </a:r>
            <a:r>
              <a:rPr lang="en-GB" sz="800" i="1" dirty="0"/>
              <a:t>Gynecol Endocrinol</a:t>
            </a:r>
            <a:r>
              <a:rPr lang="en-GB" sz="800" dirty="0"/>
              <a:t> 2016;32(3):246–249</a:t>
            </a:r>
          </a:p>
        </p:txBody>
      </p:sp>
      <p:sp>
        <p:nvSpPr>
          <p:cNvPr id="7" name="Rounded Rectangle 6"/>
          <p:cNvSpPr/>
          <p:nvPr/>
        </p:nvSpPr>
        <p:spPr>
          <a:xfrm>
            <a:off x="447677" y="5184850"/>
            <a:ext cx="8334374" cy="646986"/>
          </a:xfrm>
          <a:prstGeom prst="roundRect">
            <a:avLst/>
          </a:prstGeom>
          <a:solidFill>
            <a:srgbClr val="D8027F"/>
          </a:solidFill>
        </p:spPr>
        <p:txBody>
          <a:bodyPr wrap="square">
            <a:spAutoFit/>
          </a:bodyPr>
          <a:lstStyle/>
          <a:p>
            <a:pPr algn="ctr" fontAlgn="base">
              <a:spcBef>
                <a:spcPct val="50000"/>
              </a:spcBef>
              <a:spcAft>
                <a:spcPct val="50000"/>
              </a:spcAft>
            </a:pPr>
            <a:r>
              <a:rPr lang="en-GB" sz="1600" b="1" dirty="0">
                <a:solidFill>
                  <a:srgbClr val="FFC000"/>
                </a:solidFill>
              </a:rPr>
              <a:t>Dydrogesterone regularized menstrual cycles and reduced pain and anxiety </a:t>
            </a:r>
            <a:br>
              <a:rPr lang="en-GB" sz="1600" b="1" dirty="0">
                <a:solidFill>
                  <a:srgbClr val="FFC000"/>
                </a:solidFill>
              </a:rPr>
            </a:br>
            <a:r>
              <a:rPr lang="en-GB" sz="1600" b="1" dirty="0">
                <a:solidFill>
                  <a:srgbClr val="FFC000"/>
                </a:solidFill>
              </a:rPr>
              <a:t>both during treatment and after 6-month follow-up</a:t>
            </a:r>
            <a:r>
              <a:rPr lang="en-US" sz="1600" b="1" baseline="30000" dirty="0">
                <a:solidFill>
                  <a:srgbClr val="FFC000"/>
                </a:solidFill>
              </a:rPr>
              <a:t>1</a:t>
            </a:r>
            <a:endParaRPr lang="en-GB" sz="1600" b="1" dirty="0">
              <a:solidFill>
                <a:srgbClr val="FFC000"/>
              </a:solidFill>
            </a:endParaRPr>
          </a:p>
        </p:txBody>
      </p:sp>
      <p:sp>
        <p:nvSpPr>
          <p:cNvPr id="9" name="Rectangle 3"/>
          <p:cNvSpPr txBox="1">
            <a:spLocks noChangeArrowheads="1"/>
          </p:cNvSpPr>
          <p:nvPr/>
        </p:nvSpPr>
        <p:spPr bwMode="gray">
          <a:xfrm>
            <a:off x="411315" y="1291838"/>
            <a:ext cx="8343899" cy="985668"/>
          </a:xfrm>
          <a:prstGeom prst="roundRect">
            <a:avLst/>
          </a:prstGeom>
          <a:noFill/>
          <a:ln w="19050">
            <a:solidFill>
              <a:srgbClr val="D8027F"/>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72000" tIns="0" rIns="0" bIns="0" numCol="1" anchor="t" anchorCtr="0" compatLnSpc="1">
            <a:prstTxWarp prst="textNoShape">
              <a:avLst/>
            </a:prstTxWarp>
          </a:bodyPr>
          <a:lstStyle>
            <a:lvl1pPr marL="228600" indent="-228600" algn="l" rtl="0" eaLnBrk="0" fontAlgn="base" hangingPunct="0">
              <a:lnSpc>
                <a:spcPct val="95000"/>
              </a:lnSpc>
              <a:spcBef>
                <a:spcPct val="30000"/>
              </a:spcBef>
              <a:spcAft>
                <a:spcPct val="20000"/>
              </a:spcAft>
              <a:buClr>
                <a:schemeClr val="tx1"/>
              </a:buClr>
              <a:buSzPct val="110000"/>
              <a:buChar char="•"/>
              <a:defRPr sz="2200">
                <a:solidFill>
                  <a:schemeClr val="tx1"/>
                </a:solidFill>
                <a:latin typeface="+mn-lt"/>
                <a:ea typeface="+mn-ea"/>
                <a:cs typeface="+mn-cs"/>
              </a:defRPr>
            </a:lvl1pPr>
            <a:lvl2pPr marL="569913" indent="-227013" algn="l" rtl="0" eaLnBrk="0" fontAlgn="base" hangingPunct="0">
              <a:lnSpc>
                <a:spcPct val="95000"/>
              </a:lnSpc>
              <a:spcBef>
                <a:spcPct val="0"/>
              </a:spcBef>
              <a:spcAft>
                <a:spcPct val="20000"/>
              </a:spcAft>
              <a:buFont typeface="Arial" pitchFamily="34" charset="0"/>
              <a:buChar char="•"/>
              <a:defRPr sz="2000">
                <a:solidFill>
                  <a:schemeClr val="tx1"/>
                </a:solidFill>
                <a:latin typeface="+mn-lt"/>
              </a:defRPr>
            </a:lvl2pPr>
            <a:lvl3pPr marL="857250" indent="-173038" algn="l" rtl="0" eaLnBrk="0" fontAlgn="base" hangingPunct="0">
              <a:lnSpc>
                <a:spcPct val="95000"/>
              </a:lnSpc>
              <a:spcBef>
                <a:spcPct val="0"/>
              </a:spcBef>
              <a:spcAft>
                <a:spcPct val="20000"/>
              </a:spcAft>
              <a:buSzPct val="90000"/>
              <a:buChar char="•"/>
              <a:defRPr>
                <a:solidFill>
                  <a:schemeClr val="tx1"/>
                </a:solidFill>
                <a:latin typeface="+mn-lt"/>
              </a:defRPr>
            </a:lvl3pPr>
            <a:lvl4pPr marL="1143000" indent="-171450" algn="l" rtl="0" eaLnBrk="0" fontAlgn="base" hangingPunct="0">
              <a:lnSpc>
                <a:spcPct val="95000"/>
              </a:lnSpc>
              <a:spcBef>
                <a:spcPct val="0"/>
              </a:spcBef>
              <a:spcAft>
                <a:spcPct val="20000"/>
              </a:spcAft>
              <a:buSzPct val="90000"/>
              <a:buFont typeface="Arial" pitchFamily="34" charset="0"/>
              <a:buChar char="–"/>
              <a:defRPr sz="1600">
                <a:solidFill>
                  <a:schemeClr val="tx1"/>
                </a:solidFill>
                <a:latin typeface="+mn-lt"/>
              </a:defRPr>
            </a:lvl4pPr>
            <a:lvl5pPr marL="1598613" indent="-227013" algn="l" rtl="0" eaLnBrk="0" fontAlgn="base" hangingPunct="0">
              <a:spcBef>
                <a:spcPct val="0"/>
              </a:spcBef>
              <a:spcAft>
                <a:spcPct val="30000"/>
              </a:spcAft>
              <a:buChar char="–"/>
              <a:defRPr sz="1600">
                <a:solidFill>
                  <a:schemeClr val="tx1"/>
                </a:solidFill>
                <a:latin typeface="+mn-lt"/>
              </a:defRPr>
            </a:lvl5pPr>
            <a:lvl6pPr marL="2055813" indent="-227013" algn="l" rtl="0" fontAlgn="base">
              <a:spcBef>
                <a:spcPct val="0"/>
              </a:spcBef>
              <a:spcAft>
                <a:spcPct val="30000"/>
              </a:spcAft>
              <a:buChar char="–"/>
              <a:defRPr sz="1600">
                <a:solidFill>
                  <a:schemeClr val="tx1"/>
                </a:solidFill>
                <a:latin typeface="+mn-lt"/>
              </a:defRPr>
            </a:lvl6pPr>
            <a:lvl7pPr marL="2513013" indent="-227013" algn="l" rtl="0" fontAlgn="base">
              <a:spcBef>
                <a:spcPct val="0"/>
              </a:spcBef>
              <a:spcAft>
                <a:spcPct val="30000"/>
              </a:spcAft>
              <a:buChar char="–"/>
              <a:defRPr sz="1600">
                <a:solidFill>
                  <a:schemeClr val="tx1"/>
                </a:solidFill>
                <a:latin typeface="+mn-lt"/>
              </a:defRPr>
            </a:lvl7pPr>
            <a:lvl8pPr marL="2970213" indent="-227013" algn="l" rtl="0" fontAlgn="base">
              <a:spcBef>
                <a:spcPct val="0"/>
              </a:spcBef>
              <a:spcAft>
                <a:spcPct val="30000"/>
              </a:spcAft>
              <a:buChar char="–"/>
              <a:defRPr sz="1600">
                <a:solidFill>
                  <a:schemeClr val="tx1"/>
                </a:solidFill>
                <a:latin typeface="+mn-lt"/>
              </a:defRPr>
            </a:lvl8pPr>
            <a:lvl9pPr marL="3427413" indent="-227013" algn="l" rtl="0" fontAlgn="base">
              <a:spcBef>
                <a:spcPct val="0"/>
              </a:spcBef>
              <a:spcAft>
                <a:spcPct val="30000"/>
              </a:spcAft>
              <a:buChar char="–"/>
              <a:defRPr sz="1600">
                <a:solidFill>
                  <a:schemeClr val="tx1"/>
                </a:solidFill>
                <a:latin typeface="+mn-lt"/>
              </a:defRPr>
            </a:lvl9pPr>
          </a:lstStyle>
          <a:p>
            <a:pPr marL="0" indent="0" eaLnBrk="1" hangingPunct="1">
              <a:lnSpc>
                <a:spcPct val="100000"/>
              </a:lnSpc>
              <a:spcBef>
                <a:spcPts val="0"/>
              </a:spcBef>
              <a:spcAft>
                <a:spcPts val="0"/>
              </a:spcAft>
              <a:buClr>
                <a:srgbClr val="FF6600"/>
              </a:buClr>
              <a:buFontTx/>
              <a:buNone/>
              <a:tabLst>
                <a:tab pos="538163" algn="l"/>
              </a:tabLst>
              <a:defRPr/>
            </a:pPr>
            <a:r>
              <a:rPr lang="en-US" sz="1600" b="1" kern="0" dirty="0">
                <a:solidFill>
                  <a:srgbClr val="D8027F"/>
                </a:solidFill>
              </a:rPr>
              <a:t>Podzolkova </a:t>
            </a:r>
            <a:r>
              <a:rPr lang="en-US" sz="1600" b="1" i="1" kern="0" dirty="0">
                <a:solidFill>
                  <a:srgbClr val="D8027F"/>
                </a:solidFill>
              </a:rPr>
              <a:t>et al. </a:t>
            </a:r>
            <a:r>
              <a:rPr lang="en-US" sz="1600" b="1" kern="0" dirty="0">
                <a:solidFill>
                  <a:srgbClr val="D8027F"/>
                </a:solidFill>
              </a:rPr>
              <a:t>2016</a:t>
            </a:r>
            <a:r>
              <a:rPr lang="en-US" sz="1600" b="1" kern="0" baseline="30000" dirty="0">
                <a:solidFill>
                  <a:srgbClr val="D8027F"/>
                </a:solidFill>
              </a:rPr>
              <a:t>1</a:t>
            </a:r>
          </a:p>
          <a:p>
            <a:pPr eaLnBrk="1" hangingPunct="1">
              <a:lnSpc>
                <a:spcPct val="100000"/>
              </a:lnSpc>
              <a:spcBef>
                <a:spcPts val="0"/>
              </a:spcBef>
              <a:spcAft>
                <a:spcPts val="0"/>
              </a:spcAft>
              <a:buClr>
                <a:schemeClr val="accent2"/>
              </a:buClr>
              <a:tabLst>
                <a:tab pos="538163" algn="l"/>
              </a:tabLst>
              <a:defRPr/>
            </a:pPr>
            <a:r>
              <a:rPr lang="en-GB" sz="1400" dirty="0">
                <a:solidFill>
                  <a:srgbClr val="000000"/>
                </a:solidFill>
              </a:rPr>
              <a:t>Prospective, non-interventional, single-arm, multicenter, post-marketing, observational study in women with irregular menstrual cycles due to progesterone deficiencies </a:t>
            </a:r>
          </a:p>
          <a:p>
            <a:pPr eaLnBrk="1" hangingPunct="1">
              <a:lnSpc>
                <a:spcPct val="100000"/>
              </a:lnSpc>
              <a:spcBef>
                <a:spcPts val="0"/>
              </a:spcBef>
              <a:spcAft>
                <a:spcPts val="0"/>
              </a:spcAft>
              <a:buClr>
                <a:schemeClr val="accent2"/>
              </a:buClr>
              <a:tabLst>
                <a:tab pos="538163" algn="l"/>
              </a:tabLst>
              <a:defRPr/>
            </a:pPr>
            <a:r>
              <a:rPr lang="en-US" sz="1400" kern="0" dirty="0">
                <a:solidFill>
                  <a:srgbClr val="000000"/>
                </a:solidFill>
              </a:rPr>
              <a:t>Dydrogesterone (10 mg once or twice daily) on Days 11–25 of menstrual cycle</a:t>
            </a:r>
            <a:r>
              <a:rPr lang="en-US" sz="1400" kern="0" baseline="30000" dirty="0">
                <a:solidFill>
                  <a:srgbClr val="000000"/>
                </a:solidFill>
              </a:rPr>
              <a:t>a</a:t>
            </a:r>
          </a:p>
        </p:txBody>
      </p:sp>
      <p:graphicFrame>
        <p:nvGraphicFramePr>
          <p:cNvPr id="10" name="Table 9"/>
          <p:cNvGraphicFramePr>
            <a:graphicFrameLocks noGrp="1"/>
          </p:cNvGraphicFramePr>
          <p:nvPr>
            <p:extLst>
              <p:ext uri="{D42A27DB-BD31-4B8C-83A1-F6EECF244321}">
                <p14:modId xmlns:p14="http://schemas.microsoft.com/office/powerpoint/2010/main" val="963306175"/>
              </p:ext>
            </p:extLst>
          </p:nvPr>
        </p:nvGraphicFramePr>
        <p:xfrm>
          <a:off x="466725" y="2468563"/>
          <a:ext cx="8321674" cy="289560"/>
        </p:xfrm>
        <a:graphic>
          <a:graphicData uri="http://schemas.openxmlformats.org/drawingml/2006/table">
            <a:tbl>
              <a:tblPr firstRow="1" bandRow="1">
                <a:tableStyleId>{5C22544A-7EE6-4342-B048-85BDC9FD1C3A}</a:tableStyleId>
              </a:tblPr>
              <a:tblGrid>
                <a:gridCol w="4160837">
                  <a:extLst>
                    <a:ext uri="{9D8B030D-6E8A-4147-A177-3AD203B41FA5}">
                      <a16:colId xmlns:a16="http://schemas.microsoft.com/office/drawing/2014/main" xmlns="" val="20000"/>
                    </a:ext>
                  </a:extLst>
                </a:gridCol>
                <a:gridCol w="4160837">
                  <a:extLst>
                    <a:ext uri="{9D8B030D-6E8A-4147-A177-3AD203B41FA5}">
                      <a16:colId xmlns:a16="http://schemas.microsoft.com/office/drawing/2014/main" xmlns="" val="20001"/>
                    </a:ext>
                  </a:extLst>
                </a:gridCol>
              </a:tblGrid>
              <a:tr h="0">
                <a:tc>
                  <a:txBody>
                    <a:bodyPr/>
                    <a:lstStyle/>
                    <a:p>
                      <a:pPr algn="ctr"/>
                      <a:r>
                        <a:rPr lang="en-GB" sz="1300" b="1" dirty="0">
                          <a:solidFill>
                            <a:srgbClr val="FFFF00"/>
                          </a:solidFill>
                          <a:latin typeface="+mn-lt"/>
                        </a:rPr>
                        <a:t>Menstrual-cycle regularization</a:t>
                      </a:r>
                      <a:r>
                        <a:rPr lang="en-GB" sz="1300" b="1" baseline="30000" dirty="0">
                          <a:solidFill>
                            <a:srgbClr val="FFFF00"/>
                          </a:solidFill>
                          <a:latin typeface="+mn-lt"/>
                        </a:rPr>
                        <a:t>1</a:t>
                      </a:r>
                    </a:p>
                  </a:txBody>
                  <a:tcP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300" b="1" kern="1200" spc="-60" baseline="0" dirty="0">
                          <a:solidFill>
                            <a:srgbClr val="FFFF00"/>
                          </a:solidFill>
                          <a:latin typeface="+mn-lt"/>
                          <a:ea typeface="+mn-ea"/>
                          <a:cs typeface="+mn-cs"/>
                        </a:rPr>
                        <a:t>Changes in intensity of menstrual pain and anxiety</a:t>
                      </a:r>
                      <a:r>
                        <a:rPr lang="en-GB" sz="1300" b="1" kern="1200" baseline="30000" dirty="0">
                          <a:solidFill>
                            <a:srgbClr val="FFFF00"/>
                          </a:solidFill>
                          <a:latin typeface="+mn-lt"/>
                          <a:ea typeface="+mn-ea"/>
                          <a:cs typeface="+mn-cs"/>
                        </a:rPr>
                        <a:t>1</a:t>
                      </a:r>
                      <a:endParaRPr lang="en-GB" sz="1300" b="1" kern="1200" spc="-60" baseline="0" dirty="0">
                        <a:solidFill>
                          <a:srgbClr val="FFFF00"/>
                        </a:solidFill>
                        <a:latin typeface="+mn-lt"/>
                        <a:ea typeface="+mn-ea"/>
                        <a:cs typeface="+mn-cs"/>
                      </a:endParaRPr>
                    </a:p>
                  </a:txBody>
                  <a:tcPr marL="0" marR="0">
                    <a:noFill/>
                  </a:tcPr>
                </a:tc>
                <a:extLst>
                  <a:ext uri="{0D108BD9-81ED-4DB2-BD59-A6C34878D82A}">
                    <a16:rowId xmlns:a16="http://schemas.microsoft.com/office/drawing/2014/main" xmlns="" val="10000"/>
                  </a:ext>
                </a:extLst>
              </a:tr>
            </a:tbl>
          </a:graphicData>
        </a:graphic>
      </p:graphicFrame>
      <p:sp>
        <p:nvSpPr>
          <p:cNvPr id="16" name="Rectangle 15"/>
          <p:cNvSpPr/>
          <p:nvPr/>
        </p:nvSpPr>
        <p:spPr>
          <a:xfrm rot="16200000">
            <a:off x="-197517" y="3510387"/>
            <a:ext cx="1361270" cy="338554"/>
          </a:xfrm>
          <a:prstGeom prst="rect">
            <a:avLst/>
          </a:prstGeom>
        </p:spPr>
        <p:txBody>
          <a:bodyPr wrap="none">
            <a:spAutoFit/>
          </a:bodyPr>
          <a:lstStyle/>
          <a:p>
            <a:pPr algn="ctr" fontAlgn="base">
              <a:spcBef>
                <a:spcPct val="50000"/>
              </a:spcBef>
              <a:spcAft>
                <a:spcPct val="50000"/>
              </a:spcAft>
              <a:defRPr sz="1800" b="1" i="0" u="none" strike="noStrike" kern="1200" baseline="0">
                <a:solidFill>
                  <a:srgbClr val="FFFFFF"/>
                </a:solidFill>
                <a:latin typeface="+mn-lt"/>
                <a:ea typeface="+mn-ea"/>
                <a:cs typeface="+mn-cs"/>
              </a:defRPr>
            </a:pPr>
            <a:r>
              <a:rPr lang="en-US" sz="1600" b="1" dirty="0">
                <a:solidFill>
                  <a:srgbClr val="FFFFFF"/>
                </a:solidFill>
              </a:rPr>
              <a:t>Patients (%)</a:t>
            </a:r>
          </a:p>
        </p:txBody>
      </p:sp>
      <p:graphicFrame>
        <p:nvGraphicFramePr>
          <p:cNvPr id="23" name="Chart 22"/>
          <p:cNvGraphicFramePr/>
          <p:nvPr>
            <p:extLst>
              <p:ext uri="{D42A27DB-BD31-4B8C-83A1-F6EECF244321}">
                <p14:modId xmlns:p14="http://schemas.microsoft.com/office/powerpoint/2010/main" val="4112658841"/>
              </p:ext>
            </p:extLst>
          </p:nvPr>
        </p:nvGraphicFramePr>
        <p:xfrm>
          <a:off x="436952" y="2828328"/>
          <a:ext cx="4390314" cy="2370150"/>
        </p:xfrm>
        <a:graphic>
          <a:graphicData uri="http://schemas.openxmlformats.org/drawingml/2006/chart">
            <c:chart xmlns:c="http://schemas.openxmlformats.org/drawingml/2006/chart" xmlns:r="http://schemas.openxmlformats.org/officeDocument/2006/relationships" r:id="rId3"/>
          </a:graphicData>
        </a:graphic>
      </p:graphicFrame>
      <p:sp>
        <p:nvSpPr>
          <p:cNvPr id="29" name="TextBox 28"/>
          <p:cNvSpPr txBox="1"/>
          <p:nvPr/>
        </p:nvSpPr>
        <p:spPr>
          <a:xfrm rot="16200000">
            <a:off x="-469944" y="3696037"/>
            <a:ext cx="1681098" cy="246221"/>
          </a:xfrm>
          <a:prstGeom prst="rect">
            <a:avLst/>
          </a:prstGeom>
          <a:noFill/>
        </p:spPr>
        <p:txBody>
          <a:bodyPr wrap="square" rtlCol="0">
            <a:spAutoFit/>
          </a:bodyPr>
          <a:lstStyle/>
          <a:p>
            <a:pPr algn="ctr" fontAlgn="base">
              <a:spcBef>
                <a:spcPct val="50000"/>
              </a:spcBef>
              <a:spcAft>
                <a:spcPct val="50000"/>
              </a:spcAft>
            </a:pPr>
            <a:r>
              <a:rPr lang="en-GB" sz="1000" b="1" dirty="0"/>
              <a:t>Patients (%)</a:t>
            </a:r>
          </a:p>
        </p:txBody>
      </p:sp>
      <p:sp>
        <p:nvSpPr>
          <p:cNvPr id="30" name="TextBox 29"/>
          <p:cNvSpPr txBox="1"/>
          <p:nvPr/>
        </p:nvSpPr>
        <p:spPr>
          <a:xfrm>
            <a:off x="1542123" y="2763160"/>
            <a:ext cx="431528" cy="246221"/>
          </a:xfrm>
          <a:prstGeom prst="rect">
            <a:avLst/>
          </a:prstGeom>
          <a:noFill/>
        </p:spPr>
        <p:txBody>
          <a:bodyPr wrap="none" rtlCol="0">
            <a:spAutoFit/>
          </a:bodyPr>
          <a:lstStyle/>
          <a:p>
            <a:pPr algn="ctr" fontAlgn="base">
              <a:spcBef>
                <a:spcPct val="50000"/>
              </a:spcBef>
              <a:spcAft>
                <a:spcPct val="50000"/>
              </a:spcAft>
            </a:pPr>
            <a:r>
              <a:rPr lang="en-GB" sz="1000" dirty="0">
                <a:solidFill>
                  <a:srgbClr val="000000"/>
                </a:solidFill>
              </a:rPr>
              <a:t>99.1</a:t>
            </a:r>
          </a:p>
        </p:txBody>
      </p:sp>
      <p:sp>
        <p:nvSpPr>
          <p:cNvPr id="31" name="TextBox 30"/>
          <p:cNvSpPr txBox="1"/>
          <p:nvPr/>
        </p:nvSpPr>
        <p:spPr>
          <a:xfrm>
            <a:off x="3463092" y="3059953"/>
            <a:ext cx="431528" cy="246221"/>
          </a:xfrm>
          <a:prstGeom prst="rect">
            <a:avLst/>
          </a:prstGeom>
          <a:noFill/>
        </p:spPr>
        <p:txBody>
          <a:bodyPr wrap="none" rtlCol="0">
            <a:spAutoFit/>
          </a:bodyPr>
          <a:lstStyle/>
          <a:p>
            <a:pPr algn="ctr" fontAlgn="base">
              <a:spcBef>
                <a:spcPct val="50000"/>
              </a:spcBef>
              <a:spcAft>
                <a:spcPct val="50000"/>
              </a:spcAft>
            </a:pPr>
            <a:r>
              <a:rPr lang="en-GB" sz="1000" dirty="0">
                <a:solidFill>
                  <a:srgbClr val="000000"/>
                </a:solidFill>
              </a:rPr>
              <a:t>79.1</a:t>
            </a:r>
          </a:p>
        </p:txBody>
      </p:sp>
      <p:sp>
        <p:nvSpPr>
          <p:cNvPr id="6" name="Rectangle 5"/>
          <p:cNvSpPr/>
          <p:nvPr/>
        </p:nvSpPr>
        <p:spPr>
          <a:xfrm>
            <a:off x="395451" y="5780195"/>
            <a:ext cx="8334373" cy="461665"/>
          </a:xfrm>
          <a:prstGeom prst="rect">
            <a:avLst/>
          </a:prstGeom>
        </p:spPr>
        <p:txBody>
          <a:bodyPr wrap="square">
            <a:spAutoFit/>
          </a:bodyPr>
          <a:lstStyle/>
          <a:p>
            <a:pPr fontAlgn="base"/>
            <a:r>
              <a:rPr lang="en-GB" sz="800" baseline="30000" dirty="0">
                <a:solidFill>
                  <a:srgbClr val="000000"/>
                </a:solidFill>
              </a:rPr>
              <a:t>a</a:t>
            </a:r>
            <a:r>
              <a:rPr lang="en-GB" sz="800" dirty="0">
                <a:solidFill>
                  <a:srgbClr val="000000"/>
                </a:solidFill>
              </a:rPr>
              <a:t>Treatment duration was decided by the investigator and prescribed according to local label; </a:t>
            </a:r>
            <a:r>
              <a:rPr lang="en-GB" sz="800" baseline="30000" dirty="0">
                <a:solidFill>
                  <a:srgbClr val="000000"/>
                </a:solidFill>
              </a:rPr>
              <a:t>b</a:t>
            </a:r>
            <a:r>
              <a:rPr lang="en-GB" sz="800" dirty="0"/>
              <a:t>Menstrual pain and anxiety intensity was measured using an 11-point Likert scale from 0 (no pain/no anxiety) to 10 (worst pain/maximum anxiety)</a:t>
            </a:r>
            <a:r>
              <a:rPr lang="en-GB" sz="800" dirty="0">
                <a:solidFill>
                  <a:srgbClr val="000000"/>
                </a:solidFill>
              </a:rPr>
              <a:t/>
            </a:r>
            <a:br>
              <a:rPr lang="en-GB" sz="800" dirty="0">
                <a:solidFill>
                  <a:srgbClr val="000000"/>
                </a:solidFill>
              </a:rPr>
            </a:br>
            <a:r>
              <a:rPr lang="en-GB" sz="800" dirty="0">
                <a:solidFill>
                  <a:srgbClr val="000000"/>
                </a:solidFill>
              </a:rPr>
              <a:t>*p=0.0001, end of follow-up </a:t>
            </a:r>
            <a:r>
              <a:rPr lang="en-GB" sz="800" i="1" dirty="0">
                <a:solidFill>
                  <a:srgbClr val="000000"/>
                </a:solidFill>
              </a:rPr>
              <a:t>vs</a:t>
            </a:r>
            <a:r>
              <a:rPr lang="en-GB" sz="800" dirty="0">
                <a:solidFill>
                  <a:srgbClr val="000000"/>
                </a:solidFill>
              </a:rPr>
              <a:t> end of treatment (anxiety); **p&lt;0.0001, end of treatment </a:t>
            </a:r>
            <a:r>
              <a:rPr lang="en-GB" sz="800" i="1" dirty="0">
                <a:solidFill>
                  <a:srgbClr val="000000"/>
                </a:solidFill>
              </a:rPr>
              <a:t>vs</a:t>
            </a:r>
            <a:r>
              <a:rPr lang="en-GB" sz="800" dirty="0">
                <a:solidFill>
                  <a:srgbClr val="000000"/>
                </a:solidFill>
              </a:rPr>
              <a:t> Baseline (pain and anxiety), end of follow-up </a:t>
            </a:r>
            <a:r>
              <a:rPr lang="en-GB" sz="800" i="1" dirty="0">
                <a:solidFill>
                  <a:srgbClr val="000000"/>
                </a:solidFill>
              </a:rPr>
              <a:t>vs</a:t>
            </a:r>
            <a:r>
              <a:rPr lang="en-GB" sz="800" dirty="0">
                <a:solidFill>
                  <a:srgbClr val="000000"/>
                </a:solidFill>
              </a:rPr>
              <a:t> end of treatment (pain)</a:t>
            </a:r>
            <a:endParaRPr lang="en-GB" sz="800" dirty="0"/>
          </a:p>
        </p:txBody>
      </p:sp>
      <p:grpSp>
        <p:nvGrpSpPr>
          <p:cNvPr id="28" name="Group 27">
            <a:extLst>
              <a:ext uri="{FF2B5EF4-FFF2-40B4-BE49-F238E27FC236}">
                <a16:creationId xmlns:a16="http://schemas.microsoft.com/office/drawing/2014/main" xmlns="" id="{C32DEAB9-C0AD-4F66-B29C-33D5D6E224F4}"/>
              </a:ext>
            </a:extLst>
          </p:cNvPr>
          <p:cNvGrpSpPr/>
          <p:nvPr/>
        </p:nvGrpSpPr>
        <p:grpSpPr>
          <a:xfrm>
            <a:off x="4398653" y="2609746"/>
            <a:ext cx="4490556" cy="2612796"/>
            <a:chOff x="-5041962" y="2095793"/>
            <a:chExt cx="5277049" cy="3092041"/>
          </a:xfrm>
        </p:grpSpPr>
        <p:graphicFrame>
          <p:nvGraphicFramePr>
            <p:cNvPr id="32" name="Chart 31">
              <a:extLst>
                <a:ext uri="{FF2B5EF4-FFF2-40B4-BE49-F238E27FC236}">
                  <a16:creationId xmlns:a16="http://schemas.microsoft.com/office/drawing/2014/main" xmlns="" id="{B70810D0-CA59-4A18-A5B1-F02D2278EB0D}"/>
                </a:ext>
              </a:extLst>
            </p:cNvPr>
            <p:cNvGraphicFramePr/>
            <p:nvPr>
              <p:extLst/>
            </p:nvPr>
          </p:nvGraphicFramePr>
          <p:xfrm>
            <a:off x="-5041962" y="2095793"/>
            <a:ext cx="5277049" cy="3092041"/>
          </p:xfrm>
          <a:graphic>
            <a:graphicData uri="http://schemas.openxmlformats.org/drawingml/2006/chart">
              <c:chart xmlns:c="http://schemas.openxmlformats.org/drawingml/2006/chart" xmlns:r="http://schemas.openxmlformats.org/officeDocument/2006/relationships" r:id="rId4"/>
            </a:graphicData>
          </a:graphic>
        </p:graphicFrame>
        <p:sp>
          <p:nvSpPr>
            <p:cNvPr id="33" name="TextBox 32">
              <a:extLst>
                <a:ext uri="{FF2B5EF4-FFF2-40B4-BE49-F238E27FC236}">
                  <a16:creationId xmlns:a16="http://schemas.microsoft.com/office/drawing/2014/main" xmlns="" id="{E432E1F2-1F4C-4B2B-90F8-592D4A237A36}"/>
                </a:ext>
              </a:extLst>
            </p:cNvPr>
            <p:cNvSpPr txBox="1"/>
            <p:nvPr/>
          </p:nvSpPr>
          <p:spPr>
            <a:xfrm>
              <a:off x="-2181426" y="4525286"/>
              <a:ext cx="451263" cy="230832"/>
            </a:xfrm>
            <a:prstGeom prst="rect">
              <a:avLst/>
            </a:prstGeom>
            <a:noFill/>
          </p:spPr>
          <p:txBody>
            <a:bodyPr wrap="square" rtlCol="0">
              <a:spAutoFit/>
            </a:bodyPr>
            <a:lstStyle/>
            <a:p>
              <a:r>
                <a:rPr lang="en-GB" sz="900" dirty="0">
                  <a:latin typeface="Georgia" panose="02040502050405020303" pitchFamily="18" charset="0"/>
                </a:rPr>
                <a:t>**</a:t>
              </a:r>
            </a:p>
          </p:txBody>
        </p:sp>
        <p:sp>
          <p:nvSpPr>
            <p:cNvPr id="34" name="TextBox 33">
              <a:extLst>
                <a:ext uri="{FF2B5EF4-FFF2-40B4-BE49-F238E27FC236}">
                  <a16:creationId xmlns:a16="http://schemas.microsoft.com/office/drawing/2014/main" xmlns="" id="{69FA4B43-0FBB-4F77-AA52-632EBC30382C}"/>
                </a:ext>
              </a:extLst>
            </p:cNvPr>
            <p:cNvSpPr txBox="1"/>
            <p:nvPr/>
          </p:nvSpPr>
          <p:spPr>
            <a:xfrm>
              <a:off x="-2181426" y="4049827"/>
              <a:ext cx="451263" cy="230832"/>
            </a:xfrm>
            <a:prstGeom prst="rect">
              <a:avLst/>
            </a:prstGeom>
            <a:noFill/>
          </p:spPr>
          <p:txBody>
            <a:bodyPr wrap="square" rtlCol="0">
              <a:spAutoFit/>
            </a:bodyPr>
            <a:lstStyle/>
            <a:p>
              <a:r>
                <a:rPr lang="en-GB" sz="900" dirty="0">
                  <a:latin typeface="Georgia" panose="02040502050405020303" pitchFamily="18" charset="0"/>
                </a:rPr>
                <a:t>**</a:t>
              </a:r>
            </a:p>
          </p:txBody>
        </p:sp>
        <p:sp>
          <p:nvSpPr>
            <p:cNvPr id="35" name="TextBox 34">
              <a:extLst>
                <a:ext uri="{FF2B5EF4-FFF2-40B4-BE49-F238E27FC236}">
                  <a16:creationId xmlns:a16="http://schemas.microsoft.com/office/drawing/2014/main" xmlns="" id="{90C666F4-FD7B-42AE-B6EB-20250A87112B}"/>
                </a:ext>
              </a:extLst>
            </p:cNvPr>
            <p:cNvSpPr txBox="1"/>
            <p:nvPr/>
          </p:nvSpPr>
          <p:spPr>
            <a:xfrm>
              <a:off x="-775324" y="4247050"/>
              <a:ext cx="451263" cy="230832"/>
            </a:xfrm>
            <a:prstGeom prst="rect">
              <a:avLst/>
            </a:prstGeom>
            <a:noFill/>
          </p:spPr>
          <p:txBody>
            <a:bodyPr wrap="square" rtlCol="0">
              <a:spAutoFit/>
            </a:bodyPr>
            <a:lstStyle/>
            <a:p>
              <a:r>
                <a:rPr lang="en-GB" sz="900" dirty="0">
                  <a:latin typeface="Georgia" panose="02040502050405020303" pitchFamily="18" charset="0"/>
                </a:rPr>
                <a:t>**</a:t>
              </a:r>
            </a:p>
          </p:txBody>
        </p:sp>
        <p:sp>
          <p:nvSpPr>
            <p:cNvPr id="36" name="TextBox 35">
              <a:extLst>
                <a:ext uri="{FF2B5EF4-FFF2-40B4-BE49-F238E27FC236}">
                  <a16:creationId xmlns:a16="http://schemas.microsoft.com/office/drawing/2014/main" xmlns="" id="{7CFCE57D-C667-4D50-AD84-0086BF55644E}"/>
                </a:ext>
              </a:extLst>
            </p:cNvPr>
            <p:cNvSpPr txBox="1"/>
            <p:nvPr/>
          </p:nvSpPr>
          <p:spPr>
            <a:xfrm>
              <a:off x="-739506" y="4517920"/>
              <a:ext cx="451263" cy="230832"/>
            </a:xfrm>
            <a:prstGeom prst="rect">
              <a:avLst/>
            </a:prstGeom>
            <a:noFill/>
          </p:spPr>
          <p:txBody>
            <a:bodyPr wrap="square" rtlCol="0">
              <a:spAutoFit/>
            </a:bodyPr>
            <a:lstStyle/>
            <a:p>
              <a:r>
                <a:rPr lang="en-GB" sz="900" dirty="0">
                  <a:latin typeface="Georgia" panose="02040502050405020303" pitchFamily="18" charset="0"/>
                </a:rPr>
                <a:t>*</a:t>
              </a:r>
            </a:p>
          </p:txBody>
        </p:sp>
        <p:sp>
          <p:nvSpPr>
            <p:cNvPr id="37" name="TextBox 36">
              <a:extLst>
                <a:ext uri="{FF2B5EF4-FFF2-40B4-BE49-F238E27FC236}">
                  <a16:creationId xmlns:a16="http://schemas.microsoft.com/office/drawing/2014/main" xmlns="" id="{D082396E-D284-4291-85F4-B4B092D65209}"/>
                </a:ext>
              </a:extLst>
            </p:cNvPr>
            <p:cNvSpPr txBox="1"/>
            <p:nvPr/>
          </p:nvSpPr>
          <p:spPr>
            <a:xfrm>
              <a:off x="-3937804" y="4649598"/>
              <a:ext cx="800100" cy="246220"/>
            </a:xfrm>
            <a:prstGeom prst="rect">
              <a:avLst/>
            </a:prstGeom>
            <a:noFill/>
          </p:spPr>
          <p:txBody>
            <a:bodyPr wrap="square" rtlCol="0">
              <a:spAutoFit/>
            </a:bodyPr>
            <a:lstStyle/>
            <a:p>
              <a:r>
                <a:rPr lang="en-GB" sz="1000" dirty="0">
                  <a:latin typeface="Georgia" panose="02040502050405020303" pitchFamily="18" charset="0"/>
                </a:rPr>
                <a:t>Baseline</a:t>
              </a:r>
            </a:p>
          </p:txBody>
        </p:sp>
        <p:sp>
          <p:nvSpPr>
            <p:cNvPr id="38" name="TextBox 37">
              <a:extLst>
                <a:ext uri="{FF2B5EF4-FFF2-40B4-BE49-F238E27FC236}">
                  <a16:creationId xmlns:a16="http://schemas.microsoft.com/office/drawing/2014/main" xmlns="" id="{528985E8-7E08-41DB-98DF-F4EC71F8BE67}"/>
                </a:ext>
              </a:extLst>
            </p:cNvPr>
            <p:cNvSpPr txBox="1"/>
            <p:nvPr/>
          </p:nvSpPr>
          <p:spPr>
            <a:xfrm>
              <a:off x="-2658514" y="4649598"/>
              <a:ext cx="1538320" cy="291383"/>
            </a:xfrm>
            <a:prstGeom prst="rect">
              <a:avLst/>
            </a:prstGeom>
            <a:noFill/>
          </p:spPr>
          <p:txBody>
            <a:bodyPr wrap="square" rtlCol="0">
              <a:spAutoFit/>
            </a:bodyPr>
            <a:lstStyle/>
            <a:p>
              <a:r>
                <a:rPr lang="en-GB" sz="1000" dirty="0">
                  <a:latin typeface="Georgia" panose="02040502050405020303" pitchFamily="18" charset="0"/>
                </a:rPr>
                <a:t>End of treatment</a:t>
              </a:r>
            </a:p>
          </p:txBody>
        </p:sp>
        <p:sp>
          <p:nvSpPr>
            <p:cNvPr id="39" name="TextBox 38">
              <a:extLst>
                <a:ext uri="{FF2B5EF4-FFF2-40B4-BE49-F238E27FC236}">
                  <a16:creationId xmlns:a16="http://schemas.microsoft.com/office/drawing/2014/main" xmlns="" id="{AE7CBE85-F5BE-492A-BEE9-EFF5B38E1B0B}"/>
                </a:ext>
              </a:extLst>
            </p:cNvPr>
            <p:cNvSpPr txBox="1"/>
            <p:nvPr/>
          </p:nvSpPr>
          <p:spPr>
            <a:xfrm>
              <a:off x="-1257938" y="4649598"/>
              <a:ext cx="1406382" cy="291383"/>
            </a:xfrm>
            <a:prstGeom prst="rect">
              <a:avLst/>
            </a:prstGeom>
            <a:noFill/>
          </p:spPr>
          <p:txBody>
            <a:bodyPr wrap="square" rtlCol="0">
              <a:spAutoFit/>
            </a:bodyPr>
            <a:lstStyle/>
            <a:p>
              <a:r>
                <a:rPr lang="en-GB" sz="1000" dirty="0">
                  <a:latin typeface="Georgia" panose="02040502050405020303" pitchFamily="18" charset="0"/>
                </a:rPr>
                <a:t>End of follow-up</a:t>
              </a:r>
            </a:p>
          </p:txBody>
        </p:sp>
      </p:grpSp>
      <p:sp>
        <p:nvSpPr>
          <p:cNvPr id="24" name="Slide Number Placeholder 2">
            <a:extLst>
              <a:ext uri="{FF2B5EF4-FFF2-40B4-BE49-F238E27FC236}">
                <a16:creationId xmlns:a16="http://schemas.microsoft.com/office/drawing/2014/main" xmlns="" id="{12E7D1D4-4593-4339-9D1C-DF65CB54839E}"/>
              </a:ext>
            </a:extLst>
          </p:cNvPr>
          <p:cNvSpPr txBox="1">
            <a:spLocks/>
          </p:cNvSpPr>
          <p:nvPr/>
        </p:nvSpPr>
        <p:spPr>
          <a:xfrm>
            <a:off x="78056" y="6407532"/>
            <a:ext cx="415659" cy="283464"/>
          </a:xfrm>
          <a:prstGeom prst="rect">
            <a:avLst/>
          </a:prstGeom>
        </p:spPr>
        <p:txBody>
          <a:bodyPr vert="horz" lIns="91440" tIns="45720" rIns="91440" bIns="45720" rtlCol="0" anchor="ctr"/>
          <a:lstStyle>
            <a:defPPr>
              <a:defRPr lang="en-US"/>
            </a:defPPr>
            <a:lvl1pPr marL="0" algn="l" defTabSz="914400" rtl="0" eaLnBrk="1" latinLnBrk="0" hangingPunct="1">
              <a:defRPr sz="10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A2885E78-1F86-4A3D-9EE1-B0103B1CEF15}" type="slidenum">
              <a:rPr lang="en-US" smtClean="0">
                <a:solidFill>
                  <a:srgbClr val="000000"/>
                </a:solidFill>
              </a:rPr>
              <a:pPr/>
              <a:t>23</a:t>
            </a:fld>
            <a:endParaRPr lang="en-US" dirty="0">
              <a:solidFill>
                <a:srgbClr val="000000"/>
              </a:solidFill>
            </a:endParaRPr>
          </a:p>
        </p:txBody>
      </p:sp>
      <p:sp>
        <p:nvSpPr>
          <p:cNvPr id="25" name="TextBox 24"/>
          <p:cNvSpPr txBox="1"/>
          <p:nvPr/>
        </p:nvSpPr>
        <p:spPr>
          <a:xfrm>
            <a:off x="8381453" y="155274"/>
            <a:ext cx="652743" cy="369332"/>
          </a:xfrm>
          <a:prstGeom prst="rect">
            <a:avLst/>
          </a:prstGeom>
          <a:solidFill>
            <a:srgbClr val="FFFF00"/>
          </a:solidFill>
        </p:spPr>
        <p:txBody>
          <a:bodyPr wrap="none" rtlCol="0">
            <a:spAutoFit/>
          </a:bodyPr>
          <a:lstStyle/>
          <a:p>
            <a:r>
              <a:rPr lang="tr-TR" dirty="0" smtClean="0">
                <a:solidFill>
                  <a:srgbClr val="FF0000"/>
                </a:solidFill>
              </a:rPr>
              <a:t>2016</a:t>
            </a:r>
            <a:endParaRPr lang="tr-TR" dirty="0">
              <a:solidFill>
                <a:srgbClr val="FF0000"/>
              </a:solidFill>
            </a:endParaRPr>
          </a:p>
        </p:txBody>
      </p:sp>
    </p:spTree>
    <p:extLst>
      <p:ext uri="{BB962C8B-B14F-4D97-AF65-F5344CB8AC3E}">
        <p14:creationId xmlns:p14="http://schemas.microsoft.com/office/powerpoint/2010/main" val="28085353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Content Placeholder 4"/>
          <p:cNvSpPr>
            <a:spLocks noGrp="1"/>
          </p:cNvSpPr>
          <p:nvPr>
            <p:ph sz="quarter" idx="10"/>
          </p:nvPr>
        </p:nvSpPr>
        <p:spPr>
          <a:xfrm>
            <a:off x="357076" y="6240413"/>
            <a:ext cx="6242211" cy="504754"/>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rtlCol="0">
            <a:spAutoFit/>
          </a:bodyPr>
          <a:lstStyle/>
          <a:p>
            <a:pPr fontAlgn="base">
              <a:lnSpc>
                <a:spcPct val="95000"/>
              </a:lnSpc>
              <a:spcBef>
                <a:spcPct val="30000"/>
              </a:spcBef>
              <a:spcAft>
                <a:spcPct val="20000"/>
              </a:spcAft>
              <a:buClr>
                <a:schemeClr val="tx1"/>
              </a:buClr>
              <a:buSzPct val="110000"/>
            </a:pPr>
            <a:r>
              <a:rPr lang="en-IN" sz="800" dirty="0"/>
              <a:t>1. Trivedi N, </a:t>
            </a:r>
            <a:r>
              <a:rPr lang="en-IN" sz="800" i="1" dirty="0"/>
              <a:t>et al</a:t>
            </a:r>
            <a:r>
              <a:rPr lang="en-IN" sz="800" dirty="0"/>
              <a:t>. Effectiveness and safety of dydrogesterone in regularization of menstrual cycle: a post-marketing study. </a:t>
            </a:r>
            <a:br>
              <a:rPr lang="en-IN" sz="800" dirty="0"/>
            </a:br>
            <a:r>
              <a:rPr lang="en-IN" sz="800" i="1" dirty="0"/>
              <a:t>Gynecol Endocrinol</a:t>
            </a:r>
            <a:r>
              <a:rPr lang="en-IN" sz="800" dirty="0"/>
              <a:t> 2016;32(8):667–671</a:t>
            </a:r>
          </a:p>
          <a:p>
            <a:pPr fontAlgn="base">
              <a:lnSpc>
                <a:spcPct val="95000"/>
              </a:lnSpc>
              <a:spcBef>
                <a:spcPct val="30000"/>
              </a:spcBef>
              <a:spcAft>
                <a:spcPct val="20000"/>
              </a:spcAft>
              <a:buClr>
                <a:schemeClr val="tx1"/>
              </a:buClr>
              <a:buSzPct val="110000"/>
            </a:pPr>
            <a:endParaRPr lang="en-GB" sz="800" dirty="0"/>
          </a:p>
        </p:txBody>
      </p:sp>
      <p:sp>
        <p:nvSpPr>
          <p:cNvPr id="7" name="Rounded Rectangle 6"/>
          <p:cNvSpPr/>
          <p:nvPr/>
        </p:nvSpPr>
        <p:spPr>
          <a:xfrm>
            <a:off x="447345" y="5349672"/>
            <a:ext cx="8332325" cy="612934"/>
          </a:xfrm>
          <a:prstGeom prst="roundRect">
            <a:avLst/>
          </a:prstGeom>
          <a:solidFill>
            <a:srgbClr val="D8027F"/>
          </a:solidFill>
        </p:spPr>
        <p:txBody>
          <a:bodyPr wrap="square">
            <a:spAutoFit/>
          </a:bodyPr>
          <a:lstStyle/>
          <a:p>
            <a:r>
              <a:rPr lang="en-GB" sz="1500" b="1" dirty="0">
                <a:solidFill>
                  <a:srgbClr val="FFC000"/>
                </a:solidFill>
              </a:rPr>
              <a:t>Dydrogesterone regularized menstrual cycle duration, reduced bleeding, relieved menstrual pain and reduced relapse at 6 months after end of treatment</a:t>
            </a:r>
            <a:r>
              <a:rPr lang="en-US" sz="1500" b="1" baseline="30000" dirty="0">
                <a:solidFill>
                  <a:schemeClr val="bg1"/>
                </a:solidFill>
              </a:rPr>
              <a:t>1</a:t>
            </a:r>
            <a:endParaRPr lang="en-GB" sz="1500" b="1" dirty="0">
              <a:solidFill>
                <a:schemeClr val="bg1"/>
              </a:solidFill>
            </a:endParaRPr>
          </a:p>
        </p:txBody>
      </p:sp>
      <p:sp>
        <p:nvSpPr>
          <p:cNvPr id="9" name="Rectangle 3"/>
          <p:cNvSpPr txBox="1">
            <a:spLocks noChangeArrowheads="1"/>
          </p:cNvSpPr>
          <p:nvPr/>
        </p:nvSpPr>
        <p:spPr bwMode="gray">
          <a:xfrm>
            <a:off x="427575" y="883698"/>
            <a:ext cx="8343900" cy="985668"/>
          </a:xfrm>
          <a:prstGeom prst="roundRect">
            <a:avLst/>
          </a:prstGeom>
          <a:noFill/>
          <a:ln w="19050">
            <a:solidFill>
              <a:srgbClr val="D8027F"/>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72000" tIns="0" rIns="0" bIns="0" numCol="1" anchor="t" anchorCtr="0" compatLnSpc="1">
            <a:prstTxWarp prst="textNoShape">
              <a:avLst/>
            </a:prstTxWarp>
          </a:bodyPr>
          <a:lstStyle>
            <a:lvl1pPr marL="228600" indent="-228600" algn="l" rtl="0" eaLnBrk="0" fontAlgn="base" hangingPunct="0">
              <a:lnSpc>
                <a:spcPct val="95000"/>
              </a:lnSpc>
              <a:spcBef>
                <a:spcPct val="30000"/>
              </a:spcBef>
              <a:spcAft>
                <a:spcPct val="20000"/>
              </a:spcAft>
              <a:buClr>
                <a:schemeClr val="tx1"/>
              </a:buClr>
              <a:buSzPct val="110000"/>
              <a:buChar char="•"/>
              <a:defRPr sz="2200">
                <a:solidFill>
                  <a:schemeClr val="tx1"/>
                </a:solidFill>
                <a:latin typeface="+mn-lt"/>
                <a:ea typeface="+mn-ea"/>
                <a:cs typeface="+mn-cs"/>
              </a:defRPr>
            </a:lvl1pPr>
            <a:lvl2pPr marL="569913" indent="-227013" algn="l" rtl="0" eaLnBrk="0" fontAlgn="base" hangingPunct="0">
              <a:lnSpc>
                <a:spcPct val="95000"/>
              </a:lnSpc>
              <a:spcBef>
                <a:spcPct val="0"/>
              </a:spcBef>
              <a:spcAft>
                <a:spcPct val="20000"/>
              </a:spcAft>
              <a:buFont typeface="Arial" pitchFamily="34" charset="0"/>
              <a:buChar char="•"/>
              <a:defRPr sz="2000">
                <a:solidFill>
                  <a:schemeClr val="tx1"/>
                </a:solidFill>
                <a:latin typeface="+mn-lt"/>
              </a:defRPr>
            </a:lvl2pPr>
            <a:lvl3pPr marL="857250" indent="-173038" algn="l" rtl="0" eaLnBrk="0" fontAlgn="base" hangingPunct="0">
              <a:lnSpc>
                <a:spcPct val="95000"/>
              </a:lnSpc>
              <a:spcBef>
                <a:spcPct val="0"/>
              </a:spcBef>
              <a:spcAft>
                <a:spcPct val="20000"/>
              </a:spcAft>
              <a:buSzPct val="90000"/>
              <a:buChar char="•"/>
              <a:defRPr>
                <a:solidFill>
                  <a:schemeClr val="tx1"/>
                </a:solidFill>
                <a:latin typeface="+mn-lt"/>
              </a:defRPr>
            </a:lvl3pPr>
            <a:lvl4pPr marL="1143000" indent="-171450" algn="l" rtl="0" eaLnBrk="0" fontAlgn="base" hangingPunct="0">
              <a:lnSpc>
                <a:spcPct val="95000"/>
              </a:lnSpc>
              <a:spcBef>
                <a:spcPct val="0"/>
              </a:spcBef>
              <a:spcAft>
                <a:spcPct val="20000"/>
              </a:spcAft>
              <a:buSzPct val="90000"/>
              <a:buFont typeface="Arial" pitchFamily="34" charset="0"/>
              <a:buChar char="–"/>
              <a:defRPr sz="1600">
                <a:solidFill>
                  <a:schemeClr val="tx1"/>
                </a:solidFill>
                <a:latin typeface="+mn-lt"/>
              </a:defRPr>
            </a:lvl4pPr>
            <a:lvl5pPr marL="1598613" indent="-227013" algn="l" rtl="0" eaLnBrk="0" fontAlgn="base" hangingPunct="0">
              <a:spcBef>
                <a:spcPct val="0"/>
              </a:spcBef>
              <a:spcAft>
                <a:spcPct val="30000"/>
              </a:spcAft>
              <a:buChar char="–"/>
              <a:defRPr sz="1600">
                <a:solidFill>
                  <a:schemeClr val="tx1"/>
                </a:solidFill>
                <a:latin typeface="+mn-lt"/>
              </a:defRPr>
            </a:lvl5pPr>
            <a:lvl6pPr marL="2055813" indent="-227013" algn="l" rtl="0" fontAlgn="base">
              <a:spcBef>
                <a:spcPct val="0"/>
              </a:spcBef>
              <a:spcAft>
                <a:spcPct val="30000"/>
              </a:spcAft>
              <a:buChar char="–"/>
              <a:defRPr sz="1600">
                <a:solidFill>
                  <a:schemeClr val="tx1"/>
                </a:solidFill>
                <a:latin typeface="+mn-lt"/>
              </a:defRPr>
            </a:lvl6pPr>
            <a:lvl7pPr marL="2513013" indent="-227013" algn="l" rtl="0" fontAlgn="base">
              <a:spcBef>
                <a:spcPct val="0"/>
              </a:spcBef>
              <a:spcAft>
                <a:spcPct val="30000"/>
              </a:spcAft>
              <a:buChar char="–"/>
              <a:defRPr sz="1600">
                <a:solidFill>
                  <a:schemeClr val="tx1"/>
                </a:solidFill>
                <a:latin typeface="+mn-lt"/>
              </a:defRPr>
            </a:lvl7pPr>
            <a:lvl8pPr marL="2970213" indent="-227013" algn="l" rtl="0" fontAlgn="base">
              <a:spcBef>
                <a:spcPct val="0"/>
              </a:spcBef>
              <a:spcAft>
                <a:spcPct val="30000"/>
              </a:spcAft>
              <a:buChar char="–"/>
              <a:defRPr sz="1600">
                <a:solidFill>
                  <a:schemeClr val="tx1"/>
                </a:solidFill>
                <a:latin typeface="+mn-lt"/>
              </a:defRPr>
            </a:lvl8pPr>
            <a:lvl9pPr marL="3427413" indent="-227013" algn="l" rtl="0" fontAlgn="base">
              <a:spcBef>
                <a:spcPct val="0"/>
              </a:spcBef>
              <a:spcAft>
                <a:spcPct val="30000"/>
              </a:spcAft>
              <a:buChar char="–"/>
              <a:defRPr sz="1600">
                <a:solidFill>
                  <a:schemeClr val="tx1"/>
                </a:solidFill>
                <a:latin typeface="+mn-lt"/>
              </a:defRPr>
            </a:lvl9pPr>
          </a:lstStyle>
          <a:p>
            <a:pPr marL="0" indent="0" eaLnBrk="1" hangingPunct="1">
              <a:lnSpc>
                <a:spcPct val="100000"/>
              </a:lnSpc>
              <a:spcBef>
                <a:spcPts val="0"/>
              </a:spcBef>
              <a:spcAft>
                <a:spcPts val="0"/>
              </a:spcAft>
              <a:buClr>
                <a:srgbClr val="FF6600"/>
              </a:buClr>
              <a:buFontTx/>
              <a:buNone/>
              <a:tabLst>
                <a:tab pos="538163" algn="l"/>
              </a:tabLst>
              <a:defRPr/>
            </a:pPr>
            <a:r>
              <a:rPr lang="en-US" sz="1600" b="1" kern="0" dirty="0">
                <a:solidFill>
                  <a:srgbClr val="D8027F"/>
                </a:solidFill>
              </a:rPr>
              <a:t>Trivedi </a:t>
            </a:r>
            <a:r>
              <a:rPr lang="en-US" sz="1600" b="1" i="1" kern="0" dirty="0">
                <a:solidFill>
                  <a:srgbClr val="D8027F"/>
                </a:solidFill>
              </a:rPr>
              <a:t>et al. </a:t>
            </a:r>
            <a:r>
              <a:rPr lang="en-US" sz="1600" b="1" kern="0" dirty="0">
                <a:solidFill>
                  <a:srgbClr val="D8027F"/>
                </a:solidFill>
              </a:rPr>
              <a:t>2016</a:t>
            </a:r>
            <a:r>
              <a:rPr lang="en-US" sz="1600" b="1" kern="0" baseline="30000" dirty="0">
                <a:solidFill>
                  <a:srgbClr val="D8027F"/>
                </a:solidFill>
              </a:rPr>
              <a:t>1 </a:t>
            </a:r>
          </a:p>
          <a:p>
            <a:pPr eaLnBrk="1" hangingPunct="1">
              <a:lnSpc>
                <a:spcPct val="100000"/>
              </a:lnSpc>
              <a:spcBef>
                <a:spcPts val="0"/>
              </a:spcBef>
              <a:spcAft>
                <a:spcPts val="0"/>
              </a:spcAft>
              <a:buClr>
                <a:schemeClr val="accent2"/>
              </a:buClr>
              <a:tabLst>
                <a:tab pos="538163" algn="l"/>
              </a:tabLst>
              <a:defRPr/>
            </a:pPr>
            <a:r>
              <a:rPr lang="en-GB" sz="1400" dirty="0"/>
              <a:t>Prospective, observational, single-arm, multicenter, post-marketing study in adult women in India </a:t>
            </a:r>
            <a:br>
              <a:rPr lang="en-GB" sz="1400" dirty="0"/>
            </a:br>
            <a:r>
              <a:rPr lang="en-GB" sz="1400" dirty="0"/>
              <a:t>with irregular menstrual cycles for ≥3 months</a:t>
            </a:r>
          </a:p>
          <a:p>
            <a:pPr eaLnBrk="1" hangingPunct="1">
              <a:lnSpc>
                <a:spcPct val="100000"/>
              </a:lnSpc>
              <a:spcBef>
                <a:spcPts val="0"/>
              </a:spcBef>
              <a:spcAft>
                <a:spcPts val="0"/>
              </a:spcAft>
              <a:buClr>
                <a:schemeClr val="accent2"/>
              </a:buClr>
              <a:tabLst>
                <a:tab pos="538163" algn="l"/>
              </a:tabLst>
              <a:defRPr/>
            </a:pPr>
            <a:r>
              <a:rPr lang="en-US" sz="1400" kern="0" dirty="0"/>
              <a:t>Dydrogesterone (10 mg twice daily) on Days 11–25 of menstrual cycle, for 1–6 cycles or longer</a:t>
            </a:r>
          </a:p>
        </p:txBody>
      </p:sp>
      <p:graphicFrame>
        <p:nvGraphicFramePr>
          <p:cNvPr id="10" name="Table 9"/>
          <p:cNvGraphicFramePr>
            <a:graphicFrameLocks noGrp="1"/>
          </p:cNvGraphicFramePr>
          <p:nvPr>
            <p:extLst>
              <p:ext uri="{D42A27DB-BD31-4B8C-83A1-F6EECF244321}">
                <p14:modId xmlns:p14="http://schemas.microsoft.com/office/powerpoint/2010/main" val="2618006365"/>
              </p:ext>
            </p:extLst>
          </p:nvPr>
        </p:nvGraphicFramePr>
        <p:xfrm>
          <a:off x="466725" y="2468563"/>
          <a:ext cx="8321674" cy="289560"/>
        </p:xfrm>
        <a:graphic>
          <a:graphicData uri="http://schemas.openxmlformats.org/drawingml/2006/table">
            <a:tbl>
              <a:tblPr firstRow="1" bandRow="1">
                <a:tableStyleId>{5C22544A-7EE6-4342-B048-85BDC9FD1C3A}</a:tableStyleId>
              </a:tblPr>
              <a:tblGrid>
                <a:gridCol w="4160837">
                  <a:extLst>
                    <a:ext uri="{9D8B030D-6E8A-4147-A177-3AD203B41FA5}">
                      <a16:colId xmlns:a16="http://schemas.microsoft.com/office/drawing/2014/main" xmlns="" val="20000"/>
                    </a:ext>
                  </a:extLst>
                </a:gridCol>
                <a:gridCol w="4160837">
                  <a:extLst>
                    <a:ext uri="{9D8B030D-6E8A-4147-A177-3AD203B41FA5}">
                      <a16:colId xmlns:a16="http://schemas.microsoft.com/office/drawing/2014/main" xmlns="" val="20001"/>
                    </a:ext>
                  </a:extLst>
                </a:gridCol>
              </a:tblGrid>
              <a:tr h="0">
                <a:tc>
                  <a:txBody>
                    <a:bodyPr/>
                    <a:lstStyle/>
                    <a:p>
                      <a:pPr algn="ctr"/>
                      <a:r>
                        <a:rPr lang="en-GB" sz="1300" b="1" dirty="0">
                          <a:solidFill>
                            <a:srgbClr val="FFFF00"/>
                          </a:solidFill>
                          <a:latin typeface="+mn-lt"/>
                        </a:rPr>
                        <a:t>Menstrual-cycle regularization</a:t>
                      </a:r>
                    </a:p>
                  </a:txBody>
                  <a:tcPr>
                    <a:noFill/>
                  </a:tcPr>
                </a:tc>
                <a:tc>
                  <a:txBody>
                    <a:bodyPr/>
                    <a:lstStyle/>
                    <a:p>
                      <a:pPr algn="ctr"/>
                      <a:r>
                        <a:rPr lang="en-GB" sz="1300" b="1" dirty="0">
                          <a:solidFill>
                            <a:srgbClr val="FFFF00"/>
                          </a:solidFill>
                          <a:latin typeface="+mn-lt"/>
                        </a:rPr>
                        <a:t>Mean cycle duration</a:t>
                      </a:r>
                    </a:p>
                  </a:txBody>
                  <a:tcPr>
                    <a:noFill/>
                  </a:tcPr>
                </a:tc>
                <a:extLst>
                  <a:ext uri="{0D108BD9-81ED-4DB2-BD59-A6C34878D82A}">
                    <a16:rowId xmlns:a16="http://schemas.microsoft.com/office/drawing/2014/main" xmlns="" val="10000"/>
                  </a:ext>
                </a:extLst>
              </a:tr>
            </a:tbl>
          </a:graphicData>
        </a:graphic>
      </p:graphicFrame>
      <p:sp>
        <p:nvSpPr>
          <p:cNvPr id="16" name="Rectangle 15"/>
          <p:cNvSpPr/>
          <p:nvPr/>
        </p:nvSpPr>
        <p:spPr>
          <a:xfrm rot="16200000">
            <a:off x="-166344" y="3600917"/>
            <a:ext cx="1361270" cy="338554"/>
          </a:xfrm>
          <a:prstGeom prst="rect">
            <a:avLst/>
          </a:prstGeom>
        </p:spPr>
        <p:txBody>
          <a:bodyPr wrap="none">
            <a:spAutoFit/>
          </a:bodyPr>
          <a:lstStyle/>
          <a:p>
            <a:pPr algn="ctr">
              <a:defRPr sz="1800" b="1" i="0" u="none" strike="noStrike" kern="1200" baseline="0">
                <a:solidFill>
                  <a:srgbClr val="FFFFFF"/>
                </a:solidFill>
                <a:latin typeface="+mn-lt"/>
                <a:ea typeface="+mn-ea"/>
                <a:cs typeface="+mn-cs"/>
              </a:defRPr>
            </a:pPr>
            <a:r>
              <a:rPr lang="en-US" sz="1600" dirty="0"/>
              <a:t>Patients (%)</a:t>
            </a:r>
          </a:p>
        </p:txBody>
      </p:sp>
      <p:graphicFrame>
        <p:nvGraphicFramePr>
          <p:cNvPr id="23" name="Chart 22"/>
          <p:cNvGraphicFramePr/>
          <p:nvPr>
            <p:extLst>
              <p:ext uri="{D42A27DB-BD31-4B8C-83A1-F6EECF244321}">
                <p14:modId xmlns:p14="http://schemas.microsoft.com/office/powerpoint/2010/main" val="3865277956"/>
              </p:ext>
            </p:extLst>
          </p:nvPr>
        </p:nvGraphicFramePr>
        <p:xfrm>
          <a:off x="493716" y="2899610"/>
          <a:ext cx="4235358" cy="2255824"/>
        </p:xfrm>
        <a:graphic>
          <a:graphicData uri="http://schemas.openxmlformats.org/drawingml/2006/chart">
            <c:chart xmlns:c="http://schemas.openxmlformats.org/drawingml/2006/chart" xmlns:r="http://schemas.openxmlformats.org/officeDocument/2006/relationships" r:id="rId3"/>
          </a:graphicData>
        </a:graphic>
      </p:graphicFrame>
      <p:sp>
        <p:nvSpPr>
          <p:cNvPr id="30" name="TextBox 29"/>
          <p:cNvSpPr txBox="1"/>
          <p:nvPr/>
        </p:nvSpPr>
        <p:spPr>
          <a:xfrm>
            <a:off x="1595309" y="2822330"/>
            <a:ext cx="530915" cy="246221"/>
          </a:xfrm>
          <a:prstGeom prst="rect">
            <a:avLst/>
          </a:prstGeom>
          <a:noFill/>
        </p:spPr>
        <p:txBody>
          <a:bodyPr wrap="none" rtlCol="0">
            <a:spAutoFit/>
          </a:bodyPr>
          <a:lstStyle/>
          <a:p>
            <a:r>
              <a:rPr lang="en-GB" sz="1000" dirty="0"/>
              <a:t>96.7**</a:t>
            </a:r>
          </a:p>
        </p:txBody>
      </p:sp>
      <p:sp>
        <p:nvSpPr>
          <p:cNvPr id="31" name="TextBox 30"/>
          <p:cNvSpPr txBox="1"/>
          <p:nvPr/>
        </p:nvSpPr>
        <p:spPr>
          <a:xfrm>
            <a:off x="3410594" y="2830571"/>
            <a:ext cx="530915" cy="246221"/>
          </a:xfrm>
          <a:prstGeom prst="rect">
            <a:avLst/>
          </a:prstGeom>
          <a:noFill/>
        </p:spPr>
        <p:txBody>
          <a:bodyPr wrap="none" rtlCol="0">
            <a:spAutoFit/>
          </a:bodyPr>
          <a:lstStyle/>
          <a:p>
            <a:r>
              <a:rPr lang="en-GB" sz="1000" dirty="0"/>
              <a:t>94.8**</a:t>
            </a:r>
          </a:p>
        </p:txBody>
      </p:sp>
      <p:sp>
        <p:nvSpPr>
          <p:cNvPr id="14" name="Content Placeholder 5"/>
          <p:cNvSpPr>
            <a:spLocks noGrp="1"/>
          </p:cNvSpPr>
          <p:nvPr>
            <p:ph sz="quarter" idx="11"/>
          </p:nvPr>
        </p:nvSpPr>
        <p:spPr>
          <a:xfrm>
            <a:off x="395173" y="6027071"/>
            <a:ext cx="5970882" cy="179917"/>
          </a:xfrm>
        </p:spPr>
        <p:txBody>
          <a:bodyPr>
            <a:noAutofit/>
          </a:bodyPr>
          <a:lstStyle/>
          <a:p>
            <a:r>
              <a:rPr lang="en-GB" sz="800" dirty="0"/>
              <a:t>*p&lt;0.0001 (end of treatment </a:t>
            </a:r>
            <a:r>
              <a:rPr lang="en-GB" sz="800" i="1" dirty="0"/>
              <a:t>vs </a:t>
            </a:r>
            <a:r>
              <a:rPr lang="en-GB" sz="800" dirty="0"/>
              <a:t>baseline); **p&lt;0.0001 (pre-defined target of 90% success rate)</a:t>
            </a:r>
          </a:p>
        </p:txBody>
      </p:sp>
      <p:sp>
        <p:nvSpPr>
          <p:cNvPr id="17" name="Rectangle 16"/>
          <p:cNvSpPr/>
          <p:nvPr/>
        </p:nvSpPr>
        <p:spPr>
          <a:xfrm rot="16200000">
            <a:off x="3965664" y="3606333"/>
            <a:ext cx="1361270" cy="338554"/>
          </a:xfrm>
          <a:prstGeom prst="rect">
            <a:avLst/>
          </a:prstGeom>
        </p:spPr>
        <p:txBody>
          <a:bodyPr wrap="none">
            <a:spAutoFit/>
          </a:bodyPr>
          <a:lstStyle/>
          <a:p>
            <a:pPr algn="ctr">
              <a:defRPr sz="1800" b="1" i="0" u="none" strike="noStrike" kern="1200" baseline="0">
                <a:solidFill>
                  <a:srgbClr val="FFFFFF"/>
                </a:solidFill>
                <a:latin typeface="+mn-lt"/>
                <a:ea typeface="+mn-ea"/>
                <a:cs typeface="+mn-cs"/>
              </a:defRPr>
            </a:pPr>
            <a:r>
              <a:rPr lang="en-US" sz="1600" dirty="0"/>
              <a:t>Patients (%)</a:t>
            </a:r>
          </a:p>
        </p:txBody>
      </p:sp>
      <p:graphicFrame>
        <p:nvGraphicFramePr>
          <p:cNvPr id="18" name="Chart 17"/>
          <p:cNvGraphicFramePr/>
          <p:nvPr>
            <p:extLst>
              <p:ext uri="{D42A27DB-BD31-4B8C-83A1-F6EECF244321}">
                <p14:modId xmlns:p14="http://schemas.microsoft.com/office/powerpoint/2010/main" val="991936567"/>
              </p:ext>
            </p:extLst>
          </p:nvPr>
        </p:nvGraphicFramePr>
        <p:xfrm>
          <a:off x="4815575" y="3007957"/>
          <a:ext cx="4174871" cy="2213750"/>
        </p:xfrm>
        <a:graphic>
          <a:graphicData uri="http://schemas.openxmlformats.org/drawingml/2006/chart">
            <c:chart xmlns:c="http://schemas.openxmlformats.org/drawingml/2006/chart" xmlns:r="http://schemas.openxmlformats.org/officeDocument/2006/relationships" r:id="rId4"/>
          </a:graphicData>
        </a:graphic>
      </p:graphicFrame>
      <p:sp>
        <p:nvSpPr>
          <p:cNvPr id="19" name="TextBox 18"/>
          <p:cNvSpPr txBox="1"/>
          <p:nvPr/>
        </p:nvSpPr>
        <p:spPr>
          <a:xfrm rot="16200000">
            <a:off x="3657139" y="3653179"/>
            <a:ext cx="2201020" cy="246221"/>
          </a:xfrm>
          <a:prstGeom prst="rect">
            <a:avLst/>
          </a:prstGeom>
          <a:noFill/>
        </p:spPr>
        <p:txBody>
          <a:bodyPr wrap="square" rtlCol="0">
            <a:spAutoFit/>
          </a:bodyPr>
          <a:lstStyle/>
          <a:p>
            <a:r>
              <a:rPr lang="en-GB" sz="1000" b="1" dirty="0"/>
              <a:t>Mean cycle duration (days)</a:t>
            </a:r>
          </a:p>
        </p:txBody>
      </p:sp>
      <p:grpSp>
        <p:nvGrpSpPr>
          <p:cNvPr id="6" name="Group 5"/>
          <p:cNvGrpSpPr/>
          <p:nvPr/>
        </p:nvGrpSpPr>
        <p:grpSpPr>
          <a:xfrm>
            <a:off x="5831784" y="2853848"/>
            <a:ext cx="758643" cy="246221"/>
            <a:chOff x="5645887" y="4994786"/>
            <a:chExt cx="758643" cy="246221"/>
          </a:xfrm>
        </p:grpSpPr>
        <p:sp>
          <p:nvSpPr>
            <p:cNvPr id="3" name="Rectangle 2"/>
            <p:cNvSpPr/>
            <p:nvPr/>
          </p:nvSpPr>
          <p:spPr bwMode="auto">
            <a:xfrm>
              <a:off x="5645887" y="5063896"/>
              <a:ext cx="108000" cy="108000"/>
            </a:xfrm>
            <a:prstGeom prst="rect">
              <a:avLst/>
            </a:prstGeom>
            <a:solidFill>
              <a:schemeClr val="bg1">
                <a:lumMod val="65000"/>
              </a:schemeClr>
            </a:solidFill>
            <a:ln w="12700" cap="flat" cmpd="sng" algn="ctr">
              <a:solidFill>
                <a:schemeClr val="bg1">
                  <a:lumMod val="65000"/>
                </a:schemeClr>
              </a:solidFill>
              <a:prstDash val="solid"/>
              <a:round/>
              <a:headEnd type="none" w="med" len="med"/>
              <a:tailEnd type="none" w="med" len="med"/>
            </a:ln>
            <a:effectLst/>
            <a:extLst/>
          </p:spPr>
          <p:txBody>
            <a:bodyPr vert="horz" wrap="none" lIns="0" tIns="0" rIns="0" bIns="0" numCol="1" rtlCol="0" anchor="ctr" anchorCtr="0" compatLnSpc="1">
              <a:prstTxWarp prst="textNoShape">
                <a:avLst/>
              </a:prstTxWarp>
              <a:spAutoFit/>
            </a:bodyPr>
            <a:lstStyle/>
            <a:p>
              <a:pPr marL="0" marR="0" indent="0" algn="ctr" defTabSz="914400" rtl="0" eaLnBrk="1" fontAlgn="base" latinLnBrk="0" hangingPunct="1">
                <a:lnSpc>
                  <a:spcPct val="100000"/>
                </a:lnSpc>
                <a:spcBef>
                  <a:spcPct val="50000"/>
                </a:spcBef>
                <a:spcAft>
                  <a:spcPct val="50000"/>
                </a:spcAft>
                <a:buClrTx/>
                <a:buSzTx/>
                <a:buFontTx/>
                <a:buNone/>
                <a:tabLst/>
              </a:pPr>
              <a:endParaRPr kumimoji="0" lang="en-GB" sz="2000" b="0" i="0" u="none" strike="noStrike" cap="none" normalizeH="0" baseline="0" dirty="0">
                <a:ln>
                  <a:noFill/>
                </a:ln>
                <a:solidFill>
                  <a:schemeClr val="tx1"/>
                </a:solidFill>
                <a:effectLst/>
                <a:latin typeface="Arial" charset="0"/>
              </a:endParaRPr>
            </a:p>
          </p:txBody>
        </p:sp>
        <p:sp>
          <p:nvSpPr>
            <p:cNvPr id="4" name="TextBox 3"/>
            <p:cNvSpPr txBox="1"/>
            <p:nvPr/>
          </p:nvSpPr>
          <p:spPr>
            <a:xfrm>
              <a:off x="5730948" y="4994786"/>
              <a:ext cx="673582" cy="246221"/>
            </a:xfrm>
            <a:prstGeom prst="rect">
              <a:avLst/>
            </a:prstGeom>
            <a:noFill/>
          </p:spPr>
          <p:txBody>
            <a:bodyPr wrap="none" rtlCol="0">
              <a:spAutoFit/>
            </a:bodyPr>
            <a:lstStyle/>
            <a:p>
              <a:r>
                <a:rPr lang="en-GB" sz="1000" dirty="0"/>
                <a:t>Baseline</a:t>
              </a:r>
            </a:p>
          </p:txBody>
        </p:sp>
      </p:grpSp>
      <p:grpSp>
        <p:nvGrpSpPr>
          <p:cNvPr id="8" name="Group 7"/>
          <p:cNvGrpSpPr/>
          <p:nvPr/>
        </p:nvGrpSpPr>
        <p:grpSpPr>
          <a:xfrm>
            <a:off x="6735924" y="2853849"/>
            <a:ext cx="1376509" cy="246221"/>
            <a:chOff x="6550027" y="5025104"/>
            <a:chExt cx="1376509" cy="246221"/>
          </a:xfrm>
        </p:grpSpPr>
        <p:sp>
          <p:nvSpPr>
            <p:cNvPr id="20" name="Rectangle 19"/>
            <p:cNvSpPr/>
            <p:nvPr/>
          </p:nvSpPr>
          <p:spPr bwMode="auto">
            <a:xfrm>
              <a:off x="6550027" y="5094213"/>
              <a:ext cx="108000" cy="108000"/>
            </a:xfrm>
            <a:prstGeom prst="rect">
              <a:avLst/>
            </a:prstGeom>
            <a:solidFill>
              <a:srgbClr val="840281"/>
            </a:solidFill>
            <a:ln w="12700" cap="flat" cmpd="sng" algn="ctr">
              <a:solidFill>
                <a:srgbClr val="840281"/>
              </a:solidFill>
              <a:prstDash val="solid"/>
              <a:round/>
              <a:headEnd type="none" w="med" len="med"/>
              <a:tailEnd type="none" w="med" len="med"/>
            </a:ln>
            <a:effectLst/>
            <a:extLst/>
          </p:spPr>
          <p:txBody>
            <a:bodyPr vert="horz" wrap="none" lIns="0" tIns="0" rIns="0" bIns="0" numCol="1" rtlCol="0" anchor="ctr" anchorCtr="0" compatLnSpc="1">
              <a:prstTxWarp prst="textNoShape">
                <a:avLst/>
              </a:prstTxWarp>
              <a:spAutoFit/>
            </a:bodyPr>
            <a:lstStyle/>
            <a:p>
              <a:pPr marL="0" marR="0" indent="0" algn="ctr" defTabSz="914400" rtl="0" eaLnBrk="1" fontAlgn="base" latinLnBrk="0" hangingPunct="1">
                <a:lnSpc>
                  <a:spcPct val="100000"/>
                </a:lnSpc>
                <a:spcBef>
                  <a:spcPct val="50000"/>
                </a:spcBef>
                <a:spcAft>
                  <a:spcPct val="50000"/>
                </a:spcAft>
                <a:buClrTx/>
                <a:buSzTx/>
                <a:buFontTx/>
                <a:buNone/>
                <a:tabLst/>
              </a:pPr>
              <a:endParaRPr kumimoji="0" lang="en-GB" sz="2000" b="0" i="0" u="none" strike="noStrike" cap="none" normalizeH="0" baseline="0" dirty="0">
                <a:ln>
                  <a:noFill/>
                </a:ln>
                <a:solidFill>
                  <a:schemeClr val="tx1"/>
                </a:solidFill>
                <a:effectLst/>
                <a:latin typeface="Arial" charset="0"/>
              </a:endParaRPr>
            </a:p>
          </p:txBody>
        </p:sp>
        <p:sp>
          <p:nvSpPr>
            <p:cNvPr id="21" name="TextBox 20"/>
            <p:cNvSpPr txBox="1"/>
            <p:nvPr/>
          </p:nvSpPr>
          <p:spPr>
            <a:xfrm>
              <a:off x="6621726" y="5025104"/>
              <a:ext cx="1304810" cy="246221"/>
            </a:xfrm>
            <a:prstGeom prst="rect">
              <a:avLst/>
            </a:prstGeom>
            <a:noFill/>
          </p:spPr>
          <p:txBody>
            <a:bodyPr wrap="square" rtlCol="0">
              <a:spAutoFit/>
            </a:bodyPr>
            <a:lstStyle/>
            <a:p>
              <a:r>
                <a:rPr lang="en-GB" sz="1000" dirty="0"/>
                <a:t>End of treatment</a:t>
              </a:r>
            </a:p>
          </p:txBody>
        </p:sp>
      </p:grpSp>
      <p:sp>
        <p:nvSpPr>
          <p:cNvPr id="24" name="Title 1"/>
          <p:cNvSpPr txBox="1">
            <a:spLocks/>
          </p:cNvSpPr>
          <p:nvPr/>
        </p:nvSpPr>
        <p:spPr>
          <a:xfrm>
            <a:off x="390775" y="188640"/>
            <a:ext cx="8487526" cy="914400"/>
          </a:xfrm>
          <a:prstGeom prst="rect">
            <a:avLst/>
          </a:prstGeom>
        </p:spPr>
        <p:txBody>
          <a:bodyPr vert="horz" lIns="0" tIns="0" rIns="91440" bIns="45720" rtlCol="0" anchor="t" anchorCtr="0">
            <a:noAutofit/>
          </a:bodyPr>
          <a:lstStyle>
            <a:lvl1pPr algn="l" defTabSz="914400" rtl="0" eaLnBrk="1" latinLnBrk="0" hangingPunct="1">
              <a:lnSpc>
                <a:spcPct val="80000"/>
              </a:lnSpc>
              <a:spcBef>
                <a:spcPct val="0"/>
              </a:spcBef>
              <a:buNone/>
              <a:defRPr sz="2800" b="1" kern="1200" cap="all" spc="100" baseline="0">
                <a:solidFill>
                  <a:schemeClr val="accent5"/>
                </a:solidFill>
                <a:latin typeface="+mj-lt"/>
                <a:ea typeface="+mj-ea"/>
                <a:cs typeface="+mj-cs"/>
              </a:defRPr>
            </a:lvl1pPr>
          </a:lstStyle>
          <a:p>
            <a:r>
              <a:rPr lang="en-GB" dirty="0">
                <a:solidFill>
                  <a:srgbClr val="FFFF00"/>
                </a:solidFill>
              </a:rPr>
              <a:t>Recent updates</a:t>
            </a:r>
          </a:p>
          <a:p>
            <a:r>
              <a:rPr lang="en-GB" dirty="0">
                <a:solidFill>
                  <a:srgbClr val="FFFF00"/>
                </a:solidFill>
              </a:rPr>
              <a:t>Cycle Regularization with Dydrogesterone (2)</a:t>
            </a:r>
          </a:p>
        </p:txBody>
      </p:sp>
      <p:sp>
        <p:nvSpPr>
          <p:cNvPr id="22" name="Slide Number Placeholder 2">
            <a:extLst>
              <a:ext uri="{FF2B5EF4-FFF2-40B4-BE49-F238E27FC236}">
                <a16:creationId xmlns:a16="http://schemas.microsoft.com/office/drawing/2014/main" xmlns="" id="{F0374C58-29E8-48BE-8665-B6D0BCFE6064}"/>
              </a:ext>
            </a:extLst>
          </p:cNvPr>
          <p:cNvSpPr txBox="1">
            <a:spLocks/>
          </p:cNvSpPr>
          <p:nvPr/>
        </p:nvSpPr>
        <p:spPr>
          <a:xfrm>
            <a:off x="78056" y="6407532"/>
            <a:ext cx="415659" cy="283464"/>
          </a:xfrm>
          <a:prstGeom prst="rect">
            <a:avLst/>
          </a:prstGeom>
        </p:spPr>
        <p:txBody>
          <a:bodyPr vert="horz" lIns="91440" tIns="45720" rIns="91440" bIns="45720" rtlCol="0" anchor="ctr"/>
          <a:lstStyle>
            <a:defPPr>
              <a:defRPr lang="en-US"/>
            </a:defPPr>
            <a:lvl1pPr marL="0" algn="l" defTabSz="914400" rtl="0" eaLnBrk="1" latinLnBrk="0" hangingPunct="1">
              <a:defRPr sz="10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A2885E78-1F86-4A3D-9EE1-B0103B1CEF15}" type="slidenum">
              <a:rPr lang="en-US" smtClean="0">
                <a:solidFill>
                  <a:srgbClr val="000000"/>
                </a:solidFill>
              </a:rPr>
              <a:pPr/>
              <a:t>24</a:t>
            </a:fld>
            <a:endParaRPr lang="en-US" dirty="0">
              <a:solidFill>
                <a:srgbClr val="000000"/>
              </a:solidFill>
            </a:endParaRPr>
          </a:p>
        </p:txBody>
      </p:sp>
      <p:sp>
        <p:nvSpPr>
          <p:cNvPr id="25" name="TextBox 24">
            <a:extLst>
              <a:ext uri="{FF2B5EF4-FFF2-40B4-BE49-F238E27FC236}">
                <a16:creationId xmlns:a16="http://schemas.microsoft.com/office/drawing/2014/main" xmlns="" id="{4D88B4A4-BB73-4AA6-B79C-FE21F4C31023}"/>
              </a:ext>
            </a:extLst>
          </p:cNvPr>
          <p:cNvSpPr txBox="1"/>
          <p:nvPr/>
        </p:nvSpPr>
        <p:spPr>
          <a:xfrm rot="16200000">
            <a:off x="-286271" y="3684857"/>
            <a:ext cx="1681098" cy="246221"/>
          </a:xfrm>
          <a:prstGeom prst="rect">
            <a:avLst/>
          </a:prstGeom>
          <a:noFill/>
        </p:spPr>
        <p:txBody>
          <a:bodyPr wrap="square" rtlCol="0">
            <a:spAutoFit/>
          </a:bodyPr>
          <a:lstStyle/>
          <a:p>
            <a:pPr algn="ctr" fontAlgn="base">
              <a:spcBef>
                <a:spcPct val="50000"/>
              </a:spcBef>
              <a:spcAft>
                <a:spcPct val="50000"/>
              </a:spcAft>
            </a:pPr>
            <a:r>
              <a:rPr lang="en-GB" sz="1000" b="1" dirty="0">
                <a:solidFill>
                  <a:srgbClr val="000000"/>
                </a:solidFill>
              </a:rPr>
              <a:t>Patients (%)</a:t>
            </a:r>
          </a:p>
        </p:txBody>
      </p:sp>
      <p:sp>
        <p:nvSpPr>
          <p:cNvPr id="26" name="TextBox 25"/>
          <p:cNvSpPr txBox="1"/>
          <p:nvPr/>
        </p:nvSpPr>
        <p:spPr>
          <a:xfrm>
            <a:off x="8402451" y="105919"/>
            <a:ext cx="652743" cy="369332"/>
          </a:xfrm>
          <a:prstGeom prst="rect">
            <a:avLst/>
          </a:prstGeom>
          <a:solidFill>
            <a:srgbClr val="FFFF00"/>
          </a:solidFill>
        </p:spPr>
        <p:txBody>
          <a:bodyPr wrap="none" rtlCol="0">
            <a:spAutoFit/>
          </a:bodyPr>
          <a:lstStyle/>
          <a:p>
            <a:r>
              <a:rPr lang="tr-TR" dirty="0" smtClean="0">
                <a:solidFill>
                  <a:srgbClr val="FF0000"/>
                </a:solidFill>
              </a:rPr>
              <a:t>2016</a:t>
            </a:r>
            <a:endParaRPr lang="tr-TR" dirty="0">
              <a:solidFill>
                <a:srgbClr val="FF0000"/>
              </a:solidFill>
            </a:endParaRPr>
          </a:p>
        </p:txBody>
      </p:sp>
    </p:spTree>
    <p:extLst>
      <p:ext uri="{BB962C8B-B14F-4D97-AF65-F5344CB8AC3E}">
        <p14:creationId xmlns:p14="http://schemas.microsoft.com/office/powerpoint/2010/main" val="1085559964"/>
      </p:ext>
    </p:extLst>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698" name="Rectangle 2"/>
          <p:cNvSpPr>
            <a:spLocks noGrp="1" noChangeArrowheads="1"/>
          </p:cNvSpPr>
          <p:nvPr>
            <p:ph type="ctrTitle"/>
          </p:nvPr>
        </p:nvSpPr>
        <p:spPr/>
        <p:txBody>
          <a:bodyPr/>
          <a:lstStyle/>
          <a:p>
            <a:pPr eaLnBrk="1" hangingPunct="1"/>
            <a:r>
              <a:rPr lang="en-US" altLang="en-US" sz="3600" dirty="0"/>
              <a:t/>
            </a:r>
            <a:br>
              <a:rPr lang="en-US" altLang="en-US" sz="3600" dirty="0"/>
            </a:br>
            <a:r>
              <a:rPr lang="en-US" altLang="en-US" sz="5400" dirty="0">
                <a:solidFill>
                  <a:srgbClr val="FFC000"/>
                </a:solidFill>
              </a:rPr>
              <a:t>Dysmenorrhea</a:t>
            </a:r>
          </a:p>
        </p:txBody>
      </p:sp>
    </p:spTree>
    <p:extLst>
      <p:ext uri="{BB962C8B-B14F-4D97-AF65-F5344CB8AC3E}">
        <p14:creationId xmlns:p14="http://schemas.microsoft.com/office/powerpoint/2010/main" val="411371561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sp>
        <p:nvSpPr>
          <p:cNvPr id="4" name="Text Placeholder 3"/>
          <p:cNvSpPr>
            <a:spLocks noGrp="1"/>
          </p:cNvSpPr>
          <p:nvPr>
            <p:ph type="body" sz="quarter" idx="13"/>
          </p:nvPr>
        </p:nvSpPr>
        <p:spPr/>
        <p:txBody>
          <a:bodyPr/>
          <a:lstStyle/>
          <a:p>
            <a:endParaRPr lang="tr-TR"/>
          </a:p>
        </p:txBody>
      </p:sp>
      <p:pic>
        <p:nvPicPr>
          <p:cNvPr id="5" name="Content Placeholder 4"/>
          <p:cNvPicPr>
            <a:picLocks noGrp="1"/>
          </p:cNvPicPr>
          <p:nvPr>
            <p:ph idx="1"/>
          </p:nvPr>
        </p:nvPicPr>
        <p:blipFill>
          <a:blip r:embed="rId3">
            <a:extLst>
              <a:ext uri="{28A0092B-C50C-407E-A947-70E740481C1C}">
                <a14:useLocalDpi xmlns:a14="http://schemas.microsoft.com/office/drawing/2010/main" val="0"/>
              </a:ext>
            </a:extLst>
          </a:blip>
          <a:stretch>
            <a:fillRect/>
          </a:stretch>
        </p:blipFill>
        <p:spPr>
          <a:xfrm>
            <a:off x="179512" y="188641"/>
            <a:ext cx="8553326" cy="6669360"/>
          </a:xfrm>
          <a:prstGeom prst="rect">
            <a:avLst/>
          </a:prstGeom>
        </p:spPr>
      </p:pic>
      <p:sp>
        <p:nvSpPr>
          <p:cNvPr id="3" name="Rectangle 2"/>
          <p:cNvSpPr/>
          <p:nvPr/>
        </p:nvSpPr>
        <p:spPr>
          <a:xfrm>
            <a:off x="6444208" y="980728"/>
            <a:ext cx="2160240" cy="4968552"/>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353014381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Object 1"/>
          <p:cNvGraphicFramePr>
            <a:graphicFrameLocks/>
          </p:cNvGraphicFramePr>
          <p:nvPr>
            <p:extLst/>
          </p:nvPr>
        </p:nvGraphicFramePr>
        <p:xfrm>
          <a:off x="484188" y="2595563"/>
          <a:ext cx="4768850" cy="2994025"/>
        </p:xfrm>
        <a:graphic>
          <a:graphicData uri="http://schemas.openxmlformats.org/drawingml/2006/chart">
            <c:chart xmlns:c="http://schemas.openxmlformats.org/drawingml/2006/chart" xmlns:r="http://schemas.openxmlformats.org/officeDocument/2006/relationships" r:id="rId3"/>
          </a:graphicData>
        </a:graphic>
      </p:graphicFrame>
      <p:sp>
        <p:nvSpPr>
          <p:cNvPr id="33795" name="Title 1"/>
          <p:cNvSpPr>
            <a:spLocks noGrp="1"/>
          </p:cNvSpPr>
          <p:nvPr>
            <p:ph type="title"/>
          </p:nvPr>
        </p:nvSpPr>
        <p:spPr>
          <a:xfrm>
            <a:off x="457200" y="116632"/>
            <a:ext cx="8229600" cy="1143000"/>
          </a:xfrm>
        </p:spPr>
        <p:txBody>
          <a:bodyPr>
            <a:normAutofit/>
          </a:bodyPr>
          <a:lstStyle/>
          <a:p>
            <a:pPr eaLnBrk="1" hangingPunct="1"/>
            <a:r>
              <a:rPr lang="en-US" altLang="en-US" sz="3200" dirty="0">
                <a:solidFill>
                  <a:srgbClr val="FFFF00"/>
                </a:solidFill>
              </a:rPr>
              <a:t>Dydrogesterone: Mechanism of Action </a:t>
            </a:r>
            <a:br>
              <a:rPr lang="en-US" altLang="en-US" sz="3200" dirty="0">
                <a:solidFill>
                  <a:srgbClr val="FFFF00"/>
                </a:solidFill>
              </a:rPr>
            </a:br>
            <a:r>
              <a:rPr lang="en-US" altLang="en-US" sz="3200" dirty="0">
                <a:solidFill>
                  <a:srgbClr val="FFFF00"/>
                </a:solidFill>
              </a:rPr>
              <a:t>in Dysmenorrhea</a:t>
            </a:r>
            <a:endParaRPr lang="en-US" altLang="en-US" sz="3200" baseline="30000" dirty="0">
              <a:solidFill>
                <a:srgbClr val="FFFF00"/>
              </a:solidFill>
            </a:endParaRPr>
          </a:p>
        </p:txBody>
      </p:sp>
      <p:sp>
        <p:nvSpPr>
          <p:cNvPr id="33796" name="Textfeld 32"/>
          <p:cNvSpPr txBox="1">
            <a:spLocks noChangeArrowheads="1"/>
          </p:cNvSpPr>
          <p:nvPr/>
        </p:nvSpPr>
        <p:spPr bwMode="auto">
          <a:xfrm>
            <a:off x="642938" y="1997486"/>
            <a:ext cx="785812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0"/>
              </a:spcBef>
              <a:defRPr sz="2200">
                <a:solidFill>
                  <a:schemeClr val="tx1"/>
                </a:solidFill>
                <a:latin typeface="Arial" charset="0"/>
              </a:defRPr>
            </a:lvl1pPr>
            <a:lvl2pPr marL="742950" indent="-285750" algn="l" eaLnBrk="0" hangingPunct="0">
              <a:spcBef>
                <a:spcPct val="0"/>
              </a:spcBef>
              <a:spcAft>
                <a:spcPct val="30000"/>
              </a:spcAft>
              <a:buChar char="•"/>
              <a:defRPr sz="2000">
                <a:solidFill>
                  <a:schemeClr val="tx1"/>
                </a:solidFill>
                <a:latin typeface="Arial" charset="0"/>
              </a:defRPr>
            </a:lvl2pPr>
            <a:lvl3pPr marL="1143000" indent="-228600" algn="l" eaLnBrk="0" hangingPunct="0">
              <a:spcBef>
                <a:spcPct val="0"/>
              </a:spcBef>
              <a:spcAft>
                <a:spcPct val="30000"/>
              </a:spcAft>
              <a:buChar char="–"/>
              <a:defRPr sz="1600">
                <a:solidFill>
                  <a:schemeClr val="tx1"/>
                </a:solidFill>
                <a:latin typeface="Arial" charset="0"/>
              </a:defRPr>
            </a:lvl3pPr>
            <a:lvl4pPr marL="1600200" indent="-228600" algn="l" eaLnBrk="0" hangingPunct="0">
              <a:spcBef>
                <a:spcPct val="0"/>
              </a:spcBef>
              <a:spcAft>
                <a:spcPct val="30000"/>
              </a:spcAft>
              <a:buChar char="•"/>
              <a:defRPr sz="1600">
                <a:solidFill>
                  <a:schemeClr val="tx1"/>
                </a:solidFill>
                <a:latin typeface="Arial" charset="0"/>
              </a:defRPr>
            </a:lvl4pPr>
            <a:lvl5pPr marL="2057400" indent="-228600" algn="l" eaLnBrk="0" hangingPunct="0">
              <a:spcBef>
                <a:spcPct val="0"/>
              </a:spcBef>
              <a:spcAft>
                <a:spcPct val="30000"/>
              </a:spcAft>
              <a:buChar char="–"/>
              <a:defRPr sz="1600">
                <a:solidFill>
                  <a:schemeClr val="tx1"/>
                </a:solidFill>
                <a:latin typeface="Arial" charset="0"/>
              </a:defRPr>
            </a:lvl5pPr>
            <a:lvl6pPr marL="2514600" indent="-228600" eaLnBrk="0" fontAlgn="base" hangingPunct="0">
              <a:spcBef>
                <a:spcPct val="0"/>
              </a:spcBef>
              <a:spcAft>
                <a:spcPct val="30000"/>
              </a:spcAft>
              <a:buChar char="–"/>
              <a:defRPr sz="1600">
                <a:solidFill>
                  <a:schemeClr val="tx1"/>
                </a:solidFill>
                <a:latin typeface="Arial" charset="0"/>
              </a:defRPr>
            </a:lvl6pPr>
            <a:lvl7pPr marL="2971800" indent="-228600" eaLnBrk="0" fontAlgn="base" hangingPunct="0">
              <a:spcBef>
                <a:spcPct val="0"/>
              </a:spcBef>
              <a:spcAft>
                <a:spcPct val="30000"/>
              </a:spcAft>
              <a:buChar char="–"/>
              <a:defRPr sz="1600">
                <a:solidFill>
                  <a:schemeClr val="tx1"/>
                </a:solidFill>
                <a:latin typeface="Arial" charset="0"/>
              </a:defRPr>
            </a:lvl7pPr>
            <a:lvl8pPr marL="3429000" indent="-228600" eaLnBrk="0" fontAlgn="base" hangingPunct="0">
              <a:spcBef>
                <a:spcPct val="0"/>
              </a:spcBef>
              <a:spcAft>
                <a:spcPct val="30000"/>
              </a:spcAft>
              <a:buChar char="–"/>
              <a:defRPr sz="1600">
                <a:solidFill>
                  <a:schemeClr val="tx1"/>
                </a:solidFill>
                <a:latin typeface="Arial" charset="0"/>
              </a:defRPr>
            </a:lvl8pPr>
            <a:lvl9pPr marL="3886200" indent="-228600" eaLnBrk="0" fontAlgn="base" hangingPunct="0">
              <a:spcBef>
                <a:spcPct val="0"/>
              </a:spcBef>
              <a:spcAft>
                <a:spcPct val="30000"/>
              </a:spcAft>
              <a:buChar char="–"/>
              <a:defRPr sz="1600">
                <a:solidFill>
                  <a:schemeClr val="tx1"/>
                </a:solidFill>
                <a:latin typeface="Arial" charset="0"/>
              </a:defRPr>
            </a:lvl9pPr>
          </a:lstStyle>
          <a:p>
            <a:pPr algn="ctr" eaLnBrk="1" hangingPunct="1">
              <a:spcBef>
                <a:spcPct val="50000"/>
              </a:spcBef>
            </a:pPr>
            <a:r>
              <a:rPr lang="en-US" altLang="en-US" sz="1400" dirty="0">
                <a:latin typeface="+mn-lt"/>
              </a:rPr>
              <a:t>Subjects, N=7;  dysmenorrhea treated with dydrogesterone 2x10 mg/d (day 5–25) for 6 months</a:t>
            </a:r>
            <a:r>
              <a:rPr lang="en-US" altLang="en-US" sz="1400" baseline="30000" dirty="0">
                <a:latin typeface="+mn-lt"/>
              </a:rPr>
              <a:t>1</a:t>
            </a:r>
          </a:p>
        </p:txBody>
      </p:sp>
      <p:sp>
        <p:nvSpPr>
          <p:cNvPr id="33797" name="Textfeld 33"/>
          <p:cNvSpPr txBox="1">
            <a:spLocks noChangeArrowheads="1"/>
          </p:cNvSpPr>
          <p:nvPr/>
        </p:nvSpPr>
        <p:spPr bwMode="auto">
          <a:xfrm>
            <a:off x="501652" y="1371601"/>
            <a:ext cx="8226106" cy="369332"/>
          </a:xfrm>
          <a:prstGeom prst="rect">
            <a:avLst/>
          </a:prstGeom>
          <a:ln/>
          <a:extLst/>
        </p:spPr>
        <p:style>
          <a:lnRef idx="2">
            <a:schemeClr val="accent2"/>
          </a:lnRef>
          <a:fillRef idx="1">
            <a:schemeClr val="lt1"/>
          </a:fillRef>
          <a:effectRef idx="0">
            <a:schemeClr val="accent2"/>
          </a:effectRef>
          <a:fontRef idx="minor">
            <a:schemeClr val="dk1"/>
          </a:fontRef>
        </p:style>
        <p:txBody>
          <a:bodyPr wrap="square">
            <a:spAutoFit/>
          </a:bodyPr>
          <a:lstStyle>
            <a:lvl1pPr algn="l" eaLnBrk="0" hangingPunct="0">
              <a:spcBef>
                <a:spcPct val="0"/>
              </a:spcBef>
              <a:defRPr sz="2200">
                <a:solidFill>
                  <a:schemeClr val="tx1"/>
                </a:solidFill>
                <a:latin typeface="Arial" charset="0"/>
              </a:defRPr>
            </a:lvl1pPr>
            <a:lvl2pPr marL="742950" indent="-285750" algn="l" eaLnBrk="0" hangingPunct="0">
              <a:spcBef>
                <a:spcPct val="0"/>
              </a:spcBef>
              <a:spcAft>
                <a:spcPct val="30000"/>
              </a:spcAft>
              <a:buChar char="•"/>
              <a:defRPr sz="2000">
                <a:solidFill>
                  <a:schemeClr val="tx1"/>
                </a:solidFill>
                <a:latin typeface="Arial" charset="0"/>
              </a:defRPr>
            </a:lvl2pPr>
            <a:lvl3pPr marL="1143000" indent="-228600" algn="l" eaLnBrk="0" hangingPunct="0">
              <a:spcBef>
                <a:spcPct val="0"/>
              </a:spcBef>
              <a:spcAft>
                <a:spcPct val="30000"/>
              </a:spcAft>
              <a:buChar char="–"/>
              <a:defRPr sz="1600">
                <a:solidFill>
                  <a:schemeClr val="tx1"/>
                </a:solidFill>
                <a:latin typeface="Arial" charset="0"/>
              </a:defRPr>
            </a:lvl3pPr>
            <a:lvl4pPr marL="1600200" indent="-228600" algn="l" eaLnBrk="0" hangingPunct="0">
              <a:spcBef>
                <a:spcPct val="0"/>
              </a:spcBef>
              <a:spcAft>
                <a:spcPct val="30000"/>
              </a:spcAft>
              <a:buChar char="•"/>
              <a:defRPr sz="1600">
                <a:solidFill>
                  <a:schemeClr val="tx1"/>
                </a:solidFill>
                <a:latin typeface="Arial" charset="0"/>
              </a:defRPr>
            </a:lvl4pPr>
            <a:lvl5pPr marL="2057400" indent="-228600" algn="l" eaLnBrk="0" hangingPunct="0">
              <a:spcBef>
                <a:spcPct val="0"/>
              </a:spcBef>
              <a:spcAft>
                <a:spcPct val="30000"/>
              </a:spcAft>
              <a:buChar char="–"/>
              <a:defRPr sz="1600">
                <a:solidFill>
                  <a:schemeClr val="tx1"/>
                </a:solidFill>
                <a:latin typeface="Arial" charset="0"/>
              </a:defRPr>
            </a:lvl5pPr>
            <a:lvl6pPr marL="2514600" indent="-228600" eaLnBrk="0" fontAlgn="base" hangingPunct="0">
              <a:spcBef>
                <a:spcPct val="0"/>
              </a:spcBef>
              <a:spcAft>
                <a:spcPct val="30000"/>
              </a:spcAft>
              <a:buChar char="–"/>
              <a:defRPr sz="1600">
                <a:solidFill>
                  <a:schemeClr val="tx1"/>
                </a:solidFill>
                <a:latin typeface="Arial" charset="0"/>
              </a:defRPr>
            </a:lvl6pPr>
            <a:lvl7pPr marL="2971800" indent="-228600" eaLnBrk="0" fontAlgn="base" hangingPunct="0">
              <a:spcBef>
                <a:spcPct val="0"/>
              </a:spcBef>
              <a:spcAft>
                <a:spcPct val="30000"/>
              </a:spcAft>
              <a:buChar char="–"/>
              <a:defRPr sz="1600">
                <a:solidFill>
                  <a:schemeClr val="tx1"/>
                </a:solidFill>
                <a:latin typeface="Arial" charset="0"/>
              </a:defRPr>
            </a:lvl7pPr>
            <a:lvl8pPr marL="3429000" indent="-228600" eaLnBrk="0" fontAlgn="base" hangingPunct="0">
              <a:spcBef>
                <a:spcPct val="0"/>
              </a:spcBef>
              <a:spcAft>
                <a:spcPct val="30000"/>
              </a:spcAft>
              <a:buChar char="–"/>
              <a:defRPr sz="1600">
                <a:solidFill>
                  <a:schemeClr val="tx1"/>
                </a:solidFill>
                <a:latin typeface="Arial" charset="0"/>
              </a:defRPr>
            </a:lvl8pPr>
            <a:lvl9pPr marL="3886200" indent="-228600" eaLnBrk="0" fontAlgn="base" hangingPunct="0">
              <a:spcBef>
                <a:spcPct val="0"/>
              </a:spcBef>
              <a:spcAft>
                <a:spcPct val="30000"/>
              </a:spcAft>
              <a:buChar char="–"/>
              <a:defRPr sz="1600">
                <a:solidFill>
                  <a:schemeClr val="tx1"/>
                </a:solidFill>
                <a:latin typeface="Arial" charset="0"/>
              </a:defRPr>
            </a:lvl9pPr>
          </a:lstStyle>
          <a:p>
            <a:pPr algn="ctr" eaLnBrk="1" hangingPunct="1">
              <a:spcBef>
                <a:spcPct val="50000"/>
              </a:spcBef>
            </a:pPr>
            <a:r>
              <a:rPr lang="en-US" altLang="en-US" sz="1800" b="1" dirty="0">
                <a:solidFill>
                  <a:srgbClr val="D8027F"/>
                </a:solidFill>
                <a:latin typeface="+mn-lt"/>
              </a:rPr>
              <a:t>Prostaglandins in menstrual blood</a:t>
            </a:r>
            <a:r>
              <a:rPr lang="en-US" altLang="en-US" sz="1800" b="1" baseline="30000" dirty="0">
                <a:solidFill>
                  <a:srgbClr val="D8027F"/>
                </a:solidFill>
                <a:latin typeface="+mn-lt"/>
              </a:rPr>
              <a:t>1</a:t>
            </a:r>
          </a:p>
        </p:txBody>
      </p:sp>
      <p:sp>
        <p:nvSpPr>
          <p:cNvPr id="33798" name="Textfeld 34"/>
          <p:cNvSpPr>
            <a:spLocks noChangeArrowheads="1"/>
          </p:cNvSpPr>
          <p:nvPr/>
        </p:nvSpPr>
        <p:spPr bwMode="auto">
          <a:xfrm>
            <a:off x="5475384" y="2819400"/>
            <a:ext cx="3257136" cy="2071687"/>
          </a:xfrm>
          <a:prstGeom prst="roundRect">
            <a:avLst>
              <a:gd name="adj" fmla="val 16667"/>
            </a:avLst>
          </a:prstGeom>
          <a:noFill/>
          <a:ln w="19050">
            <a:solidFill>
              <a:srgbClr val="D8027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lgn="l" eaLnBrk="0" hangingPunct="0">
              <a:spcBef>
                <a:spcPct val="0"/>
              </a:spcBef>
              <a:defRPr sz="2200">
                <a:solidFill>
                  <a:schemeClr val="tx1"/>
                </a:solidFill>
                <a:latin typeface="Arial" charset="0"/>
              </a:defRPr>
            </a:lvl1pPr>
            <a:lvl2pPr marL="742950" indent="-285750" algn="l" eaLnBrk="0" hangingPunct="0">
              <a:spcBef>
                <a:spcPct val="0"/>
              </a:spcBef>
              <a:spcAft>
                <a:spcPct val="30000"/>
              </a:spcAft>
              <a:buChar char="•"/>
              <a:defRPr sz="2000">
                <a:solidFill>
                  <a:schemeClr val="tx1"/>
                </a:solidFill>
                <a:latin typeface="Arial" charset="0"/>
              </a:defRPr>
            </a:lvl2pPr>
            <a:lvl3pPr marL="1143000" indent="-228600" algn="l" eaLnBrk="0" hangingPunct="0">
              <a:spcBef>
                <a:spcPct val="0"/>
              </a:spcBef>
              <a:spcAft>
                <a:spcPct val="30000"/>
              </a:spcAft>
              <a:buChar char="–"/>
              <a:defRPr sz="1600">
                <a:solidFill>
                  <a:schemeClr val="tx1"/>
                </a:solidFill>
                <a:latin typeface="Arial" charset="0"/>
              </a:defRPr>
            </a:lvl3pPr>
            <a:lvl4pPr marL="1600200" indent="-228600" algn="l" eaLnBrk="0" hangingPunct="0">
              <a:spcBef>
                <a:spcPct val="0"/>
              </a:spcBef>
              <a:spcAft>
                <a:spcPct val="30000"/>
              </a:spcAft>
              <a:buChar char="•"/>
              <a:defRPr sz="1600">
                <a:solidFill>
                  <a:schemeClr val="tx1"/>
                </a:solidFill>
                <a:latin typeface="Arial" charset="0"/>
              </a:defRPr>
            </a:lvl4pPr>
            <a:lvl5pPr marL="2057400" indent="-228600" algn="l" eaLnBrk="0" hangingPunct="0">
              <a:spcBef>
                <a:spcPct val="0"/>
              </a:spcBef>
              <a:spcAft>
                <a:spcPct val="30000"/>
              </a:spcAft>
              <a:buChar char="–"/>
              <a:defRPr sz="1600">
                <a:solidFill>
                  <a:schemeClr val="tx1"/>
                </a:solidFill>
                <a:latin typeface="Arial" charset="0"/>
              </a:defRPr>
            </a:lvl5pPr>
            <a:lvl6pPr marL="2514600" indent="-228600" eaLnBrk="0" fontAlgn="base" hangingPunct="0">
              <a:spcBef>
                <a:spcPct val="0"/>
              </a:spcBef>
              <a:spcAft>
                <a:spcPct val="30000"/>
              </a:spcAft>
              <a:buChar char="–"/>
              <a:defRPr sz="1600">
                <a:solidFill>
                  <a:schemeClr val="tx1"/>
                </a:solidFill>
                <a:latin typeface="Arial" charset="0"/>
              </a:defRPr>
            </a:lvl6pPr>
            <a:lvl7pPr marL="2971800" indent="-228600" eaLnBrk="0" fontAlgn="base" hangingPunct="0">
              <a:spcBef>
                <a:spcPct val="0"/>
              </a:spcBef>
              <a:spcAft>
                <a:spcPct val="30000"/>
              </a:spcAft>
              <a:buChar char="–"/>
              <a:defRPr sz="1600">
                <a:solidFill>
                  <a:schemeClr val="tx1"/>
                </a:solidFill>
                <a:latin typeface="Arial" charset="0"/>
              </a:defRPr>
            </a:lvl7pPr>
            <a:lvl8pPr marL="3429000" indent="-228600" eaLnBrk="0" fontAlgn="base" hangingPunct="0">
              <a:spcBef>
                <a:spcPct val="0"/>
              </a:spcBef>
              <a:spcAft>
                <a:spcPct val="30000"/>
              </a:spcAft>
              <a:buChar char="–"/>
              <a:defRPr sz="1600">
                <a:solidFill>
                  <a:schemeClr val="tx1"/>
                </a:solidFill>
                <a:latin typeface="Arial" charset="0"/>
              </a:defRPr>
            </a:lvl8pPr>
            <a:lvl9pPr marL="3886200" indent="-228600" eaLnBrk="0" fontAlgn="base" hangingPunct="0">
              <a:spcBef>
                <a:spcPct val="0"/>
              </a:spcBef>
              <a:spcAft>
                <a:spcPct val="30000"/>
              </a:spcAft>
              <a:buChar char="–"/>
              <a:defRPr sz="1600">
                <a:solidFill>
                  <a:schemeClr val="tx1"/>
                </a:solidFill>
                <a:latin typeface="Arial" charset="0"/>
              </a:defRPr>
            </a:lvl9pPr>
          </a:lstStyle>
          <a:p>
            <a:pPr algn="ctr" eaLnBrk="1" hangingPunct="1">
              <a:spcBef>
                <a:spcPct val="50000"/>
              </a:spcBef>
            </a:pPr>
            <a:r>
              <a:rPr lang="en-GB" altLang="en-US" sz="1800" dirty="0">
                <a:latin typeface="+mn-lt"/>
              </a:rPr>
              <a:t>PGF</a:t>
            </a:r>
            <a:r>
              <a:rPr lang="en-GB" altLang="en-US" sz="1800" baseline="-25000" dirty="0">
                <a:latin typeface="+mn-lt"/>
              </a:rPr>
              <a:t>2α</a:t>
            </a:r>
            <a:r>
              <a:rPr lang="en-GB" altLang="en-US" sz="1800" dirty="0">
                <a:latin typeface="+mn-lt"/>
              </a:rPr>
              <a:t> levels were </a:t>
            </a:r>
            <a:br>
              <a:rPr lang="en-GB" altLang="en-US" sz="1800" dirty="0">
                <a:latin typeface="+mn-lt"/>
              </a:rPr>
            </a:br>
            <a:r>
              <a:rPr lang="en-GB" altLang="en-US" sz="1800" dirty="0">
                <a:latin typeface="+mn-lt"/>
              </a:rPr>
              <a:t>significantly reduced </a:t>
            </a:r>
            <a:br>
              <a:rPr lang="en-GB" altLang="en-US" sz="1800" dirty="0">
                <a:latin typeface="+mn-lt"/>
              </a:rPr>
            </a:br>
            <a:r>
              <a:rPr lang="en-GB" altLang="en-US" sz="1800" dirty="0">
                <a:latin typeface="+mn-lt"/>
              </a:rPr>
              <a:t>during treatment with </a:t>
            </a:r>
            <a:br>
              <a:rPr lang="en-GB" altLang="en-US" sz="1800" dirty="0">
                <a:latin typeface="+mn-lt"/>
              </a:rPr>
            </a:br>
            <a:r>
              <a:rPr lang="en-GB" altLang="en-US" sz="1800" dirty="0">
                <a:latin typeface="+mn-lt"/>
              </a:rPr>
              <a:t>dydrogesterone compared </a:t>
            </a:r>
            <a:br>
              <a:rPr lang="en-GB" altLang="en-US" sz="1800" dirty="0">
                <a:latin typeface="+mn-lt"/>
              </a:rPr>
            </a:br>
            <a:r>
              <a:rPr lang="en-GB" altLang="en-US" sz="1800" dirty="0">
                <a:latin typeface="+mn-lt"/>
              </a:rPr>
              <a:t>with no treatment </a:t>
            </a:r>
            <a:br>
              <a:rPr lang="en-GB" altLang="en-US" sz="1800" dirty="0">
                <a:latin typeface="+mn-lt"/>
              </a:rPr>
            </a:br>
            <a:r>
              <a:rPr lang="en-GB" altLang="en-US" sz="1800" dirty="0">
                <a:latin typeface="+mn-lt"/>
              </a:rPr>
              <a:t>(11.8 μg </a:t>
            </a:r>
            <a:r>
              <a:rPr lang="en-GB" altLang="en-US" sz="1800" i="1" dirty="0">
                <a:latin typeface="+mn-lt"/>
              </a:rPr>
              <a:t>vs</a:t>
            </a:r>
            <a:r>
              <a:rPr lang="en-GB" altLang="en-US" sz="1800" dirty="0">
                <a:latin typeface="+mn-lt"/>
              </a:rPr>
              <a:t> 46.1 μg; p&lt;0.05)</a:t>
            </a:r>
            <a:r>
              <a:rPr lang="en-GB" altLang="en-US" sz="1800" baseline="30000" dirty="0">
                <a:latin typeface="+mn-lt"/>
              </a:rPr>
              <a:t>1</a:t>
            </a:r>
            <a:endParaRPr lang="en-US" altLang="en-US" sz="1800" baseline="30000" dirty="0">
              <a:latin typeface="+mn-lt"/>
            </a:endParaRPr>
          </a:p>
        </p:txBody>
      </p:sp>
      <p:sp>
        <p:nvSpPr>
          <p:cNvPr id="67" name="Content Placeholder 100"/>
          <p:cNvSpPr txBox="1">
            <a:spLocks/>
          </p:cNvSpPr>
          <p:nvPr/>
        </p:nvSpPr>
        <p:spPr bwMode="gray">
          <a:xfrm>
            <a:off x="354012" y="6239669"/>
            <a:ext cx="5975350" cy="326243"/>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rtlCol="0">
            <a:spAutoFit/>
          </a:bodyPr>
          <a:lstStyle>
            <a:defPPr>
              <a:defRPr lang="en-US"/>
            </a:defPPr>
            <a:lvl1pPr indent="0" fontAlgn="base">
              <a:lnSpc>
                <a:spcPct val="95000"/>
              </a:lnSpc>
              <a:spcBef>
                <a:spcPct val="30000"/>
              </a:spcBef>
              <a:spcAft>
                <a:spcPct val="20000"/>
              </a:spcAft>
              <a:buClr>
                <a:schemeClr val="tx1"/>
              </a:buClr>
              <a:buSzPct val="110000"/>
              <a:buFont typeface="Arial" panose="020B0604020202020204" pitchFamily="34" charset="0"/>
              <a:buNone/>
              <a:defRPr sz="800"/>
            </a:lvl1pPr>
            <a:lvl2pPr marL="432000" indent="-230400">
              <a:spcBef>
                <a:spcPts val="600"/>
              </a:spcBef>
              <a:spcAft>
                <a:spcPts val="600"/>
              </a:spcAft>
              <a:buClr>
                <a:schemeClr val="accent2"/>
              </a:buClr>
              <a:buFont typeface="Georgia" panose="02040502050405020303" pitchFamily="18" charset="0"/>
              <a:buChar char="–"/>
            </a:lvl2pPr>
            <a:lvl3pPr marL="648000" indent="-228600">
              <a:spcBef>
                <a:spcPts val="600"/>
              </a:spcBef>
              <a:spcAft>
                <a:spcPts val="600"/>
              </a:spcAft>
              <a:buClr>
                <a:schemeClr val="accent2"/>
              </a:buClr>
              <a:buFont typeface="Arial" panose="020B0604020202020204" pitchFamily="34" charset="0"/>
              <a:buChar char="•"/>
              <a:defRPr sz="1600"/>
            </a:lvl3pPr>
            <a:lvl4pPr marL="864000" indent="-228600">
              <a:spcBef>
                <a:spcPts val="600"/>
              </a:spcBef>
              <a:spcAft>
                <a:spcPts val="600"/>
              </a:spcAft>
              <a:buClr>
                <a:schemeClr val="accent2"/>
              </a:buClr>
              <a:buFont typeface="Georgia" panose="02040502050405020303" pitchFamily="18" charset="0"/>
              <a:buChar char="–"/>
              <a:defRPr sz="1400"/>
            </a:lvl4pPr>
            <a:lvl5pPr marL="914400" indent="-228600">
              <a:spcBef>
                <a:spcPts val="600"/>
              </a:spcBef>
              <a:spcAft>
                <a:spcPts val="600"/>
              </a:spcAft>
              <a:buClr>
                <a:schemeClr val="accent2"/>
              </a:buClr>
              <a:buFont typeface="Georgia" panose="02040502050405020303" pitchFamily="18" charset="0"/>
              <a:buChar char="–"/>
              <a:defRPr sz="1400"/>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r>
              <a:rPr lang="en-GB" dirty="0"/>
              <a:t>1. Zahradnik HP. [The mechanism of action of dydrogesterone in dysmenorrhoea. Prostaglandin excretion in menstrual blood]. </a:t>
            </a:r>
            <a:r>
              <a:rPr lang="en-GB" i="1" dirty="0"/>
              <a:t>Fortschr Med </a:t>
            </a:r>
            <a:r>
              <a:rPr lang="en-GB" dirty="0"/>
              <a:t>1984;102(15):439/79–442/82 [Article in German]</a:t>
            </a:r>
            <a:endParaRPr lang="en-US" dirty="0"/>
          </a:p>
        </p:txBody>
      </p:sp>
      <p:sp>
        <p:nvSpPr>
          <p:cNvPr id="33800" name="Content Placeholder 5"/>
          <p:cNvSpPr txBox="1">
            <a:spLocks/>
          </p:cNvSpPr>
          <p:nvPr/>
        </p:nvSpPr>
        <p:spPr bwMode="auto">
          <a:xfrm>
            <a:off x="489746" y="6072188"/>
            <a:ext cx="5970587" cy="179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algn="l" eaLnBrk="0" hangingPunct="0">
              <a:spcBef>
                <a:spcPct val="0"/>
              </a:spcBef>
              <a:defRPr sz="2200">
                <a:solidFill>
                  <a:schemeClr val="tx1"/>
                </a:solidFill>
                <a:latin typeface="Arial" charset="0"/>
              </a:defRPr>
            </a:lvl1pPr>
            <a:lvl2pPr marL="742950" indent="-285750" algn="l" eaLnBrk="0" hangingPunct="0">
              <a:spcBef>
                <a:spcPct val="0"/>
              </a:spcBef>
              <a:spcAft>
                <a:spcPct val="30000"/>
              </a:spcAft>
              <a:buChar char="•"/>
              <a:defRPr sz="2000">
                <a:solidFill>
                  <a:schemeClr val="tx1"/>
                </a:solidFill>
                <a:latin typeface="Arial" charset="0"/>
              </a:defRPr>
            </a:lvl2pPr>
            <a:lvl3pPr marL="1143000" indent="-228600" algn="l" eaLnBrk="0" hangingPunct="0">
              <a:spcBef>
                <a:spcPct val="0"/>
              </a:spcBef>
              <a:spcAft>
                <a:spcPct val="30000"/>
              </a:spcAft>
              <a:buChar char="–"/>
              <a:defRPr sz="1600">
                <a:solidFill>
                  <a:schemeClr val="tx1"/>
                </a:solidFill>
                <a:latin typeface="Arial" charset="0"/>
              </a:defRPr>
            </a:lvl3pPr>
            <a:lvl4pPr marL="1600200" indent="-228600" algn="l" eaLnBrk="0" hangingPunct="0">
              <a:spcBef>
                <a:spcPct val="0"/>
              </a:spcBef>
              <a:spcAft>
                <a:spcPct val="30000"/>
              </a:spcAft>
              <a:buChar char="•"/>
              <a:defRPr sz="1600">
                <a:solidFill>
                  <a:schemeClr val="tx1"/>
                </a:solidFill>
                <a:latin typeface="Arial" charset="0"/>
              </a:defRPr>
            </a:lvl4pPr>
            <a:lvl5pPr marL="2057400" indent="-228600" algn="l" eaLnBrk="0" hangingPunct="0">
              <a:spcBef>
                <a:spcPct val="0"/>
              </a:spcBef>
              <a:spcAft>
                <a:spcPct val="30000"/>
              </a:spcAft>
              <a:buChar char="–"/>
              <a:defRPr sz="1600">
                <a:solidFill>
                  <a:schemeClr val="tx1"/>
                </a:solidFill>
                <a:latin typeface="Arial" charset="0"/>
              </a:defRPr>
            </a:lvl5pPr>
            <a:lvl6pPr marL="2514600" indent="-228600" eaLnBrk="0" fontAlgn="base" hangingPunct="0">
              <a:spcBef>
                <a:spcPct val="0"/>
              </a:spcBef>
              <a:spcAft>
                <a:spcPct val="30000"/>
              </a:spcAft>
              <a:buChar char="–"/>
              <a:defRPr sz="1600">
                <a:solidFill>
                  <a:schemeClr val="tx1"/>
                </a:solidFill>
                <a:latin typeface="Arial" charset="0"/>
              </a:defRPr>
            </a:lvl6pPr>
            <a:lvl7pPr marL="2971800" indent="-228600" eaLnBrk="0" fontAlgn="base" hangingPunct="0">
              <a:spcBef>
                <a:spcPct val="0"/>
              </a:spcBef>
              <a:spcAft>
                <a:spcPct val="30000"/>
              </a:spcAft>
              <a:buChar char="–"/>
              <a:defRPr sz="1600">
                <a:solidFill>
                  <a:schemeClr val="tx1"/>
                </a:solidFill>
                <a:latin typeface="Arial" charset="0"/>
              </a:defRPr>
            </a:lvl7pPr>
            <a:lvl8pPr marL="3429000" indent="-228600" eaLnBrk="0" fontAlgn="base" hangingPunct="0">
              <a:spcBef>
                <a:spcPct val="0"/>
              </a:spcBef>
              <a:spcAft>
                <a:spcPct val="30000"/>
              </a:spcAft>
              <a:buChar char="–"/>
              <a:defRPr sz="1600">
                <a:solidFill>
                  <a:schemeClr val="tx1"/>
                </a:solidFill>
                <a:latin typeface="Arial" charset="0"/>
              </a:defRPr>
            </a:lvl8pPr>
            <a:lvl9pPr marL="3886200" indent="-228600" eaLnBrk="0" fontAlgn="base" hangingPunct="0">
              <a:spcBef>
                <a:spcPct val="0"/>
              </a:spcBef>
              <a:spcAft>
                <a:spcPct val="30000"/>
              </a:spcAft>
              <a:buChar char="–"/>
              <a:defRPr sz="1600">
                <a:solidFill>
                  <a:schemeClr val="tx1"/>
                </a:solidFill>
                <a:latin typeface="Arial" charset="0"/>
              </a:defRPr>
            </a:lvl9pPr>
          </a:lstStyle>
          <a:p>
            <a:pPr>
              <a:spcAft>
                <a:spcPct val="0"/>
              </a:spcAft>
            </a:pPr>
            <a:r>
              <a:rPr lang="en-GB" altLang="en-US" sz="800" baseline="30000" dirty="0">
                <a:latin typeface="+mn-lt"/>
              </a:rPr>
              <a:t>a</a:t>
            </a:r>
            <a:r>
              <a:rPr lang="en-GB" altLang="en-US" sz="800" dirty="0">
                <a:latin typeface="+mn-lt"/>
              </a:rPr>
              <a:t>Three control cycles; *p&lt;0.05</a:t>
            </a:r>
          </a:p>
        </p:txBody>
      </p:sp>
      <p:sp>
        <p:nvSpPr>
          <p:cNvPr id="14" name="Left Bracket 8"/>
          <p:cNvSpPr>
            <a:spLocks/>
          </p:cNvSpPr>
          <p:nvPr/>
        </p:nvSpPr>
        <p:spPr bwMode="auto">
          <a:xfrm rot="16200000">
            <a:off x="3142456" y="1832766"/>
            <a:ext cx="198437" cy="1981201"/>
          </a:xfrm>
          <a:prstGeom prst="leftBracket">
            <a:avLst>
              <a:gd name="adj" fmla="val 8351"/>
            </a:avLst>
          </a:prstGeom>
          <a:noFill/>
          <a:ln w="12700" algn="ctr">
            <a:solidFill>
              <a:schemeClr val="tx1"/>
            </a:solidFill>
            <a:round/>
            <a:headEnd/>
            <a:tailEnd/>
          </a:ln>
          <a:scene3d>
            <a:camera prst="orthographicFront">
              <a:rot lat="0" lon="0" rev="10800000"/>
            </a:camera>
            <a:lightRig rig="threePt" dir="t"/>
          </a:scene3d>
          <a:extLst>
            <a:ext uri="{909E8E84-426E-40DD-AFC4-6F175D3DCCD1}">
              <a14:hiddenFill xmlns:a14="http://schemas.microsoft.com/office/drawing/2010/main">
                <a:solidFill>
                  <a:srgbClr val="FFFFFF"/>
                </a:solidFill>
              </a14:hiddenFill>
            </a:ext>
          </a:extLst>
        </p:spPr>
        <p:txBody>
          <a:bodyPr lIns="0" tIns="0" rIns="0" bIns="0" anchor="ctr">
            <a:spAutoFit/>
          </a:bodyPr>
          <a:lstStyle>
            <a:lvl1pPr algn="l" eaLnBrk="0" hangingPunct="0">
              <a:spcBef>
                <a:spcPct val="0"/>
              </a:spcBef>
              <a:defRPr sz="2200">
                <a:solidFill>
                  <a:schemeClr val="tx1"/>
                </a:solidFill>
                <a:latin typeface="Arial" charset="0"/>
              </a:defRPr>
            </a:lvl1pPr>
            <a:lvl2pPr marL="742950" indent="-285750" algn="l" eaLnBrk="0" hangingPunct="0">
              <a:spcBef>
                <a:spcPct val="0"/>
              </a:spcBef>
              <a:spcAft>
                <a:spcPct val="30000"/>
              </a:spcAft>
              <a:buChar char="•"/>
              <a:defRPr sz="2000">
                <a:solidFill>
                  <a:schemeClr val="tx1"/>
                </a:solidFill>
                <a:latin typeface="Arial" charset="0"/>
              </a:defRPr>
            </a:lvl2pPr>
            <a:lvl3pPr marL="1143000" indent="-228600" algn="l" eaLnBrk="0" hangingPunct="0">
              <a:spcBef>
                <a:spcPct val="0"/>
              </a:spcBef>
              <a:spcAft>
                <a:spcPct val="30000"/>
              </a:spcAft>
              <a:buChar char="–"/>
              <a:defRPr sz="1600">
                <a:solidFill>
                  <a:schemeClr val="tx1"/>
                </a:solidFill>
                <a:latin typeface="Arial" charset="0"/>
              </a:defRPr>
            </a:lvl3pPr>
            <a:lvl4pPr marL="1600200" indent="-228600" algn="l" eaLnBrk="0" hangingPunct="0">
              <a:spcBef>
                <a:spcPct val="0"/>
              </a:spcBef>
              <a:spcAft>
                <a:spcPct val="30000"/>
              </a:spcAft>
              <a:buChar char="•"/>
              <a:defRPr sz="1600">
                <a:solidFill>
                  <a:schemeClr val="tx1"/>
                </a:solidFill>
                <a:latin typeface="Arial" charset="0"/>
              </a:defRPr>
            </a:lvl4pPr>
            <a:lvl5pPr marL="2057400" indent="-228600" algn="l" eaLnBrk="0" hangingPunct="0">
              <a:spcBef>
                <a:spcPct val="0"/>
              </a:spcBef>
              <a:spcAft>
                <a:spcPct val="30000"/>
              </a:spcAft>
              <a:buChar char="–"/>
              <a:defRPr sz="1600">
                <a:solidFill>
                  <a:schemeClr val="tx1"/>
                </a:solidFill>
                <a:latin typeface="Arial" charset="0"/>
              </a:defRPr>
            </a:lvl5pPr>
            <a:lvl6pPr marL="2514600" indent="-228600" eaLnBrk="0" fontAlgn="base" hangingPunct="0">
              <a:spcBef>
                <a:spcPct val="0"/>
              </a:spcBef>
              <a:spcAft>
                <a:spcPct val="30000"/>
              </a:spcAft>
              <a:buChar char="–"/>
              <a:defRPr sz="1600">
                <a:solidFill>
                  <a:schemeClr val="tx1"/>
                </a:solidFill>
                <a:latin typeface="Arial" charset="0"/>
              </a:defRPr>
            </a:lvl6pPr>
            <a:lvl7pPr marL="2971800" indent="-228600" eaLnBrk="0" fontAlgn="base" hangingPunct="0">
              <a:spcBef>
                <a:spcPct val="0"/>
              </a:spcBef>
              <a:spcAft>
                <a:spcPct val="30000"/>
              </a:spcAft>
              <a:buChar char="–"/>
              <a:defRPr sz="1600">
                <a:solidFill>
                  <a:schemeClr val="tx1"/>
                </a:solidFill>
                <a:latin typeface="Arial" charset="0"/>
              </a:defRPr>
            </a:lvl7pPr>
            <a:lvl8pPr marL="3429000" indent="-228600" eaLnBrk="0" fontAlgn="base" hangingPunct="0">
              <a:spcBef>
                <a:spcPct val="0"/>
              </a:spcBef>
              <a:spcAft>
                <a:spcPct val="30000"/>
              </a:spcAft>
              <a:buChar char="–"/>
              <a:defRPr sz="1600">
                <a:solidFill>
                  <a:schemeClr val="tx1"/>
                </a:solidFill>
                <a:latin typeface="Arial" charset="0"/>
              </a:defRPr>
            </a:lvl8pPr>
            <a:lvl9pPr marL="3886200" indent="-228600" eaLnBrk="0" fontAlgn="base" hangingPunct="0">
              <a:spcBef>
                <a:spcPct val="0"/>
              </a:spcBef>
              <a:spcAft>
                <a:spcPct val="30000"/>
              </a:spcAft>
              <a:buChar char="–"/>
              <a:defRPr sz="1600">
                <a:solidFill>
                  <a:schemeClr val="tx1"/>
                </a:solidFill>
                <a:latin typeface="Arial" charset="0"/>
              </a:defRPr>
            </a:lvl9pPr>
          </a:lstStyle>
          <a:p>
            <a:pPr algn="ctr" eaLnBrk="1" hangingPunct="1">
              <a:spcBef>
                <a:spcPct val="50000"/>
              </a:spcBef>
              <a:defRPr/>
            </a:pPr>
            <a:endParaRPr lang="en-US" altLang="en-US" dirty="0"/>
          </a:p>
        </p:txBody>
      </p:sp>
      <p:sp>
        <p:nvSpPr>
          <p:cNvPr id="33802" name="Textfeld 32"/>
          <p:cNvSpPr txBox="1">
            <a:spLocks noChangeArrowheads="1"/>
          </p:cNvSpPr>
          <p:nvPr/>
        </p:nvSpPr>
        <p:spPr bwMode="auto">
          <a:xfrm>
            <a:off x="1870075" y="2438400"/>
            <a:ext cx="28098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0"/>
              </a:spcBef>
              <a:defRPr sz="2200">
                <a:solidFill>
                  <a:schemeClr val="tx1"/>
                </a:solidFill>
                <a:latin typeface="Arial" charset="0"/>
              </a:defRPr>
            </a:lvl1pPr>
            <a:lvl2pPr marL="742950" indent="-285750" algn="l" eaLnBrk="0" hangingPunct="0">
              <a:spcBef>
                <a:spcPct val="0"/>
              </a:spcBef>
              <a:spcAft>
                <a:spcPct val="30000"/>
              </a:spcAft>
              <a:buChar char="•"/>
              <a:defRPr sz="2000">
                <a:solidFill>
                  <a:schemeClr val="tx1"/>
                </a:solidFill>
                <a:latin typeface="Arial" charset="0"/>
              </a:defRPr>
            </a:lvl2pPr>
            <a:lvl3pPr marL="1143000" indent="-228600" algn="l" eaLnBrk="0" hangingPunct="0">
              <a:spcBef>
                <a:spcPct val="0"/>
              </a:spcBef>
              <a:spcAft>
                <a:spcPct val="30000"/>
              </a:spcAft>
              <a:buChar char="–"/>
              <a:defRPr sz="1600">
                <a:solidFill>
                  <a:schemeClr val="tx1"/>
                </a:solidFill>
                <a:latin typeface="Arial" charset="0"/>
              </a:defRPr>
            </a:lvl3pPr>
            <a:lvl4pPr marL="1600200" indent="-228600" algn="l" eaLnBrk="0" hangingPunct="0">
              <a:spcBef>
                <a:spcPct val="0"/>
              </a:spcBef>
              <a:spcAft>
                <a:spcPct val="30000"/>
              </a:spcAft>
              <a:buChar char="•"/>
              <a:defRPr sz="1600">
                <a:solidFill>
                  <a:schemeClr val="tx1"/>
                </a:solidFill>
                <a:latin typeface="Arial" charset="0"/>
              </a:defRPr>
            </a:lvl4pPr>
            <a:lvl5pPr marL="2057400" indent="-228600" algn="l" eaLnBrk="0" hangingPunct="0">
              <a:spcBef>
                <a:spcPct val="0"/>
              </a:spcBef>
              <a:spcAft>
                <a:spcPct val="30000"/>
              </a:spcAft>
              <a:buChar char="–"/>
              <a:defRPr sz="1600">
                <a:solidFill>
                  <a:schemeClr val="tx1"/>
                </a:solidFill>
                <a:latin typeface="Arial" charset="0"/>
              </a:defRPr>
            </a:lvl5pPr>
            <a:lvl6pPr marL="2514600" indent="-228600" eaLnBrk="0" fontAlgn="base" hangingPunct="0">
              <a:spcBef>
                <a:spcPct val="0"/>
              </a:spcBef>
              <a:spcAft>
                <a:spcPct val="30000"/>
              </a:spcAft>
              <a:buChar char="–"/>
              <a:defRPr sz="1600">
                <a:solidFill>
                  <a:schemeClr val="tx1"/>
                </a:solidFill>
                <a:latin typeface="Arial" charset="0"/>
              </a:defRPr>
            </a:lvl6pPr>
            <a:lvl7pPr marL="2971800" indent="-228600" eaLnBrk="0" fontAlgn="base" hangingPunct="0">
              <a:spcBef>
                <a:spcPct val="0"/>
              </a:spcBef>
              <a:spcAft>
                <a:spcPct val="30000"/>
              </a:spcAft>
              <a:buChar char="–"/>
              <a:defRPr sz="1600">
                <a:solidFill>
                  <a:schemeClr val="tx1"/>
                </a:solidFill>
                <a:latin typeface="Arial" charset="0"/>
              </a:defRPr>
            </a:lvl7pPr>
            <a:lvl8pPr marL="3429000" indent="-228600" eaLnBrk="0" fontAlgn="base" hangingPunct="0">
              <a:spcBef>
                <a:spcPct val="0"/>
              </a:spcBef>
              <a:spcAft>
                <a:spcPct val="30000"/>
              </a:spcAft>
              <a:buChar char="–"/>
              <a:defRPr sz="1600">
                <a:solidFill>
                  <a:schemeClr val="tx1"/>
                </a:solidFill>
                <a:latin typeface="Arial" charset="0"/>
              </a:defRPr>
            </a:lvl8pPr>
            <a:lvl9pPr marL="3886200" indent="-228600" eaLnBrk="0" fontAlgn="base" hangingPunct="0">
              <a:spcBef>
                <a:spcPct val="0"/>
              </a:spcBef>
              <a:spcAft>
                <a:spcPct val="30000"/>
              </a:spcAft>
              <a:buChar char="–"/>
              <a:defRPr sz="1600">
                <a:solidFill>
                  <a:schemeClr val="tx1"/>
                </a:solidFill>
                <a:latin typeface="Arial" charset="0"/>
              </a:defRPr>
            </a:lvl9pPr>
          </a:lstStyle>
          <a:p>
            <a:pPr algn="ctr" eaLnBrk="1" hangingPunct="1">
              <a:spcBef>
                <a:spcPct val="50000"/>
              </a:spcBef>
            </a:pPr>
            <a:r>
              <a:rPr lang="en-US" altLang="en-US" sz="1200" dirty="0">
                <a:latin typeface="+mn-lt"/>
              </a:rPr>
              <a:t>3.9-fold decrease</a:t>
            </a:r>
            <a:r>
              <a:rPr lang="en-GB" altLang="en-US" sz="1200" dirty="0">
                <a:latin typeface="+mn-lt"/>
              </a:rPr>
              <a:t>*</a:t>
            </a:r>
            <a:endParaRPr lang="en-US" altLang="en-US" sz="1200" baseline="-25000" dirty="0">
              <a:latin typeface="+mn-lt"/>
            </a:endParaRPr>
          </a:p>
        </p:txBody>
      </p:sp>
      <p:sp>
        <p:nvSpPr>
          <p:cNvPr id="12" name="Slide Number Placeholder 2">
            <a:extLst>
              <a:ext uri="{FF2B5EF4-FFF2-40B4-BE49-F238E27FC236}">
                <a16:creationId xmlns:a16="http://schemas.microsoft.com/office/drawing/2014/main" xmlns="" id="{EFAE024E-9B70-4A01-9FAA-E71F82B99523}"/>
              </a:ext>
            </a:extLst>
          </p:cNvPr>
          <p:cNvSpPr txBox="1">
            <a:spLocks/>
          </p:cNvSpPr>
          <p:nvPr/>
        </p:nvSpPr>
        <p:spPr>
          <a:xfrm>
            <a:off x="78056" y="6407532"/>
            <a:ext cx="415659" cy="283464"/>
          </a:xfrm>
          <a:prstGeom prst="rect">
            <a:avLst/>
          </a:prstGeom>
        </p:spPr>
        <p:txBody>
          <a:bodyPr vert="horz" lIns="91440" tIns="45720" rIns="91440" bIns="45720" rtlCol="0" anchor="ctr"/>
          <a:lstStyle>
            <a:defPPr>
              <a:defRPr lang="en-US"/>
            </a:defPPr>
            <a:lvl1pPr marL="0" algn="l" defTabSz="914400" rtl="0" eaLnBrk="1" latinLnBrk="0" hangingPunct="1">
              <a:defRPr sz="10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A2885E78-1F86-4A3D-9EE1-B0103B1CEF15}" type="slidenum">
              <a:rPr lang="en-US" smtClean="0">
                <a:solidFill>
                  <a:srgbClr val="000000"/>
                </a:solidFill>
              </a:rPr>
              <a:pPr/>
              <a:t>27</a:t>
            </a:fld>
            <a:endParaRPr lang="en-US" dirty="0">
              <a:solidFill>
                <a:srgbClr val="000000"/>
              </a:solidFill>
            </a:endParaRPr>
          </a:p>
        </p:txBody>
      </p:sp>
      <p:sp>
        <p:nvSpPr>
          <p:cNvPr id="13" name="TextBox 12"/>
          <p:cNvSpPr txBox="1"/>
          <p:nvPr/>
        </p:nvSpPr>
        <p:spPr>
          <a:xfrm>
            <a:off x="8127788" y="155274"/>
            <a:ext cx="652743" cy="369332"/>
          </a:xfrm>
          <a:prstGeom prst="rect">
            <a:avLst/>
          </a:prstGeom>
          <a:solidFill>
            <a:srgbClr val="FFFF00"/>
          </a:solidFill>
        </p:spPr>
        <p:txBody>
          <a:bodyPr wrap="none" rtlCol="0">
            <a:spAutoFit/>
          </a:bodyPr>
          <a:lstStyle/>
          <a:p>
            <a:r>
              <a:rPr lang="tr-TR" dirty="0" smtClean="0">
                <a:solidFill>
                  <a:srgbClr val="FF0000"/>
                </a:solidFill>
              </a:rPr>
              <a:t>1984</a:t>
            </a:r>
            <a:endParaRPr lang="tr-TR" dirty="0">
              <a:solidFill>
                <a:srgbClr val="FF0000"/>
              </a:solidFill>
            </a:endParaRPr>
          </a:p>
        </p:txBody>
      </p:sp>
    </p:spTree>
    <p:extLst>
      <p:ext uri="{BB962C8B-B14F-4D97-AF65-F5344CB8AC3E}">
        <p14:creationId xmlns:p14="http://schemas.microsoft.com/office/powerpoint/2010/main" val="370017109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4818" name="Titel 1"/>
          <p:cNvSpPr>
            <a:spLocks noGrp="1"/>
          </p:cNvSpPr>
          <p:nvPr>
            <p:ph type="title"/>
          </p:nvPr>
        </p:nvSpPr>
        <p:spPr>
          <a:xfrm>
            <a:off x="409314" y="116632"/>
            <a:ext cx="8229600" cy="1143000"/>
          </a:xfrm>
        </p:spPr>
        <p:txBody>
          <a:bodyPr>
            <a:noAutofit/>
          </a:bodyPr>
          <a:lstStyle/>
          <a:p>
            <a:pPr eaLnBrk="1" hangingPunct="1"/>
            <a:r>
              <a:rPr lang="en-US" altLang="en-US" sz="3600" dirty="0">
                <a:solidFill>
                  <a:srgbClr val="FFFF00"/>
                </a:solidFill>
              </a:rPr>
              <a:t>Dydrogesterone: Treatment of Severe Symptoms of Dysmenorrhea</a:t>
            </a:r>
            <a:endParaRPr lang="en-US" altLang="en-US" sz="3600" baseline="30000" dirty="0">
              <a:solidFill>
                <a:srgbClr val="FFFF00"/>
              </a:solidFill>
            </a:endParaRPr>
          </a:p>
        </p:txBody>
      </p:sp>
      <p:sp>
        <p:nvSpPr>
          <p:cNvPr id="34819" name="Textfeld 3"/>
          <p:cNvSpPr txBox="1">
            <a:spLocks noChangeArrowheads="1"/>
          </p:cNvSpPr>
          <p:nvPr/>
        </p:nvSpPr>
        <p:spPr bwMode="auto">
          <a:xfrm>
            <a:off x="502839" y="1372053"/>
            <a:ext cx="8224920" cy="369332"/>
          </a:xfrm>
          <a:prstGeom prst="rect">
            <a:avLst/>
          </a:prstGeom>
          <a:ln/>
          <a:extLst/>
        </p:spPr>
        <p:style>
          <a:lnRef idx="2">
            <a:schemeClr val="accent2"/>
          </a:lnRef>
          <a:fillRef idx="1">
            <a:schemeClr val="lt1"/>
          </a:fillRef>
          <a:effectRef idx="0">
            <a:schemeClr val="accent2"/>
          </a:effectRef>
          <a:fontRef idx="minor">
            <a:schemeClr val="dk1"/>
          </a:fontRef>
        </p:style>
        <p:txBody>
          <a:bodyPr wrap="square">
            <a:spAutoFit/>
          </a:bodyPr>
          <a:lstStyle>
            <a:lvl1pPr algn="l" eaLnBrk="0" hangingPunct="0">
              <a:spcBef>
                <a:spcPct val="0"/>
              </a:spcBef>
              <a:defRPr sz="2200">
                <a:solidFill>
                  <a:schemeClr val="tx1"/>
                </a:solidFill>
                <a:latin typeface="Arial" charset="0"/>
              </a:defRPr>
            </a:lvl1pPr>
            <a:lvl2pPr marL="742950" indent="-285750" algn="l" eaLnBrk="0" hangingPunct="0">
              <a:spcBef>
                <a:spcPct val="0"/>
              </a:spcBef>
              <a:spcAft>
                <a:spcPct val="30000"/>
              </a:spcAft>
              <a:buChar char="•"/>
              <a:defRPr sz="2000">
                <a:solidFill>
                  <a:schemeClr val="tx1"/>
                </a:solidFill>
                <a:latin typeface="Arial" charset="0"/>
              </a:defRPr>
            </a:lvl2pPr>
            <a:lvl3pPr marL="1143000" indent="-228600" algn="l" eaLnBrk="0" hangingPunct="0">
              <a:spcBef>
                <a:spcPct val="0"/>
              </a:spcBef>
              <a:spcAft>
                <a:spcPct val="30000"/>
              </a:spcAft>
              <a:buChar char="–"/>
              <a:defRPr sz="1600">
                <a:solidFill>
                  <a:schemeClr val="tx1"/>
                </a:solidFill>
                <a:latin typeface="Arial" charset="0"/>
              </a:defRPr>
            </a:lvl3pPr>
            <a:lvl4pPr marL="1600200" indent="-228600" algn="l" eaLnBrk="0" hangingPunct="0">
              <a:spcBef>
                <a:spcPct val="0"/>
              </a:spcBef>
              <a:spcAft>
                <a:spcPct val="30000"/>
              </a:spcAft>
              <a:buChar char="•"/>
              <a:defRPr sz="1600">
                <a:solidFill>
                  <a:schemeClr val="tx1"/>
                </a:solidFill>
                <a:latin typeface="Arial" charset="0"/>
              </a:defRPr>
            </a:lvl4pPr>
            <a:lvl5pPr marL="2057400" indent="-228600" algn="l" eaLnBrk="0" hangingPunct="0">
              <a:spcBef>
                <a:spcPct val="0"/>
              </a:spcBef>
              <a:spcAft>
                <a:spcPct val="30000"/>
              </a:spcAft>
              <a:buChar char="–"/>
              <a:defRPr sz="1600">
                <a:solidFill>
                  <a:schemeClr val="tx1"/>
                </a:solidFill>
                <a:latin typeface="Arial" charset="0"/>
              </a:defRPr>
            </a:lvl5pPr>
            <a:lvl6pPr marL="2514600" indent="-228600" eaLnBrk="0" fontAlgn="base" hangingPunct="0">
              <a:spcBef>
                <a:spcPct val="0"/>
              </a:spcBef>
              <a:spcAft>
                <a:spcPct val="30000"/>
              </a:spcAft>
              <a:buChar char="–"/>
              <a:defRPr sz="1600">
                <a:solidFill>
                  <a:schemeClr val="tx1"/>
                </a:solidFill>
                <a:latin typeface="Arial" charset="0"/>
              </a:defRPr>
            </a:lvl6pPr>
            <a:lvl7pPr marL="2971800" indent="-228600" eaLnBrk="0" fontAlgn="base" hangingPunct="0">
              <a:spcBef>
                <a:spcPct val="0"/>
              </a:spcBef>
              <a:spcAft>
                <a:spcPct val="30000"/>
              </a:spcAft>
              <a:buChar char="–"/>
              <a:defRPr sz="1600">
                <a:solidFill>
                  <a:schemeClr val="tx1"/>
                </a:solidFill>
                <a:latin typeface="Arial" charset="0"/>
              </a:defRPr>
            </a:lvl7pPr>
            <a:lvl8pPr marL="3429000" indent="-228600" eaLnBrk="0" fontAlgn="base" hangingPunct="0">
              <a:spcBef>
                <a:spcPct val="0"/>
              </a:spcBef>
              <a:spcAft>
                <a:spcPct val="30000"/>
              </a:spcAft>
              <a:buChar char="–"/>
              <a:defRPr sz="1600">
                <a:solidFill>
                  <a:schemeClr val="tx1"/>
                </a:solidFill>
                <a:latin typeface="Arial" charset="0"/>
              </a:defRPr>
            </a:lvl8pPr>
            <a:lvl9pPr marL="3886200" indent="-228600" eaLnBrk="0" fontAlgn="base" hangingPunct="0">
              <a:spcBef>
                <a:spcPct val="0"/>
              </a:spcBef>
              <a:spcAft>
                <a:spcPct val="30000"/>
              </a:spcAft>
              <a:buChar char="–"/>
              <a:defRPr sz="1600">
                <a:solidFill>
                  <a:schemeClr val="tx1"/>
                </a:solidFill>
                <a:latin typeface="Arial" charset="0"/>
              </a:defRPr>
            </a:lvl9pPr>
          </a:lstStyle>
          <a:p>
            <a:pPr algn="ctr" eaLnBrk="1" hangingPunct="1">
              <a:spcBef>
                <a:spcPct val="50000"/>
              </a:spcBef>
              <a:spcAft>
                <a:spcPts val="1200"/>
              </a:spcAft>
            </a:pPr>
            <a:r>
              <a:rPr lang="en-US" altLang="en-US" sz="1800" b="1" dirty="0">
                <a:solidFill>
                  <a:srgbClr val="D8027F"/>
                </a:solidFill>
                <a:latin typeface="+mn-lt"/>
              </a:rPr>
              <a:t>Severe  pain that leads to absenteeism from duty</a:t>
            </a:r>
            <a:r>
              <a:rPr lang="en-US" altLang="en-US" sz="1800" b="1" baseline="30000" dirty="0">
                <a:solidFill>
                  <a:srgbClr val="D8027F"/>
                </a:solidFill>
                <a:latin typeface="+mn-lt"/>
              </a:rPr>
              <a:t>1</a:t>
            </a:r>
            <a:endParaRPr lang="en-US" altLang="en-US" sz="1800" baseline="30000" dirty="0">
              <a:latin typeface="+mn-lt"/>
            </a:endParaRPr>
          </a:p>
        </p:txBody>
      </p:sp>
      <p:sp>
        <p:nvSpPr>
          <p:cNvPr id="34820" name="Content Placeholder 100"/>
          <p:cNvSpPr txBox="1">
            <a:spLocks/>
          </p:cNvSpPr>
          <p:nvPr/>
        </p:nvSpPr>
        <p:spPr bwMode="gray">
          <a:xfrm>
            <a:off x="354010" y="6239671"/>
            <a:ext cx="6648450" cy="209288"/>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rtlCol="0">
            <a:spAutoFit/>
          </a:bodyPr>
          <a:lstStyle>
            <a:defPPr>
              <a:defRPr lang="en-US"/>
            </a:defPPr>
            <a:lvl1pPr indent="0" fontAlgn="base">
              <a:lnSpc>
                <a:spcPct val="95000"/>
              </a:lnSpc>
              <a:spcBef>
                <a:spcPct val="30000"/>
              </a:spcBef>
              <a:spcAft>
                <a:spcPct val="20000"/>
              </a:spcAft>
              <a:buClr>
                <a:schemeClr val="tx1"/>
              </a:buClr>
              <a:buSzPct val="110000"/>
              <a:buFont typeface="Arial" panose="020B0604020202020204" pitchFamily="34" charset="0"/>
              <a:buNone/>
              <a:defRPr sz="800"/>
            </a:lvl1pPr>
            <a:lvl2pPr marL="432000" indent="-230400">
              <a:spcBef>
                <a:spcPts val="600"/>
              </a:spcBef>
              <a:spcAft>
                <a:spcPts val="600"/>
              </a:spcAft>
              <a:buClr>
                <a:schemeClr val="accent2"/>
              </a:buClr>
              <a:buFont typeface="Georgia" panose="02040502050405020303" pitchFamily="18" charset="0"/>
              <a:buChar char="–"/>
            </a:lvl2pPr>
            <a:lvl3pPr marL="648000" indent="-228600">
              <a:spcBef>
                <a:spcPts val="600"/>
              </a:spcBef>
              <a:spcAft>
                <a:spcPts val="600"/>
              </a:spcAft>
              <a:buClr>
                <a:schemeClr val="accent2"/>
              </a:buClr>
              <a:buFont typeface="Arial" panose="020B0604020202020204" pitchFamily="34" charset="0"/>
              <a:buChar char="•"/>
              <a:defRPr sz="1600"/>
            </a:lvl3pPr>
            <a:lvl4pPr marL="864000" indent="-228600">
              <a:spcBef>
                <a:spcPts val="600"/>
              </a:spcBef>
              <a:spcAft>
                <a:spcPts val="600"/>
              </a:spcAft>
              <a:buClr>
                <a:schemeClr val="accent2"/>
              </a:buClr>
              <a:buFont typeface="Georgia" panose="02040502050405020303" pitchFamily="18" charset="0"/>
              <a:buChar char="–"/>
              <a:defRPr sz="1400"/>
            </a:lvl4pPr>
            <a:lvl5pPr marL="914400" indent="-228600">
              <a:spcBef>
                <a:spcPts val="600"/>
              </a:spcBef>
              <a:spcAft>
                <a:spcPts val="600"/>
              </a:spcAft>
              <a:buClr>
                <a:schemeClr val="accent2"/>
              </a:buClr>
              <a:buFont typeface="Georgia" panose="02040502050405020303" pitchFamily="18" charset="0"/>
              <a:buChar char="–"/>
              <a:defRPr sz="1400"/>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r>
              <a:rPr lang="en-IN" altLang="en-US" dirty="0"/>
              <a:t>1. </a:t>
            </a:r>
            <a:r>
              <a:rPr lang="en-US" altLang="en-US" dirty="0"/>
              <a:t>Aydar CK, Coleman BD. Treatment of primary dysmenorrhea: a double-blind study. </a:t>
            </a:r>
            <a:r>
              <a:rPr lang="en-US" altLang="en-US" i="1" dirty="0"/>
              <a:t>JAMA</a:t>
            </a:r>
            <a:r>
              <a:rPr lang="en-US" altLang="en-US" dirty="0"/>
              <a:t> 1965;192(11):1003–1005</a:t>
            </a:r>
          </a:p>
        </p:txBody>
      </p:sp>
      <p:sp>
        <p:nvSpPr>
          <p:cNvPr id="34822" name="Rectangle 2"/>
          <p:cNvSpPr>
            <a:spLocks noChangeArrowheads="1"/>
          </p:cNvSpPr>
          <p:nvPr/>
        </p:nvSpPr>
        <p:spPr bwMode="auto">
          <a:xfrm>
            <a:off x="6464300" y="2474582"/>
            <a:ext cx="2268222" cy="523220"/>
          </a:xfrm>
          <a:prstGeom prst="rect">
            <a:avLst/>
          </a:prstGeom>
          <a:ln/>
          <a:extLst/>
        </p:spPr>
        <p:style>
          <a:lnRef idx="2">
            <a:schemeClr val="accent2"/>
          </a:lnRef>
          <a:fillRef idx="1">
            <a:schemeClr val="lt1"/>
          </a:fillRef>
          <a:effectRef idx="0">
            <a:schemeClr val="accent2"/>
          </a:effectRef>
          <a:fontRef idx="minor">
            <a:schemeClr val="dk1"/>
          </a:fontRef>
        </p:style>
        <p:txBody>
          <a:bodyPr wrap="square">
            <a:spAutoFit/>
          </a:bodyPr>
          <a:lstStyle>
            <a:lvl1pPr algn="l" eaLnBrk="0" hangingPunct="0">
              <a:spcBef>
                <a:spcPct val="0"/>
              </a:spcBef>
              <a:defRPr sz="2200">
                <a:solidFill>
                  <a:schemeClr val="tx1"/>
                </a:solidFill>
                <a:latin typeface="Arial" charset="0"/>
              </a:defRPr>
            </a:lvl1pPr>
            <a:lvl2pPr marL="742950" indent="-285750" algn="l" eaLnBrk="0" hangingPunct="0">
              <a:spcBef>
                <a:spcPct val="0"/>
              </a:spcBef>
              <a:spcAft>
                <a:spcPct val="30000"/>
              </a:spcAft>
              <a:buChar char="•"/>
              <a:defRPr sz="2000">
                <a:solidFill>
                  <a:schemeClr val="tx1"/>
                </a:solidFill>
                <a:latin typeface="Arial" charset="0"/>
              </a:defRPr>
            </a:lvl2pPr>
            <a:lvl3pPr marL="1143000" indent="-228600" algn="l" eaLnBrk="0" hangingPunct="0">
              <a:spcBef>
                <a:spcPct val="0"/>
              </a:spcBef>
              <a:spcAft>
                <a:spcPct val="30000"/>
              </a:spcAft>
              <a:buChar char="–"/>
              <a:defRPr sz="1600">
                <a:solidFill>
                  <a:schemeClr val="tx1"/>
                </a:solidFill>
                <a:latin typeface="Arial" charset="0"/>
              </a:defRPr>
            </a:lvl3pPr>
            <a:lvl4pPr marL="1600200" indent="-228600" algn="l" eaLnBrk="0" hangingPunct="0">
              <a:spcBef>
                <a:spcPct val="0"/>
              </a:spcBef>
              <a:spcAft>
                <a:spcPct val="30000"/>
              </a:spcAft>
              <a:buChar char="•"/>
              <a:defRPr sz="1600">
                <a:solidFill>
                  <a:schemeClr val="tx1"/>
                </a:solidFill>
                <a:latin typeface="Arial" charset="0"/>
              </a:defRPr>
            </a:lvl4pPr>
            <a:lvl5pPr marL="2057400" indent="-228600" algn="l" eaLnBrk="0" hangingPunct="0">
              <a:spcBef>
                <a:spcPct val="0"/>
              </a:spcBef>
              <a:spcAft>
                <a:spcPct val="30000"/>
              </a:spcAft>
              <a:buChar char="–"/>
              <a:defRPr sz="1600">
                <a:solidFill>
                  <a:schemeClr val="tx1"/>
                </a:solidFill>
                <a:latin typeface="Arial" charset="0"/>
              </a:defRPr>
            </a:lvl5pPr>
            <a:lvl6pPr marL="2514600" indent="-228600" eaLnBrk="0" fontAlgn="base" hangingPunct="0">
              <a:spcBef>
                <a:spcPct val="0"/>
              </a:spcBef>
              <a:spcAft>
                <a:spcPct val="30000"/>
              </a:spcAft>
              <a:buChar char="–"/>
              <a:defRPr sz="1600">
                <a:solidFill>
                  <a:schemeClr val="tx1"/>
                </a:solidFill>
                <a:latin typeface="Arial" charset="0"/>
              </a:defRPr>
            </a:lvl6pPr>
            <a:lvl7pPr marL="2971800" indent="-228600" eaLnBrk="0" fontAlgn="base" hangingPunct="0">
              <a:spcBef>
                <a:spcPct val="0"/>
              </a:spcBef>
              <a:spcAft>
                <a:spcPct val="30000"/>
              </a:spcAft>
              <a:buChar char="–"/>
              <a:defRPr sz="1600">
                <a:solidFill>
                  <a:schemeClr val="tx1"/>
                </a:solidFill>
                <a:latin typeface="Arial" charset="0"/>
              </a:defRPr>
            </a:lvl7pPr>
            <a:lvl8pPr marL="3429000" indent="-228600" eaLnBrk="0" fontAlgn="base" hangingPunct="0">
              <a:spcBef>
                <a:spcPct val="0"/>
              </a:spcBef>
              <a:spcAft>
                <a:spcPct val="30000"/>
              </a:spcAft>
              <a:buChar char="–"/>
              <a:defRPr sz="1600">
                <a:solidFill>
                  <a:schemeClr val="tx1"/>
                </a:solidFill>
                <a:latin typeface="Arial" charset="0"/>
              </a:defRPr>
            </a:lvl8pPr>
            <a:lvl9pPr marL="3886200" indent="-228600" eaLnBrk="0" fontAlgn="base" hangingPunct="0">
              <a:spcBef>
                <a:spcPct val="0"/>
              </a:spcBef>
              <a:spcAft>
                <a:spcPct val="30000"/>
              </a:spcAft>
              <a:buChar char="–"/>
              <a:defRPr sz="1600">
                <a:solidFill>
                  <a:schemeClr val="tx1"/>
                </a:solidFill>
                <a:latin typeface="Arial" charset="0"/>
              </a:defRPr>
            </a:lvl9pPr>
          </a:lstStyle>
          <a:p>
            <a:pPr algn="ctr" eaLnBrk="1" hangingPunct="1">
              <a:spcBef>
                <a:spcPct val="50000"/>
              </a:spcBef>
            </a:pPr>
            <a:r>
              <a:rPr lang="en-GB" altLang="en-US" sz="1400" dirty="0">
                <a:solidFill>
                  <a:srgbClr val="FF0000"/>
                </a:solidFill>
                <a:latin typeface="+mn-lt"/>
              </a:rPr>
              <a:t>Double-blind, </a:t>
            </a:r>
            <a:br>
              <a:rPr lang="en-GB" altLang="en-US" sz="1400" dirty="0">
                <a:solidFill>
                  <a:srgbClr val="FF0000"/>
                </a:solidFill>
                <a:latin typeface="+mn-lt"/>
              </a:rPr>
            </a:br>
            <a:r>
              <a:rPr lang="en-GB" altLang="en-US" sz="1400" dirty="0">
                <a:solidFill>
                  <a:srgbClr val="FF0000"/>
                </a:solidFill>
                <a:latin typeface="+mn-lt"/>
              </a:rPr>
              <a:t>placebo-controlled study</a:t>
            </a:r>
            <a:r>
              <a:rPr lang="en-US" altLang="en-US" sz="1400" baseline="30000" dirty="0">
                <a:solidFill>
                  <a:srgbClr val="FF0000"/>
                </a:solidFill>
                <a:latin typeface="+mn-lt"/>
              </a:rPr>
              <a:t>1</a:t>
            </a:r>
            <a:endParaRPr lang="en-GB" altLang="en-US" sz="1400" dirty="0">
              <a:solidFill>
                <a:srgbClr val="FF0000"/>
              </a:solidFill>
              <a:latin typeface="+mn-lt"/>
            </a:endParaRPr>
          </a:p>
        </p:txBody>
      </p:sp>
      <p:grpSp>
        <p:nvGrpSpPr>
          <p:cNvPr id="6" name="Group 5">
            <a:extLst>
              <a:ext uri="{FF2B5EF4-FFF2-40B4-BE49-F238E27FC236}">
                <a16:creationId xmlns:a16="http://schemas.microsoft.com/office/drawing/2014/main" xmlns="" id="{6EA701A7-3C5B-4C5D-BE2E-B7DD207D6FC3}"/>
              </a:ext>
            </a:extLst>
          </p:cNvPr>
          <p:cNvGrpSpPr/>
          <p:nvPr/>
        </p:nvGrpSpPr>
        <p:grpSpPr>
          <a:xfrm>
            <a:off x="496653" y="2407297"/>
            <a:ext cx="6209916" cy="3292662"/>
            <a:chOff x="496653" y="2407297"/>
            <a:chExt cx="6209916" cy="3292662"/>
          </a:xfrm>
        </p:grpSpPr>
        <p:grpSp>
          <p:nvGrpSpPr>
            <p:cNvPr id="34821" name="Group 3"/>
            <p:cNvGrpSpPr>
              <a:grpSpLocks/>
            </p:cNvGrpSpPr>
            <p:nvPr/>
          </p:nvGrpSpPr>
          <p:grpSpPr bwMode="auto">
            <a:xfrm>
              <a:off x="496653" y="2407297"/>
              <a:ext cx="6209916" cy="3292662"/>
              <a:chOff x="1568451" y="2424113"/>
              <a:chExt cx="6210671" cy="3817030"/>
            </a:xfrm>
          </p:grpSpPr>
          <p:graphicFrame>
            <p:nvGraphicFramePr>
              <p:cNvPr id="8" name="Diagramm 7"/>
              <p:cNvGraphicFramePr/>
              <p:nvPr>
                <p:extLst/>
              </p:nvPr>
            </p:nvGraphicFramePr>
            <p:xfrm>
              <a:off x="1574265" y="2554514"/>
              <a:ext cx="6204857" cy="3686629"/>
            </p:xfrm>
            <a:graphic>
              <a:graphicData uri="http://schemas.openxmlformats.org/drawingml/2006/chart">
                <c:chart xmlns:c="http://schemas.openxmlformats.org/drawingml/2006/chart" xmlns:r="http://schemas.openxmlformats.org/officeDocument/2006/relationships" r:id="rId3"/>
              </a:graphicData>
            </a:graphic>
          </p:graphicFrame>
          <p:sp>
            <p:nvSpPr>
              <p:cNvPr id="34824" name="Textfeld 8"/>
              <p:cNvSpPr txBox="1">
                <a:spLocks noChangeArrowheads="1"/>
              </p:cNvSpPr>
              <p:nvPr/>
            </p:nvSpPr>
            <p:spPr bwMode="auto">
              <a:xfrm>
                <a:off x="3411758" y="2424113"/>
                <a:ext cx="1706123" cy="32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0"/>
                  </a:spcBef>
                  <a:defRPr sz="2200">
                    <a:solidFill>
                      <a:schemeClr val="tx1"/>
                    </a:solidFill>
                    <a:latin typeface="Arial" charset="0"/>
                  </a:defRPr>
                </a:lvl1pPr>
                <a:lvl2pPr marL="742950" indent="-285750" algn="l" eaLnBrk="0" hangingPunct="0">
                  <a:spcBef>
                    <a:spcPct val="0"/>
                  </a:spcBef>
                  <a:spcAft>
                    <a:spcPct val="30000"/>
                  </a:spcAft>
                  <a:buChar char="•"/>
                  <a:defRPr sz="2000">
                    <a:solidFill>
                      <a:schemeClr val="tx1"/>
                    </a:solidFill>
                    <a:latin typeface="Arial" charset="0"/>
                  </a:defRPr>
                </a:lvl2pPr>
                <a:lvl3pPr marL="1143000" indent="-228600" algn="l" eaLnBrk="0" hangingPunct="0">
                  <a:spcBef>
                    <a:spcPct val="0"/>
                  </a:spcBef>
                  <a:spcAft>
                    <a:spcPct val="30000"/>
                  </a:spcAft>
                  <a:buChar char="–"/>
                  <a:defRPr sz="1600">
                    <a:solidFill>
                      <a:schemeClr val="tx1"/>
                    </a:solidFill>
                    <a:latin typeface="Arial" charset="0"/>
                  </a:defRPr>
                </a:lvl3pPr>
                <a:lvl4pPr marL="1600200" indent="-228600" algn="l" eaLnBrk="0" hangingPunct="0">
                  <a:spcBef>
                    <a:spcPct val="0"/>
                  </a:spcBef>
                  <a:spcAft>
                    <a:spcPct val="30000"/>
                  </a:spcAft>
                  <a:buChar char="•"/>
                  <a:defRPr sz="1600">
                    <a:solidFill>
                      <a:schemeClr val="tx1"/>
                    </a:solidFill>
                    <a:latin typeface="Arial" charset="0"/>
                  </a:defRPr>
                </a:lvl4pPr>
                <a:lvl5pPr marL="2057400" indent="-228600" algn="l" eaLnBrk="0" hangingPunct="0">
                  <a:spcBef>
                    <a:spcPct val="0"/>
                  </a:spcBef>
                  <a:spcAft>
                    <a:spcPct val="30000"/>
                  </a:spcAft>
                  <a:buChar char="–"/>
                  <a:defRPr sz="1600">
                    <a:solidFill>
                      <a:schemeClr val="tx1"/>
                    </a:solidFill>
                    <a:latin typeface="Arial" charset="0"/>
                  </a:defRPr>
                </a:lvl5pPr>
                <a:lvl6pPr marL="2514600" indent="-228600" eaLnBrk="0" fontAlgn="base" hangingPunct="0">
                  <a:spcBef>
                    <a:spcPct val="0"/>
                  </a:spcBef>
                  <a:spcAft>
                    <a:spcPct val="30000"/>
                  </a:spcAft>
                  <a:buChar char="–"/>
                  <a:defRPr sz="1600">
                    <a:solidFill>
                      <a:schemeClr val="tx1"/>
                    </a:solidFill>
                    <a:latin typeface="Arial" charset="0"/>
                  </a:defRPr>
                </a:lvl6pPr>
                <a:lvl7pPr marL="2971800" indent="-228600" eaLnBrk="0" fontAlgn="base" hangingPunct="0">
                  <a:spcBef>
                    <a:spcPct val="0"/>
                  </a:spcBef>
                  <a:spcAft>
                    <a:spcPct val="30000"/>
                  </a:spcAft>
                  <a:buChar char="–"/>
                  <a:defRPr sz="1600">
                    <a:solidFill>
                      <a:schemeClr val="tx1"/>
                    </a:solidFill>
                    <a:latin typeface="Arial" charset="0"/>
                  </a:defRPr>
                </a:lvl7pPr>
                <a:lvl8pPr marL="3429000" indent="-228600" eaLnBrk="0" fontAlgn="base" hangingPunct="0">
                  <a:spcBef>
                    <a:spcPct val="0"/>
                  </a:spcBef>
                  <a:spcAft>
                    <a:spcPct val="30000"/>
                  </a:spcAft>
                  <a:buChar char="–"/>
                  <a:defRPr sz="1600">
                    <a:solidFill>
                      <a:schemeClr val="tx1"/>
                    </a:solidFill>
                    <a:latin typeface="Arial" charset="0"/>
                  </a:defRPr>
                </a:lvl8pPr>
                <a:lvl9pPr marL="3886200" indent="-228600" eaLnBrk="0" fontAlgn="base" hangingPunct="0">
                  <a:spcBef>
                    <a:spcPct val="0"/>
                  </a:spcBef>
                  <a:spcAft>
                    <a:spcPct val="30000"/>
                  </a:spcAft>
                  <a:buChar char="–"/>
                  <a:defRPr sz="1600">
                    <a:solidFill>
                      <a:schemeClr val="tx1"/>
                    </a:solidFill>
                    <a:latin typeface="Arial" charset="0"/>
                  </a:defRPr>
                </a:lvl9pPr>
              </a:lstStyle>
              <a:p>
                <a:pPr algn="ctr" eaLnBrk="1" hangingPunct="1">
                  <a:spcBef>
                    <a:spcPct val="50000"/>
                  </a:spcBef>
                </a:pPr>
                <a:r>
                  <a:rPr lang="en-US" altLang="en-US" sz="1200" b="1" dirty="0">
                    <a:latin typeface="+mn-lt"/>
                  </a:rPr>
                  <a:t>Relief of symptoms</a:t>
                </a:r>
              </a:p>
            </p:txBody>
          </p:sp>
          <p:sp>
            <p:nvSpPr>
              <p:cNvPr id="34825" name="Textfeld 8"/>
              <p:cNvSpPr txBox="1">
                <a:spLocks noChangeArrowheads="1"/>
              </p:cNvSpPr>
              <p:nvPr/>
            </p:nvSpPr>
            <p:spPr bwMode="auto">
              <a:xfrm rot="16200000">
                <a:off x="1130713" y="4099271"/>
                <a:ext cx="1152510" cy="277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0"/>
                  </a:spcBef>
                  <a:defRPr sz="2200">
                    <a:solidFill>
                      <a:schemeClr val="tx1"/>
                    </a:solidFill>
                    <a:latin typeface="Arial" charset="0"/>
                  </a:defRPr>
                </a:lvl1pPr>
                <a:lvl2pPr marL="742950" indent="-285750" algn="l" eaLnBrk="0" hangingPunct="0">
                  <a:spcBef>
                    <a:spcPct val="0"/>
                  </a:spcBef>
                  <a:spcAft>
                    <a:spcPct val="30000"/>
                  </a:spcAft>
                  <a:buChar char="•"/>
                  <a:defRPr sz="2000">
                    <a:solidFill>
                      <a:schemeClr val="tx1"/>
                    </a:solidFill>
                    <a:latin typeface="Arial" charset="0"/>
                  </a:defRPr>
                </a:lvl2pPr>
                <a:lvl3pPr marL="1143000" indent="-228600" algn="l" eaLnBrk="0" hangingPunct="0">
                  <a:spcBef>
                    <a:spcPct val="0"/>
                  </a:spcBef>
                  <a:spcAft>
                    <a:spcPct val="30000"/>
                  </a:spcAft>
                  <a:buChar char="–"/>
                  <a:defRPr sz="1600">
                    <a:solidFill>
                      <a:schemeClr val="tx1"/>
                    </a:solidFill>
                    <a:latin typeface="Arial" charset="0"/>
                  </a:defRPr>
                </a:lvl3pPr>
                <a:lvl4pPr marL="1600200" indent="-228600" algn="l" eaLnBrk="0" hangingPunct="0">
                  <a:spcBef>
                    <a:spcPct val="0"/>
                  </a:spcBef>
                  <a:spcAft>
                    <a:spcPct val="30000"/>
                  </a:spcAft>
                  <a:buChar char="•"/>
                  <a:defRPr sz="1600">
                    <a:solidFill>
                      <a:schemeClr val="tx1"/>
                    </a:solidFill>
                    <a:latin typeface="Arial" charset="0"/>
                  </a:defRPr>
                </a:lvl4pPr>
                <a:lvl5pPr marL="2057400" indent="-228600" algn="l" eaLnBrk="0" hangingPunct="0">
                  <a:spcBef>
                    <a:spcPct val="0"/>
                  </a:spcBef>
                  <a:spcAft>
                    <a:spcPct val="30000"/>
                  </a:spcAft>
                  <a:buChar char="–"/>
                  <a:defRPr sz="1600">
                    <a:solidFill>
                      <a:schemeClr val="tx1"/>
                    </a:solidFill>
                    <a:latin typeface="Arial" charset="0"/>
                  </a:defRPr>
                </a:lvl5pPr>
                <a:lvl6pPr marL="2514600" indent="-228600" eaLnBrk="0" fontAlgn="base" hangingPunct="0">
                  <a:spcBef>
                    <a:spcPct val="0"/>
                  </a:spcBef>
                  <a:spcAft>
                    <a:spcPct val="30000"/>
                  </a:spcAft>
                  <a:buChar char="–"/>
                  <a:defRPr sz="1600">
                    <a:solidFill>
                      <a:schemeClr val="tx1"/>
                    </a:solidFill>
                    <a:latin typeface="Arial" charset="0"/>
                  </a:defRPr>
                </a:lvl6pPr>
                <a:lvl7pPr marL="2971800" indent="-228600" eaLnBrk="0" fontAlgn="base" hangingPunct="0">
                  <a:spcBef>
                    <a:spcPct val="0"/>
                  </a:spcBef>
                  <a:spcAft>
                    <a:spcPct val="30000"/>
                  </a:spcAft>
                  <a:buChar char="–"/>
                  <a:defRPr sz="1600">
                    <a:solidFill>
                      <a:schemeClr val="tx1"/>
                    </a:solidFill>
                    <a:latin typeface="Arial" charset="0"/>
                  </a:defRPr>
                </a:lvl7pPr>
                <a:lvl8pPr marL="3429000" indent="-228600" eaLnBrk="0" fontAlgn="base" hangingPunct="0">
                  <a:spcBef>
                    <a:spcPct val="0"/>
                  </a:spcBef>
                  <a:spcAft>
                    <a:spcPct val="30000"/>
                  </a:spcAft>
                  <a:buChar char="–"/>
                  <a:defRPr sz="1600">
                    <a:solidFill>
                      <a:schemeClr val="tx1"/>
                    </a:solidFill>
                    <a:latin typeface="Arial" charset="0"/>
                  </a:defRPr>
                </a:lvl8pPr>
                <a:lvl9pPr marL="3886200" indent="-228600" eaLnBrk="0" fontAlgn="base" hangingPunct="0">
                  <a:spcBef>
                    <a:spcPct val="0"/>
                  </a:spcBef>
                  <a:spcAft>
                    <a:spcPct val="30000"/>
                  </a:spcAft>
                  <a:buChar char="–"/>
                  <a:defRPr sz="1600">
                    <a:solidFill>
                      <a:schemeClr val="tx1"/>
                    </a:solidFill>
                    <a:latin typeface="Arial" charset="0"/>
                  </a:defRPr>
                </a:lvl9pPr>
              </a:lstStyle>
              <a:p>
                <a:pPr algn="ctr" eaLnBrk="1" hangingPunct="1">
                  <a:spcBef>
                    <a:spcPct val="50000"/>
                  </a:spcBef>
                </a:pPr>
                <a:r>
                  <a:rPr lang="en-US" altLang="en-US" sz="1200" b="1" dirty="0">
                    <a:latin typeface="+mn-lt"/>
                  </a:rPr>
                  <a:t>Cycles (%)</a:t>
                </a:r>
              </a:p>
            </p:txBody>
          </p:sp>
        </p:grpSp>
        <p:sp>
          <p:nvSpPr>
            <p:cNvPr id="2" name="TextBox 1"/>
            <p:cNvSpPr txBox="1"/>
            <p:nvPr/>
          </p:nvSpPr>
          <p:spPr>
            <a:xfrm>
              <a:off x="5105991" y="3604323"/>
              <a:ext cx="1391931" cy="553998"/>
            </a:xfrm>
            <a:prstGeom prst="rect">
              <a:avLst/>
            </a:prstGeom>
            <a:solidFill>
              <a:schemeClr val="bg1"/>
            </a:solidFill>
          </p:spPr>
          <p:txBody>
            <a:bodyPr wrap="square" lIns="0" tIns="0" rIns="0" bIns="0" rtlCol="0">
              <a:spAutoFit/>
            </a:bodyPr>
            <a:lstStyle/>
            <a:p>
              <a:pPr algn="l"/>
              <a:r>
                <a:rPr lang="en-GB" sz="1200" b="1" dirty="0"/>
                <a:t>Dydrogesterone</a:t>
              </a:r>
              <a:br>
                <a:rPr lang="en-GB" sz="1200" b="1" dirty="0"/>
              </a:br>
              <a:r>
                <a:rPr lang="en-GB" sz="1200" b="1" dirty="0"/>
                <a:t>(n=148 cycles)</a:t>
              </a:r>
            </a:p>
            <a:p>
              <a:pPr algn="l"/>
              <a:endParaRPr lang="en-GB" sz="1200" b="1" dirty="0"/>
            </a:p>
          </p:txBody>
        </p:sp>
        <p:sp>
          <p:nvSpPr>
            <p:cNvPr id="13" name="TextBox 12">
              <a:extLst>
                <a:ext uri="{FF2B5EF4-FFF2-40B4-BE49-F238E27FC236}">
                  <a16:creationId xmlns:a16="http://schemas.microsoft.com/office/drawing/2014/main" xmlns="" id="{82B23140-907E-47E5-A856-D23C79036370}"/>
                </a:ext>
              </a:extLst>
            </p:cNvPr>
            <p:cNvSpPr txBox="1"/>
            <p:nvPr/>
          </p:nvSpPr>
          <p:spPr>
            <a:xfrm>
              <a:off x="5105991" y="4066955"/>
              <a:ext cx="1371320" cy="369332"/>
            </a:xfrm>
            <a:prstGeom prst="rect">
              <a:avLst/>
            </a:prstGeom>
            <a:solidFill>
              <a:schemeClr val="bg1"/>
            </a:solidFill>
          </p:spPr>
          <p:txBody>
            <a:bodyPr wrap="square" lIns="0" tIns="0" rIns="0" bIns="0" rtlCol="0">
              <a:spAutoFit/>
            </a:bodyPr>
            <a:lstStyle/>
            <a:p>
              <a:pPr algn="l"/>
              <a:r>
                <a:rPr lang="en-GB" sz="1200" b="1" dirty="0"/>
                <a:t>Placebo</a:t>
              </a:r>
              <a:br>
                <a:rPr lang="en-GB" sz="1200" b="1" dirty="0"/>
              </a:br>
              <a:r>
                <a:rPr lang="en-GB" sz="1200" b="1" dirty="0"/>
                <a:t>(n=150 cycles)</a:t>
              </a:r>
            </a:p>
          </p:txBody>
        </p:sp>
      </p:grpSp>
      <p:sp>
        <p:nvSpPr>
          <p:cNvPr id="3" name="Rectangle 2"/>
          <p:cNvSpPr/>
          <p:nvPr/>
        </p:nvSpPr>
        <p:spPr>
          <a:xfrm>
            <a:off x="6464301" y="3464216"/>
            <a:ext cx="2268220" cy="2308324"/>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en-GB" altLang="en-US" sz="1200" dirty="0">
                <a:cs typeface="Arial" panose="020B0604020202020204" pitchFamily="34" charset="0"/>
              </a:rPr>
              <a:t>Subjects: 62 nurses</a:t>
            </a:r>
          </a:p>
          <a:p>
            <a:endParaRPr lang="en-GB" altLang="en-US" sz="1200" dirty="0">
              <a:cs typeface="Arial" panose="020B0604020202020204" pitchFamily="34" charset="0"/>
            </a:endParaRPr>
          </a:p>
          <a:p>
            <a:r>
              <a:rPr lang="en-GB" altLang="en-US" sz="1200" dirty="0">
                <a:cs typeface="Arial" panose="020B0604020202020204" pitchFamily="34" charset="0"/>
              </a:rPr>
              <a:t>Treatment: </a:t>
            </a:r>
            <a:br>
              <a:rPr lang="en-GB" altLang="en-US" sz="1200" dirty="0">
                <a:cs typeface="Arial" panose="020B0604020202020204" pitchFamily="34" charset="0"/>
              </a:rPr>
            </a:br>
            <a:r>
              <a:rPr lang="en-GB" altLang="en-US" sz="1200" dirty="0">
                <a:cs typeface="Arial" panose="020B0604020202020204" pitchFamily="34" charset="0"/>
              </a:rPr>
              <a:t>2x10 mg/d dydrogesterone, Day 5 to 25 of cycle</a:t>
            </a:r>
          </a:p>
          <a:p>
            <a:endParaRPr lang="en-GB" altLang="en-US" sz="1200" dirty="0">
              <a:cs typeface="Arial" panose="020B0604020202020204" pitchFamily="34" charset="0"/>
            </a:endParaRPr>
          </a:p>
          <a:p>
            <a:r>
              <a:rPr lang="en-GB" altLang="en-US" sz="1200" dirty="0">
                <a:cs typeface="Arial" panose="020B0604020202020204" pitchFamily="34" charset="0"/>
              </a:rPr>
              <a:t>Treatment duration: </a:t>
            </a:r>
            <a:br>
              <a:rPr lang="en-GB" altLang="en-US" sz="1200" dirty="0">
                <a:cs typeface="Arial" panose="020B0604020202020204" pitchFamily="34" charset="0"/>
              </a:rPr>
            </a:br>
            <a:r>
              <a:rPr lang="en-GB" altLang="en-US" sz="1200" dirty="0">
                <a:cs typeface="Arial" panose="020B0604020202020204" pitchFamily="34" charset="0"/>
              </a:rPr>
              <a:t>6 cycles</a:t>
            </a:r>
          </a:p>
          <a:p>
            <a:endParaRPr lang="en-GB" altLang="en-US" sz="1200" dirty="0">
              <a:cs typeface="Arial" panose="020B0604020202020204" pitchFamily="34" charset="0"/>
            </a:endParaRPr>
          </a:p>
          <a:p>
            <a:r>
              <a:rPr lang="en-GB" altLang="en-US" sz="1200" dirty="0">
                <a:cs typeface="Arial" panose="020B0604020202020204" pitchFamily="34" charset="0"/>
              </a:rPr>
              <a:t>298 cycles and 50 patients were available for the </a:t>
            </a:r>
            <a:br>
              <a:rPr lang="en-GB" altLang="en-US" sz="1200" dirty="0">
                <a:cs typeface="Arial" panose="020B0604020202020204" pitchFamily="34" charset="0"/>
              </a:rPr>
            </a:br>
            <a:r>
              <a:rPr lang="en-GB" altLang="en-US" sz="1200" dirty="0">
                <a:cs typeface="Arial" panose="020B0604020202020204" pitchFamily="34" charset="0"/>
              </a:rPr>
              <a:t>final analysis</a:t>
            </a:r>
            <a:endParaRPr lang="en-IN" sz="1200" dirty="0">
              <a:cs typeface="Arial" panose="020B0604020202020204" pitchFamily="34" charset="0"/>
            </a:endParaRPr>
          </a:p>
        </p:txBody>
      </p:sp>
      <p:sp>
        <p:nvSpPr>
          <p:cNvPr id="15" name="Slide Number Placeholder 2">
            <a:extLst>
              <a:ext uri="{FF2B5EF4-FFF2-40B4-BE49-F238E27FC236}">
                <a16:creationId xmlns:a16="http://schemas.microsoft.com/office/drawing/2014/main" xmlns="" id="{0FB1ECB1-0F3D-4233-9042-936E7CB4CBCC}"/>
              </a:ext>
            </a:extLst>
          </p:cNvPr>
          <p:cNvSpPr txBox="1">
            <a:spLocks/>
          </p:cNvSpPr>
          <p:nvPr/>
        </p:nvSpPr>
        <p:spPr>
          <a:xfrm>
            <a:off x="78056" y="6407532"/>
            <a:ext cx="415659" cy="283464"/>
          </a:xfrm>
          <a:prstGeom prst="rect">
            <a:avLst/>
          </a:prstGeom>
        </p:spPr>
        <p:txBody>
          <a:bodyPr vert="horz" lIns="91440" tIns="45720" rIns="91440" bIns="45720" rtlCol="0" anchor="ctr"/>
          <a:lstStyle>
            <a:defPPr>
              <a:defRPr lang="en-US"/>
            </a:defPPr>
            <a:lvl1pPr marL="0" algn="l" defTabSz="914400" rtl="0" eaLnBrk="1" latinLnBrk="0" hangingPunct="1">
              <a:defRPr sz="10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A2885E78-1F86-4A3D-9EE1-B0103B1CEF15}" type="slidenum">
              <a:rPr lang="en-US" smtClean="0">
                <a:solidFill>
                  <a:srgbClr val="000000"/>
                </a:solidFill>
              </a:rPr>
              <a:pPr/>
              <a:t>28</a:t>
            </a:fld>
            <a:endParaRPr lang="en-US" dirty="0">
              <a:solidFill>
                <a:srgbClr val="000000"/>
              </a:solidFill>
            </a:endParaRPr>
          </a:p>
        </p:txBody>
      </p:sp>
      <p:sp>
        <p:nvSpPr>
          <p:cNvPr id="16" name="TextBox 15"/>
          <p:cNvSpPr txBox="1"/>
          <p:nvPr/>
        </p:nvSpPr>
        <p:spPr>
          <a:xfrm>
            <a:off x="8401387" y="144485"/>
            <a:ext cx="652743" cy="369332"/>
          </a:xfrm>
          <a:prstGeom prst="rect">
            <a:avLst/>
          </a:prstGeom>
          <a:solidFill>
            <a:srgbClr val="FFFF00"/>
          </a:solidFill>
        </p:spPr>
        <p:txBody>
          <a:bodyPr wrap="none" rtlCol="0">
            <a:spAutoFit/>
          </a:bodyPr>
          <a:lstStyle/>
          <a:p>
            <a:r>
              <a:rPr lang="tr-TR" dirty="0" smtClean="0">
                <a:solidFill>
                  <a:srgbClr val="FF0000"/>
                </a:solidFill>
              </a:rPr>
              <a:t>1965</a:t>
            </a:r>
            <a:endParaRPr lang="tr-TR" dirty="0">
              <a:solidFill>
                <a:srgbClr val="FF0000"/>
              </a:solidFill>
            </a:endParaRPr>
          </a:p>
        </p:txBody>
      </p:sp>
    </p:spTree>
    <p:extLst>
      <p:ext uri="{BB962C8B-B14F-4D97-AF65-F5344CB8AC3E}">
        <p14:creationId xmlns:p14="http://schemas.microsoft.com/office/powerpoint/2010/main" val="42853169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842" name="Titel 1"/>
          <p:cNvSpPr>
            <a:spLocks noGrp="1"/>
          </p:cNvSpPr>
          <p:nvPr>
            <p:ph type="title"/>
          </p:nvPr>
        </p:nvSpPr>
        <p:spPr/>
        <p:txBody>
          <a:bodyPr>
            <a:noAutofit/>
          </a:bodyPr>
          <a:lstStyle/>
          <a:p>
            <a:pPr eaLnBrk="1" hangingPunct="1"/>
            <a:r>
              <a:rPr lang="en-US" altLang="en-US" sz="3600" dirty="0">
                <a:solidFill>
                  <a:srgbClr val="FFFF00"/>
                </a:solidFill>
              </a:rPr>
              <a:t>Dydrogesterone: Pain Treatment and Patient Satisfaction</a:t>
            </a:r>
            <a:endParaRPr lang="en-US" altLang="en-US" sz="3600" baseline="30000" dirty="0">
              <a:solidFill>
                <a:srgbClr val="FFFF00"/>
              </a:solidFill>
            </a:endParaRPr>
          </a:p>
        </p:txBody>
      </p:sp>
      <p:graphicFrame>
        <p:nvGraphicFramePr>
          <p:cNvPr id="9" name="Diagramm 8"/>
          <p:cNvGraphicFramePr/>
          <p:nvPr>
            <p:extLst/>
          </p:nvPr>
        </p:nvGraphicFramePr>
        <p:xfrm>
          <a:off x="748393" y="2012151"/>
          <a:ext cx="6204857" cy="3395436"/>
        </p:xfrm>
        <a:graphic>
          <a:graphicData uri="http://schemas.openxmlformats.org/drawingml/2006/chart">
            <c:chart xmlns:c="http://schemas.openxmlformats.org/drawingml/2006/chart" xmlns:r="http://schemas.openxmlformats.org/officeDocument/2006/relationships" r:id="rId3"/>
          </a:graphicData>
        </a:graphic>
      </p:graphicFrame>
      <p:sp>
        <p:nvSpPr>
          <p:cNvPr id="35844" name="Textfeld 9"/>
          <p:cNvSpPr txBox="1">
            <a:spLocks noChangeArrowheads="1"/>
          </p:cNvSpPr>
          <p:nvPr/>
        </p:nvSpPr>
        <p:spPr bwMode="auto">
          <a:xfrm>
            <a:off x="1615441" y="2012151"/>
            <a:ext cx="435864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spcBef>
                <a:spcPct val="0"/>
              </a:spcBef>
              <a:defRPr sz="2200">
                <a:solidFill>
                  <a:schemeClr val="tx1"/>
                </a:solidFill>
                <a:latin typeface="Arial" charset="0"/>
              </a:defRPr>
            </a:lvl1pPr>
            <a:lvl2pPr marL="742950" indent="-285750" algn="l" eaLnBrk="0" hangingPunct="0">
              <a:spcBef>
                <a:spcPct val="0"/>
              </a:spcBef>
              <a:spcAft>
                <a:spcPct val="30000"/>
              </a:spcAft>
              <a:buChar char="•"/>
              <a:defRPr sz="2000">
                <a:solidFill>
                  <a:schemeClr val="tx1"/>
                </a:solidFill>
                <a:latin typeface="Arial" charset="0"/>
              </a:defRPr>
            </a:lvl2pPr>
            <a:lvl3pPr marL="1143000" indent="-228600" algn="l" eaLnBrk="0" hangingPunct="0">
              <a:spcBef>
                <a:spcPct val="0"/>
              </a:spcBef>
              <a:spcAft>
                <a:spcPct val="30000"/>
              </a:spcAft>
              <a:buChar char="–"/>
              <a:defRPr sz="1600">
                <a:solidFill>
                  <a:schemeClr val="tx1"/>
                </a:solidFill>
                <a:latin typeface="Arial" charset="0"/>
              </a:defRPr>
            </a:lvl3pPr>
            <a:lvl4pPr marL="1600200" indent="-228600" algn="l" eaLnBrk="0" hangingPunct="0">
              <a:spcBef>
                <a:spcPct val="0"/>
              </a:spcBef>
              <a:spcAft>
                <a:spcPct val="30000"/>
              </a:spcAft>
              <a:buChar char="•"/>
              <a:defRPr sz="1600">
                <a:solidFill>
                  <a:schemeClr val="tx1"/>
                </a:solidFill>
                <a:latin typeface="Arial" charset="0"/>
              </a:defRPr>
            </a:lvl4pPr>
            <a:lvl5pPr marL="2057400" indent="-228600" algn="l" eaLnBrk="0" hangingPunct="0">
              <a:spcBef>
                <a:spcPct val="0"/>
              </a:spcBef>
              <a:spcAft>
                <a:spcPct val="30000"/>
              </a:spcAft>
              <a:buChar char="–"/>
              <a:defRPr sz="1600">
                <a:solidFill>
                  <a:schemeClr val="tx1"/>
                </a:solidFill>
                <a:latin typeface="Arial" charset="0"/>
              </a:defRPr>
            </a:lvl5pPr>
            <a:lvl6pPr marL="2514600" indent="-228600" eaLnBrk="0" fontAlgn="base" hangingPunct="0">
              <a:spcBef>
                <a:spcPct val="0"/>
              </a:spcBef>
              <a:spcAft>
                <a:spcPct val="30000"/>
              </a:spcAft>
              <a:buChar char="–"/>
              <a:defRPr sz="1600">
                <a:solidFill>
                  <a:schemeClr val="tx1"/>
                </a:solidFill>
                <a:latin typeface="Arial" charset="0"/>
              </a:defRPr>
            </a:lvl6pPr>
            <a:lvl7pPr marL="2971800" indent="-228600" eaLnBrk="0" fontAlgn="base" hangingPunct="0">
              <a:spcBef>
                <a:spcPct val="0"/>
              </a:spcBef>
              <a:spcAft>
                <a:spcPct val="30000"/>
              </a:spcAft>
              <a:buChar char="–"/>
              <a:defRPr sz="1600">
                <a:solidFill>
                  <a:schemeClr val="tx1"/>
                </a:solidFill>
                <a:latin typeface="Arial" charset="0"/>
              </a:defRPr>
            </a:lvl7pPr>
            <a:lvl8pPr marL="3429000" indent="-228600" eaLnBrk="0" fontAlgn="base" hangingPunct="0">
              <a:spcBef>
                <a:spcPct val="0"/>
              </a:spcBef>
              <a:spcAft>
                <a:spcPct val="30000"/>
              </a:spcAft>
              <a:buChar char="–"/>
              <a:defRPr sz="1600">
                <a:solidFill>
                  <a:schemeClr val="tx1"/>
                </a:solidFill>
                <a:latin typeface="Arial" charset="0"/>
              </a:defRPr>
            </a:lvl8pPr>
            <a:lvl9pPr marL="3886200" indent="-228600" eaLnBrk="0" fontAlgn="base" hangingPunct="0">
              <a:spcBef>
                <a:spcPct val="0"/>
              </a:spcBef>
              <a:spcAft>
                <a:spcPct val="30000"/>
              </a:spcAft>
              <a:buChar char="–"/>
              <a:defRPr sz="1600">
                <a:solidFill>
                  <a:schemeClr val="tx1"/>
                </a:solidFill>
                <a:latin typeface="Arial" charset="0"/>
              </a:defRPr>
            </a:lvl9pPr>
          </a:lstStyle>
          <a:p>
            <a:pPr algn="ctr" eaLnBrk="1" hangingPunct="1">
              <a:spcBef>
                <a:spcPct val="50000"/>
              </a:spcBef>
            </a:pPr>
            <a:r>
              <a:rPr lang="en-US" altLang="en-US" sz="1200" b="1" dirty="0">
                <a:latin typeface="+mn-lt"/>
              </a:rPr>
              <a:t>Percentage of cycles with reported </a:t>
            </a:r>
            <a:br>
              <a:rPr lang="en-US" altLang="en-US" sz="1200" b="1" dirty="0">
                <a:latin typeface="+mn-lt"/>
              </a:rPr>
            </a:br>
            <a:r>
              <a:rPr lang="en-US" altLang="en-US" sz="1200" b="1" dirty="0">
                <a:latin typeface="+mn-lt"/>
              </a:rPr>
              <a:t>symptoms and patient dissatisfaction</a:t>
            </a:r>
            <a:br>
              <a:rPr lang="en-US" altLang="en-US" sz="1200" b="1" dirty="0">
                <a:latin typeface="+mn-lt"/>
              </a:rPr>
            </a:br>
            <a:endParaRPr lang="en-US" altLang="en-US" sz="1200" b="1" dirty="0">
              <a:latin typeface="+mn-lt"/>
            </a:endParaRPr>
          </a:p>
        </p:txBody>
      </p:sp>
      <p:sp>
        <p:nvSpPr>
          <p:cNvPr id="35845" name="Content Placeholder 100"/>
          <p:cNvSpPr txBox="1">
            <a:spLocks/>
          </p:cNvSpPr>
          <p:nvPr/>
        </p:nvSpPr>
        <p:spPr bwMode="gray">
          <a:xfrm>
            <a:off x="354013" y="6239669"/>
            <a:ext cx="6295801" cy="326243"/>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rtlCol="0">
            <a:spAutoFit/>
          </a:bodyPr>
          <a:lstStyle>
            <a:defPPr>
              <a:defRPr lang="en-US"/>
            </a:defPPr>
            <a:lvl1pPr indent="0" fontAlgn="base">
              <a:lnSpc>
                <a:spcPct val="95000"/>
              </a:lnSpc>
              <a:spcBef>
                <a:spcPct val="30000"/>
              </a:spcBef>
              <a:spcAft>
                <a:spcPct val="20000"/>
              </a:spcAft>
              <a:buClr>
                <a:schemeClr val="tx1"/>
              </a:buClr>
              <a:buSzPct val="110000"/>
              <a:buFont typeface="Arial" panose="020B0604020202020204" pitchFamily="34" charset="0"/>
              <a:buNone/>
              <a:defRPr sz="800"/>
            </a:lvl1pPr>
            <a:lvl2pPr marL="432000" indent="-230400">
              <a:spcBef>
                <a:spcPts val="600"/>
              </a:spcBef>
              <a:spcAft>
                <a:spcPts val="600"/>
              </a:spcAft>
              <a:buClr>
                <a:schemeClr val="accent2"/>
              </a:buClr>
              <a:buFont typeface="Georgia" panose="02040502050405020303" pitchFamily="18" charset="0"/>
              <a:buChar char="–"/>
            </a:lvl2pPr>
            <a:lvl3pPr marL="648000" indent="-228600">
              <a:spcBef>
                <a:spcPts val="600"/>
              </a:spcBef>
              <a:spcAft>
                <a:spcPts val="600"/>
              </a:spcAft>
              <a:buClr>
                <a:schemeClr val="accent2"/>
              </a:buClr>
              <a:buFont typeface="Arial" panose="020B0604020202020204" pitchFamily="34" charset="0"/>
              <a:buChar char="•"/>
              <a:defRPr sz="1600"/>
            </a:lvl3pPr>
            <a:lvl4pPr marL="864000" indent="-228600">
              <a:spcBef>
                <a:spcPts val="600"/>
              </a:spcBef>
              <a:spcAft>
                <a:spcPts val="600"/>
              </a:spcAft>
              <a:buClr>
                <a:schemeClr val="accent2"/>
              </a:buClr>
              <a:buFont typeface="Georgia" panose="02040502050405020303" pitchFamily="18" charset="0"/>
              <a:buChar char="–"/>
              <a:defRPr sz="1400"/>
            </a:lvl4pPr>
            <a:lvl5pPr marL="914400" indent="-228600">
              <a:spcBef>
                <a:spcPts val="600"/>
              </a:spcBef>
              <a:spcAft>
                <a:spcPts val="600"/>
              </a:spcAft>
              <a:buClr>
                <a:schemeClr val="accent2"/>
              </a:buClr>
              <a:buFont typeface="Georgia" panose="02040502050405020303" pitchFamily="18" charset="0"/>
              <a:buChar char="–"/>
              <a:defRPr sz="1400"/>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r>
              <a:rPr lang="en-US" altLang="en-US" dirty="0"/>
              <a:t>1. Schellen AM, Wesselius de Casparis A. Treatment of dysmenorrhoea with dydrogesterone. Results of a double blind trial. </a:t>
            </a:r>
            <a:br>
              <a:rPr lang="en-US" altLang="en-US" dirty="0"/>
            </a:br>
            <a:r>
              <a:rPr lang="en-US" altLang="en-US" i="1" dirty="0"/>
              <a:t>Bull Soc R Belge Gynecol Obstet</a:t>
            </a:r>
            <a:r>
              <a:rPr lang="en-US" altLang="en-US" dirty="0"/>
              <a:t> 1967;37(4):273–276</a:t>
            </a:r>
          </a:p>
        </p:txBody>
      </p:sp>
      <p:sp>
        <p:nvSpPr>
          <p:cNvPr id="35846" name="Textfeld 3"/>
          <p:cNvSpPr txBox="1">
            <a:spLocks noChangeArrowheads="1"/>
          </p:cNvSpPr>
          <p:nvPr/>
        </p:nvSpPr>
        <p:spPr bwMode="auto">
          <a:xfrm>
            <a:off x="502920" y="1371600"/>
            <a:ext cx="8229600" cy="369332"/>
          </a:xfrm>
          <a:prstGeom prst="rect">
            <a:avLst/>
          </a:prstGeom>
          <a:ln/>
          <a:extLst/>
        </p:spPr>
        <p:style>
          <a:lnRef idx="2">
            <a:schemeClr val="accent2"/>
          </a:lnRef>
          <a:fillRef idx="1">
            <a:schemeClr val="lt1"/>
          </a:fillRef>
          <a:effectRef idx="0">
            <a:schemeClr val="accent2"/>
          </a:effectRef>
          <a:fontRef idx="minor">
            <a:schemeClr val="dk1"/>
          </a:fontRef>
        </p:style>
        <p:txBody>
          <a:bodyPr wrap="square">
            <a:spAutoFit/>
          </a:bodyPr>
          <a:lstStyle>
            <a:lvl1pPr algn="l" eaLnBrk="0" hangingPunct="0">
              <a:spcBef>
                <a:spcPct val="0"/>
              </a:spcBef>
              <a:defRPr sz="2200">
                <a:solidFill>
                  <a:schemeClr val="tx1"/>
                </a:solidFill>
                <a:latin typeface="Arial" charset="0"/>
              </a:defRPr>
            </a:lvl1pPr>
            <a:lvl2pPr marL="742950" indent="-285750" algn="l" eaLnBrk="0" hangingPunct="0">
              <a:spcBef>
                <a:spcPct val="0"/>
              </a:spcBef>
              <a:spcAft>
                <a:spcPct val="30000"/>
              </a:spcAft>
              <a:buChar char="•"/>
              <a:defRPr sz="2000">
                <a:solidFill>
                  <a:schemeClr val="tx1"/>
                </a:solidFill>
                <a:latin typeface="Arial" charset="0"/>
              </a:defRPr>
            </a:lvl2pPr>
            <a:lvl3pPr marL="1143000" indent="-228600" algn="l" eaLnBrk="0" hangingPunct="0">
              <a:spcBef>
                <a:spcPct val="0"/>
              </a:spcBef>
              <a:spcAft>
                <a:spcPct val="30000"/>
              </a:spcAft>
              <a:buChar char="–"/>
              <a:defRPr sz="1600">
                <a:solidFill>
                  <a:schemeClr val="tx1"/>
                </a:solidFill>
                <a:latin typeface="Arial" charset="0"/>
              </a:defRPr>
            </a:lvl3pPr>
            <a:lvl4pPr marL="1600200" indent="-228600" algn="l" eaLnBrk="0" hangingPunct="0">
              <a:spcBef>
                <a:spcPct val="0"/>
              </a:spcBef>
              <a:spcAft>
                <a:spcPct val="30000"/>
              </a:spcAft>
              <a:buChar char="•"/>
              <a:defRPr sz="1600">
                <a:solidFill>
                  <a:schemeClr val="tx1"/>
                </a:solidFill>
                <a:latin typeface="Arial" charset="0"/>
              </a:defRPr>
            </a:lvl4pPr>
            <a:lvl5pPr marL="2057400" indent="-228600" algn="l" eaLnBrk="0" hangingPunct="0">
              <a:spcBef>
                <a:spcPct val="0"/>
              </a:spcBef>
              <a:spcAft>
                <a:spcPct val="30000"/>
              </a:spcAft>
              <a:buChar char="–"/>
              <a:defRPr sz="1600">
                <a:solidFill>
                  <a:schemeClr val="tx1"/>
                </a:solidFill>
                <a:latin typeface="Arial" charset="0"/>
              </a:defRPr>
            </a:lvl5pPr>
            <a:lvl6pPr marL="2514600" indent="-228600" eaLnBrk="0" fontAlgn="base" hangingPunct="0">
              <a:spcBef>
                <a:spcPct val="0"/>
              </a:spcBef>
              <a:spcAft>
                <a:spcPct val="30000"/>
              </a:spcAft>
              <a:buChar char="–"/>
              <a:defRPr sz="1600">
                <a:solidFill>
                  <a:schemeClr val="tx1"/>
                </a:solidFill>
                <a:latin typeface="Arial" charset="0"/>
              </a:defRPr>
            </a:lvl6pPr>
            <a:lvl7pPr marL="2971800" indent="-228600" eaLnBrk="0" fontAlgn="base" hangingPunct="0">
              <a:spcBef>
                <a:spcPct val="0"/>
              </a:spcBef>
              <a:spcAft>
                <a:spcPct val="30000"/>
              </a:spcAft>
              <a:buChar char="–"/>
              <a:defRPr sz="1600">
                <a:solidFill>
                  <a:schemeClr val="tx1"/>
                </a:solidFill>
                <a:latin typeface="Arial" charset="0"/>
              </a:defRPr>
            </a:lvl7pPr>
            <a:lvl8pPr marL="3429000" indent="-228600" eaLnBrk="0" fontAlgn="base" hangingPunct="0">
              <a:spcBef>
                <a:spcPct val="0"/>
              </a:spcBef>
              <a:spcAft>
                <a:spcPct val="30000"/>
              </a:spcAft>
              <a:buChar char="–"/>
              <a:defRPr sz="1600">
                <a:solidFill>
                  <a:schemeClr val="tx1"/>
                </a:solidFill>
                <a:latin typeface="Arial" charset="0"/>
              </a:defRPr>
            </a:lvl8pPr>
            <a:lvl9pPr marL="3886200" indent="-228600" eaLnBrk="0" fontAlgn="base" hangingPunct="0">
              <a:spcBef>
                <a:spcPct val="0"/>
              </a:spcBef>
              <a:spcAft>
                <a:spcPct val="30000"/>
              </a:spcAft>
              <a:buChar char="–"/>
              <a:defRPr sz="1600">
                <a:solidFill>
                  <a:schemeClr val="tx1"/>
                </a:solidFill>
                <a:latin typeface="Arial" charset="0"/>
              </a:defRPr>
            </a:lvl9pPr>
          </a:lstStyle>
          <a:p>
            <a:pPr algn="ctr" eaLnBrk="1" hangingPunct="1">
              <a:spcBef>
                <a:spcPct val="50000"/>
              </a:spcBef>
              <a:spcAft>
                <a:spcPts val="1200"/>
              </a:spcAft>
            </a:pPr>
            <a:r>
              <a:rPr lang="en-US" altLang="en-US" sz="1800" b="1" dirty="0">
                <a:solidFill>
                  <a:srgbClr val="D8027F"/>
                </a:solidFill>
                <a:latin typeface="+mn-lt"/>
              </a:rPr>
              <a:t>Cross-over study of severe primary dysmenorrhea</a:t>
            </a:r>
            <a:r>
              <a:rPr lang="en-US" altLang="en-US" sz="1800" b="1" baseline="30000" dirty="0">
                <a:solidFill>
                  <a:srgbClr val="D8027F"/>
                </a:solidFill>
                <a:latin typeface="+mn-lt"/>
              </a:rPr>
              <a:t>1</a:t>
            </a:r>
            <a:endParaRPr lang="en-US" altLang="en-US" sz="1800" baseline="30000" dirty="0">
              <a:latin typeface="+mn-lt"/>
            </a:endParaRPr>
          </a:p>
        </p:txBody>
      </p:sp>
      <p:sp>
        <p:nvSpPr>
          <p:cNvPr id="35847" name="Textfeld 9"/>
          <p:cNvSpPr txBox="1">
            <a:spLocks noChangeArrowheads="1"/>
          </p:cNvSpPr>
          <p:nvPr/>
        </p:nvSpPr>
        <p:spPr bwMode="auto">
          <a:xfrm rot="-5400000">
            <a:off x="166943" y="3323098"/>
            <a:ext cx="99418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0"/>
              </a:spcBef>
              <a:defRPr sz="2200">
                <a:solidFill>
                  <a:schemeClr val="tx1"/>
                </a:solidFill>
                <a:latin typeface="Arial" charset="0"/>
              </a:defRPr>
            </a:lvl1pPr>
            <a:lvl2pPr marL="742950" indent="-285750" algn="l" eaLnBrk="0" hangingPunct="0">
              <a:spcBef>
                <a:spcPct val="0"/>
              </a:spcBef>
              <a:spcAft>
                <a:spcPct val="30000"/>
              </a:spcAft>
              <a:buChar char="•"/>
              <a:defRPr sz="2000">
                <a:solidFill>
                  <a:schemeClr val="tx1"/>
                </a:solidFill>
                <a:latin typeface="Arial" charset="0"/>
              </a:defRPr>
            </a:lvl2pPr>
            <a:lvl3pPr marL="1143000" indent="-228600" algn="l" eaLnBrk="0" hangingPunct="0">
              <a:spcBef>
                <a:spcPct val="0"/>
              </a:spcBef>
              <a:spcAft>
                <a:spcPct val="30000"/>
              </a:spcAft>
              <a:buChar char="–"/>
              <a:defRPr sz="1600">
                <a:solidFill>
                  <a:schemeClr val="tx1"/>
                </a:solidFill>
                <a:latin typeface="Arial" charset="0"/>
              </a:defRPr>
            </a:lvl3pPr>
            <a:lvl4pPr marL="1600200" indent="-228600" algn="l" eaLnBrk="0" hangingPunct="0">
              <a:spcBef>
                <a:spcPct val="0"/>
              </a:spcBef>
              <a:spcAft>
                <a:spcPct val="30000"/>
              </a:spcAft>
              <a:buChar char="•"/>
              <a:defRPr sz="1600">
                <a:solidFill>
                  <a:schemeClr val="tx1"/>
                </a:solidFill>
                <a:latin typeface="Arial" charset="0"/>
              </a:defRPr>
            </a:lvl4pPr>
            <a:lvl5pPr marL="2057400" indent="-228600" algn="l" eaLnBrk="0" hangingPunct="0">
              <a:spcBef>
                <a:spcPct val="0"/>
              </a:spcBef>
              <a:spcAft>
                <a:spcPct val="30000"/>
              </a:spcAft>
              <a:buChar char="–"/>
              <a:defRPr sz="1600">
                <a:solidFill>
                  <a:schemeClr val="tx1"/>
                </a:solidFill>
                <a:latin typeface="Arial" charset="0"/>
              </a:defRPr>
            </a:lvl5pPr>
            <a:lvl6pPr marL="2514600" indent="-228600" eaLnBrk="0" fontAlgn="base" hangingPunct="0">
              <a:spcBef>
                <a:spcPct val="0"/>
              </a:spcBef>
              <a:spcAft>
                <a:spcPct val="30000"/>
              </a:spcAft>
              <a:buChar char="–"/>
              <a:defRPr sz="1600">
                <a:solidFill>
                  <a:schemeClr val="tx1"/>
                </a:solidFill>
                <a:latin typeface="Arial" charset="0"/>
              </a:defRPr>
            </a:lvl6pPr>
            <a:lvl7pPr marL="2971800" indent="-228600" eaLnBrk="0" fontAlgn="base" hangingPunct="0">
              <a:spcBef>
                <a:spcPct val="0"/>
              </a:spcBef>
              <a:spcAft>
                <a:spcPct val="30000"/>
              </a:spcAft>
              <a:buChar char="–"/>
              <a:defRPr sz="1600">
                <a:solidFill>
                  <a:schemeClr val="tx1"/>
                </a:solidFill>
                <a:latin typeface="Arial" charset="0"/>
              </a:defRPr>
            </a:lvl7pPr>
            <a:lvl8pPr marL="3429000" indent="-228600" eaLnBrk="0" fontAlgn="base" hangingPunct="0">
              <a:spcBef>
                <a:spcPct val="0"/>
              </a:spcBef>
              <a:spcAft>
                <a:spcPct val="30000"/>
              </a:spcAft>
              <a:buChar char="–"/>
              <a:defRPr sz="1600">
                <a:solidFill>
                  <a:schemeClr val="tx1"/>
                </a:solidFill>
                <a:latin typeface="Arial" charset="0"/>
              </a:defRPr>
            </a:lvl8pPr>
            <a:lvl9pPr marL="3886200" indent="-228600" eaLnBrk="0" fontAlgn="base" hangingPunct="0">
              <a:spcBef>
                <a:spcPct val="0"/>
              </a:spcBef>
              <a:spcAft>
                <a:spcPct val="30000"/>
              </a:spcAft>
              <a:buChar char="–"/>
              <a:defRPr sz="1600">
                <a:solidFill>
                  <a:schemeClr val="tx1"/>
                </a:solidFill>
                <a:latin typeface="Arial" charset="0"/>
              </a:defRPr>
            </a:lvl9pPr>
          </a:lstStyle>
          <a:p>
            <a:pPr algn="ctr" eaLnBrk="1" hangingPunct="1">
              <a:spcBef>
                <a:spcPct val="50000"/>
              </a:spcBef>
            </a:pPr>
            <a:r>
              <a:rPr lang="en-US" altLang="en-US" sz="1200" b="1" dirty="0">
                <a:latin typeface="+mn-lt"/>
              </a:rPr>
              <a:t>Cycles (%)</a:t>
            </a:r>
          </a:p>
        </p:txBody>
      </p:sp>
      <p:sp>
        <p:nvSpPr>
          <p:cNvPr id="35848" name="Textfeld 34"/>
          <p:cNvSpPr>
            <a:spLocks noChangeArrowheads="1"/>
          </p:cNvSpPr>
          <p:nvPr/>
        </p:nvSpPr>
        <p:spPr bwMode="auto">
          <a:xfrm>
            <a:off x="446882" y="5407587"/>
            <a:ext cx="8229600" cy="646986"/>
          </a:xfrm>
          <a:prstGeom prst="roundRect">
            <a:avLst>
              <a:gd name="adj" fmla="val 16667"/>
            </a:avLst>
          </a:prstGeom>
          <a:noFill/>
          <a:ln w="19050">
            <a:solidFill>
              <a:srgbClr val="D8027F"/>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lgn="l" eaLnBrk="0" hangingPunct="0">
              <a:spcBef>
                <a:spcPct val="0"/>
              </a:spcBef>
              <a:defRPr sz="2200">
                <a:solidFill>
                  <a:schemeClr val="tx1"/>
                </a:solidFill>
                <a:latin typeface="Arial" charset="0"/>
              </a:defRPr>
            </a:lvl1pPr>
            <a:lvl2pPr marL="742950" indent="-285750" algn="l" eaLnBrk="0" hangingPunct="0">
              <a:spcBef>
                <a:spcPct val="0"/>
              </a:spcBef>
              <a:spcAft>
                <a:spcPct val="30000"/>
              </a:spcAft>
              <a:buChar char="•"/>
              <a:defRPr sz="2000">
                <a:solidFill>
                  <a:schemeClr val="tx1"/>
                </a:solidFill>
                <a:latin typeface="Arial" charset="0"/>
              </a:defRPr>
            </a:lvl2pPr>
            <a:lvl3pPr marL="1143000" indent="-228600" algn="l" eaLnBrk="0" hangingPunct="0">
              <a:spcBef>
                <a:spcPct val="0"/>
              </a:spcBef>
              <a:spcAft>
                <a:spcPct val="30000"/>
              </a:spcAft>
              <a:buChar char="–"/>
              <a:defRPr sz="1600">
                <a:solidFill>
                  <a:schemeClr val="tx1"/>
                </a:solidFill>
                <a:latin typeface="Arial" charset="0"/>
              </a:defRPr>
            </a:lvl3pPr>
            <a:lvl4pPr marL="1600200" indent="-228600" algn="l" eaLnBrk="0" hangingPunct="0">
              <a:spcBef>
                <a:spcPct val="0"/>
              </a:spcBef>
              <a:spcAft>
                <a:spcPct val="30000"/>
              </a:spcAft>
              <a:buChar char="•"/>
              <a:defRPr sz="1600">
                <a:solidFill>
                  <a:schemeClr val="tx1"/>
                </a:solidFill>
                <a:latin typeface="Arial" charset="0"/>
              </a:defRPr>
            </a:lvl4pPr>
            <a:lvl5pPr marL="2057400" indent="-228600" algn="l" eaLnBrk="0" hangingPunct="0">
              <a:spcBef>
                <a:spcPct val="0"/>
              </a:spcBef>
              <a:spcAft>
                <a:spcPct val="30000"/>
              </a:spcAft>
              <a:buChar char="–"/>
              <a:defRPr sz="1600">
                <a:solidFill>
                  <a:schemeClr val="tx1"/>
                </a:solidFill>
                <a:latin typeface="Arial" charset="0"/>
              </a:defRPr>
            </a:lvl5pPr>
            <a:lvl6pPr marL="2514600" indent="-228600" eaLnBrk="0" fontAlgn="base" hangingPunct="0">
              <a:spcBef>
                <a:spcPct val="0"/>
              </a:spcBef>
              <a:spcAft>
                <a:spcPct val="30000"/>
              </a:spcAft>
              <a:buChar char="–"/>
              <a:defRPr sz="1600">
                <a:solidFill>
                  <a:schemeClr val="tx1"/>
                </a:solidFill>
                <a:latin typeface="Arial" charset="0"/>
              </a:defRPr>
            </a:lvl6pPr>
            <a:lvl7pPr marL="2971800" indent="-228600" eaLnBrk="0" fontAlgn="base" hangingPunct="0">
              <a:spcBef>
                <a:spcPct val="0"/>
              </a:spcBef>
              <a:spcAft>
                <a:spcPct val="30000"/>
              </a:spcAft>
              <a:buChar char="–"/>
              <a:defRPr sz="1600">
                <a:solidFill>
                  <a:schemeClr val="tx1"/>
                </a:solidFill>
                <a:latin typeface="Arial" charset="0"/>
              </a:defRPr>
            </a:lvl7pPr>
            <a:lvl8pPr marL="3429000" indent="-228600" eaLnBrk="0" fontAlgn="base" hangingPunct="0">
              <a:spcBef>
                <a:spcPct val="0"/>
              </a:spcBef>
              <a:spcAft>
                <a:spcPct val="30000"/>
              </a:spcAft>
              <a:buChar char="–"/>
              <a:defRPr sz="1600">
                <a:solidFill>
                  <a:schemeClr val="tx1"/>
                </a:solidFill>
                <a:latin typeface="Arial" charset="0"/>
              </a:defRPr>
            </a:lvl8pPr>
            <a:lvl9pPr marL="3886200" indent="-228600" eaLnBrk="0" fontAlgn="base" hangingPunct="0">
              <a:spcBef>
                <a:spcPct val="0"/>
              </a:spcBef>
              <a:spcAft>
                <a:spcPct val="30000"/>
              </a:spcAft>
              <a:buChar char="–"/>
              <a:defRPr sz="1600">
                <a:solidFill>
                  <a:schemeClr val="tx1"/>
                </a:solidFill>
                <a:latin typeface="Arial" charset="0"/>
              </a:defRPr>
            </a:lvl9pPr>
          </a:lstStyle>
          <a:p>
            <a:pPr algn="ctr" eaLnBrk="1" hangingPunct="1">
              <a:spcBef>
                <a:spcPct val="50000"/>
              </a:spcBef>
            </a:pPr>
            <a:r>
              <a:rPr lang="en-US" altLang="en-US" sz="1600" dirty="0">
                <a:latin typeface="+mn-lt"/>
              </a:rPr>
              <a:t>Dydrogesterone was significantly better in reducing </a:t>
            </a:r>
            <a:br>
              <a:rPr lang="en-US" altLang="en-US" sz="1600" dirty="0">
                <a:latin typeface="+mn-lt"/>
              </a:rPr>
            </a:br>
            <a:r>
              <a:rPr lang="en-US" altLang="en-US" sz="1600" dirty="0">
                <a:latin typeface="+mn-lt"/>
              </a:rPr>
              <a:t>symptom scores for pain (p=0.006)</a:t>
            </a:r>
            <a:r>
              <a:rPr lang="en-US" altLang="en-US" sz="1600" baseline="30000" dirty="0">
                <a:latin typeface="+mn-lt"/>
              </a:rPr>
              <a:t>1</a:t>
            </a:r>
          </a:p>
        </p:txBody>
      </p:sp>
      <p:sp>
        <p:nvSpPr>
          <p:cNvPr id="35849" name="Rectangle 2"/>
          <p:cNvSpPr>
            <a:spLocks noChangeArrowheads="1"/>
          </p:cNvSpPr>
          <p:nvPr/>
        </p:nvSpPr>
        <p:spPr bwMode="auto">
          <a:xfrm>
            <a:off x="6321287" y="2474788"/>
            <a:ext cx="2411233" cy="954107"/>
          </a:xfrm>
          <a:prstGeom prst="rect">
            <a:avLst/>
          </a:prstGeom>
          <a:ln/>
          <a:extLst/>
        </p:spPr>
        <p:style>
          <a:lnRef idx="2">
            <a:schemeClr val="accent2"/>
          </a:lnRef>
          <a:fillRef idx="1">
            <a:schemeClr val="lt1"/>
          </a:fillRef>
          <a:effectRef idx="0">
            <a:schemeClr val="accent2"/>
          </a:effectRef>
          <a:fontRef idx="minor">
            <a:schemeClr val="dk1"/>
          </a:fontRef>
        </p:style>
        <p:txBody>
          <a:bodyPr wrap="square">
            <a:spAutoFit/>
          </a:bodyPr>
          <a:lstStyle>
            <a:lvl1pPr algn="l" eaLnBrk="0" hangingPunct="0">
              <a:spcBef>
                <a:spcPct val="0"/>
              </a:spcBef>
              <a:defRPr sz="2200">
                <a:solidFill>
                  <a:schemeClr val="tx1"/>
                </a:solidFill>
                <a:latin typeface="Arial" charset="0"/>
              </a:defRPr>
            </a:lvl1pPr>
            <a:lvl2pPr marL="742950" indent="-285750" algn="l" eaLnBrk="0" hangingPunct="0">
              <a:spcBef>
                <a:spcPct val="0"/>
              </a:spcBef>
              <a:spcAft>
                <a:spcPct val="30000"/>
              </a:spcAft>
              <a:buChar char="•"/>
              <a:defRPr sz="2000">
                <a:solidFill>
                  <a:schemeClr val="tx1"/>
                </a:solidFill>
                <a:latin typeface="Arial" charset="0"/>
              </a:defRPr>
            </a:lvl2pPr>
            <a:lvl3pPr marL="1143000" indent="-228600" algn="l" eaLnBrk="0" hangingPunct="0">
              <a:spcBef>
                <a:spcPct val="0"/>
              </a:spcBef>
              <a:spcAft>
                <a:spcPct val="30000"/>
              </a:spcAft>
              <a:buChar char="–"/>
              <a:defRPr sz="1600">
                <a:solidFill>
                  <a:schemeClr val="tx1"/>
                </a:solidFill>
                <a:latin typeface="Arial" charset="0"/>
              </a:defRPr>
            </a:lvl3pPr>
            <a:lvl4pPr marL="1600200" indent="-228600" algn="l" eaLnBrk="0" hangingPunct="0">
              <a:spcBef>
                <a:spcPct val="0"/>
              </a:spcBef>
              <a:spcAft>
                <a:spcPct val="30000"/>
              </a:spcAft>
              <a:buChar char="•"/>
              <a:defRPr sz="1600">
                <a:solidFill>
                  <a:schemeClr val="tx1"/>
                </a:solidFill>
                <a:latin typeface="Arial" charset="0"/>
              </a:defRPr>
            </a:lvl4pPr>
            <a:lvl5pPr marL="2057400" indent="-228600" algn="l" eaLnBrk="0" hangingPunct="0">
              <a:spcBef>
                <a:spcPct val="0"/>
              </a:spcBef>
              <a:spcAft>
                <a:spcPct val="30000"/>
              </a:spcAft>
              <a:buChar char="–"/>
              <a:defRPr sz="1600">
                <a:solidFill>
                  <a:schemeClr val="tx1"/>
                </a:solidFill>
                <a:latin typeface="Arial" charset="0"/>
              </a:defRPr>
            </a:lvl5pPr>
            <a:lvl6pPr marL="2514600" indent="-228600" eaLnBrk="0" fontAlgn="base" hangingPunct="0">
              <a:spcBef>
                <a:spcPct val="0"/>
              </a:spcBef>
              <a:spcAft>
                <a:spcPct val="30000"/>
              </a:spcAft>
              <a:buChar char="–"/>
              <a:defRPr sz="1600">
                <a:solidFill>
                  <a:schemeClr val="tx1"/>
                </a:solidFill>
                <a:latin typeface="Arial" charset="0"/>
              </a:defRPr>
            </a:lvl6pPr>
            <a:lvl7pPr marL="2971800" indent="-228600" eaLnBrk="0" fontAlgn="base" hangingPunct="0">
              <a:spcBef>
                <a:spcPct val="0"/>
              </a:spcBef>
              <a:spcAft>
                <a:spcPct val="30000"/>
              </a:spcAft>
              <a:buChar char="–"/>
              <a:defRPr sz="1600">
                <a:solidFill>
                  <a:schemeClr val="tx1"/>
                </a:solidFill>
                <a:latin typeface="Arial" charset="0"/>
              </a:defRPr>
            </a:lvl7pPr>
            <a:lvl8pPr marL="3429000" indent="-228600" eaLnBrk="0" fontAlgn="base" hangingPunct="0">
              <a:spcBef>
                <a:spcPct val="0"/>
              </a:spcBef>
              <a:spcAft>
                <a:spcPct val="30000"/>
              </a:spcAft>
              <a:buChar char="–"/>
              <a:defRPr sz="1600">
                <a:solidFill>
                  <a:schemeClr val="tx1"/>
                </a:solidFill>
                <a:latin typeface="Arial" charset="0"/>
              </a:defRPr>
            </a:lvl8pPr>
            <a:lvl9pPr marL="3886200" indent="-228600" eaLnBrk="0" fontAlgn="base" hangingPunct="0">
              <a:spcBef>
                <a:spcPct val="0"/>
              </a:spcBef>
              <a:spcAft>
                <a:spcPct val="30000"/>
              </a:spcAft>
              <a:buChar char="–"/>
              <a:defRPr sz="1600">
                <a:solidFill>
                  <a:schemeClr val="tx1"/>
                </a:solidFill>
                <a:latin typeface="Arial" charset="0"/>
              </a:defRPr>
            </a:lvl9pPr>
          </a:lstStyle>
          <a:p>
            <a:pPr eaLnBrk="1" hangingPunct="1">
              <a:spcBef>
                <a:spcPts val="0"/>
              </a:spcBef>
            </a:pPr>
            <a:r>
              <a:rPr lang="en-GB" altLang="en-US" sz="1400" dirty="0">
                <a:solidFill>
                  <a:srgbClr val="FF0000"/>
                </a:solidFill>
                <a:latin typeface="+mn-lt"/>
              </a:rPr>
              <a:t>N=18 in the final analysis, 16–35 years old, dydrogesterone  3x5 mg/d, </a:t>
            </a:r>
          </a:p>
          <a:p>
            <a:pPr eaLnBrk="1" hangingPunct="1">
              <a:spcBef>
                <a:spcPts val="0"/>
              </a:spcBef>
            </a:pPr>
            <a:r>
              <a:rPr lang="en-GB" altLang="en-US" sz="1400" dirty="0">
                <a:solidFill>
                  <a:srgbClr val="FF0000"/>
                </a:solidFill>
                <a:latin typeface="+mn-lt"/>
              </a:rPr>
              <a:t>Days 5 to 25 of cycle</a:t>
            </a:r>
          </a:p>
        </p:txBody>
      </p:sp>
      <p:grpSp>
        <p:nvGrpSpPr>
          <p:cNvPr id="2" name="Group 1">
            <a:extLst>
              <a:ext uri="{FF2B5EF4-FFF2-40B4-BE49-F238E27FC236}">
                <a16:creationId xmlns:a16="http://schemas.microsoft.com/office/drawing/2014/main" xmlns="" id="{4EA56FC7-4C00-4019-A7E5-00C22C521CAF}"/>
              </a:ext>
            </a:extLst>
          </p:cNvPr>
          <p:cNvGrpSpPr/>
          <p:nvPr/>
        </p:nvGrpSpPr>
        <p:grpSpPr>
          <a:xfrm>
            <a:off x="6077576" y="3494864"/>
            <a:ext cx="1539863" cy="437430"/>
            <a:chOff x="6077576" y="3494864"/>
            <a:chExt cx="1539863" cy="437430"/>
          </a:xfrm>
        </p:grpSpPr>
        <p:sp>
          <p:nvSpPr>
            <p:cNvPr id="10" name="TextBox 9"/>
            <p:cNvSpPr txBox="1"/>
            <p:nvPr/>
          </p:nvSpPr>
          <p:spPr>
            <a:xfrm>
              <a:off x="6077576" y="3494864"/>
              <a:ext cx="1524000" cy="184666"/>
            </a:xfrm>
            <a:prstGeom prst="rect">
              <a:avLst/>
            </a:prstGeom>
            <a:solidFill>
              <a:schemeClr val="bg1"/>
            </a:solidFill>
          </p:spPr>
          <p:txBody>
            <a:bodyPr wrap="square" lIns="0" tIns="0" rIns="0" bIns="0" rtlCol="0">
              <a:spAutoFit/>
            </a:bodyPr>
            <a:lstStyle/>
            <a:p>
              <a:pPr algn="l"/>
              <a:r>
                <a:rPr lang="en-GB" sz="1200" b="1" dirty="0"/>
                <a:t>Dydrogesterone</a:t>
              </a:r>
            </a:p>
          </p:txBody>
        </p:sp>
        <p:sp>
          <p:nvSpPr>
            <p:cNvPr id="12" name="TextBox 11">
              <a:extLst>
                <a:ext uri="{FF2B5EF4-FFF2-40B4-BE49-F238E27FC236}">
                  <a16:creationId xmlns:a16="http://schemas.microsoft.com/office/drawing/2014/main" xmlns="" id="{666B775E-0B3F-46E6-AA5B-CFA15829D413}"/>
                </a:ext>
              </a:extLst>
            </p:cNvPr>
            <p:cNvSpPr txBox="1"/>
            <p:nvPr/>
          </p:nvSpPr>
          <p:spPr>
            <a:xfrm>
              <a:off x="6093439" y="3747628"/>
              <a:ext cx="1524000" cy="184666"/>
            </a:xfrm>
            <a:prstGeom prst="rect">
              <a:avLst/>
            </a:prstGeom>
            <a:solidFill>
              <a:schemeClr val="bg1"/>
            </a:solidFill>
          </p:spPr>
          <p:txBody>
            <a:bodyPr wrap="square" lIns="0" tIns="0" rIns="0" bIns="0" rtlCol="0">
              <a:spAutoFit/>
            </a:bodyPr>
            <a:lstStyle/>
            <a:p>
              <a:pPr algn="l"/>
              <a:r>
                <a:rPr lang="en-GB" sz="1200" b="1" dirty="0"/>
                <a:t>Placebo</a:t>
              </a:r>
            </a:p>
          </p:txBody>
        </p:sp>
      </p:grpSp>
      <p:sp>
        <p:nvSpPr>
          <p:cNvPr id="14" name="Slide Number Placeholder 2">
            <a:extLst>
              <a:ext uri="{FF2B5EF4-FFF2-40B4-BE49-F238E27FC236}">
                <a16:creationId xmlns:a16="http://schemas.microsoft.com/office/drawing/2014/main" xmlns="" id="{3B18F394-31FA-4808-B759-360A998F411D}"/>
              </a:ext>
            </a:extLst>
          </p:cNvPr>
          <p:cNvSpPr txBox="1">
            <a:spLocks/>
          </p:cNvSpPr>
          <p:nvPr/>
        </p:nvSpPr>
        <p:spPr>
          <a:xfrm>
            <a:off x="78056" y="6407532"/>
            <a:ext cx="415659" cy="283464"/>
          </a:xfrm>
          <a:prstGeom prst="rect">
            <a:avLst/>
          </a:prstGeom>
        </p:spPr>
        <p:txBody>
          <a:bodyPr vert="horz" lIns="91440" tIns="45720" rIns="91440" bIns="45720" rtlCol="0" anchor="ctr"/>
          <a:lstStyle>
            <a:defPPr>
              <a:defRPr lang="en-US"/>
            </a:defPPr>
            <a:lvl1pPr marL="0" algn="l" defTabSz="914400" rtl="0" eaLnBrk="1" latinLnBrk="0" hangingPunct="1">
              <a:defRPr sz="10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A2885E78-1F86-4A3D-9EE1-B0103B1CEF15}" type="slidenum">
              <a:rPr lang="en-US" smtClean="0">
                <a:solidFill>
                  <a:srgbClr val="000000"/>
                </a:solidFill>
              </a:rPr>
              <a:pPr/>
              <a:t>29</a:t>
            </a:fld>
            <a:endParaRPr lang="en-US" dirty="0">
              <a:solidFill>
                <a:srgbClr val="000000"/>
              </a:solidFill>
            </a:endParaRPr>
          </a:p>
        </p:txBody>
      </p:sp>
      <p:sp>
        <p:nvSpPr>
          <p:cNvPr id="15" name="TextBox 14"/>
          <p:cNvSpPr txBox="1"/>
          <p:nvPr/>
        </p:nvSpPr>
        <p:spPr>
          <a:xfrm>
            <a:off x="8377399" y="197814"/>
            <a:ext cx="652743" cy="369332"/>
          </a:xfrm>
          <a:prstGeom prst="rect">
            <a:avLst/>
          </a:prstGeom>
          <a:solidFill>
            <a:srgbClr val="FFFF00"/>
          </a:solidFill>
        </p:spPr>
        <p:txBody>
          <a:bodyPr wrap="none" rtlCol="0">
            <a:spAutoFit/>
          </a:bodyPr>
          <a:lstStyle/>
          <a:p>
            <a:r>
              <a:rPr lang="tr-TR" dirty="0" smtClean="0">
                <a:solidFill>
                  <a:srgbClr val="FF0000"/>
                </a:solidFill>
              </a:rPr>
              <a:t>1967</a:t>
            </a:r>
            <a:endParaRPr lang="tr-TR" dirty="0">
              <a:solidFill>
                <a:srgbClr val="FF0000"/>
              </a:solidFill>
            </a:endParaRPr>
          </a:p>
        </p:txBody>
      </p:sp>
    </p:spTree>
    <p:extLst>
      <p:ext uri="{BB962C8B-B14F-4D97-AF65-F5344CB8AC3E}">
        <p14:creationId xmlns:p14="http://schemas.microsoft.com/office/powerpoint/2010/main" val="2466517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578" name="Title 1"/>
          <p:cNvSpPr>
            <a:spLocks noGrp="1"/>
          </p:cNvSpPr>
          <p:nvPr>
            <p:ph type="title"/>
          </p:nvPr>
        </p:nvSpPr>
        <p:spPr>
          <a:xfrm>
            <a:off x="396083" y="-2465"/>
            <a:ext cx="8229600" cy="1143000"/>
          </a:xfrm>
        </p:spPr>
        <p:txBody>
          <a:bodyPr/>
          <a:lstStyle/>
          <a:p>
            <a:pPr eaLnBrk="1" hangingPunct="1"/>
            <a:r>
              <a:rPr lang="en-US" altLang="en-US" dirty="0">
                <a:solidFill>
                  <a:srgbClr val="FFFF00"/>
                </a:solidFill>
              </a:rPr>
              <a:t>Receptor Binding of Progestogens</a:t>
            </a:r>
          </a:p>
        </p:txBody>
      </p:sp>
      <p:sp>
        <p:nvSpPr>
          <p:cNvPr id="4" name="Content Placeholder 100"/>
          <p:cNvSpPr txBox="1">
            <a:spLocks/>
          </p:cNvSpPr>
          <p:nvPr/>
        </p:nvSpPr>
        <p:spPr bwMode="gray">
          <a:xfrm>
            <a:off x="445298" y="6285705"/>
            <a:ext cx="6681787" cy="58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marL="228600" indent="-228600" algn="l" rtl="0" fontAlgn="base">
              <a:lnSpc>
                <a:spcPct val="95000"/>
              </a:lnSpc>
              <a:spcBef>
                <a:spcPct val="30000"/>
              </a:spcBef>
              <a:spcAft>
                <a:spcPct val="20000"/>
              </a:spcAft>
              <a:buClr>
                <a:schemeClr val="tx1"/>
              </a:buClr>
              <a:buSzPct val="110000"/>
              <a:buChar char="•"/>
              <a:defRPr sz="2200">
                <a:solidFill>
                  <a:schemeClr val="tx1"/>
                </a:solidFill>
                <a:latin typeface="+mn-lt"/>
                <a:ea typeface="+mn-ea"/>
                <a:cs typeface="+mn-cs"/>
              </a:defRPr>
            </a:lvl1pPr>
            <a:lvl2pPr marL="569913" indent="-227013" algn="l" rtl="0" fontAlgn="base">
              <a:lnSpc>
                <a:spcPct val="95000"/>
              </a:lnSpc>
              <a:spcBef>
                <a:spcPct val="0"/>
              </a:spcBef>
              <a:spcAft>
                <a:spcPct val="20000"/>
              </a:spcAft>
              <a:buFont typeface="Arial" charset="0"/>
              <a:buChar char="–"/>
              <a:defRPr sz="2000">
                <a:solidFill>
                  <a:schemeClr val="tx1"/>
                </a:solidFill>
                <a:latin typeface="+mn-lt"/>
              </a:defRPr>
            </a:lvl2pPr>
            <a:lvl3pPr marL="857250" indent="-173038" algn="l" rtl="0" fontAlgn="base">
              <a:lnSpc>
                <a:spcPct val="95000"/>
              </a:lnSpc>
              <a:spcBef>
                <a:spcPct val="0"/>
              </a:spcBef>
              <a:spcAft>
                <a:spcPct val="20000"/>
              </a:spcAft>
              <a:buSzPct val="90000"/>
              <a:buChar char="•"/>
              <a:defRPr>
                <a:solidFill>
                  <a:schemeClr val="tx1"/>
                </a:solidFill>
                <a:latin typeface="+mn-lt"/>
              </a:defRPr>
            </a:lvl3pPr>
            <a:lvl4pPr marL="1143000" indent="-171450" algn="l" rtl="0" fontAlgn="base">
              <a:lnSpc>
                <a:spcPct val="95000"/>
              </a:lnSpc>
              <a:spcBef>
                <a:spcPct val="0"/>
              </a:spcBef>
              <a:spcAft>
                <a:spcPct val="20000"/>
              </a:spcAft>
              <a:buSzPct val="90000"/>
              <a:buFont typeface="Arial" charset="0"/>
              <a:buChar char="–"/>
              <a:defRPr sz="1600">
                <a:solidFill>
                  <a:schemeClr val="tx1"/>
                </a:solidFill>
                <a:latin typeface="+mn-lt"/>
              </a:defRPr>
            </a:lvl4pPr>
            <a:lvl5pPr marL="1598613" indent="-227013" algn="l" rtl="0" fontAlgn="base">
              <a:spcBef>
                <a:spcPct val="0"/>
              </a:spcBef>
              <a:spcAft>
                <a:spcPct val="30000"/>
              </a:spcAft>
              <a:buChar char="–"/>
              <a:defRPr sz="1600">
                <a:solidFill>
                  <a:schemeClr val="tx1"/>
                </a:solidFill>
                <a:latin typeface="+mn-lt"/>
              </a:defRPr>
            </a:lvl5pPr>
            <a:lvl6pPr marL="2055813" indent="-227013" algn="l" rtl="0" fontAlgn="base">
              <a:spcBef>
                <a:spcPct val="0"/>
              </a:spcBef>
              <a:spcAft>
                <a:spcPct val="30000"/>
              </a:spcAft>
              <a:buChar char="–"/>
              <a:defRPr sz="1600">
                <a:solidFill>
                  <a:schemeClr val="tx1"/>
                </a:solidFill>
                <a:latin typeface="+mn-lt"/>
              </a:defRPr>
            </a:lvl6pPr>
            <a:lvl7pPr marL="2513013" indent="-227013" algn="l" rtl="0" fontAlgn="base">
              <a:spcBef>
                <a:spcPct val="0"/>
              </a:spcBef>
              <a:spcAft>
                <a:spcPct val="30000"/>
              </a:spcAft>
              <a:buChar char="–"/>
              <a:defRPr sz="1600">
                <a:solidFill>
                  <a:schemeClr val="tx1"/>
                </a:solidFill>
                <a:latin typeface="+mn-lt"/>
              </a:defRPr>
            </a:lvl7pPr>
            <a:lvl8pPr marL="2970213" indent="-227013" algn="l" rtl="0" fontAlgn="base">
              <a:spcBef>
                <a:spcPct val="0"/>
              </a:spcBef>
              <a:spcAft>
                <a:spcPct val="30000"/>
              </a:spcAft>
              <a:buChar char="–"/>
              <a:defRPr sz="1600">
                <a:solidFill>
                  <a:schemeClr val="tx1"/>
                </a:solidFill>
                <a:latin typeface="+mn-lt"/>
              </a:defRPr>
            </a:lvl8pPr>
            <a:lvl9pPr marL="3427413" indent="-227013" algn="l" rtl="0" fontAlgn="base">
              <a:spcBef>
                <a:spcPct val="0"/>
              </a:spcBef>
              <a:spcAft>
                <a:spcPct val="30000"/>
              </a:spcAft>
              <a:buChar char="–"/>
              <a:defRPr sz="1600">
                <a:solidFill>
                  <a:schemeClr val="tx1"/>
                </a:solidFill>
                <a:latin typeface="+mn-lt"/>
              </a:defRPr>
            </a:lvl9pPr>
          </a:lstStyle>
          <a:p>
            <a:pPr marL="0" indent="0">
              <a:buNone/>
              <a:defRPr/>
            </a:pPr>
            <a:r>
              <a:rPr lang="en-US" sz="800" dirty="0"/>
              <a:t>1. Schindler AE, </a:t>
            </a:r>
            <a:r>
              <a:rPr lang="en-US" sz="800" i="1" dirty="0"/>
              <a:t>et al</a:t>
            </a:r>
            <a:r>
              <a:rPr lang="en-US" sz="800" dirty="0"/>
              <a:t>. Classification and pharmacology of progestins. </a:t>
            </a:r>
            <a:r>
              <a:rPr lang="en-US" sz="800" i="1" dirty="0"/>
              <a:t>Maturitas</a:t>
            </a:r>
            <a:r>
              <a:rPr lang="en-US" sz="800" dirty="0"/>
              <a:t> 2008;61(1–2):171–180; 2. Schindler AE. Progestational effects </a:t>
            </a:r>
            <a:br>
              <a:rPr lang="en-US" sz="800" dirty="0"/>
            </a:br>
            <a:r>
              <a:rPr lang="en-US" sz="800" dirty="0"/>
              <a:t>of dydrogesterone in vitro, in vivo and on the human endometrium. </a:t>
            </a:r>
            <a:r>
              <a:rPr lang="en-US" sz="800" i="1" dirty="0"/>
              <a:t>Maturitas</a:t>
            </a:r>
            <a:r>
              <a:rPr lang="en-US" sz="800" dirty="0"/>
              <a:t> 2009;65(Suppl 1):S3–S11; 3. Dydrogesterone Company Core Data Sheet, Abbott 5 July 2017; 4. Rižner TL, </a:t>
            </a:r>
            <a:r>
              <a:rPr lang="en-US" sz="800" i="1" dirty="0"/>
              <a:t>et al</a:t>
            </a:r>
            <a:r>
              <a:rPr lang="en-US" sz="800" dirty="0"/>
              <a:t>. Selectivity and potency of the retroprogesterone dydrogesterone in vitro. </a:t>
            </a:r>
            <a:r>
              <a:rPr lang="en-US" sz="800" i="1" dirty="0"/>
              <a:t>Steroids</a:t>
            </a:r>
            <a:r>
              <a:rPr lang="en-US" sz="800" dirty="0"/>
              <a:t> 2011;76(6):607–615</a:t>
            </a:r>
          </a:p>
        </p:txBody>
      </p:sp>
      <p:sp>
        <p:nvSpPr>
          <p:cNvPr id="24580" name="TextBox 11"/>
          <p:cNvSpPr txBox="1">
            <a:spLocks noChangeArrowheads="1"/>
          </p:cNvSpPr>
          <p:nvPr/>
        </p:nvSpPr>
        <p:spPr bwMode="auto">
          <a:xfrm>
            <a:off x="396083" y="5902879"/>
            <a:ext cx="850106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0"/>
              </a:spcBef>
              <a:defRPr sz="2200">
                <a:solidFill>
                  <a:schemeClr val="tx1"/>
                </a:solidFill>
                <a:latin typeface="Arial" charset="0"/>
              </a:defRPr>
            </a:lvl1pPr>
            <a:lvl2pPr marL="742950" indent="-285750" algn="l" eaLnBrk="0" hangingPunct="0">
              <a:spcBef>
                <a:spcPct val="0"/>
              </a:spcBef>
              <a:spcAft>
                <a:spcPct val="30000"/>
              </a:spcAft>
              <a:buChar char="•"/>
              <a:defRPr sz="2000">
                <a:solidFill>
                  <a:schemeClr val="tx1"/>
                </a:solidFill>
                <a:latin typeface="Arial" charset="0"/>
              </a:defRPr>
            </a:lvl2pPr>
            <a:lvl3pPr marL="1143000" indent="-228600" algn="l" eaLnBrk="0" hangingPunct="0">
              <a:spcBef>
                <a:spcPct val="0"/>
              </a:spcBef>
              <a:spcAft>
                <a:spcPct val="30000"/>
              </a:spcAft>
              <a:buChar char="–"/>
              <a:defRPr sz="1600">
                <a:solidFill>
                  <a:schemeClr val="tx1"/>
                </a:solidFill>
                <a:latin typeface="Arial" charset="0"/>
              </a:defRPr>
            </a:lvl3pPr>
            <a:lvl4pPr marL="1600200" indent="-228600" algn="l" eaLnBrk="0" hangingPunct="0">
              <a:spcBef>
                <a:spcPct val="0"/>
              </a:spcBef>
              <a:spcAft>
                <a:spcPct val="30000"/>
              </a:spcAft>
              <a:buChar char="•"/>
              <a:defRPr sz="1600">
                <a:solidFill>
                  <a:schemeClr val="tx1"/>
                </a:solidFill>
                <a:latin typeface="Arial" charset="0"/>
              </a:defRPr>
            </a:lvl4pPr>
            <a:lvl5pPr marL="2057400" indent="-228600" algn="l" eaLnBrk="0" hangingPunct="0">
              <a:spcBef>
                <a:spcPct val="0"/>
              </a:spcBef>
              <a:spcAft>
                <a:spcPct val="30000"/>
              </a:spcAft>
              <a:buChar char="–"/>
              <a:defRPr sz="1600">
                <a:solidFill>
                  <a:schemeClr val="tx1"/>
                </a:solidFill>
                <a:latin typeface="Arial" charset="0"/>
              </a:defRPr>
            </a:lvl5pPr>
            <a:lvl6pPr marL="2514600" indent="-228600" eaLnBrk="0" fontAlgn="base" hangingPunct="0">
              <a:spcBef>
                <a:spcPct val="0"/>
              </a:spcBef>
              <a:spcAft>
                <a:spcPct val="30000"/>
              </a:spcAft>
              <a:buChar char="–"/>
              <a:defRPr sz="1600">
                <a:solidFill>
                  <a:schemeClr val="tx1"/>
                </a:solidFill>
                <a:latin typeface="Arial" charset="0"/>
              </a:defRPr>
            </a:lvl6pPr>
            <a:lvl7pPr marL="2971800" indent="-228600" eaLnBrk="0" fontAlgn="base" hangingPunct="0">
              <a:spcBef>
                <a:spcPct val="0"/>
              </a:spcBef>
              <a:spcAft>
                <a:spcPct val="30000"/>
              </a:spcAft>
              <a:buChar char="–"/>
              <a:defRPr sz="1600">
                <a:solidFill>
                  <a:schemeClr val="tx1"/>
                </a:solidFill>
                <a:latin typeface="Arial" charset="0"/>
              </a:defRPr>
            </a:lvl7pPr>
            <a:lvl8pPr marL="3429000" indent="-228600" eaLnBrk="0" fontAlgn="base" hangingPunct="0">
              <a:spcBef>
                <a:spcPct val="0"/>
              </a:spcBef>
              <a:spcAft>
                <a:spcPct val="30000"/>
              </a:spcAft>
              <a:buChar char="–"/>
              <a:defRPr sz="1600">
                <a:solidFill>
                  <a:schemeClr val="tx1"/>
                </a:solidFill>
                <a:latin typeface="Arial" charset="0"/>
              </a:defRPr>
            </a:lvl8pPr>
            <a:lvl9pPr marL="3886200" indent="-228600" eaLnBrk="0" fontAlgn="base" hangingPunct="0">
              <a:spcBef>
                <a:spcPct val="0"/>
              </a:spcBef>
              <a:spcAft>
                <a:spcPct val="30000"/>
              </a:spcAft>
              <a:buChar char="–"/>
              <a:defRPr sz="1600">
                <a:solidFill>
                  <a:schemeClr val="tx1"/>
                </a:solidFill>
                <a:latin typeface="Arial" charset="0"/>
              </a:defRPr>
            </a:lvl9pPr>
          </a:lstStyle>
          <a:p>
            <a:pPr eaLnBrk="1" hangingPunct="1">
              <a:spcBef>
                <a:spcPct val="50000"/>
              </a:spcBef>
            </a:pPr>
            <a:r>
              <a:rPr lang="en-US" altLang="en-US" sz="800" baseline="30000" dirty="0">
                <a:latin typeface="+mn-lt"/>
              </a:rPr>
              <a:t>a</a:t>
            </a:r>
            <a:r>
              <a:rPr lang="en-US" altLang="en-US" sz="800" dirty="0">
                <a:latin typeface="+mn-lt"/>
              </a:rPr>
              <a:t>At normal dosage; </a:t>
            </a:r>
            <a:r>
              <a:rPr lang="en-US" altLang="en-US" sz="800" baseline="30000" dirty="0">
                <a:latin typeface="+mn-lt"/>
              </a:rPr>
              <a:t>b</a:t>
            </a:r>
            <a:r>
              <a:rPr lang="en-US" altLang="en-US" sz="800" dirty="0">
                <a:latin typeface="+mn-lt"/>
              </a:rPr>
              <a:t>Dydrogesterone has less pronounced anti-androgenic effects than progesterone</a:t>
            </a:r>
            <a:r>
              <a:rPr lang="en-US" altLang="en-US" sz="800" baseline="30000" dirty="0">
                <a:latin typeface="+mn-lt"/>
              </a:rPr>
              <a:t>4</a:t>
            </a:r>
            <a:r>
              <a:rPr lang="en-US" altLang="en-US" sz="800" dirty="0">
                <a:latin typeface="+mn-lt"/>
              </a:rPr>
              <a:t/>
            </a:r>
            <a:br>
              <a:rPr lang="en-US" altLang="en-US" sz="800" dirty="0">
                <a:latin typeface="+mn-lt"/>
              </a:rPr>
            </a:br>
            <a:r>
              <a:rPr lang="en-US" altLang="en-US" sz="800" dirty="0">
                <a:latin typeface="+mn-lt"/>
              </a:rPr>
              <a:t>+ effective; ± weakly effective; – not effective</a:t>
            </a:r>
          </a:p>
        </p:txBody>
      </p:sp>
      <p:graphicFrame>
        <p:nvGraphicFramePr>
          <p:cNvPr id="13" name="Content Placeholder 3"/>
          <p:cNvGraphicFramePr>
            <a:graphicFrameLocks/>
          </p:cNvGraphicFramePr>
          <p:nvPr>
            <p:extLst>
              <p:ext uri="{D42A27DB-BD31-4B8C-83A1-F6EECF244321}">
                <p14:modId xmlns:p14="http://schemas.microsoft.com/office/powerpoint/2010/main" val="345721722"/>
              </p:ext>
            </p:extLst>
          </p:nvPr>
        </p:nvGraphicFramePr>
        <p:xfrm>
          <a:off x="496167" y="2373991"/>
          <a:ext cx="8186738" cy="3468576"/>
        </p:xfrm>
        <a:graphic>
          <a:graphicData uri="http://schemas.openxmlformats.org/drawingml/2006/table">
            <a:tbl>
              <a:tblPr firstRow="1" bandRow="1">
                <a:tableStyleId>{5C22544A-7EE6-4342-B048-85BDC9FD1C3A}</a:tableStyleId>
              </a:tblPr>
              <a:tblGrid>
                <a:gridCol w="2119426">
                  <a:extLst>
                    <a:ext uri="{9D8B030D-6E8A-4147-A177-3AD203B41FA5}">
                      <a16:colId xmlns:a16="http://schemas.microsoft.com/office/drawing/2014/main" xmlns="" val="20000"/>
                    </a:ext>
                  </a:extLst>
                </a:gridCol>
                <a:gridCol w="1669143">
                  <a:extLst>
                    <a:ext uri="{9D8B030D-6E8A-4147-A177-3AD203B41FA5}">
                      <a16:colId xmlns:a16="http://schemas.microsoft.com/office/drawing/2014/main" xmlns="" val="20001"/>
                    </a:ext>
                  </a:extLst>
                </a:gridCol>
                <a:gridCol w="1545897">
                  <a:extLst>
                    <a:ext uri="{9D8B030D-6E8A-4147-A177-3AD203B41FA5}">
                      <a16:colId xmlns:a16="http://schemas.microsoft.com/office/drawing/2014/main" xmlns="" val="20002"/>
                    </a:ext>
                  </a:extLst>
                </a:gridCol>
                <a:gridCol w="1618217">
                  <a:extLst>
                    <a:ext uri="{9D8B030D-6E8A-4147-A177-3AD203B41FA5}">
                      <a16:colId xmlns:a16="http://schemas.microsoft.com/office/drawing/2014/main" xmlns="" val="20003"/>
                    </a:ext>
                  </a:extLst>
                </a:gridCol>
                <a:gridCol w="1234055">
                  <a:extLst>
                    <a:ext uri="{9D8B030D-6E8A-4147-A177-3AD203B41FA5}">
                      <a16:colId xmlns:a16="http://schemas.microsoft.com/office/drawing/2014/main" xmlns="" val="20004"/>
                    </a:ext>
                  </a:extLst>
                </a:gridCol>
              </a:tblGrid>
              <a:tr h="420456">
                <a:tc>
                  <a:txBody>
                    <a:bodyPr/>
                    <a:lstStyle/>
                    <a:p>
                      <a:pPr>
                        <a:lnSpc>
                          <a:spcPct val="150000"/>
                        </a:lnSpc>
                      </a:pPr>
                      <a:r>
                        <a:rPr lang="en-GB" sz="1400" dirty="0"/>
                        <a:t>Biological activity</a:t>
                      </a:r>
                    </a:p>
                  </a:txBody>
                  <a:tcPr marL="91436" marR="91436" marT="45726" marB="45726" anchor="ctr">
                    <a:solidFill>
                      <a:srgbClr val="FF0000"/>
                    </a:solidFill>
                  </a:tcPr>
                </a:tc>
                <a:tc>
                  <a:txBody>
                    <a:bodyPr/>
                    <a:lstStyle/>
                    <a:p>
                      <a:pPr algn="ctr">
                        <a:lnSpc>
                          <a:spcPct val="150000"/>
                        </a:lnSpc>
                      </a:pPr>
                      <a:r>
                        <a:rPr lang="en-GB" sz="1400" dirty="0"/>
                        <a:t>Dydrogesterone</a:t>
                      </a:r>
                    </a:p>
                  </a:txBody>
                  <a:tcPr marL="91436" marR="91436" marT="45726" marB="45726" anchor="ctr">
                    <a:solidFill>
                      <a:srgbClr val="FF0000"/>
                    </a:solidFill>
                  </a:tcPr>
                </a:tc>
                <a:tc>
                  <a:txBody>
                    <a:bodyPr/>
                    <a:lstStyle/>
                    <a:p>
                      <a:pPr algn="ctr">
                        <a:lnSpc>
                          <a:spcPct val="150000"/>
                        </a:lnSpc>
                      </a:pPr>
                      <a:r>
                        <a:rPr lang="en-GB" sz="1400" dirty="0"/>
                        <a:t>Progesterone</a:t>
                      </a:r>
                    </a:p>
                  </a:txBody>
                  <a:tcPr marL="91436" marR="91436" marT="45726" marB="45726" anchor="ctr">
                    <a:solidFill>
                      <a:srgbClr val="FF0000"/>
                    </a:solidFill>
                  </a:tcPr>
                </a:tc>
                <a:tc>
                  <a:txBody>
                    <a:bodyPr/>
                    <a:lstStyle/>
                    <a:p>
                      <a:pPr algn="ctr">
                        <a:lnSpc>
                          <a:spcPct val="150000"/>
                        </a:lnSpc>
                      </a:pPr>
                      <a:r>
                        <a:rPr lang="en-GB" sz="1400" dirty="0"/>
                        <a:t>Norethisterone</a:t>
                      </a:r>
                    </a:p>
                  </a:txBody>
                  <a:tcPr marL="91436" marR="91436" marT="45726" marB="45726" anchor="ctr">
                    <a:solidFill>
                      <a:srgbClr val="FF0000"/>
                    </a:solidFill>
                  </a:tcPr>
                </a:tc>
                <a:tc>
                  <a:txBody>
                    <a:bodyPr/>
                    <a:lstStyle/>
                    <a:p>
                      <a:pPr algn="ctr">
                        <a:lnSpc>
                          <a:spcPct val="150000"/>
                        </a:lnSpc>
                      </a:pPr>
                      <a:r>
                        <a:rPr lang="en-GB" sz="1400" dirty="0"/>
                        <a:t>MPA</a:t>
                      </a:r>
                    </a:p>
                  </a:txBody>
                  <a:tcPr marL="91436" marR="91436" marT="45726" marB="45726" anchor="ctr">
                    <a:solidFill>
                      <a:srgbClr val="FF0000"/>
                    </a:solidFill>
                  </a:tcPr>
                </a:tc>
                <a:extLst>
                  <a:ext uri="{0D108BD9-81ED-4DB2-BD59-A6C34878D82A}">
                    <a16:rowId xmlns:a16="http://schemas.microsoft.com/office/drawing/2014/main" xmlns="" val="10000"/>
                  </a:ext>
                </a:extLst>
              </a:tr>
              <a:tr h="293254">
                <a:tc>
                  <a:txBody>
                    <a:bodyPr/>
                    <a:lstStyle/>
                    <a:p>
                      <a:r>
                        <a:rPr lang="en-GB" sz="1400" dirty="0">
                          <a:solidFill>
                            <a:schemeClr val="tx1"/>
                          </a:solidFill>
                        </a:rPr>
                        <a:t>Progestogenic</a:t>
                      </a:r>
                    </a:p>
                  </a:txBody>
                  <a:tcPr marL="91436" marR="91436" marT="45726" marB="45726">
                    <a:solidFill>
                      <a:srgbClr val="FF000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400" b="1" dirty="0">
                          <a:solidFill>
                            <a:schemeClr val="tx1"/>
                          </a:solidFill>
                        </a:rPr>
                        <a:t>+</a:t>
                      </a:r>
                    </a:p>
                  </a:txBody>
                  <a:tcPr marL="91436" marR="91436" marT="45726" marB="45726">
                    <a:solidFill>
                      <a:srgbClr val="FF0000"/>
                    </a:solidFill>
                  </a:tcPr>
                </a:tc>
                <a:tc>
                  <a:txBody>
                    <a:bodyPr/>
                    <a:lstStyle/>
                    <a:p>
                      <a:pPr algn="ctr"/>
                      <a:r>
                        <a:rPr lang="en-GB" sz="1400" b="1" dirty="0">
                          <a:solidFill>
                            <a:schemeClr val="tx1"/>
                          </a:solidFill>
                        </a:rPr>
                        <a:t>+</a:t>
                      </a:r>
                    </a:p>
                  </a:txBody>
                  <a:tcPr marL="91436" marR="91436" marT="45726" marB="45726">
                    <a:solidFill>
                      <a:srgbClr val="FF0000"/>
                    </a:solidFill>
                  </a:tcPr>
                </a:tc>
                <a:tc>
                  <a:txBody>
                    <a:bodyPr/>
                    <a:lstStyle/>
                    <a:p>
                      <a:pPr algn="ctr"/>
                      <a:r>
                        <a:rPr lang="en-GB" sz="1400" b="1" dirty="0">
                          <a:solidFill>
                            <a:schemeClr val="tx1"/>
                          </a:solidFill>
                        </a:rPr>
                        <a:t>+</a:t>
                      </a:r>
                    </a:p>
                  </a:txBody>
                  <a:tcPr marL="91436" marR="91436" marT="45726" marB="45726">
                    <a:solidFill>
                      <a:srgbClr val="FF0000"/>
                    </a:solidFill>
                  </a:tcPr>
                </a:tc>
                <a:tc>
                  <a:txBody>
                    <a:bodyPr/>
                    <a:lstStyle/>
                    <a:p>
                      <a:pPr algn="ctr"/>
                      <a:r>
                        <a:rPr lang="en-GB" sz="1400" b="1" dirty="0">
                          <a:solidFill>
                            <a:schemeClr val="tx1"/>
                          </a:solidFill>
                        </a:rPr>
                        <a:t>+</a:t>
                      </a:r>
                    </a:p>
                  </a:txBody>
                  <a:tcPr marL="91436" marR="91436" marT="45726" marB="45726">
                    <a:solidFill>
                      <a:srgbClr val="FF0000"/>
                    </a:solidFill>
                  </a:tcPr>
                </a:tc>
                <a:extLst>
                  <a:ext uri="{0D108BD9-81ED-4DB2-BD59-A6C34878D82A}">
                    <a16:rowId xmlns:a16="http://schemas.microsoft.com/office/drawing/2014/main" xmlns="" val="10001"/>
                  </a:ext>
                </a:extLst>
              </a:tr>
              <a:tr h="293254">
                <a:tc>
                  <a:txBody>
                    <a:bodyPr/>
                    <a:lstStyle/>
                    <a:p>
                      <a:r>
                        <a:rPr lang="en-GB" sz="1400" dirty="0">
                          <a:solidFill>
                            <a:schemeClr val="tx1"/>
                          </a:solidFill>
                        </a:rPr>
                        <a:t>Blocking ovulation</a:t>
                      </a:r>
                    </a:p>
                  </a:txBody>
                  <a:tcPr marL="91436" marR="91436" marT="45726" marB="45726">
                    <a:solidFill>
                      <a:srgbClr val="FF000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400" b="0" dirty="0">
                          <a:solidFill>
                            <a:schemeClr val="tx1"/>
                          </a:solidFill>
                        </a:rPr>
                        <a:t>–</a:t>
                      </a:r>
                      <a:r>
                        <a:rPr lang="en-GB" sz="1400" b="0" baseline="30000" dirty="0">
                          <a:solidFill>
                            <a:schemeClr val="tx1"/>
                          </a:solidFill>
                        </a:rPr>
                        <a:t>a</a:t>
                      </a:r>
                    </a:p>
                  </a:txBody>
                  <a:tcPr marL="91436" marR="91436" marT="45726" marB="45726">
                    <a:solidFill>
                      <a:srgbClr val="FF000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400" b="1" dirty="0">
                          <a:solidFill>
                            <a:schemeClr val="tx1"/>
                          </a:solidFill>
                        </a:rPr>
                        <a:t>+</a:t>
                      </a:r>
                    </a:p>
                  </a:txBody>
                  <a:tcPr marL="91436" marR="91436" marT="45726" marB="45726">
                    <a:solidFill>
                      <a:srgbClr val="FF0000"/>
                    </a:solidFill>
                  </a:tcPr>
                </a:tc>
                <a:tc>
                  <a:txBody>
                    <a:bodyPr/>
                    <a:lstStyle/>
                    <a:p>
                      <a:pPr algn="ctr"/>
                      <a:r>
                        <a:rPr lang="en-GB" sz="1400" b="1" dirty="0">
                          <a:solidFill>
                            <a:schemeClr val="tx1"/>
                          </a:solidFill>
                        </a:rPr>
                        <a:t>+</a:t>
                      </a:r>
                    </a:p>
                  </a:txBody>
                  <a:tcPr marL="91436" marR="91436" marT="45726" marB="45726">
                    <a:solidFill>
                      <a:srgbClr val="FF0000"/>
                    </a:solidFill>
                  </a:tcPr>
                </a:tc>
                <a:tc>
                  <a:txBody>
                    <a:bodyPr/>
                    <a:lstStyle/>
                    <a:p>
                      <a:pPr algn="ctr"/>
                      <a:r>
                        <a:rPr lang="en-GB" sz="1400" b="1" dirty="0">
                          <a:solidFill>
                            <a:schemeClr val="tx1"/>
                          </a:solidFill>
                        </a:rPr>
                        <a:t>+</a:t>
                      </a:r>
                    </a:p>
                  </a:txBody>
                  <a:tcPr marL="91436" marR="91436" marT="45726" marB="45726">
                    <a:solidFill>
                      <a:srgbClr val="FF0000"/>
                    </a:solidFill>
                  </a:tcPr>
                </a:tc>
                <a:extLst>
                  <a:ext uri="{0D108BD9-81ED-4DB2-BD59-A6C34878D82A}">
                    <a16:rowId xmlns:a16="http://schemas.microsoft.com/office/drawing/2014/main" xmlns="" val="10002"/>
                  </a:ext>
                </a:extLst>
              </a:tr>
              <a:tr h="293254">
                <a:tc>
                  <a:txBody>
                    <a:bodyPr/>
                    <a:lstStyle/>
                    <a:p>
                      <a:r>
                        <a:rPr lang="en-GB" sz="1400" dirty="0">
                          <a:solidFill>
                            <a:schemeClr val="tx1"/>
                          </a:solidFill>
                        </a:rPr>
                        <a:t>Thermogenicity</a:t>
                      </a:r>
                    </a:p>
                  </a:txBody>
                  <a:tcPr marL="91436" marR="91436" marT="45726" marB="45726">
                    <a:solidFill>
                      <a:srgbClr val="FF000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400" b="1" dirty="0">
                          <a:solidFill>
                            <a:schemeClr val="tx1"/>
                          </a:solidFill>
                        </a:rPr>
                        <a:t>–</a:t>
                      </a:r>
                    </a:p>
                  </a:txBody>
                  <a:tcPr marL="91436" marR="91436" marT="45726" marB="45726">
                    <a:solidFill>
                      <a:srgbClr val="FF0000"/>
                    </a:solidFill>
                  </a:tcPr>
                </a:tc>
                <a:tc>
                  <a:txBody>
                    <a:bodyPr/>
                    <a:lstStyle/>
                    <a:p>
                      <a:pPr algn="ctr"/>
                      <a:r>
                        <a:rPr lang="en-GB" sz="1400" b="1" dirty="0">
                          <a:solidFill>
                            <a:schemeClr val="tx1"/>
                          </a:solidFill>
                        </a:rPr>
                        <a:t>+</a:t>
                      </a:r>
                    </a:p>
                  </a:txBody>
                  <a:tcPr marL="91436" marR="91436" marT="45726" marB="45726">
                    <a:solidFill>
                      <a:srgbClr val="FF0000"/>
                    </a:solidFill>
                  </a:tcPr>
                </a:tc>
                <a:tc>
                  <a:txBody>
                    <a:bodyPr/>
                    <a:lstStyle/>
                    <a:p>
                      <a:pPr algn="ctr"/>
                      <a:r>
                        <a:rPr lang="en-GB" sz="1400" b="1" dirty="0">
                          <a:solidFill>
                            <a:schemeClr val="tx1"/>
                          </a:solidFill>
                        </a:rPr>
                        <a:t>+</a:t>
                      </a:r>
                    </a:p>
                  </a:txBody>
                  <a:tcPr marL="91436" marR="91436" marT="45726" marB="45726">
                    <a:solidFill>
                      <a:srgbClr val="FF0000"/>
                    </a:solidFill>
                  </a:tcPr>
                </a:tc>
                <a:tc>
                  <a:txBody>
                    <a:bodyPr/>
                    <a:lstStyle/>
                    <a:p>
                      <a:pPr algn="ctr"/>
                      <a:r>
                        <a:rPr lang="en-GB" sz="1400" b="1" dirty="0">
                          <a:solidFill>
                            <a:schemeClr val="tx1"/>
                          </a:solidFill>
                        </a:rPr>
                        <a:t>+</a:t>
                      </a:r>
                    </a:p>
                  </a:txBody>
                  <a:tcPr marL="91436" marR="91436" marT="45726" marB="45726">
                    <a:solidFill>
                      <a:srgbClr val="FF0000"/>
                    </a:solidFill>
                  </a:tcPr>
                </a:tc>
                <a:extLst>
                  <a:ext uri="{0D108BD9-81ED-4DB2-BD59-A6C34878D82A}">
                    <a16:rowId xmlns:a16="http://schemas.microsoft.com/office/drawing/2014/main" xmlns="" val="10003"/>
                  </a:ext>
                </a:extLst>
              </a:tr>
              <a:tr h="293254">
                <a:tc>
                  <a:txBody>
                    <a:bodyPr/>
                    <a:lstStyle/>
                    <a:p>
                      <a:r>
                        <a:rPr lang="en-GB" sz="1400" dirty="0">
                          <a:solidFill>
                            <a:schemeClr val="tx1"/>
                          </a:solidFill>
                        </a:rPr>
                        <a:t>Anti-gonadotropic</a:t>
                      </a:r>
                    </a:p>
                  </a:txBody>
                  <a:tcPr marL="91436" marR="91436" marT="45726" marB="45726">
                    <a:solidFill>
                      <a:srgbClr val="FF0000"/>
                    </a:solidFill>
                  </a:tcPr>
                </a:tc>
                <a:tc>
                  <a:txBody>
                    <a:bodyPr/>
                    <a:lstStyle/>
                    <a:p>
                      <a:pPr algn="ctr"/>
                      <a:r>
                        <a:rPr lang="en-GB" sz="1400" b="1" dirty="0">
                          <a:solidFill>
                            <a:schemeClr val="tx1"/>
                          </a:solidFill>
                        </a:rPr>
                        <a:t>–</a:t>
                      </a:r>
                    </a:p>
                  </a:txBody>
                  <a:tcPr marL="91436" marR="91436" marT="45726" marB="45726">
                    <a:solidFill>
                      <a:srgbClr val="FF0000"/>
                    </a:solidFill>
                  </a:tcPr>
                </a:tc>
                <a:tc>
                  <a:txBody>
                    <a:bodyPr/>
                    <a:lstStyle/>
                    <a:p>
                      <a:pPr algn="ctr"/>
                      <a:r>
                        <a:rPr lang="en-GB" sz="1400" b="1" dirty="0">
                          <a:solidFill>
                            <a:schemeClr val="tx1"/>
                          </a:solidFill>
                        </a:rPr>
                        <a:t>+</a:t>
                      </a:r>
                    </a:p>
                  </a:txBody>
                  <a:tcPr marL="91436" marR="91436" marT="45726" marB="45726">
                    <a:solidFill>
                      <a:srgbClr val="FF0000"/>
                    </a:solidFill>
                  </a:tcPr>
                </a:tc>
                <a:tc>
                  <a:txBody>
                    <a:bodyPr/>
                    <a:lstStyle/>
                    <a:p>
                      <a:pPr algn="ctr"/>
                      <a:r>
                        <a:rPr lang="en-GB" sz="1400" b="1" dirty="0">
                          <a:solidFill>
                            <a:schemeClr val="tx1"/>
                          </a:solidFill>
                        </a:rPr>
                        <a:t>+</a:t>
                      </a:r>
                    </a:p>
                  </a:txBody>
                  <a:tcPr marL="91436" marR="91436" marT="45726" marB="45726">
                    <a:solidFill>
                      <a:srgbClr val="FF0000"/>
                    </a:solidFill>
                  </a:tcPr>
                </a:tc>
                <a:tc>
                  <a:txBody>
                    <a:bodyPr/>
                    <a:lstStyle/>
                    <a:p>
                      <a:pPr algn="ctr"/>
                      <a:r>
                        <a:rPr lang="en-GB" sz="1400" b="1" dirty="0">
                          <a:solidFill>
                            <a:schemeClr val="tx1"/>
                          </a:solidFill>
                        </a:rPr>
                        <a:t>+</a:t>
                      </a:r>
                    </a:p>
                  </a:txBody>
                  <a:tcPr marL="91436" marR="91436" marT="45726" marB="45726">
                    <a:solidFill>
                      <a:srgbClr val="FF0000"/>
                    </a:solidFill>
                  </a:tcPr>
                </a:tc>
                <a:extLst>
                  <a:ext uri="{0D108BD9-81ED-4DB2-BD59-A6C34878D82A}">
                    <a16:rowId xmlns:a16="http://schemas.microsoft.com/office/drawing/2014/main" xmlns="" val="10004"/>
                  </a:ext>
                </a:extLst>
              </a:tr>
              <a:tr h="293254">
                <a:tc>
                  <a:txBody>
                    <a:bodyPr/>
                    <a:lstStyle/>
                    <a:p>
                      <a:r>
                        <a:rPr lang="en-GB" sz="1400" dirty="0">
                          <a:solidFill>
                            <a:schemeClr val="tx1"/>
                          </a:solidFill>
                        </a:rPr>
                        <a:t>Anti-estrogenic</a:t>
                      </a:r>
                    </a:p>
                  </a:txBody>
                  <a:tcPr marL="91436" marR="91436" marT="45726" marB="45726">
                    <a:solidFill>
                      <a:srgbClr val="FF0000"/>
                    </a:solidFill>
                  </a:tcPr>
                </a:tc>
                <a:tc>
                  <a:txBody>
                    <a:bodyPr/>
                    <a:lstStyle/>
                    <a:p>
                      <a:pPr algn="ctr"/>
                      <a:r>
                        <a:rPr lang="en-GB" sz="1400" b="1" dirty="0">
                          <a:solidFill>
                            <a:schemeClr val="tx1"/>
                          </a:solidFill>
                        </a:rPr>
                        <a:t>+</a:t>
                      </a:r>
                    </a:p>
                  </a:txBody>
                  <a:tcPr marL="91436" marR="91436" marT="45726" marB="45726">
                    <a:solidFill>
                      <a:srgbClr val="FF0000"/>
                    </a:solidFill>
                  </a:tcPr>
                </a:tc>
                <a:tc>
                  <a:txBody>
                    <a:bodyPr/>
                    <a:lstStyle/>
                    <a:p>
                      <a:pPr algn="ctr"/>
                      <a:r>
                        <a:rPr lang="en-GB" sz="1400" b="1" dirty="0">
                          <a:solidFill>
                            <a:schemeClr val="tx1"/>
                          </a:solidFill>
                        </a:rPr>
                        <a:t>+</a:t>
                      </a:r>
                    </a:p>
                  </a:txBody>
                  <a:tcPr marL="91436" marR="91436" marT="45726" marB="45726">
                    <a:solidFill>
                      <a:srgbClr val="FF0000"/>
                    </a:solidFill>
                  </a:tcPr>
                </a:tc>
                <a:tc>
                  <a:txBody>
                    <a:bodyPr/>
                    <a:lstStyle/>
                    <a:p>
                      <a:pPr algn="ctr"/>
                      <a:r>
                        <a:rPr lang="en-GB" sz="1400" b="1" dirty="0">
                          <a:solidFill>
                            <a:schemeClr val="tx1"/>
                          </a:solidFill>
                        </a:rPr>
                        <a:t>+</a:t>
                      </a:r>
                    </a:p>
                  </a:txBody>
                  <a:tcPr marL="91436" marR="91436" marT="45726" marB="45726">
                    <a:solidFill>
                      <a:srgbClr val="FF0000"/>
                    </a:solidFill>
                  </a:tcPr>
                </a:tc>
                <a:tc>
                  <a:txBody>
                    <a:bodyPr/>
                    <a:lstStyle/>
                    <a:p>
                      <a:pPr algn="ctr"/>
                      <a:r>
                        <a:rPr lang="en-GB" sz="1400" b="1" dirty="0">
                          <a:solidFill>
                            <a:schemeClr val="tx1"/>
                          </a:solidFill>
                        </a:rPr>
                        <a:t>+</a:t>
                      </a:r>
                    </a:p>
                  </a:txBody>
                  <a:tcPr marL="91436" marR="91436" marT="45726" marB="45726">
                    <a:solidFill>
                      <a:srgbClr val="FF0000"/>
                    </a:solidFill>
                  </a:tcPr>
                </a:tc>
                <a:extLst>
                  <a:ext uri="{0D108BD9-81ED-4DB2-BD59-A6C34878D82A}">
                    <a16:rowId xmlns:a16="http://schemas.microsoft.com/office/drawing/2014/main" xmlns="" val="10005"/>
                  </a:ext>
                </a:extLst>
              </a:tr>
              <a:tr h="29325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dirty="0">
                          <a:solidFill>
                            <a:schemeClr val="tx1"/>
                          </a:solidFill>
                        </a:rPr>
                        <a:t>Estrogenic</a:t>
                      </a:r>
                    </a:p>
                  </a:txBody>
                  <a:tcPr marL="91436" marR="91436" marT="45726" marB="45726">
                    <a:solidFill>
                      <a:srgbClr val="FF0000"/>
                    </a:solidFill>
                  </a:tcPr>
                </a:tc>
                <a:tc>
                  <a:txBody>
                    <a:bodyPr/>
                    <a:lstStyle/>
                    <a:p>
                      <a:pPr algn="ctr"/>
                      <a:r>
                        <a:rPr lang="en-GB" sz="1400" b="1" dirty="0">
                          <a:solidFill>
                            <a:schemeClr val="tx1"/>
                          </a:solidFill>
                        </a:rPr>
                        <a:t>–</a:t>
                      </a:r>
                    </a:p>
                  </a:txBody>
                  <a:tcPr marL="91436" marR="91436" marT="45726" marB="45726">
                    <a:solidFill>
                      <a:srgbClr val="FF0000"/>
                    </a:solidFill>
                  </a:tcPr>
                </a:tc>
                <a:tc>
                  <a:txBody>
                    <a:bodyPr/>
                    <a:lstStyle/>
                    <a:p>
                      <a:pPr algn="ctr"/>
                      <a:r>
                        <a:rPr lang="en-GB" sz="1400" b="1" dirty="0">
                          <a:solidFill>
                            <a:schemeClr val="tx1"/>
                          </a:solidFill>
                        </a:rPr>
                        <a:t>–</a:t>
                      </a:r>
                    </a:p>
                  </a:txBody>
                  <a:tcPr marL="91436" marR="91436" marT="45726" marB="45726">
                    <a:solidFill>
                      <a:srgbClr val="FF0000"/>
                    </a:solidFill>
                  </a:tcPr>
                </a:tc>
                <a:tc>
                  <a:txBody>
                    <a:bodyPr/>
                    <a:lstStyle/>
                    <a:p>
                      <a:pPr algn="ctr"/>
                      <a:r>
                        <a:rPr lang="en-GB" sz="1400" b="1" dirty="0">
                          <a:solidFill>
                            <a:schemeClr val="tx1"/>
                          </a:solidFill>
                        </a:rPr>
                        <a:t>+</a:t>
                      </a:r>
                    </a:p>
                  </a:txBody>
                  <a:tcPr marL="91436" marR="91436" marT="45726" marB="45726">
                    <a:solidFill>
                      <a:srgbClr val="FF000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400" b="1" dirty="0">
                          <a:solidFill>
                            <a:schemeClr val="tx1"/>
                          </a:solidFill>
                        </a:rPr>
                        <a:t>–</a:t>
                      </a:r>
                    </a:p>
                  </a:txBody>
                  <a:tcPr marL="91436" marR="91436" marT="45726" marB="45726">
                    <a:solidFill>
                      <a:srgbClr val="FF0000"/>
                    </a:solidFill>
                  </a:tcPr>
                </a:tc>
                <a:extLst>
                  <a:ext uri="{0D108BD9-81ED-4DB2-BD59-A6C34878D82A}">
                    <a16:rowId xmlns:a16="http://schemas.microsoft.com/office/drawing/2014/main" xmlns="" val="10006"/>
                  </a:ext>
                </a:extLst>
              </a:tr>
              <a:tr h="29325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dirty="0">
                          <a:solidFill>
                            <a:schemeClr val="tx1"/>
                          </a:solidFill>
                        </a:rPr>
                        <a:t>Androgenic</a:t>
                      </a:r>
                    </a:p>
                  </a:txBody>
                  <a:tcPr marL="91436" marR="91436" marT="45726" marB="45726">
                    <a:solidFill>
                      <a:srgbClr val="FF000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400" b="1" dirty="0">
                          <a:solidFill>
                            <a:schemeClr val="tx1"/>
                          </a:solidFill>
                        </a:rPr>
                        <a:t>–</a:t>
                      </a:r>
                    </a:p>
                  </a:txBody>
                  <a:tcPr marL="91436" marR="91436" marT="45726" marB="45726">
                    <a:solidFill>
                      <a:srgbClr val="FF0000"/>
                    </a:solidFill>
                  </a:tcPr>
                </a:tc>
                <a:tc>
                  <a:txBody>
                    <a:bodyPr/>
                    <a:lstStyle/>
                    <a:p>
                      <a:pPr algn="ctr"/>
                      <a:r>
                        <a:rPr lang="en-GB" sz="1400" b="1" dirty="0">
                          <a:solidFill>
                            <a:schemeClr val="tx1"/>
                          </a:solidFill>
                        </a:rPr>
                        <a:t>–</a:t>
                      </a:r>
                    </a:p>
                  </a:txBody>
                  <a:tcPr marL="91436" marR="91436" marT="45726" marB="45726">
                    <a:solidFill>
                      <a:srgbClr val="FF0000"/>
                    </a:solidFill>
                  </a:tcPr>
                </a:tc>
                <a:tc>
                  <a:txBody>
                    <a:bodyPr/>
                    <a:lstStyle/>
                    <a:p>
                      <a:pPr algn="ctr"/>
                      <a:r>
                        <a:rPr lang="en-GB" sz="1400" b="1" dirty="0">
                          <a:solidFill>
                            <a:schemeClr val="tx1"/>
                          </a:solidFill>
                        </a:rPr>
                        <a:t>+</a:t>
                      </a:r>
                    </a:p>
                  </a:txBody>
                  <a:tcPr marL="91436" marR="91436" marT="45726" marB="45726">
                    <a:solidFill>
                      <a:srgbClr val="FF000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400" b="1" dirty="0">
                          <a:solidFill>
                            <a:schemeClr val="tx1"/>
                          </a:solidFill>
                        </a:rPr>
                        <a:t>±</a:t>
                      </a:r>
                    </a:p>
                  </a:txBody>
                  <a:tcPr marL="91436" marR="91436" marT="45726" marB="45726">
                    <a:solidFill>
                      <a:srgbClr val="FF0000"/>
                    </a:solidFill>
                  </a:tcPr>
                </a:tc>
                <a:extLst>
                  <a:ext uri="{0D108BD9-81ED-4DB2-BD59-A6C34878D82A}">
                    <a16:rowId xmlns:a16="http://schemas.microsoft.com/office/drawing/2014/main" xmlns="" val="10007"/>
                  </a:ext>
                </a:extLst>
              </a:tr>
              <a:tr h="293254">
                <a:tc>
                  <a:txBody>
                    <a:bodyPr/>
                    <a:lstStyle/>
                    <a:p>
                      <a:r>
                        <a:rPr lang="en-GB" sz="1400" dirty="0">
                          <a:solidFill>
                            <a:schemeClr val="tx1"/>
                          </a:solidFill>
                        </a:rPr>
                        <a:t>Anti-androgenic</a:t>
                      </a:r>
                    </a:p>
                  </a:txBody>
                  <a:tcPr marL="91436" marR="91436" marT="45726" marB="45726">
                    <a:solidFill>
                      <a:srgbClr val="FF0000"/>
                    </a:solidFill>
                  </a:tcPr>
                </a:tc>
                <a:tc>
                  <a:txBody>
                    <a:bodyPr/>
                    <a:lstStyle/>
                    <a:p>
                      <a:pPr algn="ctr"/>
                      <a:r>
                        <a:rPr lang="en-GB" sz="1400" b="1" dirty="0">
                          <a:solidFill>
                            <a:schemeClr val="tx1"/>
                          </a:solidFill>
                        </a:rPr>
                        <a:t> </a:t>
                      </a:r>
                      <a:r>
                        <a:rPr lang="en-GB" sz="1400" b="0" dirty="0">
                          <a:solidFill>
                            <a:schemeClr val="tx1"/>
                          </a:solidFill>
                        </a:rPr>
                        <a:t>±</a:t>
                      </a:r>
                      <a:r>
                        <a:rPr lang="en-GB" sz="1400" b="0" baseline="30000" dirty="0">
                          <a:solidFill>
                            <a:schemeClr val="tx1"/>
                          </a:solidFill>
                        </a:rPr>
                        <a:t>b</a:t>
                      </a:r>
                    </a:p>
                  </a:txBody>
                  <a:tcPr marL="91436" marR="91436" marT="45726" marB="45726">
                    <a:solidFill>
                      <a:srgbClr val="FF0000"/>
                    </a:solidFill>
                  </a:tcPr>
                </a:tc>
                <a:tc>
                  <a:txBody>
                    <a:bodyPr/>
                    <a:lstStyle/>
                    <a:p>
                      <a:pPr algn="ctr"/>
                      <a:r>
                        <a:rPr lang="en-GB" sz="1400" b="1" dirty="0">
                          <a:solidFill>
                            <a:schemeClr val="tx1"/>
                          </a:solidFill>
                        </a:rPr>
                        <a:t>±</a:t>
                      </a:r>
                    </a:p>
                  </a:txBody>
                  <a:tcPr marL="91436" marR="91436" marT="45726" marB="45726">
                    <a:solidFill>
                      <a:srgbClr val="FF000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400" b="1" dirty="0">
                          <a:solidFill>
                            <a:schemeClr val="tx1"/>
                          </a:solidFill>
                        </a:rPr>
                        <a:t>–</a:t>
                      </a:r>
                    </a:p>
                  </a:txBody>
                  <a:tcPr marL="91436" marR="91436" marT="45726" marB="45726">
                    <a:solidFill>
                      <a:srgbClr val="FF000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400" b="1" dirty="0">
                          <a:solidFill>
                            <a:schemeClr val="tx1"/>
                          </a:solidFill>
                        </a:rPr>
                        <a:t>–</a:t>
                      </a:r>
                    </a:p>
                  </a:txBody>
                  <a:tcPr marL="91436" marR="91436" marT="45726" marB="45726">
                    <a:solidFill>
                      <a:srgbClr val="FF0000"/>
                    </a:solidFill>
                  </a:tcPr>
                </a:tc>
                <a:extLst>
                  <a:ext uri="{0D108BD9-81ED-4DB2-BD59-A6C34878D82A}">
                    <a16:rowId xmlns:a16="http://schemas.microsoft.com/office/drawing/2014/main" xmlns="" val="10008"/>
                  </a:ext>
                </a:extLst>
              </a:tr>
              <a:tr h="293254">
                <a:tc>
                  <a:txBody>
                    <a:bodyPr/>
                    <a:lstStyle/>
                    <a:p>
                      <a:r>
                        <a:rPr lang="en-GB" sz="1400" dirty="0">
                          <a:solidFill>
                            <a:schemeClr val="tx1"/>
                          </a:solidFill>
                        </a:rPr>
                        <a:t>Glucocorticoid</a:t>
                      </a:r>
                    </a:p>
                  </a:txBody>
                  <a:tcPr marL="91436" marR="91436" marT="45726" marB="45726">
                    <a:solidFill>
                      <a:srgbClr val="FF0000"/>
                    </a:solidFill>
                  </a:tcPr>
                </a:tc>
                <a:tc>
                  <a:txBody>
                    <a:bodyPr/>
                    <a:lstStyle/>
                    <a:p>
                      <a:pPr algn="ctr"/>
                      <a:r>
                        <a:rPr lang="en-GB" sz="1400" b="1" dirty="0">
                          <a:solidFill>
                            <a:schemeClr val="tx1"/>
                          </a:solidFill>
                        </a:rPr>
                        <a:t>–</a:t>
                      </a:r>
                    </a:p>
                  </a:txBody>
                  <a:tcPr marL="91436" marR="91436" marT="45726" marB="45726">
                    <a:solidFill>
                      <a:srgbClr val="FF0000"/>
                    </a:solidFill>
                  </a:tcPr>
                </a:tc>
                <a:tc>
                  <a:txBody>
                    <a:bodyPr/>
                    <a:lstStyle/>
                    <a:p>
                      <a:pPr algn="ctr"/>
                      <a:r>
                        <a:rPr lang="en-GB" sz="1400" b="1" dirty="0">
                          <a:solidFill>
                            <a:schemeClr val="tx1"/>
                          </a:solidFill>
                        </a:rPr>
                        <a:t>+</a:t>
                      </a:r>
                    </a:p>
                  </a:txBody>
                  <a:tcPr marL="91436" marR="91436" marT="45726" marB="45726">
                    <a:solidFill>
                      <a:srgbClr val="FF000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400" b="1" dirty="0">
                          <a:solidFill>
                            <a:schemeClr val="tx1"/>
                          </a:solidFill>
                        </a:rPr>
                        <a:t>–</a:t>
                      </a:r>
                    </a:p>
                  </a:txBody>
                  <a:tcPr marL="91436" marR="91436" marT="45726" marB="45726">
                    <a:solidFill>
                      <a:srgbClr val="FF0000"/>
                    </a:solidFill>
                  </a:tcPr>
                </a:tc>
                <a:tc>
                  <a:txBody>
                    <a:bodyPr/>
                    <a:lstStyle/>
                    <a:p>
                      <a:pPr algn="ctr"/>
                      <a:r>
                        <a:rPr lang="en-GB" sz="1400" b="1" dirty="0">
                          <a:solidFill>
                            <a:schemeClr val="tx1"/>
                          </a:solidFill>
                        </a:rPr>
                        <a:t>+</a:t>
                      </a:r>
                    </a:p>
                  </a:txBody>
                  <a:tcPr marL="91436" marR="91436" marT="45726" marB="45726">
                    <a:solidFill>
                      <a:srgbClr val="FF0000"/>
                    </a:solidFill>
                  </a:tcPr>
                </a:tc>
                <a:extLst>
                  <a:ext uri="{0D108BD9-81ED-4DB2-BD59-A6C34878D82A}">
                    <a16:rowId xmlns:a16="http://schemas.microsoft.com/office/drawing/2014/main" xmlns="" val="10009"/>
                  </a:ext>
                </a:extLst>
              </a:tr>
              <a:tr h="293254">
                <a:tc>
                  <a:txBody>
                    <a:bodyPr/>
                    <a:lstStyle/>
                    <a:p>
                      <a:r>
                        <a:rPr lang="en-GB" sz="1400" dirty="0">
                          <a:solidFill>
                            <a:schemeClr val="tx1"/>
                          </a:solidFill>
                        </a:rPr>
                        <a:t>Anti-mineralocorticoid</a:t>
                      </a:r>
                    </a:p>
                  </a:txBody>
                  <a:tcPr marL="91436" marR="91436" marT="45726" marB="45726">
                    <a:solidFill>
                      <a:srgbClr val="FF0000"/>
                    </a:solidFill>
                  </a:tcPr>
                </a:tc>
                <a:tc>
                  <a:txBody>
                    <a:bodyPr/>
                    <a:lstStyle/>
                    <a:p>
                      <a:pPr algn="ctr"/>
                      <a:r>
                        <a:rPr lang="en-GB" sz="1400" b="1" dirty="0">
                          <a:solidFill>
                            <a:schemeClr val="tx1"/>
                          </a:solidFill>
                        </a:rPr>
                        <a:t>±</a:t>
                      </a:r>
                    </a:p>
                  </a:txBody>
                  <a:tcPr marL="91436" marR="91436" marT="45726" marB="45726">
                    <a:solidFill>
                      <a:srgbClr val="FF0000"/>
                    </a:solidFill>
                  </a:tcPr>
                </a:tc>
                <a:tc>
                  <a:txBody>
                    <a:bodyPr/>
                    <a:lstStyle/>
                    <a:p>
                      <a:pPr algn="ctr"/>
                      <a:r>
                        <a:rPr lang="en-GB" sz="1400" b="1" dirty="0">
                          <a:solidFill>
                            <a:schemeClr val="tx1"/>
                          </a:solidFill>
                        </a:rPr>
                        <a:t>+</a:t>
                      </a:r>
                    </a:p>
                  </a:txBody>
                  <a:tcPr marL="91436" marR="91436" marT="45726" marB="45726">
                    <a:solidFill>
                      <a:srgbClr val="FF000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400" b="1" dirty="0">
                          <a:solidFill>
                            <a:schemeClr val="tx1"/>
                          </a:solidFill>
                        </a:rPr>
                        <a:t>–</a:t>
                      </a:r>
                    </a:p>
                  </a:txBody>
                  <a:tcPr marL="91436" marR="91436" marT="45726" marB="45726">
                    <a:solidFill>
                      <a:srgbClr val="FF000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400" b="1" dirty="0">
                          <a:solidFill>
                            <a:schemeClr val="tx1"/>
                          </a:solidFill>
                        </a:rPr>
                        <a:t>–</a:t>
                      </a:r>
                    </a:p>
                  </a:txBody>
                  <a:tcPr marL="91436" marR="91436" marT="45726" marB="45726">
                    <a:solidFill>
                      <a:srgbClr val="FF0000"/>
                    </a:solidFill>
                  </a:tcPr>
                </a:tc>
                <a:extLst>
                  <a:ext uri="{0D108BD9-81ED-4DB2-BD59-A6C34878D82A}">
                    <a16:rowId xmlns:a16="http://schemas.microsoft.com/office/drawing/2014/main" xmlns="" val="10010"/>
                  </a:ext>
                </a:extLst>
              </a:tr>
            </a:tbl>
          </a:graphicData>
        </a:graphic>
      </p:graphicFrame>
      <p:sp>
        <p:nvSpPr>
          <p:cNvPr id="10" name="Rounded Rectangle 9"/>
          <p:cNvSpPr/>
          <p:nvPr/>
        </p:nvSpPr>
        <p:spPr>
          <a:xfrm>
            <a:off x="502919" y="1021625"/>
            <a:ext cx="8193600" cy="807878"/>
          </a:xfrm>
          <a:prstGeom prst="roundRect">
            <a:avLst/>
          </a:prstGeom>
          <a:solidFill>
            <a:srgbClr val="FFFF00"/>
          </a:solidFill>
          <a:ln w="28575">
            <a:solidFill>
              <a:srgbClr val="D8027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1" indent="-342900" algn="ctr">
              <a:buClr>
                <a:schemeClr val="tx1"/>
              </a:buClr>
              <a:buSzPct val="110000"/>
              <a:defRPr/>
            </a:pPr>
            <a:r>
              <a:rPr lang="en-GB" altLang="en-US" sz="2000" b="1" dirty="0">
                <a:solidFill>
                  <a:schemeClr val="accent2">
                    <a:lumMod val="60000"/>
                    <a:lumOff val="40000"/>
                  </a:schemeClr>
                </a:solidFill>
              </a:rPr>
              <a:t>Dydrogesterone is selective for the progesterone receptor</a:t>
            </a:r>
            <a:r>
              <a:rPr lang="en-GB" altLang="en-US" sz="2000" b="1" dirty="0">
                <a:solidFill>
                  <a:schemeClr val="accent2"/>
                </a:solidFill>
              </a:rPr>
              <a:t>,</a:t>
            </a:r>
            <a:r>
              <a:rPr lang="en-GB" altLang="en-US" sz="2000" b="1" dirty="0">
                <a:solidFill>
                  <a:schemeClr val="accent2">
                    <a:lumMod val="75000"/>
                  </a:schemeClr>
                </a:solidFill>
              </a:rPr>
              <a:t> </a:t>
            </a:r>
            <a:r>
              <a:rPr lang="en-GB" altLang="en-US" sz="2000" b="1" dirty="0">
                <a:solidFill>
                  <a:schemeClr val="accent2">
                    <a:lumMod val="60000"/>
                    <a:lumOff val="40000"/>
                  </a:schemeClr>
                </a:solidFill>
              </a:rPr>
              <a:t>reducing</a:t>
            </a:r>
            <a:r>
              <a:rPr lang="en-GB" altLang="en-US" sz="2000" b="1" dirty="0">
                <a:solidFill>
                  <a:schemeClr val="accent2">
                    <a:lumMod val="75000"/>
                  </a:schemeClr>
                </a:solidFill>
              </a:rPr>
              <a:t> </a:t>
            </a:r>
            <a:r>
              <a:rPr lang="en-GB" altLang="en-US" sz="2000" dirty="0">
                <a:solidFill>
                  <a:schemeClr val="accent2">
                    <a:lumMod val="75000"/>
                  </a:schemeClr>
                </a:solidFill>
              </a:rPr>
              <a:t>the likelihood of other </a:t>
            </a:r>
            <a:r>
              <a:rPr lang="en-GB" altLang="en-US" sz="2000" b="1" dirty="0">
                <a:solidFill>
                  <a:schemeClr val="accent2">
                    <a:lumMod val="60000"/>
                    <a:lumOff val="40000"/>
                  </a:schemeClr>
                </a:solidFill>
              </a:rPr>
              <a:t>receptor‑related side effects</a:t>
            </a:r>
            <a:r>
              <a:rPr lang="en-GB" altLang="en-US" sz="2000" b="1" baseline="30000" dirty="0">
                <a:solidFill>
                  <a:schemeClr val="accent2">
                    <a:lumMod val="60000"/>
                    <a:lumOff val="40000"/>
                  </a:schemeClr>
                </a:solidFill>
              </a:rPr>
              <a:t>1–4</a:t>
            </a:r>
          </a:p>
        </p:txBody>
      </p:sp>
      <p:sp>
        <p:nvSpPr>
          <p:cNvPr id="2" name="TextBox 1">
            <a:extLst>
              <a:ext uri="{FF2B5EF4-FFF2-40B4-BE49-F238E27FC236}">
                <a16:creationId xmlns:a16="http://schemas.microsoft.com/office/drawing/2014/main" xmlns="" id="{D60D2D57-93F7-4489-9714-3F0B8BA9251D}"/>
              </a:ext>
            </a:extLst>
          </p:cNvPr>
          <p:cNvSpPr txBox="1"/>
          <p:nvPr/>
        </p:nvSpPr>
        <p:spPr>
          <a:xfrm>
            <a:off x="445770" y="2026557"/>
            <a:ext cx="6956516" cy="338554"/>
          </a:xfrm>
          <a:prstGeom prst="rect">
            <a:avLst/>
          </a:prstGeom>
          <a:noFill/>
        </p:spPr>
        <p:txBody>
          <a:bodyPr wrap="square" rtlCol="0">
            <a:spAutoFit/>
          </a:bodyPr>
          <a:lstStyle/>
          <a:p>
            <a:r>
              <a:rPr lang="en-GB" sz="1600" dirty="0">
                <a:latin typeface="Georgia" panose="02040502050405020303" pitchFamily="18" charset="0"/>
              </a:rPr>
              <a:t>Biological activity of dydrogesterone </a:t>
            </a:r>
            <a:r>
              <a:rPr lang="en-GB" sz="1600" i="1" dirty="0">
                <a:latin typeface="Georgia" panose="02040502050405020303" pitchFamily="18" charset="0"/>
              </a:rPr>
              <a:t>versus</a:t>
            </a:r>
            <a:r>
              <a:rPr lang="en-GB" sz="1600" dirty="0">
                <a:latin typeface="Georgia" panose="02040502050405020303" pitchFamily="18" charset="0"/>
              </a:rPr>
              <a:t> other progestogens</a:t>
            </a:r>
            <a:r>
              <a:rPr lang="en-GB" sz="1600" baseline="30000" dirty="0">
                <a:latin typeface="Georgia" panose="02040502050405020303" pitchFamily="18" charset="0"/>
              </a:rPr>
              <a:t>1,2</a:t>
            </a:r>
          </a:p>
        </p:txBody>
      </p:sp>
      <p:sp>
        <p:nvSpPr>
          <p:cNvPr id="9" name="Slide Number Placeholder 2">
            <a:extLst>
              <a:ext uri="{FF2B5EF4-FFF2-40B4-BE49-F238E27FC236}">
                <a16:creationId xmlns:a16="http://schemas.microsoft.com/office/drawing/2014/main" xmlns="" id="{8D0EE761-4988-4E87-9D9C-44BA4309B4DA}"/>
              </a:ext>
            </a:extLst>
          </p:cNvPr>
          <p:cNvSpPr txBox="1">
            <a:spLocks/>
          </p:cNvSpPr>
          <p:nvPr/>
        </p:nvSpPr>
        <p:spPr>
          <a:xfrm>
            <a:off x="78056" y="6407532"/>
            <a:ext cx="415659" cy="283464"/>
          </a:xfrm>
          <a:prstGeom prst="rect">
            <a:avLst/>
          </a:prstGeom>
        </p:spPr>
        <p:txBody>
          <a:bodyPr vert="horz" lIns="91440" tIns="45720" rIns="91440" bIns="45720" rtlCol="0" anchor="ctr"/>
          <a:lstStyle>
            <a:defPPr>
              <a:defRPr lang="en-US"/>
            </a:defPPr>
            <a:lvl1pPr marL="0" algn="l" defTabSz="914400" rtl="0" eaLnBrk="1" latinLnBrk="0" hangingPunct="1">
              <a:defRPr sz="10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A2885E78-1F86-4A3D-9EE1-B0103B1CEF15}" type="slidenum">
              <a:rPr lang="en-US" smtClean="0">
                <a:solidFill>
                  <a:srgbClr val="000000"/>
                </a:solidFill>
              </a:rPr>
              <a:pPr/>
              <a:t>3</a:t>
            </a:fld>
            <a:endParaRPr lang="en-US" dirty="0">
              <a:solidFill>
                <a:srgbClr val="000000"/>
              </a:solidFill>
            </a:endParaRPr>
          </a:p>
        </p:txBody>
      </p:sp>
    </p:spTree>
    <p:extLst>
      <p:ext uri="{BB962C8B-B14F-4D97-AF65-F5344CB8AC3E}">
        <p14:creationId xmlns:p14="http://schemas.microsoft.com/office/powerpoint/2010/main" val="1178828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sp>
        <p:nvSpPr>
          <p:cNvPr id="3" name="Text Placeholder 2"/>
          <p:cNvSpPr>
            <a:spLocks noGrp="1"/>
          </p:cNvSpPr>
          <p:nvPr>
            <p:ph type="body" sz="quarter" idx="15"/>
          </p:nvPr>
        </p:nvSpPr>
        <p:spPr/>
        <p:txBody>
          <a:bodyPr/>
          <a:lstStyle/>
          <a:p>
            <a:endParaRPr lang="tr-TR" dirty="0"/>
          </a:p>
        </p:txBody>
      </p:sp>
      <p:pic>
        <p:nvPicPr>
          <p:cNvPr id="389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116632"/>
            <a:ext cx="8568952" cy="1943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891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815" y="2204864"/>
            <a:ext cx="8982075" cy="43624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8127788" y="155274"/>
            <a:ext cx="652743" cy="369332"/>
          </a:xfrm>
          <a:prstGeom prst="rect">
            <a:avLst/>
          </a:prstGeom>
          <a:solidFill>
            <a:srgbClr val="FFFF00"/>
          </a:solidFill>
        </p:spPr>
        <p:txBody>
          <a:bodyPr wrap="none" rtlCol="0">
            <a:spAutoFit/>
          </a:bodyPr>
          <a:lstStyle/>
          <a:p>
            <a:r>
              <a:rPr lang="tr-TR" dirty="0" smtClean="0">
                <a:solidFill>
                  <a:srgbClr val="FF0000"/>
                </a:solidFill>
              </a:rPr>
              <a:t>2019</a:t>
            </a:r>
            <a:endParaRPr lang="tr-TR" dirty="0">
              <a:solidFill>
                <a:srgbClr val="FF0000"/>
              </a:solidFill>
            </a:endParaRPr>
          </a:p>
        </p:txBody>
      </p:sp>
    </p:spTree>
    <p:extLst>
      <p:ext uri="{BB962C8B-B14F-4D97-AF65-F5344CB8AC3E}">
        <p14:creationId xmlns:p14="http://schemas.microsoft.com/office/powerpoint/2010/main" val="168004474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7346" name="Rectangle 2"/>
          <p:cNvSpPr>
            <a:spLocks noGrp="1" noChangeArrowheads="1"/>
          </p:cNvSpPr>
          <p:nvPr>
            <p:ph type="ctrTitle"/>
          </p:nvPr>
        </p:nvSpPr>
        <p:spPr/>
        <p:txBody>
          <a:bodyPr/>
          <a:lstStyle/>
          <a:p>
            <a:pPr eaLnBrk="1" hangingPunct="1"/>
            <a:r>
              <a:rPr lang="en-US" altLang="en-US" sz="3600" dirty="0"/>
              <a:t/>
            </a:r>
            <a:br>
              <a:rPr lang="en-US" altLang="en-US" sz="3600" dirty="0"/>
            </a:br>
            <a:r>
              <a:rPr lang="en-US" altLang="en-US" sz="5400" dirty="0">
                <a:solidFill>
                  <a:srgbClr val="FFC000"/>
                </a:solidFill>
              </a:rPr>
              <a:t>Secondary Amenorrhea</a:t>
            </a:r>
          </a:p>
        </p:txBody>
      </p:sp>
    </p:spTree>
    <p:extLst>
      <p:ext uri="{BB962C8B-B14F-4D97-AF65-F5344CB8AC3E}">
        <p14:creationId xmlns:p14="http://schemas.microsoft.com/office/powerpoint/2010/main" val="163484957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Content Placeholder 100"/>
          <p:cNvSpPr txBox="1">
            <a:spLocks/>
          </p:cNvSpPr>
          <p:nvPr/>
        </p:nvSpPr>
        <p:spPr bwMode="gray">
          <a:xfrm>
            <a:off x="354016" y="6239673"/>
            <a:ext cx="6312095" cy="326243"/>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rtlCol="0">
            <a:spAutoFit/>
          </a:bodyPr>
          <a:lstStyle>
            <a:defPPr>
              <a:defRPr lang="en-US"/>
            </a:defPPr>
            <a:lvl1pPr indent="0" fontAlgn="base">
              <a:lnSpc>
                <a:spcPct val="95000"/>
              </a:lnSpc>
              <a:spcBef>
                <a:spcPct val="30000"/>
              </a:spcBef>
              <a:spcAft>
                <a:spcPct val="20000"/>
              </a:spcAft>
              <a:buClr>
                <a:schemeClr val="tx1"/>
              </a:buClr>
              <a:buSzPct val="110000"/>
              <a:buFont typeface="Arial" panose="020B0604020202020204" pitchFamily="34" charset="0"/>
              <a:buNone/>
              <a:defRPr sz="800"/>
            </a:lvl1pPr>
            <a:lvl2pPr marL="432000" indent="-230400">
              <a:spcBef>
                <a:spcPts val="600"/>
              </a:spcBef>
              <a:spcAft>
                <a:spcPts val="600"/>
              </a:spcAft>
              <a:buClr>
                <a:schemeClr val="accent2"/>
              </a:buClr>
              <a:buFont typeface="Georgia" panose="02040502050405020303" pitchFamily="18" charset="0"/>
              <a:buChar char="–"/>
            </a:lvl2pPr>
            <a:lvl3pPr marL="648000" indent="-228600">
              <a:spcBef>
                <a:spcPts val="600"/>
              </a:spcBef>
              <a:spcAft>
                <a:spcPts val="600"/>
              </a:spcAft>
              <a:buClr>
                <a:schemeClr val="accent2"/>
              </a:buClr>
              <a:buFont typeface="Arial" panose="020B0604020202020204" pitchFamily="34" charset="0"/>
              <a:buChar char="•"/>
              <a:defRPr sz="1600"/>
            </a:lvl3pPr>
            <a:lvl4pPr marL="864000" indent="-228600">
              <a:spcBef>
                <a:spcPts val="600"/>
              </a:spcBef>
              <a:spcAft>
                <a:spcPts val="600"/>
              </a:spcAft>
              <a:buClr>
                <a:schemeClr val="accent2"/>
              </a:buClr>
              <a:buFont typeface="Georgia" panose="02040502050405020303" pitchFamily="18" charset="0"/>
              <a:buChar char="–"/>
              <a:defRPr sz="1400"/>
            </a:lvl4pPr>
            <a:lvl5pPr marL="914400" indent="-228600">
              <a:spcBef>
                <a:spcPts val="600"/>
              </a:spcBef>
              <a:spcAft>
                <a:spcPts val="600"/>
              </a:spcAft>
              <a:buClr>
                <a:schemeClr val="accent2"/>
              </a:buClr>
              <a:buFont typeface="Georgia" panose="02040502050405020303" pitchFamily="18" charset="0"/>
              <a:buChar char="–"/>
              <a:defRPr sz="1400"/>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r>
              <a:rPr lang="en-US" dirty="0"/>
              <a:t>1. Panay N, </a:t>
            </a:r>
            <a:r>
              <a:rPr lang="en-US" i="1" dirty="0"/>
              <a:t>et al</a:t>
            </a:r>
            <a:r>
              <a:rPr lang="en-US" dirty="0"/>
              <a:t>. Cyclical dydrogesterone in secondary amenorrhea: results of a double-blind, placebo-controlled, randomized study. </a:t>
            </a:r>
            <a:r>
              <a:rPr lang="en-US" i="1" dirty="0"/>
              <a:t>Gynecol Endocrinol</a:t>
            </a:r>
            <a:r>
              <a:rPr lang="en-US" dirty="0"/>
              <a:t> 2007;23(11):611–618;</a:t>
            </a:r>
            <a:r>
              <a:rPr lang="en-GB" dirty="0"/>
              <a:t> 2. </a:t>
            </a:r>
            <a:r>
              <a:rPr lang="en-IN" dirty="0"/>
              <a:t>Dydrogesterone Company Core Data Sheet, Abbott, 5 July 2017</a:t>
            </a:r>
            <a:endParaRPr lang="en-US" dirty="0"/>
          </a:p>
        </p:txBody>
      </p:sp>
      <p:sp>
        <p:nvSpPr>
          <p:cNvPr id="18" name="Inhaltsplatzhalter 2"/>
          <p:cNvSpPr>
            <a:spLocks noGrp="1"/>
          </p:cNvSpPr>
          <p:nvPr>
            <p:ph idx="1"/>
          </p:nvPr>
        </p:nvSpPr>
        <p:spPr>
          <a:xfrm>
            <a:off x="455613" y="1370013"/>
            <a:ext cx="8276908" cy="3692317"/>
          </a:xfrm>
        </p:spPr>
        <p:txBody>
          <a:bodyPr>
            <a:noAutofit/>
          </a:bodyPr>
          <a:lstStyle/>
          <a:p>
            <a:pPr marL="285750" indent="-285750" eaLnBrk="1" hangingPunct="1">
              <a:spcAft>
                <a:spcPts val="1000"/>
              </a:spcAft>
              <a:buFont typeface="Arial" panose="020B0604020202020204" pitchFamily="34" charset="0"/>
              <a:buChar char="•"/>
              <a:defRPr/>
            </a:pPr>
            <a:r>
              <a:rPr lang="en-US" sz="1500" dirty="0"/>
              <a:t>Double-blind, randomized, placebo-controlled, parallel-group, multicenter study in Germany, Austria and Switzerland</a:t>
            </a:r>
            <a:r>
              <a:rPr lang="en-US" sz="1500" baseline="30000" dirty="0"/>
              <a:t>1</a:t>
            </a:r>
          </a:p>
          <a:p>
            <a:pPr marL="285750" indent="-285750" eaLnBrk="1" hangingPunct="1">
              <a:spcAft>
                <a:spcPts val="1000"/>
              </a:spcAft>
              <a:buFont typeface="Arial" panose="020B0604020202020204" pitchFamily="34" charset="0"/>
              <a:buChar char="•"/>
              <a:defRPr/>
            </a:pPr>
            <a:r>
              <a:rPr lang="en-US" sz="1500" dirty="0"/>
              <a:t>104 premenopausal women with secondary amenorrhea or oligomenorrhea &amp; premenopausal estrogen levels</a:t>
            </a:r>
            <a:r>
              <a:rPr lang="en-US" sz="1500" baseline="30000" dirty="0"/>
              <a:t>1</a:t>
            </a:r>
          </a:p>
          <a:p>
            <a:pPr marL="285750" indent="-285750" eaLnBrk="1" hangingPunct="1">
              <a:spcAft>
                <a:spcPts val="1000"/>
              </a:spcAft>
              <a:buFont typeface="Arial" panose="020B0604020202020204" pitchFamily="34" charset="0"/>
              <a:buChar char="•"/>
              <a:defRPr/>
            </a:pPr>
            <a:r>
              <a:rPr lang="en-US" sz="1500" dirty="0"/>
              <a:t>Treated with dydrogesterone (10 mg/day) from Days 1–14 and placebo on </a:t>
            </a:r>
            <a:br>
              <a:rPr lang="en-US" sz="1500" dirty="0"/>
            </a:br>
            <a:r>
              <a:rPr lang="en-US" sz="1500" dirty="0"/>
              <a:t>Days 15–28 of each treatment cycle, or placebo alone, for 6 cycles (24 weeks)</a:t>
            </a:r>
            <a:r>
              <a:rPr lang="en-US" sz="1500" baseline="30000" dirty="0"/>
              <a:t>1</a:t>
            </a:r>
          </a:p>
          <a:p>
            <a:pPr marL="285750" indent="-285750" eaLnBrk="1" hangingPunct="1">
              <a:spcAft>
                <a:spcPts val="1000"/>
              </a:spcAft>
              <a:buFont typeface="Arial" panose="020B0604020202020204" pitchFamily="34" charset="0"/>
              <a:buChar char="•"/>
              <a:defRPr/>
            </a:pPr>
            <a:r>
              <a:rPr lang="en-US" sz="1500" dirty="0"/>
              <a:t>Occurrence of withdrawal bleeding during the first cycle was significantly higher with dydrogesterone than placebo (65% vs 31%, p=0.0004)</a:t>
            </a:r>
            <a:r>
              <a:rPr lang="en-US" sz="1500" baseline="30000" dirty="0"/>
              <a:t>1</a:t>
            </a:r>
            <a:endParaRPr lang="en-US" sz="1500" dirty="0"/>
          </a:p>
          <a:p>
            <a:pPr marL="285750" indent="-285750" eaLnBrk="1" hangingPunct="1">
              <a:spcAft>
                <a:spcPts val="1000"/>
              </a:spcAft>
              <a:buFont typeface="Arial" panose="020B0604020202020204" pitchFamily="34" charset="0"/>
              <a:buChar char="•"/>
              <a:defRPr/>
            </a:pPr>
            <a:r>
              <a:rPr lang="en-US" sz="1500" dirty="0"/>
              <a:t>Regularity of withdrawal bleeding significantly better with dydrogesterone (p&lt;0.0001)</a:t>
            </a:r>
            <a:r>
              <a:rPr lang="en-US" sz="1500" baseline="30000" dirty="0"/>
              <a:t>1</a:t>
            </a:r>
          </a:p>
          <a:p>
            <a:pPr marL="285750" indent="-285750" eaLnBrk="1" hangingPunct="1">
              <a:spcAft>
                <a:spcPts val="1000"/>
              </a:spcAft>
              <a:buFont typeface="Arial" panose="020B0604020202020204" pitchFamily="34" charset="0"/>
              <a:buChar char="•"/>
              <a:defRPr/>
            </a:pPr>
            <a:r>
              <a:rPr lang="en-US" sz="1500" dirty="0"/>
              <a:t>Dydrogesterone well tolerated; adverse events in 12 women on dydrogesterone </a:t>
            </a:r>
            <a:br>
              <a:rPr lang="en-US" sz="1500" dirty="0"/>
            </a:br>
            <a:r>
              <a:rPr lang="en-US" sz="1500" dirty="0"/>
              <a:t>and 13 on placebo</a:t>
            </a:r>
            <a:r>
              <a:rPr lang="en-US" sz="1500" baseline="30000" dirty="0"/>
              <a:t>1</a:t>
            </a:r>
            <a:endParaRPr lang="en-US" sz="1500" baseline="30000" dirty="0">
              <a:solidFill>
                <a:srgbClr val="D8027F"/>
              </a:solidFill>
            </a:endParaRPr>
          </a:p>
          <a:p>
            <a:pPr marL="0" indent="0" eaLnBrk="1" hangingPunct="1">
              <a:spcAft>
                <a:spcPts val="600"/>
              </a:spcAft>
              <a:defRPr/>
            </a:pPr>
            <a:endParaRPr lang="de-DE" sz="1600" dirty="0"/>
          </a:p>
          <a:p>
            <a:pPr marL="0" indent="0" eaLnBrk="1" hangingPunct="1">
              <a:spcAft>
                <a:spcPts val="600"/>
              </a:spcAft>
              <a:defRPr/>
            </a:pPr>
            <a:endParaRPr lang="de-DE" sz="1600" dirty="0"/>
          </a:p>
        </p:txBody>
      </p:sp>
      <p:sp>
        <p:nvSpPr>
          <p:cNvPr id="59395" name="Titel 1"/>
          <p:cNvSpPr>
            <a:spLocks noGrp="1"/>
          </p:cNvSpPr>
          <p:nvPr>
            <p:ph type="title"/>
          </p:nvPr>
        </p:nvSpPr>
        <p:spPr/>
        <p:txBody>
          <a:bodyPr>
            <a:normAutofit/>
          </a:bodyPr>
          <a:lstStyle/>
          <a:p>
            <a:pPr eaLnBrk="1" hangingPunct="1"/>
            <a:r>
              <a:rPr lang="en-US" altLang="en-US" sz="3200" dirty="0">
                <a:solidFill>
                  <a:srgbClr val="FFFF00"/>
                </a:solidFill>
              </a:rPr>
              <a:t>Double-Blind, Placebo-Controlled Study of Dydrogesterone in Secondary Amenorrhea</a:t>
            </a:r>
            <a:r>
              <a:rPr lang="en-US" altLang="en-US" sz="3200" baseline="30000" dirty="0">
                <a:solidFill>
                  <a:srgbClr val="FFFF00"/>
                </a:solidFill>
              </a:rPr>
              <a:t>1</a:t>
            </a:r>
            <a:endParaRPr lang="de-DE" altLang="en-US" sz="3200" baseline="30000" dirty="0">
              <a:solidFill>
                <a:srgbClr val="FFFF00"/>
              </a:solidFill>
            </a:endParaRPr>
          </a:p>
        </p:txBody>
      </p:sp>
      <p:sp>
        <p:nvSpPr>
          <p:cNvPr id="59398" name="TextBox 1"/>
          <p:cNvSpPr txBox="1">
            <a:spLocks noChangeArrowheads="1"/>
          </p:cNvSpPr>
          <p:nvPr/>
        </p:nvSpPr>
        <p:spPr bwMode="auto">
          <a:xfrm>
            <a:off x="448469" y="5257721"/>
            <a:ext cx="8232775" cy="919401"/>
          </a:xfrm>
          <a:prstGeom prst="roundRect">
            <a:avLst/>
          </a:prstGeom>
          <a:solidFill>
            <a:srgbClr val="D8027F"/>
          </a:solidFill>
          <a:ln w="19050">
            <a:noFill/>
            <a:miter lim="800000"/>
            <a:headEnd/>
            <a:tailEnd/>
          </a:ln>
          <a:extLst/>
        </p:spPr>
        <p:txBody>
          <a:bodyPr wrap="square">
            <a:spAutoFit/>
          </a:bodyPr>
          <a:lstStyle>
            <a:lvl1pPr algn="l" eaLnBrk="0" hangingPunct="0">
              <a:spcBef>
                <a:spcPct val="0"/>
              </a:spcBef>
              <a:defRPr sz="2200">
                <a:solidFill>
                  <a:schemeClr val="tx1"/>
                </a:solidFill>
                <a:latin typeface="Arial" charset="0"/>
              </a:defRPr>
            </a:lvl1pPr>
            <a:lvl2pPr marL="742950" indent="-285750" algn="l" eaLnBrk="0" hangingPunct="0">
              <a:spcBef>
                <a:spcPct val="0"/>
              </a:spcBef>
              <a:spcAft>
                <a:spcPct val="30000"/>
              </a:spcAft>
              <a:buChar char="•"/>
              <a:defRPr sz="2000">
                <a:solidFill>
                  <a:schemeClr val="tx1"/>
                </a:solidFill>
                <a:latin typeface="Arial" charset="0"/>
              </a:defRPr>
            </a:lvl2pPr>
            <a:lvl3pPr marL="1143000" indent="-228600" algn="l" eaLnBrk="0" hangingPunct="0">
              <a:spcBef>
                <a:spcPct val="0"/>
              </a:spcBef>
              <a:spcAft>
                <a:spcPct val="30000"/>
              </a:spcAft>
              <a:buChar char="–"/>
              <a:defRPr sz="1600">
                <a:solidFill>
                  <a:schemeClr val="tx1"/>
                </a:solidFill>
                <a:latin typeface="Arial" charset="0"/>
              </a:defRPr>
            </a:lvl3pPr>
            <a:lvl4pPr marL="1600200" indent="-228600" algn="l" eaLnBrk="0" hangingPunct="0">
              <a:spcBef>
                <a:spcPct val="0"/>
              </a:spcBef>
              <a:spcAft>
                <a:spcPct val="30000"/>
              </a:spcAft>
              <a:buChar char="•"/>
              <a:defRPr sz="1600">
                <a:solidFill>
                  <a:schemeClr val="tx1"/>
                </a:solidFill>
                <a:latin typeface="Arial" charset="0"/>
              </a:defRPr>
            </a:lvl4pPr>
            <a:lvl5pPr marL="2057400" indent="-228600" algn="l" eaLnBrk="0" hangingPunct="0">
              <a:spcBef>
                <a:spcPct val="0"/>
              </a:spcBef>
              <a:spcAft>
                <a:spcPct val="30000"/>
              </a:spcAft>
              <a:buChar char="–"/>
              <a:defRPr sz="1600">
                <a:solidFill>
                  <a:schemeClr val="tx1"/>
                </a:solidFill>
                <a:latin typeface="Arial" charset="0"/>
              </a:defRPr>
            </a:lvl5pPr>
            <a:lvl6pPr marL="2514600" indent="-228600" eaLnBrk="0" fontAlgn="base" hangingPunct="0">
              <a:spcBef>
                <a:spcPct val="0"/>
              </a:spcBef>
              <a:spcAft>
                <a:spcPct val="30000"/>
              </a:spcAft>
              <a:buChar char="–"/>
              <a:defRPr sz="1600">
                <a:solidFill>
                  <a:schemeClr val="tx1"/>
                </a:solidFill>
                <a:latin typeface="Arial" charset="0"/>
              </a:defRPr>
            </a:lvl6pPr>
            <a:lvl7pPr marL="2971800" indent="-228600" eaLnBrk="0" fontAlgn="base" hangingPunct="0">
              <a:spcBef>
                <a:spcPct val="0"/>
              </a:spcBef>
              <a:spcAft>
                <a:spcPct val="30000"/>
              </a:spcAft>
              <a:buChar char="–"/>
              <a:defRPr sz="1600">
                <a:solidFill>
                  <a:schemeClr val="tx1"/>
                </a:solidFill>
                <a:latin typeface="Arial" charset="0"/>
              </a:defRPr>
            </a:lvl7pPr>
            <a:lvl8pPr marL="3429000" indent="-228600" eaLnBrk="0" fontAlgn="base" hangingPunct="0">
              <a:spcBef>
                <a:spcPct val="0"/>
              </a:spcBef>
              <a:spcAft>
                <a:spcPct val="30000"/>
              </a:spcAft>
              <a:buChar char="–"/>
              <a:defRPr sz="1600">
                <a:solidFill>
                  <a:schemeClr val="tx1"/>
                </a:solidFill>
                <a:latin typeface="Arial" charset="0"/>
              </a:defRPr>
            </a:lvl8pPr>
            <a:lvl9pPr marL="3886200" indent="-228600" eaLnBrk="0" fontAlgn="base" hangingPunct="0">
              <a:spcBef>
                <a:spcPct val="0"/>
              </a:spcBef>
              <a:spcAft>
                <a:spcPct val="30000"/>
              </a:spcAft>
              <a:buChar char="–"/>
              <a:defRPr sz="1600">
                <a:solidFill>
                  <a:schemeClr val="tx1"/>
                </a:solidFill>
                <a:latin typeface="Arial" charset="0"/>
              </a:defRPr>
            </a:lvl9pPr>
          </a:lstStyle>
          <a:p>
            <a:pPr algn="ctr" eaLnBrk="1" hangingPunct="1">
              <a:spcBef>
                <a:spcPct val="50000"/>
              </a:spcBef>
            </a:pPr>
            <a:r>
              <a:rPr lang="en-US" altLang="en-US" sz="1600" b="1" dirty="0">
                <a:solidFill>
                  <a:srgbClr val="FFC000"/>
                </a:solidFill>
                <a:latin typeface="+mn-lt"/>
                <a:ea typeface="ＭＳ Ｐゴシック" pitchFamily="34" charset="-128"/>
              </a:rPr>
              <a:t>Approved dose of </a:t>
            </a:r>
            <a:r>
              <a:rPr lang="en-GB" altLang="en-US" sz="1600" b="1" dirty="0">
                <a:solidFill>
                  <a:srgbClr val="FFC000"/>
                </a:solidFill>
                <a:latin typeface="+mn-lt"/>
              </a:rPr>
              <a:t>10 to 20 mg dydrogesterone per day on Days 11–25 </a:t>
            </a:r>
            <a:br>
              <a:rPr lang="en-GB" altLang="en-US" sz="1600" b="1" dirty="0">
                <a:solidFill>
                  <a:srgbClr val="FFC000"/>
                </a:solidFill>
                <a:latin typeface="+mn-lt"/>
              </a:rPr>
            </a:br>
            <a:r>
              <a:rPr lang="en-GB" altLang="en-US" sz="1600" b="1" dirty="0">
                <a:solidFill>
                  <a:srgbClr val="FFC000"/>
                </a:solidFill>
                <a:latin typeface="+mn-lt"/>
              </a:rPr>
              <a:t>to give optimum secretion transformation of the endometrium, that is </a:t>
            </a:r>
            <a:br>
              <a:rPr lang="en-GB" altLang="en-US" sz="1600" b="1" dirty="0">
                <a:solidFill>
                  <a:srgbClr val="FFC000"/>
                </a:solidFill>
                <a:latin typeface="+mn-lt"/>
              </a:rPr>
            </a:br>
            <a:r>
              <a:rPr lang="en-GB" altLang="en-US" sz="1600" b="1" dirty="0">
                <a:solidFill>
                  <a:srgbClr val="FFC000"/>
                </a:solidFill>
                <a:latin typeface="+mn-lt"/>
              </a:rPr>
              <a:t>adequately prepared with an endogenous or exogenous estrogen</a:t>
            </a:r>
            <a:r>
              <a:rPr lang="en-US" altLang="en-US" sz="1600" b="1" baseline="30000" dirty="0">
                <a:solidFill>
                  <a:schemeClr val="bg1"/>
                </a:solidFill>
                <a:latin typeface="+mn-lt"/>
                <a:ea typeface="ＭＳ Ｐゴシック" pitchFamily="34" charset="-128"/>
              </a:rPr>
              <a:t>2</a:t>
            </a:r>
          </a:p>
        </p:txBody>
      </p:sp>
      <p:sp>
        <p:nvSpPr>
          <p:cNvPr id="7" name="Slide Number Placeholder 2">
            <a:extLst>
              <a:ext uri="{FF2B5EF4-FFF2-40B4-BE49-F238E27FC236}">
                <a16:creationId xmlns:a16="http://schemas.microsoft.com/office/drawing/2014/main" xmlns="" id="{64905EE4-E187-42B7-8DF6-F9970777162B}"/>
              </a:ext>
            </a:extLst>
          </p:cNvPr>
          <p:cNvSpPr txBox="1">
            <a:spLocks/>
          </p:cNvSpPr>
          <p:nvPr/>
        </p:nvSpPr>
        <p:spPr>
          <a:xfrm>
            <a:off x="78056" y="6407532"/>
            <a:ext cx="415659" cy="283464"/>
          </a:xfrm>
          <a:prstGeom prst="rect">
            <a:avLst/>
          </a:prstGeom>
        </p:spPr>
        <p:txBody>
          <a:bodyPr vert="horz" lIns="91440" tIns="45720" rIns="91440" bIns="45720" rtlCol="0" anchor="ctr"/>
          <a:lstStyle>
            <a:defPPr>
              <a:defRPr lang="en-US"/>
            </a:defPPr>
            <a:lvl1pPr marL="0" algn="l" defTabSz="914400" rtl="0" eaLnBrk="1" latinLnBrk="0" hangingPunct="1">
              <a:defRPr sz="10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A2885E78-1F86-4A3D-9EE1-B0103B1CEF15}" type="slidenum">
              <a:rPr lang="en-US" smtClean="0">
                <a:solidFill>
                  <a:srgbClr val="000000"/>
                </a:solidFill>
              </a:rPr>
              <a:pPr/>
              <a:t>32</a:t>
            </a:fld>
            <a:endParaRPr lang="en-US" dirty="0">
              <a:solidFill>
                <a:srgbClr val="000000"/>
              </a:solidFill>
            </a:endParaRPr>
          </a:p>
        </p:txBody>
      </p:sp>
      <p:sp>
        <p:nvSpPr>
          <p:cNvPr id="9" name="TextBox 8"/>
          <p:cNvSpPr txBox="1"/>
          <p:nvPr/>
        </p:nvSpPr>
        <p:spPr>
          <a:xfrm>
            <a:off x="8353256" y="55066"/>
            <a:ext cx="652743" cy="369332"/>
          </a:xfrm>
          <a:prstGeom prst="rect">
            <a:avLst/>
          </a:prstGeom>
          <a:solidFill>
            <a:srgbClr val="FFFF00"/>
          </a:solidFill>
        </p:spPr>
        <p:txBody>
          <a:bodyPr wrap="none" rtlCol="0">
            <a:spAutoFit/>
          </a:bodyPr>
          <a:lstStyle/>
          <a:p>
            <a:r>
              <a:rPr lang="tr-TR" dirty="0" smtClean="0">
                <a:solidFill>
                  <a:srgbClr val="FF0000"/>
                </a:solidFill>
              </a:rPr>
              <a:t>2007</a:t>
            </a:r>
            <a:endParaRPr lang="tr-TR" dirty="0">
              <a:solidFill>
                <a:srgbClr val="FF0000"/>
              </a:solidFill>
            </a:endParaRPr>
          </a:p>
        </p:txBody>
      </p:sp>
    </p:spTree>
    <p:extLst>
      <p:ext uri="{BB962C8B-B14F-4D97-AF65-F5344CB8AC3E}">
        <p14:creationId xmlns:p14="http://schemas.microsoft.com/office/powerpoint/2010/main" val="825562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51BD4891-ADAA-4A40-B84E-3B6CBCF42617}"/>
              </a:ext>
            </a:extLst>
          </p:cNvPr>
          <p:cNvGrpSpPr/>
          <p:nvPr/>
        </p:nvGrpSpPr>
        <p:grpSpPr>
          <a:xfrm>
            <a:off x="253905" y="1722093"/>
            <a:ext cx="7378795" cy="4490139"/>
            <a:chOff x="253905" y="1722093"/>
            <a:chExt cx="7378795" cy="4490139"/>
          </a:xfrm>
        </p:grpSpPr>
        <p:graphicFrame>
          <p:nvGraphicFramePr>
            <p:cNvPr id="7" name="Diagramm 6"/>
            <p:cNvGraphicFramePr/>
            <p:nvPr>
              <p:extLst/>
            </p:nvPr>
          </p:nvGraphicFramePr>
          <p:xfrm>
            <a:off x="253905" y="1722093"/>
            <a:ext cx="6793616" cy="4490139"/>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9">
              <a:extLst>
                <a:ext uri="{FF2B5EF4-FFF2-40B4-BE49-F238E27FC236}">
                  <a16:creationId xmlns:a16="http://schemas.microsoft.com/office/drawing/2014/main" xmlns="" id="{3DAB08A2-7335-42C8-AA37-5D2CD6409498}"/>
                </a:ext>
              </a:extLst>
            </p:cNvPr>
            <p:cNvSpPr txBox="1"/>
            <p:nvPr/>
          </p:nvSpPr>
          <p:spPr>
            <a:xfrm>
              <a:off x="5709276" y="4371164"/>
              <a:ext cx="1923424" cy="184666"/>
            </a:xfrm>
            <a:prstGeom prst="rect">
              <a:avLst/>
            </a:prstGeom>
            <a:solidFill>
              <a:schemeClr val="bg1"/>
            </a:solidFill>
          </p:spPr>
          <p:txBody>
            <a:bodyPr wrap="square" lIns="0" tIns="0" rIns="0" bIns="0" rtlCol="0">
              <a:spAutoFit/>
            </a:bodyPr>
            <a:lstStyle/>
            <a:p>
              <a:pPr algn="l"/>
              <a:r>
                <a:rPr lang="en-GB" sz="1200" b="1" dirty="0"/>
                <a:t>Dydrogesterone (N=52)</a:t>
              </a:r>
            </a:p>
          </p:txBody>
        </p:sp>
        <p:sp>
          <p:nvSpPr>
            <p:cNvPr id="11" name="TextBox 10">
              <a:extLst>
                <a:ext uri="{FF2B5EF4-FFF2-40B4-BE49-F238E27FC236}">
                  <a16:creationId xmlns:a16="http://schemas.microsoft.com/office/drawing/2014/main" xmlns="" id="{07ED202E-6DC2-44EC-80CC-497EA9323532}"/>
                </a:ext>
              </a:extLst>
            </p:cNvPr>
            <p:cNvSpPr txBox="1"/>
            <p:nvPr/>
          </p:nvSpPr>
          <p:spPr>
            <a:xfrm>
              <a:off x="5725139" y="4623928"/>
              <a:ext cx="1524000" cy="184666"/>
            </a:xfrm>
            <a:prstGeom prst="rect">
              <a:avLst/>
            </a:prstGeom>
            <a:solidFill>
              <a:schemeClr val="bg1"/>
            </a:solidFill>
          </p:spPr>
          <p:txBody>
            <a:bodyPr wrap="square" lIns="0" tIns="0" rIns="0" bIns="0" rtlCol="0">
              <a:spAutoFit/>
            </a:bodyPr>
            <a:lstStyle/>
            <a:p>
              <a:pPr algn="l"/>
              <a:r>
                <a:rPr lang="en-GB" sz="1200" b="1" dirty="0"/>
                <a:t>Placebo (N=52)</a:t>
              </a:r>
            </a:p>
          </p:txBody>
        </p:sp>
      </p:grpSp>
      <p:sp>
        <p:nvSpPr>
          <p:cNvPr id="60419" name="Textfeld 7"/>
          <p:cNvSpPr txBox="1">
            <a:spLocks noChangeArrowheads="1"/>
          </p:cNvSpPr>
          <p:nvPr/>
        </p:nvSpPr>
        <p:spPr bwMode="auto">
          <a:xfrm>
            <a:off x="502920" y="1646907"/>
            <a:ext cx="8229600" cy="369332"/>
          </a:xfrm>
          <a:prstGeom prst="rect">
            <a:avLst/>
          </a:prstGeom>
          <a:ln/>
          <a:extLst/>
        </p:spPr>
        <p:style>
          <a:lnRef idx="2">
            <a:schemeClr val="accent2"/>
          </a:lnRef>
          <a:fillRef idx="1">
            <a:schemeClr val="lt1"/>
          </a:fillRef>
          <a:effectRef idx="0">
            <a:schemeClr val="accent2"/>
          </a:effectRef>
          <a:fontRef idx="minor">
            <a:schemeClr val="dk1"/>
          </a:fontRef>
        </p:style>
        <p:txBody>
          <a:bodyPr wrap="square">
            <a:spAutoFit/>
          </a:bodyPr>
          <a:lstStyle>
            <a:lvl1pPr algn="l" eaLnBrk="0" hangingPunct="0">
              <a:spcBef>
                <a:spcPct val="0"/>
              </a:spcBef>
              <a:defRPr sz="2200">
                <a:solidFill>
                  <a:schemeClr val="tx1"/>
                </a:solidFill>
                <a:latin typeface="Arial" charset="0"/>
              </a:defRPr>
            </a:lvl1pPr>
            <a:lvl2pPr marL="742950" indent="-285750" algn="l" eaLnBrk="0" hangingPunct="0">
              <a:spcBef>
                <a:spcPct val="0"/>
              </a:spcBef>
              <a:spcAft>
                <a:spcPct val="30000"/>
              </a:spcAft>
              <a:buChar char="•"/>
              <a:defRPr sz="2000">
                <a:solidFill>
                  <a:schemeClr val="tx1"/>
                </a:solidFill>
                <a:latin typeface="Arial" charset="0"/>
              </a:defRPr>
            </a:lvl2pPr>
            <a:lvl3pPr marL="1143000" indent="-228600" algn="l" eaLnBrk="0" hangingPunct="0">
              <a:spcBef>
                <a:spcPct val="0"/>
              </a:spcBef>
              <a:spcAft>
                <a:spcPct val="30000"/>
              </a:spcAft>
              <a:buChar char="–"/>
              <a:defRPr sz="1600">
                <a:solidFill>
                  <a:schemeClr val="tx1"/>
                </a:solidFill>
                <a:latin typeface="Arial" charset="0"/>
              </a:defRPr>
            </a:lvl3pPr>
            <a:lvl4pPr marL="1600200" indent="-228600" algn="l" eaLnBrk="0" hangingPunct="0">
              <a:spcBef>
                <a:spcPct val="0"/>
              </a:spcBef>
              <a:spcAft>
                <a:spcPct val="30000"/>
              </a:spcAft>
              <a:buChar char="•"/>
              <a:defRPr sz="1600">
                <a:solidFill>
                  <a:schemeClr val="tx1"/>
                </a:solidFill>
                <a:latin typeface="Arial" charset="0"/>
              </a:defRPr>
            </a:lvl4pPr>
            <a:lvl5pPr marL="2057400" indent="-228600" algn="l" eaLnBrk="0" hangingPunct="0">
              <a:spcBef>
                <a:spcPct val="0"/>
              </a:spcBef>
              <a:spcAft>
                <a:spcPct val="30000"/>
              </a:spcAft>
              <a:buChar char="–"/>
              <a:defRPr sz="1600">
                <a:solidFill>
                  <a:schemeClr val="tx1"/>
                </a:solidFill>
                <a:latin typeface="Arial" charset="0"/>
              </a:defRPr>
            </a:lvl5pPr>
            <a:lvl6pPr marL="2514600" indent="-228600" eaLnBrk="0" fontAlgn="base" hangingPunct="0">
              <a:spcBef>
                <a:spcPct val="0"/>
              </a:spcBef>
              <a:spcAft>
                <a:spcPct val="30000"/>
              </a:spcAft>
              <a:buChar char="–"/>
              <a:defRPr sz="1600">
                <a:solidFill>
                  <a:schemeClr val="tx1"/>
                </a:solidFill>
                <a:latin typeface="Arial" charset="0"/>
              </a:defRPr>
            </a:lvl6pPr>
            <a:lvl7pPr marL="2971800" indent="-228600" eaLnBrk="0" fontAlgn="base" hangingPunct="0">
              <a:spcBef>
                <a:spcPct val="0"/>
              </a:spcBef>
              <a:spcAft>
                <a:spcPct val="30000"/>
              </a:spcAft>
              <a:buChar char="–"/>
              <a:defRPr sz="1600">
                <a:solidFill>
                  <a:schemeClr val="tx1"/>
                </a:solidFill>
                <a:latin typeface="Arial" charset="0"/>
              </a:defRPr>
            </a:lvl7pPr>
            <a:lvl8pPr marL="3429000" indent="-228600" eaLnBrk="0" fontAlgn="base" hangingPunct="0">
              <a:spcBef>
                <a:spcPct val="0"/>
              </a:spcBef>
              <a:spcAft>
                <a:spcPct val="30000"/>
              </a:spcAft>
              <a:buChar char="–"/>
              <a:defRPr sz="1600">
                <a:solidFill>
                  <a:schemeClr val="tx1"/>
                </a:solidFill>
                <a:latin typeface="Arial" charset="0"/>
              </a:defRPr>
            </a:lvl8pPr>
            <a:lvl9pPr marL="3886200" indent="-228600" eaLnBrk="0" fontAlgn="base" hangingPunct="0">
              <a:spcBef>
                <a:spcPct val="0"/>
              </a:spcBef>
              <a:spcAft>
                <a:spcPct val="30000"/>
              </a:spcAft>
              <a:buChar char="–"/>
              <a:defRPr sz="1600">
                <a:solidFill>
                  <a:schemeClr val="tx1"/>
                </a:solidFill>
                <a:latin typeface="Arial" charset="0"/>
              </a:defRPr>
            </a:lvl9pPr>
          </a:lstStyle>
          <a:p>
            <a:pPr algn="ctr" eaLnBrk="1" hangingPunct="1">
              <a:spcBef>
                <a:spcPct val="50000"/>
              </a:spcBef>
            </a:pPr>
            <a:r>
              <a:rPr lang="en-US" altLang="en-US" sz="1800" b="1" dirty="0">
                <a:solidFill>
                  <a:srgbClr val="D8027F"/>
                </a:solidFill>
                <a:latin typeface="+mn-lt"/>
              </a:rPr>
              <a:t>Duration of bleeding episodes per cycle</a:t>
            </a:r>
            <a:r>
              <a:rPr lang="en-US" altLang="en-US" sz="1800" b="1" baseline="30000" dirty="0">
                <a:solidFill>
                  <a:srgbClr val="D8027F"/>
                </a:solidFill>
                <a:latin typeface="+mn-lt"/>
              </a:rPr>
              <a:t>1</a:t>
            </a:r>
            <a:endParaRPr lang="en-US" altLang="en-US" sz="1800" baseline="30000" dirty="0">
              <a:solidFill>
                <a:srgbClr val="D8027F"/>
              </a:solidFill>
              <a:latin typeface="+mn-lt"/>
            </a:endParaRPr>
          </a:p>
        </p:txBody>
      </p:sp>
      <p:sp>
        <p:nvSpPr>
          <p:cNvPr id="60420" name="Title 1"/>
          <p:cNvSpPr>
            <a:spLocks noGrp="1"/>
          </p:cNvSpPr>
          <p:nvPr>
            <p:ph type="title"/>
          </p:nvPr>
        </p:nvSpPr>
        <p:spPr/>
        <p:txBody>
          <a:bodyPr>
            <a:noAutofit/>
          </a:bodyPr>
          <a:lstStyle/>
          <a:p>
            <a:pPr eaLnBrk="1" hangingPunct="1"/>
            <a:r>
              <a:rPr lang="en-US" altLang="en-US" sz="3200" dirty="0">
                <a:solidFill>
                  <a:srgbClr val="FFFF00"/>
                </a:solidFill>
              </a:rPr>
              <a:t>Dydrogesterone improved the regularity of Bleeding Episodes in Secondary Amenorrhea or Oligomenorrhea</a:t>
            </a:r>
            <a:r>
              <a:rPr lang="en-US" altLang="en-US" sz="3200" baseline="30000" dirty="0">
                <a:solidFill>
                  <a:srgbClr val="FFFF00"/>
                </a:solidFill>
              </a:rPr>
              <a:t>1</a:t>
            </a:r>
          </a:p>
        </p:txBody>
      </p:sp>
      <p:sp>
        <p:nvSpPr>
          <p:cNvPr id="8" name="Content Placeholder 100"/>
          <p:cNvSpPr txBox="1">
            <a:spLocks/>
          </p:cNvSpPr>
          <p:nvPr/>
        </p:nvSpPr>
        <p:spPr bwMode="gray">
          <a:xfrm>
            <a:off x="354015" y="6239669"/>
            <a:ext cx="6255825" cy="326243"/>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rtlCol="0">
            <a:spAutoFit/>
          </a:bodyPr>
          <a:lstStyle>
            <a:defPPr>
              <a:defRPr lang="en-US"/>
            </a:defPPr>
            <a:lvl1pPr indent="0" fontAlgn="base">
              <a:lnSpc>
                <a:spcPct val="95000"/>
              </a:lnSpc>
              <a:spcBef>
                <a:spcPct val="30000"/>
              </a:spcBef>
              <a:spcAft>
                <a:spcPct val="20000"/>
              </a:spcAft>
              <a:buClr>
                <a:schemeClr val="tx1"/>
              </a:buClr>
              <a:buSzPct val="110000"/>
              <a:buFont typeface="Arial" panose="020B0604020202020204" pitchFamily="34" charset="0"/>
              <a:buNone/>
              <a:defRPr sz="800"/>
            </a:lvl1pPr>
            <a:lvl2pPr marL="432000" indent="-230400">
              <a:spcBef>
                <a:spcPts val="600"/>
              </a:spcBef>
              <a:spcAft>
                <a:spcPts val="600"/>
              </a:spcAft>
              <a:buClr>
                <a:schemeClr val="accent2"/>
              </a:buClr>
              <a:buFont typeface="Georgia" panose="02040502050405020303" pitchFamily="18" charset="0"/>
              <a:buChar char="–"/>
            </a:lvl2pPr>
            <a:lvl3pPr marL="648000" indent="-228600">
              <a:spcBef>
                <a:spcPts val="600"/>
              </a:spcBef>
              <a:spcAft>
                <a:spcPts val="600"/>
              </a:spcAft>
              <a:buClr>
                <a:schemeClr val="accent2"/>
              </a:buClr>
              <a:buFont typeface="Arial" panose="020B0604020202020204" pitchFamily="34" charset="0"/>
              <a:buChar char="•"/>
              <a:defRPr sz="1600"/>
            </a:lvl3pPr>
            <a:lvl4pPr marL="864000" indent="-228600">
              <a:spcBef>
                <a:spcPts val="600"/>
              </a:spcBef>
              <a:spcAft>
                <a:spcPts val="600"/>
              </a:spcAft>
              <a:buClr>
                <a:schemeClr val="accent2"/>
              </a:buClr>
              <a:buFont typeface="Georgia" panose="02040502050405020303" pitchFamily="18" charset="0"/>
              <a:buChar char="–"/>
              <a:defRPr sz="1400"/>
            </a:lvl4pPr>
            <a:lvl5pPr marL="914400" indent="-228600">
              <a:spcBef>
                <a:spcPts val="600"/>
              </a:spcBef>
              <a:spcAft>
                <a:spcPts val="600"/>
              </a:spcAft>
              <a:buClr>
                <a:schemeClr val="accent2"/>
              </a:buClr>
              <a:buFont typeface="Georgia" panose="02040502050405020303" pitchFamily="18" charset="0"/>
              <a:buChar char="–"/>
              <a:defRPr sz="1400"/>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r>
              <a:rPr lang="en-GB" dirty="0"/>
              <a:t>1. Panay N, </a:t>
            </a:r>
            <a:r>
              <a:rPr lang="en-GB" i="1" dirty="0"/>
              <a:t>et al</a:t>
            </a:r>
            <a:r>
              <a:rPr lang="en-GB" dirty="0"/>
              <a:t>. Cyclical dydrogesterone in secondary amenorrhea: results of a double-blind, placebo-controlled, randomized study. </a:t>
            </a:r>
            <a:r>
              <a:rPr lang="en-GB" i="1" dirty="0"/>
              <a:t>Gynecol Endocrinol</a:t>
            </a:r>
            <a:r>
              <a:rPr lang="en-GB" dirty="0"/>
              <a:t> 2007;23(11):611–618</a:t>
            </a:r>
          </a:p>
        </p:txBody>
      </p:sp>
      <p:sp>
        <p:nvSpPr>
          <p:cNvPr id="60422" name="Textfeld 7"/>
          <p:cNvSpPr txBox="1">
            <a:spLocks noChangeArrowheads="1"/>
          </p:cNvSpPr>
          <p:nvPr/>
        </p:nvSpPr>
        <p:spPr bwMode="auto">
          <a:xfrm>
            <a:off x="5295900" y="2663656"/>
            <a:ext cx="3436619" cy="1384995"/>
          </a:xfrm>
          <a:prstGeom prst="rect">
            <a:avLst/>
          </a:prstGeom>
          <a:ln/>
          <a:extLst/>
        </p:spPr>
        <p:style>
          <a:lnRef idx="2">
            <a:schemeClr val="accent2"/>
          </a:lnRef>
          <a:fillRef idx="1">
            <a:schemeClr val="lt1"/>
          </a:fillRef>
          <a:effectRef idx="0">
            <a:schemeClr val="accent2"/>
          </a:effectRef>
          <a:fontRef idx="minor">
            <a:schemeClr val="dk1"/>
          </a:fontRef>
        </p:style>
        <p:txBody>
          <a:bodyPr wrap="square">
            <a:spAutoFit/>
          </a:bodyPr>
          <a:lstStyle>
            <a:lvl1pPr algn="l" eaLnBrk="0" hangingPunct="0">
              <a:spcBef>
                <a:spcPct val="0"/>
              </a:spcBef>
              <a:defRPr sz="2200">
                <a:solidFill>
                  <a:schemeClr val="tx1"/>
                </a:solidFill>
                <a:latin typeface="Arial" charset="0"/>
              </a:defRPr>
            </a:lvl1pPr>
            <a:lvl2pPr marL="742950" indent="-285750" algn="l" eaLnBrk="0" hangingPunct="0">
              <a:spcBef>
                <a:spcPct val="0"/>
              </a:spcBef>
              <a:spcAft>
                <a:spcPct val="30000"/>
              </a:spcAft>
              <a:buChar char="•"/>
              <a:defRPr sz="2000">
                <a:solidFill>
                  <a:schemeClr val="tx1"/>
                </a:solidFill>
                <a:latin typeface="Arial" charset="0"/>
              </a:defRPr>
            </a:lvl2pPr>
            <a:lvl3pPr marL="1143000" indent="-228600" algn="l" eaLnBrk="0" hangingPunct="0">
              <a:spcBef>
                <a:spcPct val="0"/>
              </a:spcBef>
              <a:spcAft>
                <a:spcPct val="30000"/>
              </a:spcAft>
              <a:buChar char="–"/>
              <a:defRPr sz="1600">
                <a:solidFill>
                  <a:schemeClr val="tx1"/>
                </a:solidFill>
                <a:latin typeface="Arial" charset="0"/>
              </a:defRPr>
            </a:lvl3pPr>
            <a:lvl4pPr marL="1600200" indent="-228600" algn="l" eaLnBrk="0" hangingPunct="0">
              <a:spcBef>
                <a:spcPct val="0"/>
              </a:spcBef>
              <a:spcAft>
                <a:spcPct val="30000"/>
              </a:spcAft>
              <a:buChar char="•"/>
              <a:defRPr sz="1600">
                <a:solidFill>
                  <a:schemeClr val="tx1"/>
                </a:solidFill>
                <a:latin typeface="Arial" charset="0"/>
              </a:defRPr>
            </a:lvl4pPr>
            <a:lvl5pPr marL="2057400" indent="-228600" algn="l" eaLnBrk="0" hangingPunct="0">
              <a:spcBef>
                <a:spcPct val="0"/>
              </a:spcBef>
              <a:spcAft>
                <a:spcPct val="30000"/>
              </a:spcAft>
              <a:buChar char="–"/>
              <a:defRPr sz="1600">
                <a:solidFill>
                  <a:schemeClr val="tx1"/>
                </a:solidFill>
                <a:latin typeface="Arial" charset="0"/>
              </a:defRPr>
            </a:lvl5pPr>
            <a:lvl6pPr marL="2514600" indent="-228600" eaLnBrk="0" fontAlgn="base" hangingPunct="0">
              <a:spcBef>
                <a:spcPct val="0"/>
              </a:spcBef>
              <a:spcAft>
                <a:spcPct val="30000"/>
              </a:spcAft>
              <a:buChar char="–"/>
              <a:defRPr sz="1600">
                <a:solidFill>
                  <a:schemeClr val="tx1"/>
                </a:solidFill>
                <a:latin typeface="Arial" charset="0"/>
              </a:defRPr>
            </a:lvl6pPr>
            <a:lvl7pPr marL="2971800" indent="-228600" eaLnBrk="0" fontAlgn="base" hangingPunct="0">
              <a:spcBef>
                <a:spcPct val="0"/>
              </a:spcBef>
              <a:spcAft>
                <a:spcPct val="30000"/>
              </a:spcAft>
              <a:buChar char="–"/>
              <a:defRPr sz="1600">
                <a:solidFill>
                  <a:schemeClr val="tx1"/>
                </a:solidFill>
                <a:latin typeface="Arial" charset="0"/>
              </a:defRPr>
            </a:lvl7pPr>
            <a:lvl8pPr marL="3429000" indent="-228600" eaLnBrk="0" fontAlgn="base" hangingPunct="0">
              <a:spcBef>
                <a:spcPct val="0"/>
              </a:spcBef>
              <a:spcAft>
                <a:spcPct val="30000"/>
              </a:spcAft>
              <a:buChar char="–"/>
              <a:defRPr sz="1600">
                <a:solidFill>
                  <a:schemeClr val="tx1"/>
                </a:solidFill>
                <a:latin typeface="Arial" charset="0"/>
              </a:defRPr>
            </a:lvl8pPr>
            <a:lvl9pPr marL="3886200" indent="-228600" eaLnBrk="0" fontAlgn="base" hangingPunct="0">
              <a:spcBef>
                <a:spcPct val="0"/>
              </a:spcBef>
              <a:spcAft>
                <a:spcPct val="30000"/>
              </a:spcAft>
              <a:buChar char="–"/>
              <a:defRPr sz="1600">
                <a:solidFill>
                  <a:schemeClr val="tx1"/>
                </a:solidFill>
                <a:latin typeface="Arial" charset="0"/>
              </a:defRPr>
            </a:lvl9pPr>
          </a:lstStyle>
          <a:p>
            <a:pPr eaLnBrk="1" hangingPunct="1">
              <a:spcBef>
                <a:spcPts val="0"/>
              </a:spcBef>
            </a:pPr>
            <a:r>
              <a:rPr lang="de-DE" altLang="en-US" sz="1200" dirty="0">
                <a:solidFill>
                  <a:srgbClr val="FF0000"/>
                </a:solidFill>
                <a:latin typeface="+mn-lt"/>
              </a:rPr>
              <a:t>Double-blind, randomized, placebo-controlled, parallel-group, multicenter study</a:t>
            </a:r>
            <a:r>
              <a:rPr lang="de-DE" altLang="en-US" sz="1200" baseline="30000" dirty="0">
                <a:solidFill>
                  <a:srgbClr val="FF0000"/>
                </a:solidFill>
                <a:latin typeface="+mn-lt"/>
              </a:rPr>
              <a:t>1</a:t>
            </a:r>
          </a:p>
          <a:p>
            <a:pPr eaLnBrk="1" hangingPunct="1">
              <a:spcBef>
                <a:spcPts val="0"/>
              </a:spcBef>
            </a:pPr>
            <a:endParaRPr lang="en-US" altLang="en-US" sz="1200" dirty="0">
              <a:solidFill>
                <a:srgbClr val="FF0000"/>
              </a:solidFill>
              <a:latin typeface="+mn-lt"/>
            </a:endParaRPr>
          </a:p>
          <a:p>
            <a:pPr eaLnBrk="1" hangingPunct="1">
              <a:spcBef>
                <a:spcPts val="0"/>
              </a:spcBef>
            </a:pPr>
            <a:r>
              <a:rPr lang="en-US" altLang="en-US" sz="1200" dirty="0">
                <a:solidFill>
                  <a:srgbClr val="FF0000"/>
                </a:solidFill>
                <a:latin typeface="+mn-lt"/>
              </a:rPr>
              <a:t>N=104 (intent to treat population)</a:t>
            </a:r>
          </a:p>
          <a:p>
            <a:pPr eaLnBrk="1" hangingPunct="1">
              <a:spcBef>
                <a:spcPts val="0"/>
              </a:spcBef>
            </a:pPr>
            <a:endParaRPr lang="de-DE" altLang="en-US" sz="1200" dirty="0">
              <a:solidFill>
                <a:srgbClr val="FF0000"/>
              </a:solidFill>
              <a:latin typeface="+mn-lt"/>
            </a:endParaRPr>
          </a:p>
          <a:p>
            <a:pPr eaLnBrk="1" hangingPunct="1">
              <a:spcBef>
                <a:spcPts val="0"/>
              </a:spcBef>
            </a:pPr>
            <a:r>
              <a:rPr lang="de-DE" altLang="en-US" sz="1200" dirty="0">
                <a:solidFill>
                  <a:srgbClr val="FF0000"/>
                </a:solidFill>
                <a:latin typeface="+mn-lt"/>
              </a:rPr>
              <a:t>Dosage: 10 mg/day on days 1–14 for 6 cycles </a:t>
            </a:r>
            <a:br>
              <a:rPr lang="de-DE" altLang="en-US" sz="1200" dirty="0">
                <a:solidFill>
                  <a:srgbClr val="FF0000"/>
                </a:solidFill>
                <a:latin typeface="+mn-lt"/>
              </a:rPr>
            </a:br>
            <a:r>
              <a:rPr lang="de-DE" altLang="en-US" sz="1200" dirty="0">
                <a:solidFill>
                  <a:srgbClr val="FF0000"/>
                </a:solidFill>
                <a:latin typeface="+mn-lt"/>
              </a:rPr>
              <a:t>of 28 days</a:t>
            </a:r>
          </a:p>
        </p:txBody>
      </p:sp>
      <p:sp>
        <p:nvSpPr>
          <p:cNvPr id="12" name="Slide Number Placeholder 2">
            <a:extLst>
              <a:ext uri="{FF2B5EF4-FFF2-40B4-BE49-F238E27FC236}">
                <a16:creationId xmlns:a16="http://schemas.microsoft.com/office/drawing/2014/main" xmlns="" id="{736784C4-5350-4EAA-B628-F32E50D077AE}"/>
              </a:ext>
            </a:extLst>
          </p:cNvPr>
          <p:cNvSpPr txBox="1">
            <a:spLocks/>
          </p:cNvSpPr>
          <p:nvPr/>
        </p:nvSpPr>
        <p:spPr>
          <a:xfrm>
            <a:off x="78056" y="6407532"/>
            <a:ext cx="415659" cy="283464"/>
          </a:xfrm>
          <a:prstGeom prst="rect">
            <a:avLst/>
          </a:prstGeom>
        </p:spPr>
        <p:txBody>
          <a:bodyPr vert="horz" lIns="91440" tIns="45720" rIns="91440" bIns="45720" rtlCol="0" anchor="ctr"/>
          <a:lstStyle>
            <a:defPPr>
              <a:defRPr lang="en-US"/>
            </a:defPPr>
            <a:lvl1pPr marL="0" algn="l" defTabSz="914400" rtl="0" eaLnBrk="1" latinLnBrk="0" hangingPunct="1">
              <a:defRPr sz="10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A2885E78-1F86-4A3D-9EE1-B0103B1CEF15}" type="slidenum">
              <a:rPr lang="en-US" smtClean="0">
                <a:solidFill>
                  <a:srgbClr val="000000"/>
                </a:solidFill>
              </a:rPr>
              <a:pPr/>
              <a:t>33</a:t>
            </a:fld>
            <a:endParaRPr lang="en-US" dirty="0">
              <a:solidFill>
                <a:srgbClr val="000000"/>
              </a:solidFill>
            </a:endParaRPr>
          </a:p>
        </p:txBody>
      </p:sp>
    </p:spTree>
    <p:extLst>
      <p:ext uri="{BB962C8B-B14F-4D97-AF65-F5344CB8AC3E}">
        <p14:creationId xmlns:p14="http://schemas.microsoft.com/office/powerpoint/2010/main" val="12297177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4323" name="Rectangle 3"/>
          <p:cNvSpPr>
            <a:spLocks noGrp="1" noChangeArrowheads="1"/>
          </p:cNvSpPr>
          <p:nvPr>
            <p:ph idx="1"/>
          </p:nvPr>
        </p:nvSpPr>
        <p:spPr>
          <a:xfrm>
            <a:off x="446897" y="1412776"/>
            <a:ext cx="8558448" cy="4525963"/>
          </a:xfrm>
          <a:solidFill>
            <a:srgbClr val="FF0000"/>
          </a:solidFill>
        </p:spPr>
        <p:txBody>
          <a:bodyPr>
            <a:normAutofit/>
          </a:bodyPr>
          <a:lstStyle/>
          <a:p>
            <a:pPr marL="363538" indent="-363538" eaLnBrk="1" hangingPunct="1">
              <a:spcAft>
                <a:spcPts val="1200"/>
              </a:spcAft>
              <a:buFont typeface="Arial" panose="020B0604020202020204" pitchFamily="34" charset="0"/>
              <a:buChar char="•"/>
              <a:defRPr/>
            </a:pPr>
            <a:r>
              <a:rPr lang="en-US" sz="1800" dirty="0" smtClean="0"/>
              <a:t>Very </a:t>
            </a:r>
            <a:r>
              <a:rPr lang="en-US" sz="1800" dirty="0"/>
              <a:t>similar to progesterone, but is orally bioavailable</a:t>
            </a:r>
            <a:r>
              <a:rPr lang="en-US" sz="1800" baseline="30000" dirty="0"/>
              <a:t>1</a:t>
            </a:r>
          </a:p>
          <a:p>
            <a:pPr marL="363538" indent="-363538" eaLnBrk="1" hangingPunct="1">
              <a:spcAft>
                <a:spcPts val="1200"/>
              </a:spcAft>
              <a:buFont typeface="Arial" panose="020B0604020202020204" pitchFamily="34" charset="0"/>
              <a:buChar char="•"/>
              <a:defRPr/>
            </a:pPr>
            <a:r>
              <a:rPr lang="en-US" sz="1800" dirty="0" smtClean="0"/>
              <a:t>Does </a:t>
            </a:r>
            <a:r>
              <a:rPr lang="en-US" sz="1800" dirty="0"/>
              <a:t>not inhibit endogenous progesterone secretion</a:t>
            </a:r>
            <a:r>
              <a:rPr lang="en-US" sz="1800" baseline="30000" dirty="0"/>
              <a:t>2</a:t>
            </a:r>
          </a:p>
          <a:p>
            <a:pPr marL="363538" indent="-363538" eaLnBrk="1" hangingPunct="1">
              <a:spcAft>
                <a:spcPts val="1200"/>
              </a:spcAft>
              <a:buFont typeface="Arial" panose="020B0604020202020204" pitchFamily="34" charset="0"/>
              <a:buChar char="•"/>
              <a:defRPr/>
            </a:pPr>
            <a:r>
              <a:rPr lang="en-US" sz="1800" dirty="0"/>
              <a:t>Does not inhibit ovulation at recommended therapeutic dose</a:t>
            </a:r>
            <a:r>
              <a:rPr lang="en-US" sz="1800" baseline="30000" dirty="0"/>
              <a:t>1,3</a:t>
            </a:r>
          </a:p>
          <a:p>
            <a:pPr marL="363538" indent="-363538" eaLnBrk="1" hangingPunct="1">
              <a:spcAft>
                <a:spcPts val="1200"/>
              </a:spcAft>
              <a:buFont typeface="Arial" panose="020B0604020202020204" pitchFamily="34" charset="0"/>
              <a:buChar char="•"/>
              <a:defRPr/>
            </a:pPr>
            <a:r>
              <a:rPr lang="en-US" sz="1800" dirty="0"/>
              <a:t>Effectively transforms the endometrium</a:t>
            </a:r>
            <a:r>
              <a:rPr lang="en-US" sz="1800" baseline="30000" dirty="0"/>
              <a:t>4</a:t>
            </a:r>
          </a:p>
          <a:p>
            <a:pPr marL="363538" indent="-363538" eaLnBrk="1" hangingPunct="1">
              <a:spcAft>
                <a:spcPts val="1200"/>
              </a:spcAft>
              <a:buFont typeface="Arial" panose="020B0604020202020204" pitchFamily="34" charset="0"/>
              <a:buChar char="•"/>
              <a:defRPr/>
            </a:pPr>
            <a:r>
              <a:rPr lang="en-US" sz="1800" dirty="0"/>
              <a:t>Suitable for the treatment of a variety of menstrual disorders</a:t>
            </a:r>
            <a:r>
              <a:rPr lang="en-US" sz="1800" baseline="30000" dirty="0"/>
              <a:t>5</a:t>
            </a:r>
            <a:endParaRPr lang="en-US" sz="1800" dirty="0"/>
          </a:p>
          <a:p>
            <a:pPr marL="363538" indent="-363538">
              <a:spcAft>
                <a:spcPts val="1200"/>
              </a:spcAft>
              <a:defRPr/>
            </a:pPr>
            <a:r>
              <a:rPr lang="en-GB" sz="1800" dirty="0"/>
              <a:t>Recent studies have further demonstrated its effectiveness in </a:t>
            </a:r>
            <a:br>
              <a:rPr lang="en-GB" sz="1800" dirty="0"/>
            </a:br>
            <a:r>
              <a:rPr lang="en-GB" sz="1800" dirty="0"/>
              <a:t>regularizing menstrual cycles,</a:t>
            </a:r>
            <a:r>
              <a:rPr lang="en-GB" sz="1800" baseline="30000" dirty="0"/>
              <a:t>6,7</a:t>
            </a:r>
            <a:r>
              <a:rPr lang="en-GB" sz="1800" dirty="0"/>
              <a:t> reducing menstrual bleeding,</a:t>
            </a:r>
            <a:r>
              <a:rPr lang="en-GB" sz="1800" baseline="30000" dirty="0"/>
              <a:t>7,8</a:t>
            </a:r>
            <a:r>
              <a:rPr lang="en-GB" sz="1800" dirty="0"/>
              <a:t> reducing pain,</a:t>
            </a:r>
            <a:r>
              <a:rPr lang="en-GB" sz="1800" baseline="30000" dirty="0"/>
              <a:t>6,7 </a:t>
            </a:r>
            <a:br>
              <a:rPr lang="en-GB" sz="1800" baseline="30000" dirty="0"/>
            </a:br>
            <a:r>
              <a:rPr lang="en-GB" sz="1800" dirty="0"/>
              <a:t>and avoiding relapse of irregular cycles</a:t>
            </a:r>
            <a:r>
              <a:rPr lang="en-GB" sz="1800" baseline="30000" dirty="0"/>
              <a:t>7</a:t>
            </a:r>
            <a:r>
              <a:rPr lang="en-GB" sz="1800" dirty="0"/>
              <a:t> </a:t>
            </a:r>
          </a:p>
        </p:txBody>
      </p:sp>
      <p:sp>
        <p:nvSpPr>
          <p:cNvPr id="2" name="Title 1"/>
          <p:cNvSpPr>
            <a:spLocks noGrp="1"/>
          </p:cNvSpPr>
          <p:nvPr>
            <p:ph type="title"/>
          </p:nvPr>
        </p:nvSpPr>
        <p:spPr>
          <a:xfrm>
            <a:off x="361044" y="116632"/>
            <a:ext cx="8229600" cy="1143000"/>
          </a:xfrm>
        </p:spPr>
        <p:txBody>
          <a:bodyPr>
            <a:normAutofit fontScale="90000"/>
          </a:bodyPr>
          <a:lstStyle/>
          <a:p>
            <a:r>
              <a:rPr lang="en-US" b="1" dirty="0" err="1" smtClean="0">
                <a:solidFill>
                  <a:srgbClr val="FFFF00"/>
                </a:solidFill>
              </a:rPr>
              <a:t>Dydrogesterone</a:t>
            </a:r>
            <a:r>
              <a:rPr lang="tr-TR" b="1" dirty="0" smtClean="0">
                <a:solidFill>
                  <a:srgbClr val="FFFF00"/>
                </a:solidFill>
              </a:rPr>
              <a:t>-Menstruel disorders</a:t>
            </a:r>
            <a:r>
              <a:rPr lang="en-US" b="1" dirty="0">
                <a:solidFill>
                  <a:srgbClr val="FFFF00"/>
                </a:solidFill>
              </a:rPr>
              <a:t/>
            </a:r>
            <a:br>
              <a:rPr lang="en-US" b="1" dirty="0">
                <a:solidFill>
                  <a:srgbClr val="FFFF00"/>
                </a:solidFill>
              </a:rPr>
            </a:br>
            <a:r>
              <a:rPr lang="en-US" altLang="en-US" dirty="0" smtClean="0">
                <a:solidFill>
                  <a:srgbClr val="FFFF00"/>
                </a:solidFill>
              </a:rPr>
              <a:t>Conclusions</a:t>
            </a:r>
            <a:endParaRPr lang="en-IN" dirty="0">
              <a:solidFill>
                <a:srgbClr val="FFFF00"/>
              </a:solidFill>
            </a:endParaRPr>
          </a:p>
        </p:txBody>
      </p:sp>
      <p:sp>
        <p:nvSpPr>
          <p:cNvPr id="6" name="Slide Number Placeholder 2">
            <a:extLst>
              <a:ext uri="{FF2B5EF4-FFF2-40B4-BE49-F238E27FC236}">
                <a16:creationId xmlns:a16="http://schemas.microsoft.com/office/drawing/2014/main" xmlns="" id="{4DBBEA20-C604-45CB-B85F-FE8F7DF8651C}"/>
              </a:ext>
            </a:extLst>
          </p:cNvPr>
          <p:cNvSpPr txBox="1">
            <a:spLocks/>
          </p:cNvSpPr>
          <p:nvPr/>
        </p:nvSpPr>
        <p:spPr>
          <a:xfrm>
            <a:off x="78056" y="6407532"/>
            <a:ext cx="415659" cy="283464"/>
          </a:xfrm>
          <a:prstGeom prst="rect">
            <a:avLst/>
          </a:prstGeom>
        </p:spPr>
        <p:txBody>
          <a:bodyPr vert="horz" lIns="91440" tIns="45720" rIns="91440" bIns="45720" rtlCol="0" anchor="ctr"/>
          <a:lstStyle>
            <a:defPPr>
              <a:defRPr lang="en-US"/>
            </a:defPPr>
            <a:lvl1pPr marL="0" algn="l" defTabSz="914400" rtl="0" eaLnBrk="1" latinLnBrk="0" hangingPunct="1">
              <a:defRPr sz="10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A2885E78-1F86-4A3D-9EE1-B0103B1CEF15}" type="slidenum">
              <a:rPr lang="en-US" smtClean="0">
                <a:solidFill>
                  <a:srgbClr val="000000"/>
                </a:solidFill>
              </a:rPr>
              <a:pPr/>
              <a:t>34</a:t>
            </a:fld>
            <a:endParaRPr lang="en-US" dirty="0">
              <a:solidFill>
                <a:srgbClr val="000000"/>
              </a:solidFill>
            </a:endParaRPr>
          </a:p>
        </p:txBody>
      </p:sp>
      <p:sp>
        <p:nvSpPr>
          <p:cNvPr id="9" name="Content Placeholder 100">
            <a:extLst>
              <a:ext uri="{FF2B5EF4-FFF2-40B4-BE49-F238E27FC236}">
                <a16:creationId xmlns:a16="http://schemas.microsoft.com/office/drawing/2014/main" xmlns="" id="{2A626921-3A73-4A4D-B308-82114E84B60C}"/>
              </a:ext>
            </a:extLst>
          </p:cNvPr>
          <p:cNvSpPr txBox="1">
            <a:spLocks/>
          </p:cNvSpPr>
          <p:nvPr/>
        </p:nvSpPr>
        <p:spPr bwMode="gray">
          <a:xfrm>
            <a:off x="354015" y="6234907"/>
            <a:ext cx="6732585" cy="5847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rtlCol="0">
            <a:spAutoFit/>
          </a:bodyPr>
          <a:lstStyle>
            <a:defPPr>
              <a:defRPr lang="en-US"/>
            </a:defPPr>
            <a:lvl1pPr indent="0" fontAlgn="base">
              <a:lnSpc>
                <a:spcPct val="95000"/>
              </a:lnSpc>
              <a:spcBef>
                <a:spcPct val="30000"/>
              </a:spcBef>
              <a:spcAft>
                <a:spcPct val="20000"/>
              </a:spcAft>
              <a:buClr>
                <a:schemeClr val="tx1"/>
              </a:buClr>
              <a:buSzPct val="110000"/>
              <a:buFont typeface="Arial" panose="020B0604020202020204" pitchFamily="34" charset="0"/>
              <a:buNone/>
              <a:defRPr sz="800"/>
            </a:lvl1pPr>
            <a:lvl2pPr marL="432000" indent="-230400">
              <a:spcBef>
                <a:spcPts val="600"/>
              </a:spcBef>
              <a:spcAft>
                <a:spcPts val="600"/>
              </a:spcAft>
              <a:buClr>
                <a:schemeClr val="accent2"/>
              </a:buClr>
              <a:buFont typeface="Georgia" panose="02040502050405020303" pitchFamily="18" charset="0"/>
              <a:buChar char="–"/>
            </a:lvl2pPr>
            <a:lvl3pPr marL="648000" indent="-228600">
              <a:spcBef>
                <a:spcPts val="600"/>
              </a:spcBef>
              <a:spcAft>
                <a:spcPts val="600"/>
              </a:spcAft>
              <a:buClr>
                <a:schemeClr val="accent2"/>
              </a:buClr>
              <a:buFont typeface="Arial" panose="020B0604020202020204" pitchFamily="34" charset="0"/>
              <a:buChar char="•"/>
              <a:defRPr sz="1600"/>
            </a:lvl3pPr>
            <a:lvl4pPr marL="864000" indent="-228600">
              <a:spcBef>
                <a:spcPts val="600"/>
              </a:spcBef>
              <a:spcAft>
                <a:spcPts val="600"/>
              </a:spcAft>
              <a:buClr>
                <a:schemeClr val="accent2"/>
              </a:buClr>
              <a:buFont typeface="Georgia" panose="02040502050405020303" pitchFamily="18" charset="0"/>
              <a:buChar char="–"/>
              <a:defRPr sz="1400"/>
            </a:lvl4pPr>
            <a:lvl5pPr marL="914400" indent="-228600">
              <a:spcBef>
                <a:spcPts val="600"/>
              </a:spcBef>
              <a:spcAft>
                <a:spcPts val="600"/>
              </a:spcAft>
              <a:buClr>
                <a:schemeClr val="accent2"/>
              </a:buClr>
              <a:buFont typeface="Georgia" panose="02040502050405020303" pitchFamily="18" charset="0"/>
              <a:buChar char="–"/>
              <a:defRPr sz="1400"/>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pPr marL="0" lvl="1" indent="0">
              <a:buClr>
                <a:schemeClr val="accent2"/>
              </a:buClr>
              <a:buNone/>
            </a:pPr>
            <a:r>
              <a:rPr lang="it-IT" sz="800" dirty="0"/>
              <a:t>1. Schindler AE, </a:t>
            </a:r>
            <a:r>
              <a:rPr lang="it-IT" sz="800" i="1" dirty="0"/>
              <a:t>et al</a:t>
            </a:r>
            <a:r>
              <a:rPr lang="it-IT" sz="800" dirty="0"/>
              <a:t>. </a:t>
            </a:r>
            <a:r>
              <a:rPr lang="it-IT" sz="800" i="1" dirty="0"/>
              <a:t>Maturitas</a:t>
            </a:r>
            <a:r>
              <a:rPr lang="it-IT" sz="800" dirty="0"/>
              <a:t> 2008;61(1–2):171–180; 2. Balasch J, </a:t>
            </a:r>
            <a:r>
              <a:rPr lang="it-IT" sz="800" i="1" dirty="0"/>
              <a:t>et al</a:t>
            </a:r>
            <a:r>
              <a:rPr lang="it-IT" sz="800" dirty="0"/>
              <a:t>. </a:t>
            </a:r>
            <a:r>
              <a:rPr lang="it-IT" sz="800" i="1" dirty="0"/>
              <a:t>Fertil Steril</a:t>
            </a:r>
            <a:r>
              <a:rPr lang="it-IT" sz="800" dirty="0"/>
              <a:t> 1980;34(1):21–23; 3. Schindler AE. </a:t>
            </a:r>
            <a:r>
              <a:rPr lang="it-IT" sz="800" i="1" dirty="0"/>
              <a:t>Maturitas </a:t>
            </a:r>
            <a:r>
              <a:rPr lang="it-IT" sz="800" dirty="0"/>
              <a:t>2009;65(Suppl 1):S3–S11 4. Karakus S, </a:t>
            </a:r>
            <a:r>
              <a:rPr lang="it-IT" sz="800" i="1" dirty="0"/>
              <a:t>et al</a:t>
            </a:r>
            <a:r>
              <a:rPr lang="it-IT" sz="800" dirty="0"/>
              <a:t>. </a:t>
            </a:r>
            <a:r>
              <a:rPr lang="it-IT" sz="800" i="1" dirty="0"/>
              <a:t>Aust N Z J Obstet Gynaecol</a:t>
            </a:r>
            <a:r>
              <a:rPr lang="it-IT" sz="800" dirty="0"/>
              <a:t> 2009;49(6):685–688; 5. Dydrogesterone Company Core Data Sheet, Abbott, 5 July 2017; 6. Podzolkova N, </a:t>
            </a:r>
            <a:r>
              <a:rPr lang="it-IT" sz="800" i="1" dirty="0"/>
              <a:t>et al</a:t>
            </a:r>
            <a:r>
              <a:rPr lang="it-IT" sz="800" dirty="0"/>
              <a:t>. </a:t>
            </a:r>
            <a:r>
              <a:rPr lang="it-IT" sz="800" i="1" dirty="0"/>
              <a:t>Gynecol Endocrinol</a:t>
            </a:r>
            <a:r>
              <a:rPr lang="it-IT" sz="800" dirty="0"/>
              <a:t> 2016;32(3):246–249; 7. Trivedi N, </a:t>
            </a:r>
            <a:r>
              <a:rPr lang="it-IT" sz="800" i="1" dirty="0"/>
              <a:t>et al</a:t>
            </a:r>
            <a:r>
              <a:rPr lang="it-IT" sz="800" dirty="0"/>
              <a:t>. </a:t>
            </a:r>
            <a:r>
              <a:rPr lang="it-IT" sz="800" i="1" dirty="0"/>
              <a:t>Gynecol Endocrinol</a:t>
            </a:r>
            <a:r>
              <a:rPr lang="it-IT" sz="800" dirty="0"/>
              <a:t> 2016;32(8):667–671; 8. Tajjamal A, Zaman F. </a:t>
            </a:r>
            <a:r>
              <a:rPr lang="it-IT" sz="800" i="1" dirty="0"/>
              <a:t>Gazz Med Ital</a:t>
            </a:r>
            <a:r>
              <a:rPr lang="it-IT" sz="800" dirty="0"/>
              <a:t> 2015;174(9):391–398 </a:t>
            </a:r>
            <a:r>
              <a:rPr lang="en-US" sz="800" dirty="0"/>
              <a:t>[Full reference details are available in the slide notes]</a:t>
            </a:r>
            <a:endParaRPr lang="it-IT" sz="800" dirty="0"/>
          </a:p>
        </p:txBody>
      </p:sp>
    </p:spTree>
    <p:extLst>
      <p:ext uri="{BB962C8B-B14F-4D97-AF65-F5344CB8AC3E}">
        <p14:creationId xmlns:p14="http://schemas.microsoft.com/office/powerpoint/2010/main" val="9218021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nvPr>
        </p:nvSpPr>
        <p:spPr>
          <a:xfrm>
            <a:off x="611560" y="1988840"/>
            <a:ext cx="8114138" cy="1645920"/>
          </a:xfrm>
        </p:spPr>
        <p:txBody>
          <a:bodyPr/>
          <a:lstStyle/>
          <a:p>
            <a:r>
              <a:rPr lang="en-GB" dirty="0">
                <a:solidFill>
                  <a:srgbClr val="FFC000"/>
                </a:solidFill>
              </a:rPr>
              <a:t>Dydrogesterone in assisted reproductive technology (ART) </a:t>
            </a:r>
          </a:p>
        </p:txBody>
      </p:sp>
    </p:spTree>
    <p:extLst>
      <p:ext uri="{BB962C8B-B14F-4D97-AF65-F5344CB8AC3E}">
        <p14:creationId xmlns:p14="http://schemas.microsoft.com/office/powerpoint/2010/main" val="8106690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p:cNvSpPr>
            <a:spLocks noGrp="1"/>
          </p:cNvSpPr>
          <p:nvPr>
            <p:ph type="title"/>
          </p:nvPr>
        </p:nvSpPr>
        <p:spPr>
          <a:xfrm>
            <a:off x="391208" y="116632"/>
            <a:ext cx="8229600" cy="914400"/>
          </a:xfrm>
        </p:spPr>
        <p:txBody>
          <a:bodyPr/>
          <a:lstStyle/>
          <a:p>
            <a:r>
              <a:rPr lang="en-GB" altLang="en-US" dirty="0">
                <a:solidFill>
                  <a:srgbClr val="FFFF00"/>
                </a:solidFill>
              </a:rPr>
              <a:t>Progesterone</a:t>
            </a:r>
            <a:r>
              <a:rPr lang="en-US" dirty="0">
                <a:solidFill>
                  <a:srgbClr val="FFFF00"/>
                </a:solidFill>
              </a:rPr>
              <a:t> Effects</a:t>
            </a:r>
            <a:endParaRPr lang="en-GB" dirty="0">
              <a:solidFill>
                <a:srgbClr val="FFFF00"/>
              </a:solidFill>
            </a:endParaRPr>
          </a:p>
        </p:txBody>
      </p:sp>
      <p:sp>
        <p:nvSpPr>
          <p:cNvPr id="36" name="Text Placeholder 35"/>
          <p:cNvSpPr>
            <a:spLocks noGrp="1"/>
          </p:cNvSpPr>
          <p:nvPr>
            <p:ph type="body" sz="quarter" idx="15"/>
          </p:nvPr>
        </p:nvSpPr>
        <p:spPr>
          <a:xfrm>
            <a:off x="415660" y="1458760"/>
            <a:ext cx="8254208" cy="4272657"/>
          </a:xfrm>
        </p:spPr>
        <p:txBody>
          <a:bodyPr>
            <a:noAutofit/>
          </a:bodyPr>
          <a:lstStyle/>
          <a:p>
            <a:pPr marL="0" indent="0">
              <a:buNone/>
            </a:pPr>
            <a:r>
              <a:rPr lang="en-GB" altLang="en-US" dirty="0">
                <a:solidFill>
                  <a:srgbClr val="FFC000"/>
                </a:solidFill>
              </a:rPr>
              <a:t>Progesterone is required for several processes in early pregnancy:</a:t>
            </a:r>
          </a:p>
          <a:p>
            <a:r>
              <a:rPr lang="en-GB" altLang="en-US" sz="1800" dirty="0"/>
              <a:t>Preparation of the endometrium for implantation (secretory changes)</a:t>
            </a:r>
            <a:r>
              <a:rPr lang="en-GB" altLang="en-US" sz="1800" baseline="30000" dirty="0"/>
              <a:t>1</a:t>
            </a:r>
          </a:p>
          <a:p>
            <a:r>
              <a:rPr lang="en-GB" altLang="en-US" sz="1800" dirty="0"/>
              <a:t>Decreases contractility of uterine smooth muscle</a:t>
            </a:r>
            <a:r>
              <a:rPr lang="en-GB" altLang="en-US" sz="1800" baseline="30000" dirty="0"/>
              <a:t>2</a:t>
            </a:r>
          </a:p>
          <a:p>
            <a:r>
              <a:rPr lang="en-GB" altLang="en-US" sz="1800" dirty="0"/>
              <a:t>Regulation of cellular immunity</a:t>
            </a:r>
            <a:r>
              <a:rPr lang="en-GB" altLang="en-US" sz="1800" baseline="30000" dirty="0"/>
              <a:t>1</a:t>
            </a:r>
          </a:p>
          <a:p>
            <a:r>
              <a:rPr lang="en-GB" altLang="en-US" sz="1800" dirty="0"/>
              <a:t>Mediates (</a:t>
            </a:r>
            <a:r>
              <a:rPr lang="en-GB" altLang="en-US" sz="1800" dirty="0" err="1"/>
              <a:t>i</a:t>
            </a:r>
            <a:r>
              <a:rPr lang="en-GB" altLang="en-US" sz="1800" dirty="0"/>
              <a:t>) uterine blood flow, (ii) uterine endothelial adaptation to pregnancy [increased NO production]</a:t>
            </a:r>
            <a:r>
              <a:rPr lang="en-GB" altLang="en-US" sz="1800" baseline="30000" dirty="0"/>
              <a:t>2</a:t>
            </a:r>
          </a:p>
          <a:p>
            <a:endParaRPr lang="en-US" altLang="en-US" baseline="30000" dirty="0"/>
          </a:p>
          <a:p>
            <a:pPr lvl="1"/>
            <a:endParaRPr lang="en-US" altLang="en-US" sz="1600" baseline="30000" dirty="0"/>
          </a:p>
        </p:txBody>
      </p:sp>
      <p:sp>
        <p:nvSpPr>
          <p:cNvPr id="2" name="Rectangle 1">
            <a:extLst>
              <a:ext uri="{FF2B5EF4-FFF2-40B4-BE49-F238E27FC236}">
                <a16:creationId xmlns:a16="http://schemas.microsoft.com/office/drawing/2014/main" xmlns="" id="{4C5F2E54-0B27-45D9-8708-E17C2D7EE9B0}"/>
              </a:ext>
            </a:extLst>
          </p:cNvPr>
          <p:cNvSpPr/>
          <p:nvPr/>
        </p:nvSpPr>
        <p:spPr>
          <a:xfrm>
            <a:off x="473771" y="6052108"/>
            <a:ext cx="8652140" cy="369332"/>
          </a:xfrm>
          <a:prstGeom prst="rect">
            <a:avLst/>
          </a:prstGeom>
        </p:spPr>
        <p:txBody>
          <a:bodyPr wrap="square">
            <a:spAutoFit/>
          </a:bodyPr>
          <a:lstStyle/>
          <a:p>
            <a:r>
              <a:rPr lang="en-US" altLang="en-US" sz="900" dirty="0">
                <a:solidFill>
                  <a:srgbClr val="000000"/>
                </a:solidFill>
              </a:rPr>
              <a:t>1. Schindler AE. </a:t>
            </a:r>
            <a:r>
              <a:rPr lang="en-GB" altLang="en-US" sz="900" dirty="0"/>
              <a:t>First trimester endocrinology: consequences for diagnosis and treatment of pregnancy failure. </a:t>
            </a:r>
            <a:r>
              <a:rPr lang="en-US" altLang="en-US" sz="900" i="1" dirty="0" err="1">
                <a:solidFill>
                  <a:srgbClr val="000000"/>
                </a:solidFill>
              </a:rPr>
              <a:t>Gynecol</a:t>
            </a:r>
            <a:r>
              <a:rPr lang="en-US" altLang="en-US" sz="900" i="1" dirty="0">
                <a:solidFill>
                  <a:srgbClr val="000000"/>
                </a:solidFill>
              </a:rPr>
              <a:t> </a:t>
            </a:r>
            <a:r>
              <a:rPr lang="en-US" altLang="en-US" sz="900" i="1" dirty="0" err="1">
                <a:solidFill>
                  <a:srgbClr val="000000"/>
                </a:solidFill>
              </a:rPr>
              <a:t>Endocrinol</a:t>
            </a:r>
            <a:r>
              <a:rPr lang="en-US" altLang="en-US" sz="900" i="1" dirty="0">
                <a:solidFill>
                  <a:srgbClr val="000000"/>
                </a:solidFill>
              </a:rPr>
              <a:t> </a:t>
            </a:r>
            <a:r>
              <a:rPr lang="en-US" altLang="en-US" sz="900" dirty="0">
                <a:solidFill>
                  <a:srgbClr val="000000"/>
                </a:solidFill>
              </a:rPr>
              <a:t>2004;18(1):51–57; </a:t>
            </a:r>
          </a:p>
          <a:p>
            <a:r>
              <a:rPr lang="en-US" altLang="en-US" sz="900" dirty="0">
                <a:solidFill>
                  <a:srgbClr val="000000"/>
                </a:solidFill>
              </a:rPr>
              <a:t>2. Chang K, Zhang L. </a:t>
            </a:r>
            <a:r>
              <a:rPr lang="en-GB" altLang="en-US" sz="900" dirty="0"/>
              <a:t>Review article: steroid hormones and uterine vascular adaptation to pregnancy.</a:t>
            </a:r>
            <a:r>
              <a:rPr lang="en-US" altLang="en-US" sz="900" dirty="0">
                <a:solidFill>
                  <a:srgbClr val="000000"/>
                </a:solidFill>
              </a:rPr>
              <a:t> </a:t>
            </a:r>
            <a:r>
              <a:rPr lang="en-US" altLang="en-US" sz="900" i="1" dirty="0" err="1">
                <a:solidFill>
                  <a:srgbClr val="000000"/>
                </a:solidFill>
              </a:rPr>
              <a:t>Reprod</a:t>
            </a:r>
            <a:r>
              <a:rPr lang="en-US" altLang="en-US" sz="900" i="1" dirty="0">
                <a:solidFill>
                  <a:srgbClr val="000000"/>
                </a:solidFill>
              </a:rPr>
              <a:t> Sci </a:t>
            </a:r>
            <a:r>
              <a:rPr lang="en-US" altLang="en-US" sz="900" dirty="0">
                <a:solidFill>
                  <a:srgbClr val="000000"/>
                </a:solidFill>
              </a:rPr>
              <a:t>2008;15(4):336–348.</a:t>
            </a:r>
          </a:p>
        </p:txBody>
      </p:sp>
    </p:spTree>
    <p:extLst>
      <p:ext uri="{BB962C8B-B14F-4D97-AF65-F5344CB8AC3E}">
        <p14:creationId xmlns:p14="http://schemas.microsoft.com/office/powerpoint/2010/main" val="108464232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tr-TR" dirty="0"/>
          </a:p>
        </p:txBody>
      </p:sp>
      <p:sp>
        <p:nvSpPr>
          <p:cNvPr id="3" name="Subtitle 2"/>
          <p:cNvSpPr>
            <a:spLocks noGrp="1"/>
          </p:cNvSpPr>
          <p:nvPr>
            <p:ph type="subTitle" idx="1"/>
          </p:nvPr>
        </p:nvSpPr>
        <p:spPr/>
        <p:txBody>
          <a:bodyPr/>
          <a:lstStyle/>
          <a:p>
            <a:endParaRPr lang="tr-TR"/>
          </a:p>
        </p:txBody>
      </p:sp>
      <p:sp>
        <p:nvSpPr>
          <p:cNvPr id="4" name="Text Placeholder 3"/>
          <p:cNvSpPr>
            <a:spLocks noGrp="1"/>
          </p:cNvSpPr>
          <p:nvPr>
            <p:ph type="body" sz="quarter" idx="10"/>
          </p:nvPr>
        </p:nvSpPr>
        <p:spPr/>
        <p:txBody>
          <a:bodyPr/>
          <a:lstStyle/>
          <a:p>
            <a:endParaRPr lang="tr-TR"/>
          </a:p>
        </p:txBody>
      </p:sp>
      <p:pic>
        <p:nvPicPr>
          <p:cNvPr id="256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6700" y="188640"/>
            <a:ext cx="8610600" cy="64807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6161028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sp>
        <p:nvSpPr>
          <p:cNvPr id="3" name="Text Placeholder 2"/>
          <p:cNvSpPr>
            <a:spLocks noGrp="1"/>
          </p:cNvSpPr>
          <p:nvPr>
            <p:ph type="body" sz="quarter" idx="15"/>
          </p:nvPr>
        </p:nvSpPr>
        <p:spPr/>
        <p:txBody>
          <a:bodyPr/>
          <a:lstStyle/>
          <a:p>
            <a:endParaRPr lang="tr-TR"/>
          </a:p>
        </p:txBody>
      </p:sp>
      <p:pic>
        <p:nvPicPr>
          <p:cNvPr id="358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7" y="15957"/>
            <a:ext cx="8610462" cy="1900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584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0813" y="1916832"/>
            <a:ext cx="8568951" cy="43910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6"/>
          <p:cNvSpPr txBox="1"/>
          <p:nvPr/>
        </p:nvSpPr>
        <p:spPr>
          <a:xfrm>
            <a:off x="8311744" y="511117"/>
            <a:ext cx="652743" cy="369332"/>
          </a:xfrm>
          <a:prstGeom prst="rect">
            <a:avLst/>
          </a:prstGeom>
          <a:solidFill>
            <a:srgbClr val="FFFF00"/>
          </a:solidFill>
        </p:spPr>
        <p:txBody>
          <a:bodyPr wrap="none" rtlCol="0">
            <a:spAutoFit/>
          </a:bodyPr>
          <a:lstStyle/>
          <a:p>
            <a:r>
              <a:rPr lang="tr-TR" dirty="0" smtClean="0">
                <a:solidFill>
                  <a:srgbClr val="FF0000"/>
                </a:solidFill>
              </a:rPr>
              <a:t>2015</a:t>
            </a:r>
            <a:endParaRPr lang="tr-TR" dirty="0">
              <a:solidFill>
                <a:srgbClr val="FF0000"/>
              </a:solidFill>
            </a:endParaRPr>
          </a:p>
        </p:txBody>
      </p:sp>
    </p:spTree>
    <p:extLst>
      <p:ext uri="{BB962C8B-B14F-4D97-AF65-F5344CB8AC3E}">
        <p14:creationId xmlns:p14="http://schemas.microsoft.com/office/powerpoint/2010/main" val="59194232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sp>
        <p:nvSpPr>
          <p:cNvPr id="3" name="Text Placeholder 2"/>
          <p:cNvSpPr>
            <a:spLocks noGrp="1"/>
          </p:cNvSpPr>
          <p:nvPr>
            <p:ph type="body" sz="quarter" idx="15"/>
          </p:nvPr>
        </p:nvSpPr>
        <p:spPr/>
        <p:txBody>
          <a:bodyPr/>
          <a:lstStyle/>
          <a:p>
            <a:endParaRPr lang="tr-TR" dirty="0"/>
          </a:p>
        </p:txBody>
      </p:sp>
      <p:pic>
        <p:nvPicPr>
          <p:cNvPr id="440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11" y="1"/>
            <a:ext cx="9153111" cy="24928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403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84168" y="34448"/>
            <a:ext cx="2209800" cy="723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403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196" y="2505305"/>
            <a:ext cx="9036496" cy="42360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6"/>
          <p:cNvSpPr txBox="1"/>
          <p:nvPr/>
        </p:nvSpPr>
        <p:spPr>
          <a:xfrm>
            <a:off x="8353256" y="55066"/>
            <a:ext cx="652743" cy="369332"/>
          </a:xfrm>
          <a:prstGeom prst="rect">
            <a:avLst/>
          </a:prstGeom>
          <a:solidFill>
            <a:srgbClr val="FFFF00"/>
          </a:solidFill>
        </p:spPr>
        <p:txBody>
          <a:bodyPr wrap="none" rtlCol="0">
            <a:spAutoFit/>
          </a:bodyPr>
          <a:lstStyle/>
          <a:p>
            <a:r>
              <a:rPr lang="tr-TR" dirty="0" smtClean="0">
                <a:solidFill>
                  <a:srgbClr val="FF0000"/>
                </a:solidFill>
              </a:rPr>
              <a:t>2019</a:t>
            </a:r>
            <a:endParaRPr lang="tr-TR" dirty="0">
              <a:solidFill>
                <a:srgbClr val="FF0000"/>
              </a:solidFill>
            </a:endParaRPr>
          </a:p>
        </p:txBody>
      </p:sp>
      <p:sp>
        <p:nvSpPr>
          <p:cNvPr id="4" name="Rectangle 3"/>
          <p:cNvSpPr/>
          <p:nvPr/>
        </p:nvSpPr>
        <p:spPr>
          <a:xfrm>
            <a:off x="49196" y="5589240"/>
            <a:ext cx="8956803" cy="288032"/>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427050656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solidFill>
                  <a:srgbClr val="FFFF00"/>
                </a:solidFill>
              </a:rPr>
              <a:t>Molecular Properties: Structure and Formulation</a:t>
            </a:r>
          </a:p>
        </p:txBody>
      </p:sp>
      <p:sp>
        <p:nvSpPr>
          <p:cNvPr id="6" name="Footer Placeholder 5"/>
          <p:cNvSpPr>
            <a:spLocks noGrp="1"/>
          </p:cNvSpPr>
          <p:nvPr>
            <p:ph type="ftr" sz="quarter" idx="4294967295"/>
          </p:nvPr>
        </p:nvSpPr>
        <p:spPr>
          <a:xfrm>
            <a:off x="415659" y="6002204"/>
            <a:ext cx="9152190" cy="365125"/>
          </a:xfrm>
          <a:prstGeom prst="rect">
            <a:avLst/>
          </a:prstGeom>
        </p:spPr>
        <p:txBody>
          <a:bodyPr/>
          <a:lstStyle/>
          <a:p>
            <a:pPr defTabSz="914400">
              <a:defRPr/>
            </a:pPr>
            <a:r>
              <a:rPr lang="en-US" sz="900" dirty="0">
                <a:cs typeface="Arial" panose="020B0604020202020204" pitchFamily="34" charset="0"/>
              </a:rPr>
              <a:t>1. </a:t>
            </a:r>
            <a:r>
              <a:rPr lang="en-US" sz="900" dirty="0" err="1">
                <a:cs typeface="Arial" panose="020B0604020202020204" pitchFamily="34" charset="0"/>
              </a:rPr>
              <a:t>Kuhl</a:t>
            </a:r>
            <a:r>
              <a:rPr lang="en-US" sz="900" dirty="0">
                <a:cs typeface="Arial" panose="020B0604020202020204" pitchFamily="34" charset="0"/>
              </a:rPr>
              <a:t> H. Pharmacology of estrogens and progestogens: influence of different routes of administration. </a:t>
            </a:r>
            <a:r>
              <a:rPr lang="en-US" sz="900" i="1" dirty="0">
                <a:cs typeface="Arial" panose="020B0604020202020204" pitchFamily="34" charset="0"/>
              </a:rPr>
              <a:t>Climacteric</a:t>
            </a:r>
            <a:r>
              <a:rPr lang="en-US" sz="900" dirty="0">
                <a:cs typeface="Arial" panose="020B0604020202020204" pitchFamily="34" charset="0"/>
              </a:rPr>
              <a:t> 2005;8(</a:t>
            </a:r>
            <a:r>
              <a:rPr lang="en-US" sz="900" dirty="0" err="1">
                <a:cs typeface="Arial" panose="020B0604020202020204" pitchFamily="34" charset="0"/>
              </a:rPr>
              <a:t>Suppl</a:t>
            </a:r>
            <a:r>
              <a:rPr lang="en-US" sz="900" dirty="0">
                <a:cs typeface="Arial" panose="020B0604020202020204" pitchFamily="34" charset="0"/>
              </a:rPr>
              <a:t> 1):3–63; </a:t>
            </a:r>
          </a:p>
          <a:p>
            <a:pPr defTabSz="914400">
              <a:defRPr/>
            </a:pPr>
            <a:r>
              <a:rPr lang="en-US" sz="900" dirty="0">
                <a:cs typeface="Arial" panose="020B0604020202020204" pitchFamily="34" charset="0"/>
              </a:rPr>
              <a:t>2. Schindler AE, </a:t>
            </a:r>
            <a:r>
              <a:rPr lang="en-US" sz="900" dirty="0" err="1">
                <a:cs typeface="Arial" panose="020B0604020202020204" pitchFamily="34" charset="0"/>
              </a:rPr>
              <a:t>Campagnoli</a:t>
            </a:r>
            <a:r>
              <a:rPr lang="en-US" sz="900" dirty="0">
                <a:cs typeface="Arial" panose="020B0604020202020204" pitchFamily="34" charset="0"/>
              </a:rPr>
              <a:t> C, </a:t>
            </a:r>
            <a:r>
              <a:rPr lang="en-US" sz="900" dirty="0" err="1">
                <a:cs typeface="Arial" panose="020B0604020202020204" pitchFamily="34" charset="0"/>
              </a:rPr>
              <a:t>Druckmann</a:t>
            </a:r>
            <a:r>
              <a:rPr lang="en-US" sz="900" dirty="0">
                <a:cs typeface="Arial" panose="020B0604020202020204" pitchFamily="34" charset="0"/>
              </a:rPr>
              <a:t> R, </a:t>
            </a:r>
            <a:r>
              <a:rPr lang="en-US" sz="900" i="1" dirty="0">
                <a:cs typeface="Arial" panose="020B0604020202020204" pitchFamily="34" charset="0"/>
              </a:rPr>
              <a:t>et al</a:t>
            </a:r>
            <a:r>
              <a:rPr lang="en-US" sz="900" dirty="0">
                <a:cs typeface="Arial" panose="020B0604020202020204" pitchFamily="34" charset="0"/>
              </a:rPr>
              <a:t>. Classification and pharmacology of </a:t>
            </a:r>
            <a:r>
              <a:rPr lang="en-US" sz="900" dirty="0" err="1">
                <a:cs typeface="Arial" panose="020B0604020202020204" pitchFamily="34" charset="0"/>
              </a:rPr>
              <a:t>progestins</a:t>
            </a:r>
            <a:r>
              <a:rPr lang="en-US" sz="900" dirty="0">
                <a:cs typeface="Arial" panose="020B0604020202020204" pitchFamily="34" charset="0"/>
              </a:rPr>
              <a:t>. </a:t>
            </a:r>
            <a:r>
              <a:rPr lang="en-US" sz="900" i="1" dirty="0" err="1">
                <a:cs typeface="Arial" panose="020B0604020202020204" pitchFamily="34" charset="0"/>
              </a:rPr>
              <a:t>Maturitas</a:t>
            </a:r>
            <a:r>
              <a:rPr lang="en-US" sz="900" dirty="0">
                <a:cs typeface="Arial" panose="020B0604020202020204" pitchFamily="34" charset="0"/>
              </a:rPr>
              <a:t> 2008;61(1–2):171–180;</a:t>
            </a:r>
          </a:p>
          <a:p>
            <a:pPr defTabSz="914400">
              <a:defRPr/>
            </a:pPr>
            <a:r>
              <a:rPr lang="en-US" sz="900" dirty="0">
                <a:cs typeface="Arial" panose="020B0604020202020204" pitchFamily="34" charset="0"/>
              </a:rPr>
              <a:t>3.</a:t>
            </a:r>
            <a:r>
              <a:rPr lang="en-US" sz="900" spc="-20" dirty="0">
                <a:ea typeface="ＭＳ Ｐゴシック" pitchFamily="34" charset="-128"/>
              </a:rPr>
              <a:t> Fischer M. </a:t>
            </a:r>
            <a:r>
              <a:rPr lang="en-GB" sz="900" dirty="0"/>
              <a:t>Industrial Applications of Photochemical Syntheses. </a:t>
            </a:r>
            <a:r>
              <a:rPr lang="en-US" sz="900" i="1" spc="-20" dirty="0">
                <a:ea typeface="ＭＳ Ｐゴシック" pitchFamily="34" charset="-128"/>
              </a:rPr>
              <a:t>Agnew </a:t>
            </a:r>
            <a:r>
              <a:rPr lang="en-US" sz="900" i="1" spc="-20" dirty="0" err="1">
                <a:ea typeface="ＭＳ Ｐゴシック" pitchFamily="34" charset="-128"/>
              </a:rPr>
              <a:t>Chem</a:t>
            </a:r>
            <a:r>
              <a:rPr lang="en-US" sz="900" i="1" spc="-20" dirty="0">
                <a:ea typeface="ＭＳ Ｐゴシック" pitchFamily="34" charset="-128"/>
              </a:rPr>
              <a:t> </a:t>
            </a:r>
            <a:r>
              <a:rPr lang="en-US" sz="900" i="1" spc="-20" dirty="0" err="1">
                <a:ea typeface="ＭＳ Ｐゴシック" pitchFamily="34" charset="-128"/>
              </a:rPr>
              <a:t>Int</a:t>
            </a:r>
            <a:r>
              <a:rPr lang="en-US" sz="900" i="1" spc="-20" dirty="0">
                <a:ea typeface="ＭＳ Ｐゴシック" pitchFamily="34" charset="-128"/>
              </a:rPr>
              <a:t> Ed </a:t>
            </a:r>
            <a:r>
              <a:rPr lang="en-US" sz="900" i="1" spc="-20" dirty="0" err="1">
                <a:ea typeface="ＭＳ Ｐゴシック" pitchFamily="34" charset="-128"/>
              </a:rPr>
              <a:t>Engl</a:t>
            </a:r>
            <a:r>
              <a:rPr lang="en-US" sz="900" i="1" spc="-20" dirty="0">
                <a:ea typeface="ＭＳ Ｐゴシック" pitchFamily="34" charset="-128"/>
              </a:rPr>
              <a:t> </a:t>
            </a:r>
            <a:r>
              <a:rPr lang="en-US" sz="900" spc="-20" dirty="0">
                <a:ea typeface="ＭＳ Ｐゴシック" pitchFamily="34" charset="-128"/>
              </a:rPr>
              <a:t>1978;17:16-26. </a:t>
            </a:r>
            <a:endParaRPr lang="en-US" sz="900" dirty="0">
              <a:cs typeface="Arial" panose="020B0604020202020204" pitchFamily="34" charset="0"/>
            </a:endParaRPr>
          </a:p>
        </p:txBody>
      </p:sp>
      <p:sp>
        <p:nvSpPr>
          <p:cNvPr id="3" name="Text Placeholder 2"/>
          <p:cNvSpPr>
            <a:spLocks noGrp="1"/>
          </p:cNvSpPr>
          <p:nvPr>
            <p:ph type="body" sz="quarter" idx="15"/>
          </p:nvPr>
        </p:nvSpPr>
        <p:spPr>
          <a:xfrm>
            <a:off x="415661" y="1468284"/>
            <a:ext cx="8231187" cy="266718"/>
          </a:xfrm>
        </p:spPr>
        <p:txBody>
          <a:bodyPr>
            <a:normAutofit fontScale="25000" lnSpcReduction="20000"/>
          </a:bodyPr>
          <a:lstStyle/>
          <a:p>
            <a:r>
              <a:rPr lang="en-GB" sz="6400" dirty="0" err="1"/>
              <a:t>Dydrogesterone</a:t>
            </a:r>
            <a:r>
              <a:rPr lang="en-GB" sz="6400" dirty="0"/>
              <a:t> is a </a:t>
            </a:r>
            <a:r>
              <a:rPr lang="en-GB" sz="6400" dirty="0" err="1"/>
              <a:t>retroprogesterone</a:t>
            </a:r>
            <a:r>
              <a:rPr lang="en-GB" sz="6400" dirty="0"/>
              <a:t>, a stereoisomer of progesterone, with an additional double bond between carbons 6 and 7</a:t>
            </a:r>
            <a:r>
              <a:rPr lang="en-GB" sz="6400" baseline="30000" dirty="0"/>
              <a:t>1,2</a:t>
            </a:r>
          </a:p>
          <a:p>
            <a:r>
              <a:rPr lang="en-US" altLang="en-US" sz="6400" dirty="0" err="1"/>
              <a:t>Dydrogesterone</a:t>
            </a:r>
            <a:r>
              <a:rPr lang="en-US" altLang="en-US" sz="6400" dirty="0"/>
              <a:t>, shaped by light,</a:t>
            </a:r>
            <a:r>
              <a:rPr lang="en-US" altLang="en-US" sz="6400" baseline="30000" dirty="0"/>
              <a:t>3</a:t>
            </a:r>
            <a:r>
              <a:rPr lang="en-US" altLang="en-US" sz="6400" dirty="0"/>
              <a:t> enhances the progestogenic effects</a:t>
            </a:r>
            <a:r>
              <a:rPr lang="en-US" altLang="en-US" sz="6400" baseline="30000" dirty="0"/>
              <a:t>2</a:t>
            </a:r>
            <a:endParaRPr lang="en-GB" sz="6400" dirty="0"/>
          </a:p>
          <a:p>
            <a:endParaRPr lang="en-GB" sz="6400" baseline="30000" dirty="0"/>
          </a:p>
          <a:p>
            <a:endParaRPr lang="en-US" altLang="en-US" sz="1800" dirty="0"/>
          </a:p>
        </p:txBody>
      </p:sp>
      <p:sp>
        <p:nvSpPr>
          <p:cNvPr id="74" name="Rounded Rectangle 73"/>
          <p:cNvSpPr/>
          <p:nvPr/>
        </p:nvSpPr>
        <p:spPr>
          <a:xfrm>
            <a:off x="823028" y="5183231"/>
            <a:ext cx="7184380" cy="578882"/>
          </a:xfrm>
          <a:prstGeom prst="roundRect">
            <a:avLst/>
          </a:prstGeom>
          <a:solidFill>
            <a:schemeClr val="accent5">
              <a:lumMod val="20000"/>
              <a:lumOff val="80000"/>
            </a:schemeClr>
          </a:solidFill>
        </p:spPr>
        <p:txBody>
          <a:bodyPr wrap="square" anchor="ctr">
            <a:spAutoFit/>
          </a:bodyPr>
          <a:lstStyle/>
          <a:p>
            <a:pPr marL="0" lvl="4" algn="ctr" defTabSz="914400">
              <a:defRPr/>
            </a:pPr>
            <a:r>
              <a:rPr lang="en-GB" sz="1400" b="1" dirty="0">
                <a:solidFill>
                  <a:prstClr val="black"/>
                </a:solidFill>
                <a:cs typeface="Arial" panose="020B0604020202020204" pitchFamily="34" charset="0"/>
              </a:rPr>
              <a:t>Differences in the structure of dydrogesterone and progesterone influence </a:t>
            </a:r>
            <a:br>
              <a:rPr lang="en-GB" sz="1400" b="1" dirty="0">
                <a:solidFill>
                  <a:prstClr val="black"/>
                </a:solidFill>
                <a:cs typeface="Arial" panose="020B0604020202020204" pitchFamily="34" charset="0"/>
              </a:rPr>
            </a:br>
            <a:r>
              <a:rPr lang="en-GB" sz="1400" b="1" dirty="0">
                <a:solidFill>
                  <a:prstClr val="black"/>
                </a:solidFill>
                <a:cs typeface="Arial" panose="020B0604020202020204" pitchFamily="34" charset="0"/>
              </a:rPr>
              <a:t>the potency and potential side-effect profiles of these progestogens</a:t>
            </a:r>
            <a:r>
              <a:rPr lang="en-GB" sz="1400" b="1" baseline="30000" dirty="0">
                <a:solidFill>
                  <a:prstClr val="black"/>
                </a:solidFill>
                <a:cs typeface="Arial" panose="020B0604020202020204" pitchFamily="34" charset="0"/>
              </a:rPr>
              <a:t>1,2</a:t>
            </a:r>
          </a:p>
        </p:txBody>
      </p:sp>
      <p:pic>
        <p:nvPicPr>
          <p:cNvPr id="38" name="Picture 37"/>
          <p:cNvPicPr>
            <a:picLocks noChangeAspect="1"/>
          </p:cNvPicPr>
          <p:nvPr/>
        </p:nvPicPr>
        <p:blipFill rotWithShape="1">
          <a:blip r:embed="rId3">
            <a:extLst>
              <a:ext uri="{28A0092B-C50C-407E-A947-70E740481C1C}">
                <a14:useLocalDpi xmlns:a14="http://schemas.microsoft.com/office/drawing/2010/main" val="0"/>
              </a:ext>
            </a:extLst>
          </a:blip>
          <a:srcRect l="48977"/>
          <a:stretch/>
        </p:blipFill>
        <p:spPr>
          <a:xfrm>
            <a:off x="4531252" y="2379049"/>
            <a:ext cx="3589234" cy="2702488"/>
          </a:xfrm>
          <a:prstGeom prst="rect">
            <a:avLst/>
          </a:prstGeom>
        </p:spPr>
      </p:pic>
      <p:pic>
        <p:nvPicPr>
          <p:cNvPr id="77" name="Picture 76"/>
          <p:cNvPicPr>
            <a:picLocks noChangeAspect="1"/>
          </p:cNvPicPr>
          <p:nvPr/>
        </p:nvPicPr>
        <p:blipFill rotWithShape="1">
          <a:blip r:embed="rId3">
            <a:extLst>
              <a:ext uri="{28A0092B-C50C-407E-A947-70E740481C1C}">
                <a14:useLocalDpi xmlns:a14="http://schemas.microsoft.com/office/drawing/2010/main" val="0"/>
              </a:ext>
            </a:extLst>
          </a:blip>
          <a:srcRect r="51023"/>
          <a:stretch/>
        </p:blipFill>
        <p:spPr>
          <a:xfrm>
            <a:off x="771756" y="2370818"/>
            <a:ext cx="3445282" cy="2702488"/>
          </a:xfrm>
          <a:prstGeom prst="rect">
            <a:avLst/>
          </a:prstGeom>
        </p:spPr>
      </p:pic>
      <p:sp>
        <p:nvSpPr>
          <p:cNvPr id="9" name="Rectangle 8">
            <a:extLst>
              <a:ext uri="{FF2B5EF4-FFF2-40B4-BE49-F238E27FC236}">
                <a16:creationId xmlns:a16="http://schemas.microsoft.com/office/drawing/2014/main" xmlns="" id="{E01F35C4-B179-443A-98FA-E6437A7E2F88}"/>
              </a:ext>
            </a:extLst>
          </p:cNvPr>
          <p:cNvSpPr/>
          <p:nvPr/>
        </p:nvSpPr>
        <p:spPr>
          <a:xfrm>
            <a:off x="6618914" y="6586134"/>
            <a:ext cx="1342238" cy="2097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85643301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512700" y="188640"/>
            <a:ext cx="8707755" cy="914400"/>
          </a:xfrm>
        </p:spPr>
        <p:txBody>
          <a:bodyPr/>
          <a:lstStyle/>
          <a:p>
            <a:r>
              <a:rPr lang="en-US" altLang="en-US" dirty="0">
                <a:solidFill>
                  <a:srgbClr val="FFFF00"/>
                </a:solidFill>
              </a:rPr>
              <a:t>Bioavailability</a:t>
            </a:r>
            <a:endParaRPr lang="en-GB" kern="0" dirty="0">
              <a:solidFill>
                <a:srgbClr val="FFFF00"/>
              </a:solidFill>
            </a:endParaRPr>
          </a:p>
        </p:txBody>
      </p:sp>
      <p:sp>
        <p:nvSpPr>
          <p:cNvPr id="16" name="Footer Placeholder 5"/>
          <p:cNvSpPr txBox="1">
            <a:spLocks/>
          </p:cNvSpPr>
          <p:nvPr/>
        </p:nvSpPr>
        <p:spPr>
          <a:xfrm>
            <a:off x="397889" y="6172571"/>
            <a:ext cx="8227827" cy="533400"/>
          </a:xfrm>
          <a:prstGeom prst="rect">
            <a:avLst/>
          </a:prstGeom>
        </p:spPr>
        <p:txBody>
          <a:bodyPr vert="horz" lIns="91440" tIns="45720" rIns="91440" bIns="45720" rtlCol="0" anchor="b"/>
          <a:lstStyle>
            <a:defPPr>
              <a:defRPr lang="en-GB"/>
            </a:defPPr>
            <a:lvl1pPr algn="l" rtl="0" fontAlgn="base">
              <a:spcBef>
                <a:spcPct val="50000"/>
              </a:spcBef>
              <a:spcAft>
                <a:spcPct val="50000"/>
              </a:spcAft>
              <a:defRPr sz="1000" kern="1200">
                <a:solidFill>
                  <a:schemeClr val="tx1"/>
                </a:solidFill>
                <a:latin typeface="Arial" pitchFamily="34" charset="0"/>
                <a:ea typeface="+mn-ea"/>
                <a:cs typeface="+mn-cs"/>
              </a:defRPr>
            </a:lvl1pPr>
            <a:lvl2pPr marL="457200" algn="ctr" rtl="0" fontAlgn="base">
              <a:spcBef>
                <a:spcPct val="50000"/>
              </a:spcBef>
              <a:spcAft>
                <a:spcPct val="50000"/>
              </a:spcAft>
              <a:defRPr sz="2200" kern="1200">
                <a:solidFill>
                  <a:schemeClr val="tx1"/>
                </a:solidFill>
                <a:latin typeface="Arial" pitchFamily="34" charset="0"/>
                <a:ea typeface="+mn-ea"/>
                <a:cs typeface="+mn-cs"/>
              </a:defRPr>
            </a:lvl2pPr>
            <a:lvl3pPr marL="914400" algn="ctr" rtl="0" fontAlgn="base">
              <a:spcBef>
                <a:spcPct val="50000"/>
              </a:spcBef>
              <a:spcAft>
                <a:spcPct val="50000"/>
              </a:spcAft>
              <a:defRPr sz="2200" kern="1200">
                <a:solidFill>
                  <a:schemeClr val="tx1"/>
                </a:solidFill>
                <a:latin typeface="Arial" pitchFamily="34" charset="0"/>
                <a:ea typeface="+mn-ea"/>
                <a:cs typeface="+mn-cs"/>
              </a:defRPr>
            </a:lvl3pPr>
            <a:lvl4pPr marL="1371600" algn="ctr" rtl="0" fontAlgn="base">
              <a:spcBef>
                <a:spcPct val="50000"/>
              </a:spcBef>
              <a:spcAft>
                <a:spcPct val="50000"/>
              </a:spcAft>
              <a:defRPr sz="2200" kern="1200">
                <a:solidFill>
                  <a:schemeClr val="tx1"/>
                </a:solidFill>
                <a:latin typeface="Arial" pitchFamily="34" charset="0"/>
                <a:ea typeface="+mn-ea"/>
                <a:cs typeface="+mn-cs"/>
              </a:defRPr>
            </a:lvl4pPr>
            <a:lvl5pPr marL="1828800" algn="ctr" rtl="0" fontAlgn="base">
              <a:spcBef>
                <a:spcPct val="50000"/>
              </a:spcBef>
              <a:spcAft>
                <a:spcPct val="50000"/>
              </a:spcAft>
              <a:defRPr sz="2200" kern="1200">
                <a:solidFill>
                  <a:schemeClr val="tx1"/>
                </a:solidFill>
                <a:latin typeface="Arial" pitchFamily="34" charset="0"/>
                <a:ea typeface="+mn-ea"/>
                <a:cs typeface="+mn-cs"/>
              </a:defRPr>
            </a:lvl5pPr>
            <a:lvl6pPr marL="2286000" algn="l" defTabSz="914400" rtl="0" eaLnBrk="1" latinLnBrk="0" hangingPunct="1">
              <a:defRPr sz="2200" kern="1200">
                <a:solidFill>
                  <a:schemeClr val="tx1"/>
                </a:solidFill>
                <a:latin typeface="Arial" pitchFamily="34" charset="0"/>
                <a:ea typeface="+mn-ea"/>
                <a:cs typeface="+mn-cs"/>
              </a:defRPr>
            </a:lvl6pPr>
            <a:lvl7pPr marL="2743200" algn="l" defTabSz="914400" rtl="0" eaLnBrk="1" latinLnBrk="0" hangingPunct="1">
              <a:defRPr sz="2200" kern="1200">
                <a:solidFill>
                  <a:schemeClr val="tx1"/>
                </a:solidFill>
                <a:latin typeface="Arial" pitchFamily="34" charset="0"/>
                <a:ea typeface="+mn-ea"/>
                <a:cs typeface="+mn-cs"/>
              </a:defRPr>
            </a:lvl7pPr>
            <a:lvl8pPr marL="3200400" algn="l" defTabSz="914400" rtl="0" eaLnBrk="1" latinLnBrk="0" hangingPunct="1">
              <a:defRPr sz="2200" kern="1200">
                <a:solidFill>
                  <a:schemeClr val="tx1"/>
                </a:solidFill>
                <a:latin typeface="Arial" pitchFamily="34" charset="0"/>
                <a:ea typeface="+mn-ea"/>
                <a:cs typeface="+mn-cs"/>
              </a:defRPr>
            </a:lvl8pPr>
            <a:lvl9pPr marL="3657600" algn="l" defTabSz="914400" rtl="0" eaLnBrk="1" latinLnBrk="0" hangingPunct="1">
              <a:defRPr sz="2200" kern="1200">
                <a:solidFill>
                  <a:schemeClr val="tx1"/>
                </a:solidFill>
                <a:latin typeface="Arial" pitchFamily="34" charset="0"/>
                <a:ea typeface="+mn-ea"/>
                <a:cs typeface="+mn-cs"/>
              </a:defRPr>
            </a:lvl9pPr>
          </a:lstStyle>
          <a:p>
            <a:r>
              <a:rPr lang="nb-NO" sz="900" spc="-20" dirty="0">
                <a:solidFill>
                  <a:srgbClr val="000000"/>
                </a:solidFill>
                <a:latin typeface="+mn-lt"/>
              </a:rPr>
              <a:t>1. Stanczyk FZ, et al. </a:t>
            </a:r>
            <a:r>
              <a:rPr lang="en-US" altLang="en-US" sz="900" dirty="0">
                <a:solidFill>
                  <a:srgbClr val="000000"/>
                </a:solidFill>
                <a:latin typeface="+mn-lt"/>
                <a:ea typeface="Calibri" pitchFamily="34" charset="0"/>
                <a:cs typeface="Arial" charset="0"/>
              </a:rPr>
              <a:t>Progestogens used in postmenopausal hormone therapy: differences in their pharmacological properties, intracellular actions, and clinical effects. </a:t>
            </a:r>
            <a:r>
              <a:rPr lang="nb-NO" sz="900" i="1" spc="-20" dirty="0">
                <a:solidFill>
                  <a:srgbClr val="000000"/>
                </a:solidFill>
                <a:latin typeface="+mn-lt"/>
              </a:rPr>
              <a:t>Endocr Rev</a:t>
            </a:r>
            <a:r>
              <a:rPr lang="nb-NO" sz="900" spc="-20" dirty="0">
                <a:solidFill>
                  <a:srgbClr val="000000"/>
                </a:solidFill>
                <a:latin typeface="+mn-lt"/>
              </a:rPr>
              <a:t> 2013;34(2):171–208; 2. Paulson RJ, et al. </a:t>
            </a:r>
            <a:r>
              <a:rPr lang="en-GB" sz="900" dirty="0">
                <a:solidFill>
                  <a:srgbClr val="000000"/>
                </a:solidFill>
                <a:latin typeface="+mn-lt"/>
                <a:cs typeface="Arial" charset="0"/>
              </a:rPr>
              <a:t>Progesterone Pharmacokinetics and Pharmacodynamics With 3 Dosages and 2 Regimens of an Effervescent Micronized Progesterone Vaginal Insert. </a:t>
            </a:r>
            <a:r>
              <a:rPr lang="nb-NO" sz="900" i="1" dirty="0">
                <a:solidFill>
                  <a:srgbClr val="000000"/>
                </a:solidFill>
                <a:latin typeface="+mn-lt"/>
                <a:cs typeface="Arial" charset="0"/>
              </a:rPr>
              <a:t>J Clin Endocrinol Metab </a:t>
            </a:r>
            <a:r>
              <a:rPr lang="nb-NO" sz="900" dirty="0">
                <a:solidFill>
                  <a:srgbClr val="000000"/>
                </a:solidFill>
                <a:latin typeface="+mn-lt"/>
                <a:cs typeface="Arial" charset="0"/>
              </a:rPr>
              <a:t>2014;99(11):4241–4249. 3. </a:t>
            </a:r>
            <a:r>
              <a:rPr lang="en-US" altLang="en-US" sz="900" dirty="0">
                <a:latin typeface="+mn-lt"/>
                <a:ea typeface="Calibri" pitchFamily="34" charset="0"/>
                <a:cs typeface="Arial" charset="0"/>
              </a:rPr>
              <a:t>Schindler AE, </a:t>
            </a:r>
            <a:r>
              <a:rPr lang="en-US" altLang="en-US" sz="900" dirty="0" err="1">
                <a:latin typeface="+mn-lt"/>
                <a:ea typeface="Calibri" pitchFamily="34" charset="0"/>
                <a:cs typeface="Arial" charset="0"/>
              </a:rPr>
              <a:t>Campagnoli</a:t>
            </a:r>
            <a:r>
              <a:rPr lang="en-US" altLang="en-US" sz="900" dirty="0">
                <a:latin typeface="+mn-lt"/>
                <a:ea typeface="Calibri" pitchFamily="34" charset="0"/>
                <a:cs typeface="Arial" charset="0"/>
              </a:rPr>
              <a:t> C, </a:t>
            </a:r>
            <a:r>
              <a:rPr lang="en-US" altLang="en-US" sz="900" dirty="0" err="1">
                <a:latin typeface="+mn-lt"/>
                <a:ea typeface="Calibri" pitchFamily="34" charset="0"/>
                <a:cs typeface="Arial" charset="0"/>
              </a:rPr>
              <a:t>Druckmann</a:t>
            </a:r>
            <a:r>
              <a:rPr lang="en-US" altLang="en-US" sz="900" dirty="0">
                <a:latin typeface="+mn-lt"/>
                <a:ea typeface="Calibri" pitchFamily="34" charset="0"/>
                <a:cs typeface="Arial" charset="0"/>
              </a:rPr>
              <a:t> R, et al. Classification and pharmacology of progestins. </a:t>
            </a:r>
            <a:r>
              <a:rPr lang="en-US" altLang="en-US" sz="900" i="1" dirty="0" err="1">
                <a:latin typeface="+mn-lt"/>
                <a:ea typeface="Calibri" pitchFamily="34" charset="0"/>
                <a:cs typeface="Arial" charset="0"/>
              </a:rPr>
              <a:t>Maturitas</a:t>
            </a:r>
            <a:r>
              <a:rPr lang="en-US" altLang="en-US" sz="900" dirty="0">
                <a:latin typeface="+mn-lt"/>
                <a:ea typeface="Calibri" pitchFamily="34" charset="0"/>
                <a:cs typeface="Arial" charset="0"/>
              </a:rPr>
              <a:t> 2008;61(1-2):171-180.</a:t>
            </a:r>
          </a:p>
          <a:p>
            <a:endParaRPr lang="is-IS" sz="900" dirty="0">
              <a:solidFill>
                <a:srgbClr val="000000"/>
              </a:solidFill>
              <a:latin typeface="+mn-lt"/>
              <a:cs typeface="Arial" charset="0"/>
            </a:endParaRPr>
          </a:p>
        </p:txBody>
      </p:sp>
      <p:sp>
        <p:nvSpPr>
          <p:cNvPr id="22" name="Rounded Rectangle 21"/>
          <p:cNvSpPr>
            <a:spLocks/>
          </p:cNvSpPr>
          <p:nvPr/>
        </p:nvSpPr>
        <p:spPr bwMode="auto">
          <a:xfrm>
            <a:off x="1097511" y="2894310"/>
            <a:ext cx="2181764" cy="2408412"/>
          </a:xfrm>
          <a:prstGeom prst="roundRect">
            <a:avLst/>
          </a:prstGeom>
          <a:solidFill>
            <a:schemeClr val="accent2"/>
          </a:solidFill>
        </p:spPr>
        <p:txBody>
          <a:bodyPr wrap="square" lIns="0" rIns="0" anchor="ctr">
            <a:noAutofit/>
          </a:bodyPr>
          <a:lstStyle/>
          <a:p>
            <a:pPr algn="ctr" defTabSz="457200"/>
            <a:r>
              <a:rPr lang="en-US" sz="1200" b="1" dirty="0">
                <a:solidFill>
                  <a:prstClr val="white"/>
                </a:solidFill>
                <a:cs typeface="Arial" panose="020B0604020202020204" pitchFamily="34" charset="0"/>
              </a:rPr>
              <a:t/>
            </a:r>
            <a:br>
              <a:rPr lang="en-US" sz="1200" b="1" dirty="0">
                <a:solidFill>
                  <a:prstClr val="white"/>
                </a:solidFill>
                <a:cs typeface="Arial" panose="020B0604020202020204" pitchFamily="34" charset="0"/>
              </a:rPr>
            </a:br>
            <a:r>
              <a:rPr lang="en-US" sz="1100" b="1" dirty="0">
                <a:solidFill>
                  <a:prstClr val="white"/>
                </a:solidFill>
                <a:cs typeface="Arial" panose="020B0604020202020204" pitchFamily="34" charset="0"/>
              </a:rPr>
              <a:t>28% oral</a:t>
            </a:r>
            <a:br>
              <a:rPr lang="en-US" sz="1100" b="1" dirty="0">
                <a:solidFill>
                  <a:prstClr val="white"/>
                </a:solidFill>
                <a:cs typeface="Arial" panose="020B0604020202020204" pitchFamily="34" charset="0"/>
              </a:rPr>
            </a:br>
            <a:r>
              <a:rPr lang="en-US" sz="1100" b="1" dirty="0">
                <a:solidFill>
                  <a:prstClr val="white"/>
                </a:solidFill>
                <a:cs typeface="Arial" panose="020B0604020202020204" pitchFamily="34" charset="0"/>
              </a:rPr>
              <a:t>dydrogesterone</a:t>
            </a:r>
            <a:r>
              <a:rPr lang="en-US" sz="1100" b="1" baseline="30000" dirty="0">
                <a:solidFill>
                  <a:prstClr val="white"/>
                </a:solidFill>
                <a:cs typeface="Arial" panose="020B0604020202020204" pitchFamily="34" charset="0"/>
              </a:rPr>
              <a:t>1</a:t>
            </a:r>
            <a:r>
              <a:rPr lang="en-US" sz="1200" b="1" dirty="0">
                <a:solidFill>
                  <a:prstClr val="white"/>
                </a:solidFill>
                <a:cs typeface="Arial" panose="020B0604020202020204" pitchFamily="34" charset="0"/>
              </a:rPr>
              <a:t/>
            </a:r>
            <a:br>
              <a:rPr lang="en-US" sz="1200" b="1" dirty="0">
                <a:solidFill>
                  <a:prstClr val="white"/>
                </a:solidFill>
                <a:cs typeface="Arial" panose="020B0604020202020204" pitchFamily="34" charset="0"/>
              </a:rPr>
            </a:br>
            <a:endParaRPr lang="en-US" sz="1200" b="1" dirty="0">
              <a:solidFill>
                <a:prstClr val="white"/>
              </a:solidFill>
              <a:cs typeface="Arial" panose="020B0604020202020204" pitchFamily="34" charset="0"/>
            </a:endParaRPr>
          </a:p>
        </p:txBody>
      </p:sp>
      <p:sp>
        <p:nvSpPr>
          <p:cNvPr id="31" name="Rounded Rectangle 30"/>
          <p:cNvSpPr/>
          <p:nvPr/>
        </p:nvSpPr>
        <p:spPr bwMode="auto">
          <a:xfrm>
            <a:off x="5553502" y="4375204"/>
            <a:ext cx="2295671" cy="635000"/>
          </a:xfrm>
          <a:prstGeom prst="roundRect">
            <a:avLst/>
          </a:prstGeom>
          <a:solidFill>
            <a:srgbClr val="FFFF0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lvl="2" algn="ctr" defTabSz="457200">
              <a:defRPr/>
            </a:pPr>
            <a:r>
              <a:rPr lang="en-US" sz="1100" b="1" dirty="0">
                <a:solidFill>
                  <a:sysClr val="windowText" lastClr="000000"/>
                </a:solidFill>
                <a:cs typeface="Arial" panose="020B0604020202020204" pitchFamily="34" charset="0"/>
              </a:rPr>
              <a:t>4</a:t>
            </a:r>
            <a:r>
              <a:rPr lang="en-US" sz="1100" b="1" dirty="0">
                <a:solidFill>
                  <a:sysClr val="windowText" lastClr="000000"/>
                </a:solidFill>
                <a:latin typeface="Calibri"/>
                <a:cs typeface="Arial" panose="020B0604020202020204" pitchFamily="34" charset="0"/>
              </a:rPr>
              <a:t>–</a:t>
            </a:r>
            <a:r>
              <a:rPr lang="en-US" sz="1100" b="1" dirty="0">
                <a:solidFill>
                  <a:sysClr val="windowText" lastClr="000000"/>
                </a:solidFill>
                <a:cs typeface="Arial" panose="020B0604020202020204" pitchFamily="34" charset="0"/>
              </a:rPr>
              <a:t>8% vaginal</a:t>
            </a:r>
            <a:br>
              <a:rPr lang="en-US" sz="1100" b="1" dirty="0">
                <a:solidFill>
                  <a:sysClr val="windowText" lastClr="000000"/>
                </a:solidFill>
                <a:cs typeface="Arial" panose="020B0604020202020204" pitchFamily="34" charset="0"/>
              </a:rPr>
            </a:br>
            <a:r>
              <a:rPr lang="en-US" sz="1100" b="1" dirty="0">
                <a:solidFill>
                  <a:sysClr val="windowText" lastClr="000000"/>
                </a:solidFill>
                <a:cs typeface="Arial" panose="020B0604020202020204" pitchFamily="34" charset="0"/>
              </a:rPr>
              <a:t>progesterone</a:t>
            </a:r>
            <a:r>
              <a:rPr lang="en-US" sz="1100" b="1" baseline="30000" dirty="0">
                <a:solidFill>
                  <a:sysClr val="windowText" lastClr="000000"/>
                </a:solidFill>
                <a:cs typeface="Arial" panose="020B0604020202020204" pitchFamily="34" charset="0"/>
              </a:rPr>
              <a:t>2</a:t>
            </a:r>
          </a:p>
        </p:txBody>
      </p:sp>
      <p:sp>
        <p:nvSpPr>
          <p:cNvPr id="25" name="Rounded Rectangle 24"/>
          <p:cNvSpPr/>
          <p:nvPr/>
        </p:nvSpPr>
        <p:spPr bwMode="auto">
          <a:xfrm>
            <a:off x="952051" y="2363246"/>
            <a:ext cx="6970955" cy="2986814"/>
          </a:xfrm>
          <a:prstGeom prst="roundRect">
            <a:avLst>
              <a:gd name="adj" fmla="val 6592"/>
            </a:avLst>
          </a:pr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lstStyle/>
          <a:p>
            <a:pPr marL="0" lvl="2" defTabSz="457200">
              <a:defRPr/>
            </a:pPr>
            <a:endParaRPr lang="en-US" b="1" dirty="0">
              <a:solidFill>
                <a:srgbClr val="000000"/>
              </a:solidFill>
              <a:cs typeface="Arial" panose="020B0604020202020204" pitchFamily="34" charset="0"/>
            </a:endParaRPr>
          </a:p>
        </p:txBody>
      </p:sp>
      <p:sp>
        <p:nvSpPr>
          <p:cNvPr id="32" name="Rounded Rectangle 31"/>
          <p:cNvSpPr/>
          <p:nvPr/>
        </p:nvSpPr>
        <p:spPr bwMode="auto">
          <a:xfrm>
            <a:off x="3723946" y="1955127"/>
            <a:ext cx="1388127" cy="2903244"/>
          </a:xfrm>
          <a:prstGeom prst="roundRect">
            <a:avLst/>
          </a:prstGeom>
          <a:noFill/>
          <a:ln w="571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lvl="2" algn="ctr" defTabSz="457200">
              <a:defRPr/>
            </a:pPr>
            <a:r>
              <a:rPr lang="en-US" sz="1100" b="1" dirty="0">
                <a:solidFill>
                  <a:prstClr val="white"/>
                </a:solidFill>
                <a:cs typeface="Arial" panose="020B0604020202020204" pitchFamily="34" charset="0"/>
              </a:rPr>
              <a:t>100</a:t>
            </a:r>
            <a:r>
              <a:rPr lang="en-US" sz="1100" b="1" dirty="0">
                <a:solidFill>
                  <a:prstClr val="white"/>
                </a:solidFill>
                <a:latin typeface="Calibri"/>
                <a:cs typeface="Arial" panose="020B0604020202020204" pitchFamily="34" charset="0"/>
              </a:rPr>
              <a:t>, </a:t>
            </a:r>
            <a:r>
              <a:rPr lang="en-US" sz="1100" b="1" dirty="0">
                <a:solidFill>
                  <a:prstClr val="white"/>
                </a:solidFill>
                <a:cs typeface="Arial" panose="020B0604020202020204" pitchFamily="34" charset="0"/>
              </a:rPr>
              <a:t>200, </a:t>
            </a:r>
            <a:br>
              <a:rPr lang="en-US" sz="1100" b="1" dirty="0">
                <a:solidFill>
                  <a:prstClr val="white"/>
                </a:solidFill>
                <a:cs typeface="Arial" panose="020B0604020202020204" pitchFamily="34" charset="0"/>
              </a:rPr>
            </a:br>
            <a:r>
              <a:rPr lang="en-US" sz="1100" b="1" dirty="0">
                <a:solidFill>
                  <a:prstClr val="white"/>
                </a:solidFill>
                <a:cs typeface="Arial" panose="020B0604020202020204" pitchFamily="34" charset="0"/>
              </a:rPr>
              <a:t>300 mg</a:t>
            </a:r>
            <a:br>
              <a:rPr lang="en-US" sz="1100" b="1" dirty="0">
                <a:solidFill>
                  <a:prstClr val="white"/>
                </a:solidFill>
                <a:cs typeface="Arial" panose="020B0604020202020204" pitchFamily="34" charset="0"/>
              </a:rPr>
            </a:br>
            <a:r>
              <a:rPr lang="en-US" sz="1100" b="1" dirty="0">
                <a:solidFill>
                  <a:prstClr val="white"/>
                </a:solidFill>
                <a:cs typeface="Arial" panose="020B0604020202020204" pitchFamily="34" charset="0"/>
              </a:rPr>
              <a:t>oral</a:t>
            </a:r>
            <a:br>
              <a:rPr lang="en-US" sz="1100" b="1" dirty="0">
                <a:solidFill>
                  <a:prstClr val="white"/>
                </a:solidFill>
                <a:cs typeface="Arial" panose="020B0604020202020204" pitchFamily="34" charset="0"/>
              </a:rPr>
            </a:br>
            <a:r>
              <a:rPr lang="en-US" sz="1100" b="1" dirty="0">
                <a:solidFill>
                  <a:prstClr val="white"/>
                </a:solidFill>
                <a:cs typeface="Arial" panose="020B0604020202020204" pitchFamily="34" charset="0"/>
              </a:rPr>
              <a:t>progesterone</a:t>
            </a:r>
            <a:r>
              <a:rPr lang="en-US" sz="1100" b="1" baseline="30000" dirty="0">
                <a:solidFill>
                  <a:prstClr val="white"/>
                </a:solidFill>
                <a:cs typeface="Arial" panose="020B0604020202020204" pitchFamily="34" charset="0"/>
              </a:rPr>
              <a:t>3</a:t>
            </a:r>
          </a:p>
        </p:txBody>
      </p:sp>
      <p:sp>
        <p:nvSpPr>
          <p:cNvPr id="19" name="Rounded Rectangle 18"/>
          <p:cNvSpPr/>
          <p:nvPr/>
        </p:nvSpPr>
        <p:spPr bwMode="auto">
          <a:xfrm>
            <a:off x="3335984" y="4538649"/>
            <a:ext cx="2164053" cy="635000"/>
          </a:xfrm>
          <a:prstGeom prst="roundRect">
            <a:avLst/>
          </a:prstGeom>
          <a:solidFill>
            <a:srgbClr val="FFC00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lvl="2" algn="ctr" defTabSz="457200">
              <a:defRPr/>
            </a:pPr>
            <a:r>
              <a:rPr lang="en-US" sz="1100" b="1" dirty="0">
                <a:solidFill>
                  <a:sysClr val="windowText" lastClr="000000"/>
                </a:solidFill>
                <a:cs typeface="Arial" panose="020B0604020202020204" pitchFamily="34" charset="0"/>
              </a:rPr>
              <a:t>&lt;5% oral</a:t>
            </a:r>
            <a:br>
              <a:rPr lang="en-US" sz="1100" b="1" dirty="0">
                <a:solidFill>
                  <a:sysClr val="windowText" lastClr="000000"/>
                </a:solidFill>
                <a:cs typeface="Arial" panose="020B0604020202020204" pitchFamily="34" charset="0"/>
              </a:rPr>
            </a:br>
            <a:r>
              <a:rPr lang="en-US" sz="1100" b="1" dirty="0">
                <a:solidFill>
                  <a:sysClr val="windowText" lastClr="000000"/>
                </a:solidFill>
                <a:cs typeface="Arial" panose="020B0604020202020204" pitchFamily="34" charset="0"/>
              </a:rPr>
              <a:t>progesterone</a:t>
            </a:r>
            <a:r>
              <a:rPr lang="en-US" sz="1100" b="1" baseline="30000" dirty="0">
                <a:solidFill>
                  <a:sysClr val="windowText" lastClr="000000"/>
                </a:solidFill>
                <a:cs typeface="Arial" panose="020B0604020202020204" pitchFamily="34" charset="0"/>
              </a:rPr>
              <a:t>1</a:t>
            </a:r>
          </a:p>
        </p:txBody>
      </p:sp>
      <p:sp>
        <p:nvSpPr>
          <p:cNvPr id="23" name="Rounded Rectangle 20">
            <a:extLst>
              <a:ext uri="{FF2B5EF4-FFF2-40B4-BE49-F238E27FC236}">
                <a16:creationId xmlns:a16="http://schemas.microsoft.com/office/drawing/2014/main" xmlns="" id="{4A50697C-EA7A-46BF-868D-5808169B6581}"/>
              </a:ext>
            </a:extLst>
          </p:cNvPr>
          <p:cNvSpPr/>
          <p:nvPr/>
        </p:nvSpPr>
        <p:spPr>
          <a:xfrm>
            <a:off x="502922" y="1244775"/>
            <a:ext cx="8235950" cy="710352"/>
          </a:xfrm>
          <a:prstGeom prst="roundRect">
            <a:avLst/>
          </a:prstGeom>
          <a:solidFill>
            <a:schemeClr val="accent5">
              <a:lumMod val="20000"/>
              <a:lumOff val="80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50000"/>
              </a:spcBef>
              <a:spcAft>
                <a:spcPct val="50000"/>
              </a:spcAft>
            </a:pPr>
            <a:r>
              <a:rPr lang="en-US" sz="1400" b="1" dirty="0" err="1">
                <a:solidFill>
                  <a:srgbClr val="000000"/>
                </a:solidFill>
                <a:cs typeface="Times New Roman"/>
              </a:rPr>
              <a:t>Dydrogesterone</a:t>
            </a:r>
            <a:r>
              <a:rPr lang="en-US" sz="1400" b="1" dirty="0">
                <a:solidFill>
                  <a:srgbClr val="000000"/>
                </a:solidFill>
                <a:cs typeface="Times New Roman"/>
              </a:rPr>
              <a:t> has ~5.6 times better oral bioavailability than oral progesterone</a:t>
            </a:r>
            <a:r>
              <a:rPr lang="en-US" sz="1400" b="1" baseline="30000" dirty="0">
                <a:solidFill>
                  <a:srgbClr val="000000"/>
                </a:solidFill>
                <a:cs typeface="Times New Roman"/>
              </a:rPr>
              <a:t>1-3</a:t>
            </a:r>
          </a:p>
        </p:txBody>
      </p:sp>
    </p:spTree>
    <p:extLst>
      <p:ext uri="{BB962C8B-B14F-4D97-AF65-F5344CB8AC3E}">
        <p14:creationId xmlns:p14="http://schemas.microsoft.com/office/powerpoint/2010/main" val="212862232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3" name="Rounded Rectangle 32"/>
          <p:cNvSpPr/>
          <p:nvPr/>
        </p:nvSpPr>
        <p:spPr bwMode="auto">
          <a:xfrm>
            <a:off x="3246005" y="3163986"/>
            <a:ext cx="2152745" cy="1091503"/>
          </a:xfrm>
          <a:prstGeom prst="roundRect">
            <a:avLst>
              <a:gd name="adj" fmla="val 29254"/>
            </a:avLst>
          </a:prstGeom>
          <a:solidFill>
            <a:schemeClr val="accent5"/>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lvl="2" defTabSz="457200">
              <a:defRPr/>
            </a:pPr>
            <a:endParaRPr lang="en-US" sz="1200" b="1" dirty="0">
              <a:solidFill>
                <a:prstClr val="white"/>
              </a:solidFill>
              <a:cs typeface="Arial" panose="020B0604020202020204" pitchFamily="34" charset="0"/>
            </a:endParaRPr>
          </a:p>
        </p:txBody>
      </p:sp>
      <p:sp>
        <p:nvSpPr>
          <p:cNvPr id="2" name="Title 1"/>
          <p:cNvSpPr>
            <a:spLocks noGrp="1"/>
          </p:cNvSpPr>
          <p:nvPr>
            <p:ph type="title"/>
          </p:nvPr>
        </p:nvSpPr>
        <p:spPr>
          <a:xfrm>
            <a:off x="427890" y="188640"/>
            <a:ext cx="8707755" cy="914400"/>
          </a:xfrm>
        </p:spPr>
        <p:txBody>
          <a:bodyPr/>
          <a:lstStyle/>
          <a:p>
            <a:r>
              <a:rPr lang="en-US" altLang="en-US" sz="2400" dirty="0">
                <a:solidFill>
                  <a:srgbClr val="FFFF00"/>
                </a:solidFill>
              </a:rPr>
              <a:t>Approved DAILY dosing for luteal support in art </a:t>
            </a:r>
            <a:endParaRPr lang="en-GB" sz="2400" kern="0" dirty="0">
              <a:solidFill>
                <a:srgbClr val="FFFF00"/>
              </a:solidFill>
            </a:endParaRPr>
          </a:p>
        </p:txBody>
      </p:sp>
      <p:sp>
        <p:nvSpPr>
          <p:cNvPr id="18" name="Rounded Rectangle 17"/>
          <p:cNvSpPr/>
          <p:nvPr/>
        </p:nvSpPr>
        <p:spPr bwMode="auto">
          <a:xfrm>
            <a:off x="893388" y="3543347"/>
            <a:ext cx="2105634" cy="361724"/>
          </a:xfrm>
          <a:prstGeom prst="roundRect">
            <a:avLst/>
          </a:pr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lvl="2" algn="ctr" defTabSz="457200">
              <a:defRPr/>
            </a:pPr>
            <a:r>
              <a:rPr lang="en-US" sz="1100" b="1" dirty="0">
                <a:solidFill>
                  <a:sysClr val="windowText" lastClr="000000"/>
                </a:solidFill>
                <a:cs typeface="Arial" panose="020B0604020202020204" pitchFamily="34" charset="0"/>
              </a:rPr>
              <a:t>30 mg oral dydrogesterone</a:t>
            </a:r>
            <a:r>
              <a:rPr lang="en-US" sz="1100" b="1" baseline="30000" dirty="0">
                <a:solidFill>
                  <a:sysClr val="windowText" lastClr="000000"/>
                </a:solidFill>
                <a:cs typeface="Arial" panose="020B0604020202020204" pitchFamily="34" charset="0"/>
              </a:rPr>
              <a:t>1</a:t>
            </a:r>
          </a:p>
        </p:txBody>
      </p:sp>
      <p:sp>
        <p:nvSpPr>
          <p:cNvPr id="36" name="Rounded Rectangle 35"/>
          <p:cNvSpPr/>
          <p:nvPr/>
        </p:nvSpPr>
        <p:spPr bwMode="auto">
          <a:xfrm>
            <a:off x="5494695" y="1387571"/>
            <a:ext cx="2152745" cy="2880000"/>
          </a:xfrm>
          <a:prstGeom prst="roundRect">
            <a:avLst>
              <a:gd name="adj" fmla="val 29254"/>
            </a:avLst>
          </a:prstGeom>
          <a:solidFill>
            <a:srgbClr val="009CDE"/>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lvl="2" algn="ctr" defTabSz="457200">
              <a:defRPr/>
            </a:pPr>
            <a:endParaRPr lang="en-US" sz="1100" b="1" baseline="30000" dirty="0">
              <a:solidFill>
                <a:prstClr val="white"/>
              </a:solidFill>
              <a:cs typeface="Arial" panose="020B0604020202020204" pitchFamily="34" charset="0"/>
            </a:endParaRPr>
          </a:p>
        </p:txBody>
      </p:sp>
      <p:sp>
        <p:nvSpPr>
          <p:cNvPr id="37" name="Rounded Rectangle 36"/>
          <p:cNvSpPr/>
          <p:nvPr/>
        </p:nvSpPr>
        <p:spPr bwMode="auto">
          <a:xfrm>
            <a:off x="693516" y="1301847"/>
            <a:ext cx="7163698" cy="2993832"/>
          </a:xfrm>
          <a:prstGeom prst="roundRect">
            <a:avLst>
              <a:gd name="adj" fmla="val 6592"/>
            </a:avLst>
          </a:pr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lstStyle/>
          <a:p>
            <a:pPr marL="0" lvl="2" defTabSz="457200">
              <a:defRPr/>
            </a:pPr>
            <a:endParaRPr lang="en-US" b="1" baseline="30000" dirty="0">
              <a:solidFill>
                <a:srgbClr val="000000"/>
              </a:solidFill>
              <a:cs typeface="Arial" panose="020B0604020202020204" pitchFamily="34" charset="0"/>
            </a:endParaRPr>
          </a:p>
        </p:txBody>
      </p:sp>
      <p:sp>
        <p:nvSpPr>
          <p:cNvPr id="20" name="Footer Placeholder 5">
            <a:extLst>
              <a:ext uri="{FF2B5EF4-FFF2-40B4-BE49-F238E27FC236}">
                <a16:creationId xmlns:a16="http://schemas.microsoft.com/office/drawing/2014/main" xmlns="" id="{8E913EC4-8D3A-4901-890E-101728B35337}"/>
              </a:ext>
            </a:extLst>
          </p:cNvPr>
          <p:cNvSpPr txBox="1">
            <a:spLocks/>
          </p:cNvSpPr>
          <p:nvPr/>
        </p:nvSpPr>
        <p:spPr>
          <a:xfrm>
            <a:off x="427890" y="5568671"/>
            <a:ext cx="8227827" cy="883625"/>
          </a:xfrm>
          <a:prstGeom prst="rect">
            <a:avLst/>
          </a:prstGeom>
        </p:spPr>
        <p:txBody>
          <a:bodyPr vert="horz" lIns="91440" tIns="45720" rIns="91440" bIns="45720" rtlCol="0" anchor="b"/>
          <a:lstStyle>
            <a:defPPr>
              <a:defRPr lang="en-GB"/>
            </a:defPPr>
            <a:lvl1pPr algn="l" rtl="0" fontAlgn="base">
              <a:spcBef>
                <a:spcPct val="50000"/>
              </a:spcBef>
              <a:spcAft>
                <a:spcPct val="50000"/>
              </a:spcAft>
              <a:defRPr sz="1000" kern="1200">
                <a:solidFill>
                  <a:schemeClr val="tx1"/>
                </a:solidFill>
                <a:latin typeface="Arial" pitchFamily="34" charset="0"/>
                <a:ea typeface="+mn-ea"/>
                <a:cs typeface="+mn-cs"/>
              </a:defRPr>
            </a:lvl1pPr>
            <a:lvl2pPr marL="457200" algn="ctr" rtl="0" fontAlgn="base">
              <a:spcBef>
                <a:spcPct val="50000"/>
              </a:spcBef>
              <a:spcAft>
                <a:spcPct val="50000"/>
              </a:spcAft>
              <a:defRPr sz="2200" kern="1200">
                <a:solidFill>
                  <a:schemeClr val="tx1"/>
                </a:solidFill>
                <a:latin typeface="Arial" pitchFamily="34" charset="0"/>
                <a:ea typeface="+mn-ea"/>
                <a:cs typeface="+mn-cs"/>
              </a:defRPr>
            </a:lvl2pPr>
            <a:lvl3pPr marL="914400" algn="ctr" rtl="0" fontAlgn="base">
              <a:spcBef>
                <a:spcPct val="50000"/>
              </a:spcBef>
              <a:spcAft>
                <a:spcPct val="50000"/>
              </a:spcAft>
              <a:defRPr sz="2200" kern="1200">
                <a:solidFill>
                  <a:schemeClr val="tx1"/>
                </a:solidFill>
                <a:latin typeface="Arial" pitchFamily="34" charset="0"/>
                <a:ea typeface="+mn-ea"/>
                <a:cs typeface="+mn-cs"/>
              </a:defRPr>
            </a:lvl3pPr>
            <a:lvl4pPr marL="1371600" algn="ctr" rtl="0" fontAlgn="base">
              <a:spcBef>
                <a:spcPct val="50000"/>
              </a:spcBef>
              <a:spcAft>
                <a:spcPct val="50000"/>
              </a:spcAft>
              <a:defRPr sz="2200" kern="1200">
                <a:solidFill>
                  <a:schemeClr val="tx1"/>
                </a:solidFill>
                <a:latin typeface="Arial" pitchFamily="34" charset="0"/>
                <a:ea typeface="+mn-ea"/>
                <a:cs typeface="+mn-cs"/>
              </a:defRPr>
            </a:lvl4pPr>
            <a:lvl5pPr marL="1828800" algn="ctr" rtl="0" fontAlgn="base">
              <a:spcBef>
                <a:spcPct val="50000"/>
              </a:spcBef>
              <a:spcAft>
                <a:spcPct val="50000"/>
              </a:spcAft>
              <a:defRPr sz="2200" kern="1200">
                <a:solidFill>
                  <a:schemeClr val="tx1"/>
                </a:solidFill>
                <a:latin typeface="Arial" pitchFamily="34" charset="0"/>
                <a:ea typeface="+mn-ea"/>
                <a:cs typeface="+mn-cs"/>
              </a:defRPr>
            </a:lvl5pPr>
            <a:lvl6pPr marL="2286000" algn="l" defTabSz="914400" rtl="0" eaLnBrk="1" latinLnBrk="0" hangingPunct="1">
              <a:defRPr sz="2200" kern="1200">
                <a:solidFill>
                  <a:schemeClr val="tx1"/>
                </a:solidFill>
                <a:latin typeface="Arial" pitchFamily="34" charset="0"/>
                <a:ea typeface="+mn-ea"/>
                <a:cs typeface="+mn-cs"/>
              </a:defRPr>
            </a:lvl6pPr>
            <a:lvl7pPr marL="2743200" algn="l" defTabSz="914400" rtl="0" eaLnBrk="1" latinLnBrk="0" hangingPunct="1">
              <a:defRPr sz="2200" kern="1200">
                <a:solidFill>
                  <a:schemeClr val="tx1"/>
                </a:solidFill>
                <a:latin typeface="Arial" pitchFamily="34" charset="0"/>
                <a:ea typeface="+mn-ea"/>
                <a:cs typeface="+mn-cs"/>
              </a:defRPr>
            </a:lvl7pPr>
            <a:lvl8pPr marL="3200400" algn="l" defTabSz="914400" rtl="0" eaLnBrk="1" latinLnBrk="0" hangingPunct="1">
              <a:defRPr sz="2200" kern="1200">
                <a:solidFill>
                  <a:schemeClr val="tx1"/>
                </a:solidFill>
                <a:latin typeface="Arial" pitchFamily="34" charset="0"/>
                <a:ea typeface="+mn-ea"/>
                <a:cs typeface="+mn-cs"/>
              </a:defRPr>
            </a:lvl8pPr>
            <a:lvl9pPr marL="3657600" algn="l" defTabSz="914400" rtl="0" eaLnBrk="1" latinLnBrk="0" hangingPunct="1">
              <a:defRPr sz="2200" kern="1200">
                <a:solidFill>
                  <a:schemeClr val="tx1"/>
                </a:solidFill>
                <a:latin typeface="Arial" pitchFamily="34" charset="0"/>
                <a:ea typeface="+mn-ea"/>
                <a:cs typeface="+mn-cs"/>
              </a:defRPr>
            </a:lvl9pPr>
          </a:lstStyle>
          <a:p>
            <a:r>
              <a:rPr lang="da-DK" sz="900" dirty="0">
                <a:solidFill>
                  <a:srgbClr val="000000"/>
                </a:solidFill>
                <a:latin typeface="+mn-lt"/>
              </a:rPr>
              <a:t>1. </a:t>
            </a:r>
            <a:r>
              <a:rPr lang="en-US" sz="900" dirty="0">
                <a:latin typeface="+mn-lt"/>
              </a:rPr>
              <a:t>Abbott Laboratories. Company Core Data Sheet. </a:t>
            </a:r>
            <a:r>
              <a:rPr lang="en-US" sz="900" dirty="0" err="1">
                <a:latin typeface="+mn-lt"/>
              </a:rPr>
              <a:t>Dydrogesterone</a:t>
            </a:r>
            <a:r>
              <a:rPr lang="en-US" sz="900" dirty="0">
                <a:latin typeface="+mn-lt"/>
              </a:rPr>
              <a:t>. 5 July 2017</a:t>
            </a:r>
            <a:r>
              <a:rPr lang="da-DK" sz="900" dirty="0">
                <a:solidFill>
                  <a:srgbClr val="000000"/>
                </a:solidFill>
                <a:latin typeface="+mn-lt"/>
              </a:rPr>
              <a:t>;</a:t>
            </a:r>
            <a:r>
              <a:rPr lang="nb-NO" sz="900" spc="-20" dirty="0">
                <a:solidFill>
                  <a:srgbClr val="000000"/>
                </a:solidFill>
                <a:latin typeface="+mn-lt"/>
              </a:rPr>
              <a:t> 2. Merck Serono Ltd. </a:t>
            </a:r>
            <a:r>
              <a:rPr lang="en-GB" altLang="de-DE" sz="900" dirty="0" err="1">
                <a:latin typeface="+mn-lt"/>
              </a:rPr>
              <a:t>Crinone</a:t>
            </a:r>
            <a:r>
              <a:rPr lang="en-GB" altLang="de-DE" sz="900" dirty="0">
                <a:latin typeface="+mn-lt"/>
              </a:rPr>
              <a:t> 8% vaginal progesterone gel. SPC UK. March 2015</a:t>
            </a:r>
            <a:r>
              <a:rPr lang="da-DK" altLang="de-DE" sz="900" dirty="0">
                <a:solidFill>
                  <a:srgbClr val="000000"/>
                </a:solidFill>
                <a:latin typeface="+mn-lt"/>
              </a:rPr>
              <a:t>; </a:t>
            </a:r>
            <a:r>
              <a:rPr lang="da-DK" sz="900" dirty="0">
                <a:solidFill>
                  <a:srgbClr val="000000"/>
                </a:solidFill>
                <a:latin typeface="+mn-lt"/>
              </a:rPr>
              <a:t>3. Besins Healthcare (UK) Ltd. </a:t>
            </a:r>
            <a:r>
              <a:rPr lang="en-US" sz="900" dirty="0" err="1">
                <a:solidFill>
                  <a:srgbClr val="000000"/>
                </a:solidFill>
                <a:latin typeface="+mn-lt"/>
              </a:rPr>
              <a:t>Utrogestan</a:t>
            </a:r>
            <a:r>
              <a:rPr lang="en-US" sz="900" dirty="0">
                <a:solidFill>
                  <a:srgbClr val="000000"/>
                </a:solidFill>
                <a:latin typeface="+mn-lt"/>
              </a:rPr>
              <a:t> vaginal 200 mg capsules. SPC UK. 29 June 2017; </a:t>
            </a:r>
            <a:r>
              <a:rPr lang="en-US" sz="900" dirty="0" smtClean="0">
                <a:latin typeface="+mn-lt"/>
              </a:rPr>
              <a:t>.</a:t>
            </a:r>
            <a:endParaRPr lang="nb-NO" sz="900" spc="-20" dirty="0">
              <a:solidFill>
                <a:srgbClr val="000000"/>
              </a:solidFill>
              <a:latin typeface="+mn-lt"/>
            </a:endParaRPr>
          </a:p>
        </p:txBody>
      </p:sp>
      <p:sp>
        <p:nvSpPr>
          <p:cNvPr id="24" name="Rounded Rectangle 31">
            <a:extLst>
              <a:ext uri="{FF2B5EF4-FFF2-40B4-BE49-F238E27FC236}">
                <a16:creationId xmlns:a16="http://schemas.microsoft.com/office/drawing/2014/main" xmlns="" id="{22321784-287D-40AF-A618-DFDB7AA81F2B}"/>
              </a:ext>
            </a:extLst>
          </p:cNvPr>
          <p:cNvSpPr/>
          <p:nvPr/>
        </p:nvSpPr>
        <p:spPr bwMode="auto">
          <a:xfrm>
            <a:off x="5418180" y="1715249"/>
            <a:ext cx="2305774" cy="2224643"/>
          </a:xfrm>
          <a:prstGeom prst="roundRect">
            <a:avLst/>
          </a:prstGeom>
          <a:noFill/>
          <a:ln w="571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lvl="2" algn="ctr" defTabSz="457200">
              <a:defRPr/>
            </a:pPr>
            <a:r>
              <a:rPr lang="en-US" sz="1100" b="1" dirty="0">
                <a:solidFill>
                  <a:prstClr val="white"/>
                </a:solidFill>
                <a:cs typeface="Arial" panose="020B0604020202020204" pitchFamily="34" charset="0"/>
              </a:rPr>
              <a:t>600 mg</a:t>
            </a:r>
            <a:br>
              <a:rPr lang="en-US" sz="1100" b="1" dirty="0">
                <a:solidFill>
                  <a:prstClr val="white"/>
                </a:solidFill>
                <a:cs typeface="Arial" panose="020B0604020202020204" pitchFamily="34" charset="0"/>
              </a:rPr>
            </a:br>
            <a:r>
              <a:rPr lang="en-US" sz="1100" b="1" dirty="0">
                <a:solidFill>
                  <a:prstClr val="white"/>
                </a:solidFill>
                <a:cs typeface="Arial" panose="020B0604020202020204" pitchFamily="34" charset="0"/>
              </a:rPr>
              <a:t>vaginal</a:t>
            </a:r>
            <a:br>
              <a:rPr lang="en-US" sz="1100" b="1" dirty="0">
                <a:solidFill>
                  <a:prstClr val="white"/>
                </a:solidFill>
                <a:cs typeface="Arial" panose="020B0604020202020204" pitchFamily="34" charset="0"/>
              </a:rPr>
            </a:br>
            <a:r>
              <a:rPr lang="en-US" sz="1100" b="1" dirty="0">
                <a:solidFill>
                  <a:prstClr val="white"/>
                </a:solidFill>
                <a:cs typeface="Arial" panose="020B0604020202020204" pitchFamily="34" charset="0"/>
              </a:rPr>
              <a:t>progesterone capsules</a:t>
            </a:r>
            <a:r>
              <a:rPr lang="en-US" sz="1100" b="1" baseline="30000" dirty="0">
                <a:solidFill>
                  <a:prstClr val="white"/>
                </a:solidFill>
                <a:cs typeface="Arial" panose="020B0604020202020204" pitchFamily="34" charset="0"/>
              </a:rPr>
              <a:t>3</a:t>
            </a:r>
          </a:p>
        </p:txBody>
      </p:sp>
      <p:sp>
        <p:nvSpPr>
          <p:cNvPr id="3" name="Rectangle 2">
            <a:extLst>
              <a:ext uri="{FF2B5EF4-FFF2-40B4-BE49-F238E27FC236}">
                <a16:creationId xmlns:a16="http://schemas.microsoft.com/office/drawing/2014/main" xmlns="" id="{137D45B4-A9EB-477C-A673-A50E21611515}"/>
              </a:ext>
            </a:extLst>
          </p:cNvPr>
          <p:cNvSpPr/>
          <p:nvPr/>
        </p:nvSpPr>
        <p:spPr>
          <a:xfrm>
            <a:off x="2036377" y="3339728"/>
            <a:ext cx="4572000" cy="600164"/>
          </a:xfrm>
          <a:prstGeom prst="rect">
            <a:avLst/>
          </a:prstGeom>
        </p:spPr>
        <p:txBody>
          <a:bodyPr>
            <a:spAutoFit/>
          </a:bodyPr>
          <a:lstStyle/>
          <a:p>
            <a:pPr marL="0" lvl="2" algn="ctr">
              <a:defRPr/>
            </a:pPr>
            <a:r>
              <a:rPr lang="en-US" sz="1100" b="1" dirty="0">
                <a:solidFill>
                  <a:prstClr val="white"/>
                </a:solidFill>
                <a:cs typeface="Arial" panose="020B0604020202020204" pitchFamily="34" charset="0"/>
              </a:rPr>
              <a:t>90 mg</a:t>
            </a:r>
            <a:br>
              <a:rPr lang="en-US" sz="1100" b="1" dirty="0">
                <a:solidFill>
                  <a:prstClr val="white"/>
                </a:solidFill>
                <a:cs typeface="Arial" panose="020B0604020202020204" pitchFamily="34" charset="0"/>
              </a:rPr>
            </a:br>
            <a:r>
              <a:rPr lang="en-US" sz="1100" b="1" dirty="0">
                <a:solidFill>
                  <a:prstClr val="white"/>
                </a:solidFill>
                <a:cs typeface="Arial" panose="020B0604020202020204" pitchFamily="34" charset="0"/>
              </a:rPr>
              <a:t>vaginal</a:t>
            </a:r>
            <a:br>
              <a:rPr lang="en-US" sz="1100" b="1" dirty="0">
                <a:solidFill>
                  <a:prstClr val="white"/>
                </a:solidFill>
                <a:cs typeface="Arial" panose="020B0604020202020204" pitchFamily="34" charset="0"/>
              </a:rPr>
            </a:br>
            <a:r>
              <a:rPr lang="en-US" sz="1100" b="1" dirty="0">
                <a:solidFill>
                  <a:prstClr val="white"/>
                </a:solidFill>
                <a:cs typeface="Arial" panose="020B0604020202020204" pitchFamily="34" charset="0"/>
              </a:rPr>
              <a:t>progesterone gel</a:t>
            </a:r>
            <a:r>
              <a:rPr lang="en-US" sz="1100" b="1" baseline="30000" dirty="0">
                <a:solidFill>
                  <a:prstClr val="white"/>
                </a:solidFill>
                <a:cs typeface="Arial" panose="020B0604020202020204" pitchFamily="34" charset="0"/>
              </a:rPr>
              <a:t>2</a:t>
            </a:r>
          </a:p>
        </p:txBody>
      </p:sp>
    </p:spTree>
    <p:extLst>
      <p:ext uri="{BB962C8B-B14F-4D97-AF65-F5344CB8AC3E}">
        <p14:creationId xmlns:p14="http://schemas.microsoft.com/office/powerpoint/2010/main" val="236358201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sp>
        <p:nvSpPr>
          <p:cNvPr id="3" name="Text Placeholder 2"/>
          <p:cNvSpPr>
            <a:spLocks noGrp="1"/>
          </p:cNvSpPr>
          <p:nvPr>
            <p:ph type="body" sz="quarter" idx="15"/>
          </p:nvPr>
        </p:nvSpPr>
        <p:spPr/>
        <p:txBody>
          <a:bodyPr/>
          <a:lstStyle/>
          <a:p>
            <a:endParaRPr lang="tr-TR"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16632"/>
            <a:ext cx="9258300" cy="64087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3347864" y="404664"/>
            <a:ext cx="576064" cy="64807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352247928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sp>
        <p:nvSpPr>
          <p:cNvPr id="3" name="Text Placeholder 2"/>
          <p:cNvSpPr>
            <a:spLocks noGrp="1"/>
          </p:cNvSpPr>
          <p:nvPr>
            <p:ph type="body" sz="quarter" idx="15"/>
          </p:nvPr>
        </p:nvSpPr>
        <p:spPr/>
        <p:txBody>
          <a:bodyPr/>
          <a:lstStyle/>
          <a:p>
            <a:endParaRPr lang="tr-TR"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439275" cy="6991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5508104" y="6453336"/>
            <a:ext cx="3931171" cy="53801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350593748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sp>
        <p:nvSpPr>
          <p:cNvPr id="3" name="Text Placeholder 2"/>
          <p:cNvSpPr>
            <a:spLocks noGrp="1"/>
          </p:cNvSpPr>
          <p:nvPr>
            <p:ph type="body" sz="quarter" idx="15"/>
          </p:nvPr>
        </p:nvSpPr>
        <p:spPr/>
        <p:txBody>
          <a:bodyPr/>
          <a:lstStyle/>
          <a:p>
            <a:endParaRPr lang="tr-TR" dirty="0"/>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382125" cy="6867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5652120" y="6237312"/>
            <a:ext cx="3730005" cy="62068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274227279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altLang="en-US" sz="3200" dirty="0" err="1">
                <a:solidFill>
                  <a:srgbClr val="FFFF00"/>
                </a:solidFill>
              </a:rPr>
              <a:t>Dydrogesterone</a:t>
            </a:r>
            <a:r>
              <a:rPr lang="en-US" altLang="en-US" sz="3200" dirty="0">
                <a:solidFill>
                  <a:srgbClr val="FFFF00"/>
                </a:solidFill>
              </a:rPr>
              <a:t> </a:t>
            </a:r>
            <a:r>
              <a:rPr lang="de-DE" altLang="en-US" sz="3200" i="1" dirty="0">
                <a:solidFill>
                  <a:srgbClr val="FFFF00"/>
                </a:solidFill>
              </a:rPr>
              <a:t>versus</a:t>
            </a:r>
            <a:r>
              <a:rPr lang="de-DE" altLang="en-US" sz="3200" dirty="0">
                <a:solidFill>
                  <a:srgbClr val="FFFF00"/>
                </a:solidFill>
              </a:rPr>
              <a:t> </a:t>
            </a:r>
            <a:r>
              <a:rPr lang="en-US" altLang="en-US" sz="3200" dirty="0">
                <a:solidFill>
                  <a:srgbClr val="FFFF00"/>
                </a:solidFill>
              </a:rPr>
              <a:t>Vaginal Micronized Progesterone Preference and Acceptability</a:t>
            </a:r>
            <a:endParaRPr lang="en-GB" sz="3200" spc="50" dirty="0">
              <a:solidFill>
                <a:srgbClr val="FFFF00"/>
              </a:solidFill>
            </a:endParaRPr>
          </a:p>
        </p:txBody>
      </p:sp>
      <p:sp>
        <p:nvSpPr>
          <p:cNvPr id="6" name="Footer Placeholder 5"/>
          <p:cNvSpPr>
            <a:spLocks noGrp="1"/>
          </p:cNvSpPr>
          <p:nvPr>
            <p:ph type="ftr" sz="quarter" idx="4294967295"/>
          </p:nvPr>
        </p:nvSpPr>
        <p:spPr>
          <a:xfrm>
            <a:off x="419100" y="5862322"/>
            <a:ext cx="8313420" cy="641648"/>
          </a:xfrm>
          <a:prstGeom prst="rect">
            <a:avLst/>
          </a:prstGeom>
        </p:spPr>
        <p:txBody>
          <a:bodyPr anchor="b"/>
          <a:lstStyle/>
          <a:p>
            <a:pPr defTabSz="914400">
              <a:defRPr/>
            </a:pPr>
            <a:r>
              <a:rPr lang="da-DK" sz="900" dirty="0">
                <a:solidFill>
                  <a:srgbClr val="000000"/>
                </a:solidFill>
                <a:latin typeface="Georgia"/>
              </a:rPr>
              <a:t>1. Arvidsson C, </a:t>
            </a:r>
            <a:r>
              <a:rPr lang="da-DK" sz="900" i="1" dirty="0">
                <a:solidFill>
                  <a:srgbClr val="000000"/>
                </a:solidFill>
                <a:latin typeface="Georgia"/>
              </a:rPr>
              <a:t>et al. </a:t>
            </a:r>
            <a:r>
              <a:rPr lang="en-GB" sz="900" dirty="0">
                <a:ea typeface="Calibri"/>
                <a:cs typeface="Arial" panose="020B0604020202020204" pitchFamily="34" charset="0"/>
              </a:rPr>
              <a:t>Preference and acceptability of oral versus vaginal administration of misoprostol in medical abortion with mifepristone</a:t>
            </a:r>
            <a:r>
              <a:rPr lang="da-DK" sz="900" i="1" dirty="0">
                <a:solidFill>
                  <a:srgbClr val="000000"/>
                </a:solidFill>
                <a:latin typeface="Georgia"/>
              </a:rPr>
              <a:t> Eur J Obstet Gynecol Reprod Biol </a:t>
            </a:r>
            <a:r>
              <a:rPr lang="da-DK" sz="900" dirty="0">
                <a:solidFill>
                  <a:srgbClr val="000000"/>
                </a:solidFill>
                <a:latin typeface="Georgia"/>
              </a:rPr>
              <a:t>2005;123(1):87–91; 2. Bingham JS. </a:t>
            </a:r>
            <a:r>
              <a:rPr lang="en-US" altLang="en-US" sz="900" dirty="0">
                <a:solidFill>
                  <a:srgbClr val="000000"/>
                </a:solidFill>
                <a:ea typeface="MS PGothic" pitchFamily="34" charset="-128"/>
              </a:rPr>
              <a:t>Single blind comparison of ketoconazole 200 mg oral tablets and </a:t>
            </a:r>
            <a:r>
              <a:rPr lang="en-US" altLang="en-US" sz="900" dirty="0" err="1">
                <a:solidFill>
                  <a:srgbClr val="000000"/>
                </a:solidFill>
                <a:ea typeface="MS PGothic" pitchFamily="34" charset="-128"/>
              </a:rPr>
              <a:t>clotrimazole</a:t>
            </a:r>
            <a:r>
              <a:rPr lang="en-US" altLang="en-US" sz="900" dirty="0">
                <a:solidFill>
                  <a:srgbClr val="000000"/>
                </a:solidFill>
                <a:ea typeface="MS PGothic" pitchFamily="34" charset="-128"/>
              </a:rPr>
              <a:t> 100 mg vaginal tablets and 1% cream in treating acute vaginal </a:t>
            </a:r>
            <a:r>
              <a:rPr lang="en-US" altLang="en-US" sz="900" dirty="0" err="1">
                <a:solidFill>
                  <a:srgbClr val="000000"/>
                </a:solidFill>
                <a:ea typeface="MS PGothic" pitchFamily="34" charset="-128"/>
              </a:rPr>
              <a:t>candidosis</a:t>
            </a:r>
            <a:r>
              <a:rPr lang="en-US" altLang="en-US" sz="900" dirty="0">
                <a:solidFill>
                  <a:srgbClr val="000000"/>
                </a:solidFill>
                <a:ea typeface="MS PGothic" pitchFamily="34" charset="-128"/>
              </a:rPr>
              <a:t>. </a:t>
            </a:r>
            <a:r>
              <a:rPr lang="da-DK" sz="900" i="1" dirty="0">
                <a:solidFill>
                  <a:srgbClr val="000000"/>
                </a:solidFill>
                <a:latin typeface="Georgia"/>
              </a:rPr>
              <a:t>Br J Vener Dis </a:t>
            </a:r>
            <a:r>
              <a:rPr lang="da-DK" sz="900" dirty="0">
                <a:solidFill>
                  <a:srgbClr val="000000"/>
                </a:solidFill>
                <a:latin typeface="Georgia"/>
              </a:rPr>
              <a:t>1984;60(3):175–177; 3. Chakravarty BN, </a:t>
            </a:r>
            <a:r>
              <a:rPr lang="da-DK" sz="900" i="1" dirty="0">
                <a:solidFill>
                  <a:srgbClr val="000000"/>
                </a:solidFill>
                <a:latin typeface="Georgia"/>
              </a:rPr>
              <a:t>et al. </a:t>
            </a:r>
            <a:r>
              <a:rPr lang="en-GB" sz="900" dirty="0"/>
              <a:t>Oral </a:t>
            </a:r>
            <a:r>
              <a:rPr lang="en-GB" sz="900" dirty="0" err="1"/>
              <a:t>dydrogesterone</a:t>
            </a:r>
            <a:r>
              <a:rPr lang="en-GB" sz="900" dirty="0"/>
              <a:t> versus intravaginal micronized progesterone as luteal phase support in assisted reproductive technology (ART) cycles: results of a randomised study </a:t>
            </a:r>
            <a:r>
              <a:rPr lang="da-DK" sz="900" i="1" dirty="0">
                <a:solidFill>
                  <a:srgbClr val="000000"/>
                </a:solidFill>
                <a:latin typeface="Georgia"/>
              </a:rPr>
              <a:t>J Steroid Biochem Mol Biol </a:t>
            </a:r>
            <a:r>
              <a:rPr lang="da-DK" sz="900" dirty="0">
                <a:solidFill>
                  <a:srgbClr val="000000"/>
                </a:solidFill>
                <a:latin typeface="Georgia"/>
              </a:rPr>
              <a:t>2005;97(5):416–420.</a:t>
            </a:r>
          </a:p>
        </p:txBody>
      </p:sp>
      <p:sp>
        <p:nvSpPr>
          <p:cNvPr id="3" name="Text Placeholder 2"/>
          <p:cNvSpPr>
            <a:spLocks noGrp="1"/>
          </p:cNvSpPr>
          <p:nvPr>
            <p:ph type="body" sz="quarter" idx="15"/>
          </p:nvPr>
        </p:nvSpPr>
        <p:spPr/>
        <p:txBody>
          <a:bodyPr>
            <a:noAutofit/>
          </a:bodyPr>
          <a:lstStyle/>
          <a:p>
            <a:r>
              <a:rPr lang="en-US" altLang="en-US" sz="1600" b="1" dirty="0">
                <a:solidFill>
                  <a:srgbClr val="FFC000"/>
                </a:solidFill>
              </a:rPr>
              <a:t>In studies that compared oral </a:t>
            </a:r>
            <a:r>
              <a:rPr lang="en-US" altLang="en-US" sz="1600" b="1" i="1" dirty="0">
                <a:solidFill>
                  <a:srgbClr val="FFC000"/>
                </a:solidFill>
              </a:rPr>
              <a:t>versus</a:t>
            </a:r>
            <a:r>
              <a:rPr lang="en-US" altLang="en-US" sz="1600" b="1" dirty="0">
                <a:solidFill>
                  <a:srgbClr val="FFC000"/>
                </a:solidFill>
              </a:rPr>
              <a:t> vaginal formulations of non‑progestin drugs, </a:t>
            </a:r>
            <a:br>
              <a:rPr lang="en-US" altLang="en-US" sz="1600" b="1" dirty="0">
                <a:solidFill>
                  <a:srgbClr val="FFC000"/>
                </a:solidFill>
              </a:rPr>
            </a:br>
            <a:r>
              <a:rPr lang="en-US" altLang="en-US" sz="1600" b="1" dirty="0">
                <a:solidFill>
                  <a:srgbClr val="FFC000"/>
                </a:solidFill>
              </a:rPr>
              <a:t>women prefer to use oral formulations than vaginal ones</a:t>
            </a:r>
            <a:r>
              <a:rPr lang="en-US" altLang="en-US" sz="1600" b="1" baseline="30000" dirty="0">
                <a:solidFill>
                  <a:srgbClr val="FFC000"/>
                </a:solidFill>
              </a:rPr>
              <a:t>1,2</a:t>
            </a:r>
          </a:p>
          <a:p>
            <a:r>
              <a:rPr lang="en-US" altLang="en-US" sz="2000" b="1" dirty="0">
                <a:solidFill>
                  <a:srgbClr val="FFC000"/>
                </a:solidFill>
              </a:rPr>
              <a:t>Application of vaginal tablets requires a private, clean room; whereas tablets can be </a:t>
            </a:r>
            <a:r>
              <a:rPr lang="tr-TR" altLang="en-US" sz="2000" b="1" dirty="0" smtClean="0">
                <a:solidFill>
                  <a:srgbClr val="FFC000"/>
                </a:solidFill>
              </a:rPr>
              <a:t> </a:t>
            </a:r>
            <a:r>
              <a:rPr lang="en-US" altLang="en-US" sz="2000" b="1" dirty="0" smtClean="0">
                <a:solidFill>
                  <a:srgbClr val="FFC000"/>
                </a:solidFill>
              </a:rPr>
              <a:t>taken </a:t>
            </a:r>
            <a:r>
              <a:rPr lang="en-US" altLang="en-US" sz="2000" b="1" dirty="0">
                <a:solidFill>
                  <a:srgbClr val="FFC000"/>
                </a:solidFill>
              </a:rPr>
              <a:t>orally, anywhere</a:t>
            </a:r>
            <a:endParaRPr lang="en-US" altLang="en-US" sz="2000" b="1" baseline="30000" dirty="0">
              <a:solidFill>
                <a:srgbClr val="FFC000"/>
              </a:solidFill>
            </a:endParaRPr>
          </a:p>
          <a:p>
            <a:endParaRPr lang="en-GB" dirty="0">
              <a:solidFill>
                <a:srgbClr val="000000"/>
              </a:solidFill>
            </a:endParaRPr>
          </a:p>
        </p:txBody>
      </p:sp>
      <p:sp>
        <p:nvSpPr>
          <p:cNvPr id="16" name="Rounded Rectangle 15"/>
          <p:cNvSpPr/>
          <p:nvPr/>
        </p:nvSpPr>
        <p:spPr>
          <a:xfrm>
            <a:off x="966110" y="3526699"/>
            <a:ext cx="2466977" cy="735805"/>
          </a:xfrm>
          <a:prstGeom prst="roundRect">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marL="0" lvl="2" algn="ctr" defTabSz="914400">
              <a:defRPr/>
            </a:pPr>
            <a:r>
              <a:rPr lang="en-GB" sz="1400" b="1" dirty="0">
                <a:solidFill>
                  <a:srgbClr val="000000"/>
                </a:solidFill>
                <a:latin typeface="Georgia"/>
                <a:cs typeface="Arial" panose="020B0604020202020204" pitchFamily="34" charset="0"/>
              </a:rPr>
              <a:t>Vaginal discharge </a:t>
            </a:r>
            <a:br>
              <a:rPr lang="en-GB" sz="1400" b="1" dirty="0">
                <a:solidFill>
                  <a:srgbClr val="000000"/>
                </a:solidFill>
                <a:latin typeface="Georgia"/>
                <a:cs typeface="Arial" panose="020B0604020202020204" pitchFamily="34" charset="0"/>
              </a:rPr>
            </a:br>
            <a:r>
              <a:rPr lang="en-GB" sz="1400" b="1" dirty="0">
                <a:solidFill>
                  <a:srgbClr val="000000"/>
                </a:solidFill>
                <a:latin typeface="Georgia"/>
                <a:cs typeface="Arial" panose="020B0604020202020204" pitchFamily="34" charset="0"/>
              </a:rPr>
              <a:t>or irritation</a:t>
            </a:r>
          </a:p>
        </p:txBody>
      </p:sp>
      <p:sp>
        <p:nvSpPr>
          <p:cNvPr id="17" name="Rounded Rectangle 16"/>
          <p:cNvSpPr/>
          <p:nvPr/>
        </p:nvSpPr>
        <p:spPr>
          <a:xfrm>
            <a:off x="3642633" y="3526698"/>
            <a:ext cx="2228850" cy="735806"/>
          </a:xfrm>
          <a:prstGeom prst="roundRect">
            <a:avLst/>
          </a:prstGeom>
          <a:noFill/>
          <a:ln w="19050">
            <a:solidFill>
              <a:srgbClr val="D8027F"/>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marL="0" lvl="2" algn="ctr" defTabSz="914400">
              <a:defRPr/>
            </a:pPr>
            <a:r>
              <a:rPr lang="en-GB" sz="1400" dirty="0">
                <a:solidFill>
                  <a:srgbClr val="000000"/>
                </a:solidFill>
                <a:latin typeface="Georgia"/>
                <a:cs typeface="Arial" panose="020B0604020202020204" pitchFamily="34" charset="0"/>
              </a:rPr>
              <a:t>Dydrogesterone group: 0%</a:t>
            </a:r>
          </a:p>
        </p:txBody>
      </p:sp>
      <p:sp>
        <p:nvSpPr>
          <p:cNvPr id="18" name="Rounded Rectangle 17"/>
          <p:cNvSpPr/>
          <p:nvPr/>
        </p:nvSpPr>
        <p:spPr>
          <a:xfrm>
            <a:off x="5947684" y="3526700"/>
            <a:ext cx="2223124" cy="735803"/>
          </a:xfrm>
          <a:prstGeom prst="roundRect">
            <a:avLst/>
          </a:prstGeom>
          <a:no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marL="0" lvl="2" algn="ctr" defTabSz="914400">
              <a:defRPr/>
            </a:pPr>
            <a:r>
              <a:rPr lang="en-GB" sz="1400" dirty="0">
                <a:solidFill>
                  <a:srgbClr val="000000"/>
                </a:solidFill>
                <a:latin typeface="Georgia"/>
                <a:cs typeface="Arial" panose="020B0604020202020204" pitchFamily="34" charset="0"/>
              </a:rPr>
              <a:t>Progesterone group: 10.5%</a:t>
            </a:r>
          </a:p>
        </p:txBody>
      </p:sp>
      <p:sp>
        <p:nvSpPr>
          <p:cNvPr id="19" name="Rounded Rectangle 18"/>
          <p:cNvSpPr/>
          <p:nvPr/>
        </p:nvSpPr>
        <p:spPr>
          <a:xfrm>
            <a:off x="966110" y="4372040"/>
            <a:ext cx="2466977" cy="1212056"/>
          </a:xfrm>
          <a:prstGeom prst="roundRect">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marL="0" lvl="2" algn="ctr" defTabSz="914400">
              <a:defRPr/>
            </a:pPr>
            <a:r>
              <a:rPr lang="en-GB" sz="1400" b="1" dirty="0">
                <a:solidFill>
                  <a:srgbClr val="000000"/>
                </a:solidFill>
                <a:latin typeface="Georgia"/>
                <a:cs typeface="Arial" panose="020B0604020202020204" pitchFamily="34" charset="0"/>
              </a:rPr>
              <a:t>Satisfaction </a:t>
            </a:r>
            <a:br>
              <a:rPr lang="en-GB" sz="1400" b="1" dirty="0">
                <a:solidFill>
                  <a:srgbClr val="000000"/>
                </a:solidFill>
                <a:latin typeface="Georgia"/>
                <a:cs typeface="Arial" panose="020B0604020202020204" pitchFamily="34" charset="0"/>
              </a:rPr>
            </a:br>
            <a:r>
              <a:rPr lang="en-GB" sz="1400" b="1" dirty="0">
                <a:solidFill>
                  <a:srgbClr val="000000"/>
                </a:solidFill>
                <a:latin typeface="Georgia"/>
                <a:cs typeface="Arial" panose="020B0604020202020204" pitchFamily="34" charset="0"/>
              </a:rPr>
              <a:t>with tolerability </a:t>
            </a:r>
            <a:br>
              <a:rPr lang="en-GB" sz="1400" b="1" dirty="0">
                <a:solidFill>
                  <a:srgbClr val="000000"/>
                </a:solidFill>
                <a:latin typeface="Georgia"/>
                <a:cs typeface="Arial" panose="020B0604020202020204" pitchFamily="34" charset="0"/>
              </a:rPr>
            </a:br>
            <a:r>
              <a:rPr lang="en-GB" sz="1400" b="1" dirty="0">
                <a:solidFill>
                  <a:srgbClr val="000000"/>
                </a:solidFill>
                <a:latin typeface="Georgia"/>
                <a:cs typeface="Arial" panose="020B0604020202020204" pitchFamily="34" charset="0"/>
              </a:rPr>
              <a:t>of treatment</a:t>
            </a:r>
          </a:p>
        </p:txBody>
      </p:sp>
      <p:sp>
        <p:nvSpPr>
          <p:cNvPr id="20" name="Rounded Rectangle 19"/>
          <p:cNvSpPr/>
          <p:nvPr/>
        </p:nvSpPr>
        <p:spPr>
          <a:xfrm>
            <a:off x="3642633" y="4372040"/>
            <a:ext cx="2228850" cy="735804"/>
          </a:xfrm>
          <a:prstGeom prst="roundRect">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marL="0" lvl="2" algn="ctr" defTabSz="914400">
              <a:defRPr/>
            </a:pPr>
            <a:r>
              <a:rPr lang="en-GB" sz="1400" dirty="0">
                <a:solidFill>
                  <a:srgbClr val="000000"/>
                </a:solidFill>
                <a:latin typeface="Georgia"/>
                <a:cs typeface="Arial" panose="020B0604020202020204" pitchFamily="34" charset="0"/>
              </a:rPr>
              <a:t>Dydrogesterone group: ~95%</a:t>
            </a:r>
          </a:p>
        </p:txBody>
      </p:sp>
      <p:sp>
        <p:nvSpPr>
          <p:cNvPr id="21" name="Rounded Rectangle 20"/>
          <p:cNvSpPr/>
          <p:nvPr/>
        </p:nvSpPr>
        <p:spPr>
          <a:xfrm>
            <a:off x="966108" y="2870205"/>
            <a:ext cx="7219950" cy="541867"/>
          </a:xfrm>
          <a:prstGeom prst="roundRect">
            <a:avLst/>
          </a:prstGeom>
          <a:solidFill>
            <a:schemeClr val="accent5"/>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marL="177800" lvl="2" algn="ctr" defTabSz="914400">
              <a:defRPr/>
            </a:pPr>
            <a:r>
              <a:rPr lang="en-GB" sz="1400" b="1" dirty="0">
                <a:solidFill>
                  <a:prstClr val="white"/>
                </a:solidFill>
                <a:latin typeface="Georgia"/>
                <a:cs typeface="Arial" panose="020B0604020202020204" pitchFamily="34" charset="0"/>
              </a:rPr>
              <a:t>A comparative study between dydrogesterone and </a:t>
            </a:r>
            <a:br>
              <a:rPr lang="en-GB" sz="1400" b="1" dirty="0">
                <a:solidFill>
                  <a:prstClr val="white"/>
                </a:solidFill>
                <a:latin typeface="Georgia"/>
                <a:cs typeface="Arial" panose="020B0604020202020204" pitchFamily="34" charset="0"/>
              </a:rPr>
            </a:br>
            <a:r>
              <a:rPr lang="en-GB" sz="1400" b="1" dirty="0">
                <a:solidFill>
                  <a:prstClr val="white"/>
                </a:solidFill>
                <a:latin typeface="Georgia"/>
                <a:cs typeface="Arial" panose="020B0604020202020204" pitchFamily="34" charset="0"/>
              </a:rPr>
              <a:t>vaginal micronized progesterone for luteal support</a:t>
            </a:r>
            <a:r>
              <a:rPr lang="en-GB" sz="1400" b="1" baseline="30000" dirty="0">
                <a:solidFill>
                  <a:prstClr val="white"/>
                </a:solidFill>
                <a:latin typeface="Georgia"/>
                <a:cs typeface="Arial" panose="020B0604020202020204" pitchFamily="34" charset="0"/>
              </a:rPr>
              <a:t>3</a:t>
            </a:r>
          </a:p>
        </p:txBody>
      </p:sp>
      <p:sp>
        <p:nvSpPr>
          <p:cNvPr id="22" name="Rounded Rectangle 21"/>
          <p:cNvSpPr/>
          <p:nvPr/>
        </p:nvSpPr>
        <p:spPr>
          <a:xfrm>
            <a:off x="5947685" y="4372040"/>
            <a:ext cx="2228851" cy="735804"/>
          </a:xfrm>
          <a:prstGeom prst="roundRect">
            <a:avLst/>
          </a:prstGeom>
          <a:noFill/>
          <a:ln w="19050">
            <a:solidFill>
              <a:srgbClr val="60B4DA"/>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marL="0" lvl="2" algn="ctr" defTabSz="914400">
              <a:defRPr/>
            </a:pPr>
            <a:r>
              <a:rPr lang="en-GB" sz="1400" dirty="0">
                <a:solidFill>
                  <a:srgbClr val="000000"/>
                </a:solidFill>
                <a:latin typeface="Georgia"/>
                <a:cs typeface="Arial" panose="020B0604020202020204" pitchFamily="34" charset="0"/>
              </a:rPr>
              <a:t>Progesterone group: ~73%</a:t>
            </a:r>
          </a:p>
        </p:txBody>
      </p:sp>
      <p:sp>
        <p:nvSpPr>
          <p:cNvPr id="24" name="Rounded Rectangle 23"/>
          <p:cNvSpPr/>
          <p:nvPr/>
        </p:nvSpPr>
        <p:spPr>
          <a:xfrm>
            <a:off x="3642633" y="5182378"/>
            <a:ext cx="4528174" cy="401718"/>
          </a:xfrm>
          <a:prstGeom prst="roundRect">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Autofit/>
          </a:bodyPr>
          <a:lstStyle/>
          <a:p>
            <a:pPr marL="0" lvl="2" algn="ctr" defTabSz="914400">
              <a:defRPr/>
            </a:pPr>
            <a:r>
              <a:rPr lang="en-GB" sz="1400" dirty="0">
                <a:solidFill>
                  <a:srgbClr val="000000"/>
                </a:solidFill>
                <a:latin typeface="Georgia"/>
                <a:cs typeface="Arial" panose="020B0604020202020204" pitchFamily="34" charset="0"/>
              </a:rPr>
              <a:t>Statistically significant difference (p&lt;0.05)</a:t>
            </a:r>
          </a:p>
        </p:txBody>
      </p:sp>
    </p:spTree>
    <p:extLst>
      <p:ext uri="{BB962C8B-B14F-4D97-AF65-F5344CB8AC3E}">
        <p14:creationId xmlns:p14="http://schemas.microsoft.com/office/powerpoint/2010/main" val="302912654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solidFill>
                  <a:srgbClr val="FFFF00"/>
                </a:solidFill>
              </a:rPr>
              <a:t>Luteal support in art </a:t>
            </a:r>
            <a:br>
              <a:rPr lang="en-GB" dirty="0">
                <a:solidFill>
                  <a:srgbClr val="FFFF00"/>
                </a:solidFill>
              </a:rPr>
            </a:br>
            <a:r>
              <a:rPr lang="en-GB" dirty="0">
                <a:solidFill>
                  <a:srgbClr val="FFFF00"/>
                </a:solidFill>
              </a:rPr>
              <a:t>Cochrane review </a:t>
            </a:r>
            <a:r>
              <a:rPr lang="en-GB" dirty="0"/>
              <a:t/>
            </a:r>
            <a:br>
              <a:rPr lang="en-GB" dirty="0"/>
            </a:br>
            <a:r>
              <a:rPr lang="en-GB" sz="2000" dirty="0"/>
              <a:t>van der linden et al, 2015</a:t>
            </a:r>
            <a:endParaRPr lang="en-GB" dirty="0"/>
          </a:p>
        </p:txBody>
      </p:sp>
      <p:sp>
        <p:nvSpPr>
          <p:cNvPr id="6" name="Text Placeholder 5"/>
          <p:cNvSpPr>
            <a:spLocks noGrp="1"/>
          </p:cNvSpPr>
          <p:nvPr>
            <p:ph type="body" sz="quarter" idx="15"/>
          </p:nvPr>
        </p:nvSpPr>
        <p:spPr/>
        <p:txBody>
          <a:bodyPr/>
          <a:lstStyle/>
          <a:p>
            <a:pPr marL="0" indent="0">
              <a:buNone/>
            </a:pPr>
            <a:r>
              <a:rPr lang="en-GB" sz="1800" dirty="0">
                <a:solidFill>
                  <a:schemeClr val="tx2"/>
                </a:solidFill>
              </a:rPr>
              <a:t>Design</a:t>
            </a:r>
          </a:p>
          <a:p>
            <a:r>
              <a:rPr lang="en-GB" sz="1800" dirty="0"/>
              <a:t>Systematic review of 94 RCTs of luteal support using progesterone, </a:t>
            </a:r>
            <a:r>
              <a:rPr lang="en-GB" sz="1800" dirty="0" err="1"/>
              <a:t>hCG</a:t>
            </a:r>
            <a:r>
              <a:rPr lang="en-GB" sz="1800" dirty="0"/>
              <a:t> or GnRH agonist supplementation in ART cycles (n=26,198) that fulfilled the criteria for a meta-analysis </a:t>
            </a:r>
          </a:p>
          <a:p>
            <a:endParaRPr lang="en-GB" dirty="0"/>
          </a:p>
        </p:txBody>
      </p:sp>
      <p:sp>
        <p:nvSpPr>
          <p:cNvPr id="8" name="Rounded Rectangle 6"/>
          <p:cNvSpPr/>
          <p:nvPr/>
        </p:nvSpPr>
        <p:spPr>
          <a:xfrm>
            <a:off x="331470" y="3083270"/>
            <a:ext cx="8572499" cy="3064669"/>
          </a:xfrm>
          <a:prstGeom prst="roundRect">
            <a:avLst/>
          </a:prstGeom>
          <a:ln w="9525">
            <a:solidFill>
              <a:schemeClr val="accent2"/>
            </a:solidFill>
          </a:ln>
        </p:spPr>
        <p:txBody>
          <a:bodyPr wrap="square">
            <a:spAutoFit/>
          </a:bodyPr>
          <a:lstStyle/>
          <a:p>
            <a:pPr indent="-114300" defTabSz="914400">
              <a:defRPr/>
            </a:pPr>
            <a:r>
              <a:rPr lang="en-US" dirty="0">
                <a:solidFill>
                  <a:schemeClr val="tx2"/>
                </a:solidFill>
                <a:latin typeface="Georgia"/>
                <a:ea typeface="MS PGothic" pitchFamily="34" charset="-128"/>
              </a:rPr>
              <a:t>Results</a:t>
            </a:r>
          </a:p>
          <a:p>
            <a:pPr marL="284400" indent="-284400" defTabSz="914400">
              <a:spcAft>
                <a:spcPts val="1200"/>
              </a:spcAft>
              <a:buClr>
                <a:srgbClr val="AA0061"/>
              </a:buClr>
              <a:buFont typeface="Arial" panose="020B0604020202020204" pitchFamily="34" charset="0"/>
              <a:buChar char="•"/>
              <a:defRPr/>
            </a:pPr>
            <a:r>
              <a:rPr lang="en-GB" sz="1700" b="1" dirty="0" err="1">
                <a:solidFill>
                  <a:srgbClr val="FFC000"/>
                </a:solidFill>
              </a:rPr>
              <a:t>hCG</a:t>
            </a:r>
            <a:r>
              <a:rPr lang="en-GB" sz="1700" b="1" dirty="0">
                <a:solidFill>
                  <a:srgbClr val="FFC000"/>
                </a:solidFill>
              </a:rPr>
              <a:t> or progesterone given during the luteal phase may be associated with higher rates of live birth or ongoing pregnancy than placebo or no treatment.</a:t>
            </a:r>
          </a:p>
          <a:p>
            <a:pPr marL="284400" indent="-284400" defTabSz="914400">
              <a:spcAft>
                <a:spcPts val="1200"/>
              </a:spcAft>
              <a:buClr>
                <a:srgbClr val="AA0061"/>
              </a:buClr>
              <a:buFont typeface="Arial" panose="020B0604020202020204" pitchFamily="34" charset="0"/>
              <a:buChar char="•"/>
              <a:defRPr/>
            </a:pPr>
            <a:r>
              <a:rPr lang="en-GB" sz="1700" b="1" dirty="0">
                <a:solidFill>
                  <a:srgbClr val="FFC000"/>
                </a:solidFill>
              </a:rPr>
              <a:t>Comparisons of synthetic </a:t>
            </a:r>
            <a:r>
              <a:rPr lang="en-GB" sz="1700" b="1" i="1" dirty="0">
                <a:solidFill>
                  <a:srgbClr val="FFC000"/>
                </a:solidFill>
              </a:rPr>
              <a:t>versus</a:t>
            </a:r>
            <a:r>
              <a:rPr lang="en-GB" sz="1700" b="1" dirty="0">
                <a:solidFill>
                  <a:srgbClr val="FFC000"/>
                </a:solidFill>
              </a:rPr>
              <a:t> micronized progesterone yielded no evidence of differences between groups in live birth and ongoing pregnancy rates.</a:t>
            </a:r>
          </a:p>
          <a:p>
            <a:pPr marL="284400" indent="-284400" defTabSz="914400">
              <a:spcAft>
                <a:spcPts val="1200"/>
              </a:spcAft>
              <a:buClr>
                <a:srgbClr val="AA0061"/>
              </a:buClr>
              <a:buFont typeface="Arial" panose="020B0604020202020204" pitchFamily="34" charset="0"/>
              <a:buChar char="•"/>
              <a:defRPr/>
            </a:pPr>
            <a:r>
              <a:rPr lang="en-GB" sz="1700" b="1" dirty="0">
                <a:solidFill>
                  <a:srgbClr val="FFC000"/>
                </a:solidFill>
                <a:latin typeface="Georgia"/>
              </a:rPr>
              <a:t>However, evidence suggested that synthetic progesterone was associated with a higher clinical pregnancy rate than micronized progesterone </a:t>
            </a:r>
            <a:r>
              <a:rPr lang="tr-TR" sz="1700" b="1" dirty="0" smtClean="0">
                <a:solidFill>
                  <a:srgbClr val="FFC000"/>
                </a:solidFill>
                <a:latin typeface="Georgia"/>
              </a:rPr>
              <a:t> </a:t>
            </a:r>
            <a:r>
              <a:rPr lang="en-GB" sz="1700" b="1" dirty="0" smtClean="0">
                <a:solidFill>
                  <a:srgbClr val="FFC000"/>
                </a:solidFill>
                <a:latin typeface="Georgia"/>
              </a:rPr>
              <a:t>(</a:t>
            </a:r>
            <a:r>
              <a:rPr lang="en-GB" sz="1700" b="1" i="1" u="sng" dirty="0">
                <a:solidFill>
                  <a:srgbClr val="FFFF00"/>
                </a:solidFill>
                <a:latin typeface="Georgia"/>
              </a:rPr>
              <a:t>the only synthetic progesterone used was oral </a:t>
            </a:r>
            <a:r>
              <a:rPr lang="en-GB" sz="1700" b="1" i="1" u="sng" dirty="0" err="1">
                <a:solidFill>
                  <a:srgbClr val="FFFF00"/>
                </a:solidFill>
                <a:latin typeface="Georgia"/>
              </a:rPr>
              <a:t>dydrogesterone</a:t>
            </a:r>
            <a:r>
              <a:rPr lang="en-GB" sz="1700" b="1" dirty="0">
                <a:solidFill>
                  <a:srgbClr val="FFC000"/>
                </a:solidFill>
                <a:latin typeface="Georgia"/>
              </a:rPr>
              <a:t>).</a:t>
            </a:r>
            <a:endParaRPr lang="en-US" sz="1700" b="1" dirty="0">
              <a:solidFill>
                <a:srgbClr val="FFC000"/>
              </a:solidFill>
              <a:latin typeface="Georgia"/>
            </a:endParaRPr>
          </a:p>
        </p:txBody>
      </p:sp>
      <p:sp>
        <p:nvSpPr>
          <p:cNvPr id="9" name="Rectangle 8"/>
          <p:cNvSpPr/>
          <p:nvPr/>
        </p:nvSpPr>
        <p:spPr>
          <a:xfrm>
            <a:off x="397043" y="6191793"/>
            <a:ext cx="7451557" cy="369332"/>
          </a:xfrm>
          <a:prstGeom prst="rect">
            <a:avLst/>
          </a:prstGeom>
        </p:spPr>
        <p:txBody>
          <a:bodyPr wrap="square">
            <a:spAutoFit/>
          </a:bodyPr>
          <a:lstStyle/>
          <a:p>
            <a:r>
              <a:rPr lang="en-GB" sz="900" dirty="0"/>
              <a:t>1. van der Linden M, Buckingham K, Farquhar C, et al. Luteal phase support for assisted reproduction cycles. </a:t>
            </a:r>
            <a:r>
              <a:rPr lang="en-GB" sz="900" i="1" dirty="0"/>
              <a:t>Cochrane Database </a:t>
            </a:r>
            <a:r>
              <a:rPr lang="en-GB" sz="900" i="1" dirty="0" err="1"/>
              <a:t>Syst</a:t>
            </a:r>
            <a:r>
              <a:rPr lang="en-GB" sz="900" i="1" dirty="0"/>
              <a:t> Rev</a:t>
            </a:r>
            <a:r>
              <a:rPr lang="en-GB" sz="900" dirty="0"/>
              <a:t> 2015: CD009154. </a:t>
            </a:r>
          </a:p>
        </p:txBody>
      </p:sp>
      <p:sp>
        <p:nvSpPr>
          <p:cNvPr id="7" name="TextBox 6"/>
          <p:cNvSpPr txBox="1"/>
          <p:nvPr/>
        </p:nvSpPr>
        <p:spPr>
          <a:xfrm>
            <a:off x="8353256" y="55066"/>
            <a:ext cx="652743" cy="369332"/>
          </a:xfrm>
          <a:prstGeom prst="rect">
            <a:avLst/>
          </a:prstGeom>
          <a:solidFill>
            <a:srgbClr val="FFFF00"/>
          </a:solidFill>
        </p:spPr>
        <p:txBody>
          <a:bodyPr wrap="none" rtlCol="0">
            <a:spAutoFit/>
          </a:bodyPr>
          <a:lstStyle/>
          <a:p>
            <a:r>
              <a:rPr lang="tr-TR" dirty="0" smtClean="0">
                <a:solidFill>
                  <a:srgbClr val="FF0000"/>
                </a:solidFill>
              </a:rPr>
              <a:t>2015</a:t>
            </a:r>
            <a:endParaRPr lang="tr-TR" dirty="0">
              <a:solidFill>
                <a:srgbClr val="FF0000"/>
              </a:solidFill>
            </a:endParaRPr>
          </a:p>
        </p:txBody>
      </p:sp>
    </p:spTree>
    <p:extLst>
      <p:ext uri="{BB962C8B-B14F-4D97-AF65-F5344CB8AC3E}">
        <p14:creationId xmlns:p14="http://schemas.microsoft.com/office/powerpoint/2010/main" val="291141395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9213" y="488766"/>
            <a:ext cx="8229600" cy="914400"/>
          </a:xfrm>
        </p:spPr>
        <p:txBody>
          <a:bodyPr>
            <a:normAutofit fontScale="90000"/>
          </a:bodyPr>
          <a:lstStyle/>
          <a:p>
            <a:r>
              <a:rPr lang="en-GB" dirty="0">
                <a:solidFill>
                  <a:srgbClr val="FFFF00"/>
                </a:solidFill>
              </a:rPr>
              <a:t>Systematic review and meta-analysis </a:t>
            </a:r>
            <a:br>
              <a:rPr lang="en-GB" dirty="0">
                <a:solidFill>
                  <a:srgbClr val="FFFF00"/>
                </a:solidFill>
              </a:rPr>
            </a:br>
            <a:r>
              <a:rPr lang="en-GB" sz="2000" dirty="0">
                <a:solidFill>
                  <a:srgbClr val="FFFF00"/>
                </a:solidFill>
              </a:rPr>
              <a:t>Barbosa et al, 2016</a:t>
            </a:r>
            <a:endParaRPr lang="en-GB" sz="2000" baseline="30000" dirty="0">
              <a:solidFill>
                <a:srgbClr val="FFFF00"/>
              </a:solidFill>
            </a:endParaRPr>
          </a:p>
        </p:txBody>
      </p:sp>
      <p:sp>
        <p:nvSpPr>
          <p:cNvPr id="6" name="Text Placeholder 5"/>
          <p:cNvSpPr>
            <a:spLocks noGrp="1"/>
          </p:cNvSpPr>
          <p:nvPr>
            <p:ph type="body" sz="quarter" idx="15"/>
          </p:nvPr>
        </p:nvSpPr>
        <p:spPr/>
        <p:txBody>
          <a:bodyPr/>
          <a:lstStyle/>
          <a:p>
            <a:pPr marL="0" indent="0">
              <a:buNone/>
            </a:pPr>
            <a:r>
              <a:rPr lang="en-GB" dirty="0">
                <a:solidFill>
                  <a:schemeClr val="tx2"/>
                </a:solidFill>
              </a:rPr>
              <a:t>Design</a:t>
            </a:r>
          </a:p>
          <a:p>
            <a:r>
              <a:rPr lang="en-GB" sz="1800" dirty="0"/>
              <a:t>Eight RCTs comparing oral dydrogesterone with progesterone by any route of administration (oral, intramuscular, vaginal capsules or vaginal gel) for luteal support (LPS) in women undergoing ART were considered eligible and included in the review and meta-analyses</a:t>
            </a:r>
          </a:p>
        </p:txBody>
      </p:sp>
      <p:sp>
        <p:nvSpPr>
          <p:cNvPr id="8" name="Rectangle 7"/>
          <p:cNvSpPr/>
          <p:nvPr/>
        </p:nvSpPr>
        <p:spPr>
          <a:xfrm>
            <a:off x="415661" y="6191791"/>
            <a:ext cx="7106651" cy="369332"/>
          </a:xfrm>
          <a:prstGeom prst="rect">
            <a:avLst/>
          </a:prstGeom>
        </p:spPr>
        <p:txBody>
          <a:bodyPr wrap="square">
            <a:spAutoFit/>
          </a:bodyPr>
          <a:lstStyle/>
          <a:p>
            <a:pPr lvl="0" defTabSz="914400">
              <a:defRPr/>
            </a:pPr>
            <a:r>
              <a:rPr lang="en-GB" sz="900" dirty="0"/>
              <a:t>1. Barbosa MWP, Silva LR, Navarro PA et al. </a:t>
            </a:r>
            <a:r>
              <a:rPr lang="en-GB" sz="900" dirty="0" err="1"/>
              <a:t>Dydrogesterone</a:t>
            </a:r>
            <a:r>
              <a:rPr lang="en-GB" sz="900" dirty="0"/>
              <a:t> vs progesterone for luteal-phase support: systematic review and meta-analysis of randomized controlled trials. </a:t>
            </a:r>
            <a:r>
              <a:rPr lang="en-GB" sz="900" i="1" dirty="0"/>
              <a:t>Ultrasound </a:t>
            </a:r>
            <a:r>
              <a:rPr lang="en-GB" sz="900" i="1" dirty="0" err="1"/>
              <a:t>Obstet</a:t>
            </a:r>
            <a:r>
              <a:rPr lang="en-GB" sz="900" i="1" dirty="0"/>
              <a:t> </a:t>
            </a:r>
            <a:r>
              <a:rPr lang="en-GB" sz="900" i="1" dirty="0" err="1"/>
              <a:t>Gynecol</a:t>
            </a:r>
            <a:r>
              <a:rPr lang="en-GB" sz="900" i="1" dirty="0"/>
              <a:t> </a:t>
            </a:r>
            <a:r>
              <a:rPr lang="en-GB" sz="900" dirty="0"/>
              <a:t>2016;48:161–170.</a:t>
            </a:r>
          </a:p>
        </p:txBody>
      </p:sp>
      <p:sp>
        <p:nvSpPr>
          <p:cNvPr id="12" name="Rounded Rectangle 6"/>
          <p:cNvSpPr/>
          <p:nvPr/>
        </p:nvSpPr>
        <p:spPr>
          <a:xfrm>
            <a:off x="331472" y="3200310"/>
            <a:ext cx="8572499" cy="2196346"/>
          </a:xfrm>
          <a:prstGeom prst="roundRect">
            <a:avLst/>
          </a:prstGeom>
          <a:ln w="9525">
            <a:solidFill>
              <a:schemeClr val="accent2"/>
            </a:solidFill>
          </a:ln>
        </p:spPr>
        <p:txBody>
          <a:bodyPr wrap="square">
            <a:spAutoFit/>
          </a:bodyPr>
          <a:lstStyle/>
          <a:p>
            <a:pPr indent="-114300" defTabSz="914400">
              <a:defRPr/>
            </a:pPr>
            <a:r>
              <a:rPr lang="en-US" dirty="0">
                <a:solidFill>
                  <a:schemeClr val="tx2"/>
                </a:solidFill>
                <a:latin typeface="Georgia"/>
                <a:ea typeface="MS PGothic" pitchFamily="34" charset="-128"/>
              </a:rPr>
              <a:t>Results</a:t>
            </a:r>
          </a:p>
          <a:p>
            <a:pPr marL="284400" indent="-284400" defTabSz="914400">
              <a:spcAft>
                <a:spcPts val="1200"/>
              </a:spcAft>
              <a:buClr>
                <a:srgbClr val="AA0061"/>
              </a:buClr>
              <a:buFont typeface="Arial" panose="020B0604020202020204" pitchFamily="34" charset="0"/>
              <a:buChar char="•"/>
              <a:defRPr/>
            </a:pPr>
            <a:r>
              <a:rPr lang="en-GB" sz="1700" b="1" dirty="0">
                <a:solidFill>
                  <a:srgbClr val="FFC000"/>
                </a:solidFill>
              </a:rPr>
              <a:t>There was no relevant difference between oral dydrogesterone and vaginal progesterone for LPS with respect to rate of: </a:t>
            </a:r>
          </a:p>
          <a:p>
            <a:pPr marL="741600" lvl="1" indent="-284400" defTabSz="914400">
              <a:spcAft>
                <a:spcPts val="600"/>
              </a:spcAft>
              <a:buClr>
                <a:srgbClr val="AA0061"/>
              </a:buClr>
              <a:buFont typeface="Arial" panose="020B0604020202020204" pitchFamily="34" charset="0"/>
              <a:buChar char="•"/>
              <a:defRPr/>
            </a:pPr>
            <a:r>
              <a:rPr lang="en-GB" sz="1700" b="1" dirty="0">
                <a:solidFill>
                  <a:srgbClr val="FFC000"/>
                </a:solidFill>
              </a:rPr>
              <a:t>Ongoing pregnancy (risk ratio (RR), 1.04 (95% CI, 0.92–1.18); seven RCTs, n=3134)</a:t>
            </a:r>
          </a:p>
          <a:p>
            <a:pPr marL="741600" lvl="1" indent="-284400" defTabSz="914400">
              <a:spcAft>
                <a:spcPts val="600"/>
              </a:spcAft>
              <a:buClr>
                <a:srgbClr val="AA0061"/>
              </a:buClr>
              <a:buFont typeface="Arial" panose="020B0604020202020204" pitchFamily="34" charset="0"/>
              <a:buChar char="•"/>
              <a:defRPr/>
            </a:pPr>
            <a:r>
              <a:rPr lang="en-GB" sz="1700" b="1" dirty="0">
                <a:solidFill>
                  <a:srgbClr val="FFC000"/>
                </a:solidFill>
              </a:rPr>
              <a:t>Clinical pregnancy (RR, 1.07 (95% CI, 0.93–1.23); eight RCTs, n=3809)</a:t>
            </a:r>
          </a:p>
          <a:p>
            <a:pPr marL="741600" lvl="1" indent="-284400" defTabSz="914400">
              <a:spcAft>
                <a:spcPts val="600"/>
              </a:spcAft>
              <a:buClr>
                <a:srgbClr val="AA0061"/>
              </a:buClr>
              <a:buFont typeface="Arial" panose="020B0604020202020204" pitchFamily="34" charset="0"/>
              <a:buChar char="•"/>
              <a:defRPr/>
            </a:pPr>
            <a:r>
              <a:rPr lang="en-GB" sz="1700" b="1" dirty="0">
                <a:solidFill>
                  <a:srgbClr val="FFC000"/>
                </a:solidFill>
              </a:rPr>
              <a:t>Miscarriage (RR, 0.77 (95% CI, 0.53–1.10); seven RCTs, 906 clinical pregnancies)</a:t>
            </a:r>
          </a:p>
        </p:txBody>
      </p:sp>
      <p:sp>
        <p:nvSpPr>
          <p:cNvPr id="7" name="TextBox 6"/>
          <p:cNvSpPr txBox="1"/>
          <p:nvPr/>
        </p:nvSpPr>
        <p:spPr>
          <a:xfrm>
            <a:off x="8353256" y="55066"/>
            <a:ext cx="652743" cy="369332"/>
          </a:xfrm>
          <a:prstGeom prst="rect">
            <a:avLst/>
          </a:prstGeom>
          <a:solidFill>
            <a:srgbClr val="FFFF00"/>
          </a:solidFill>
        </p:spPr>
        <p:txBody>
          <a:bodyPr wrap="none" rtlCol="0">
            <a:spAutoFit/>
          </a:bodyPr>
          <a:lstStyle/>
          <a:p>
            <a:r>
              <a:rPr lang="tr-TR" dirty="0" smtClean="0">
                <a:solidFill>
                  <a:srgbClr val="FF0000"/>
                </a:solidFill>
              </a:rPr>
              <a:t>2016</a:t>
            </a:r>
            <a:endParaRPr lang="tr-TR" dirty="0">
              <a:solidFill>
                <a:srgbClr val="FF0000"/>
              </a:solidFill>
            </a:endParaRPr>
          </a:p>
        </p:txBody>
      </p:sp>
    </p:spTree>
    <p:extLst>
      <p:ext uri="{BB962C8B-B14F-4D97-AF65-F5344CB8AC3E}">
        <p14:creationId xmlns:p14="http://schemas.microsoft.com/office/powerpoint/2010/main" val="295406166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a:solidFill>
                  <a:srgbClr val="FFC000"/>
                </a:solidFill>
              </a:rPr>
              <a:t>Clinical evidence in ART</a:t>
            </a:r>
          </a:p>
        </p:txBody>
      </p:sp>
      <p:sp>
        <p:nvSpPr>
          <p:cNvPr id="4" name="Text Placeholder 3"/>
          <p:cNvSpPr>
            <a:spLocks noGrp="1"/>
          </p:cNvSpPr>
          <p:nvPr>
            <p:ph type="body" sz="quarter" idx="10"/>
          </p:nvPr>
        </p:nvSpPr>
        <p:spPr/>
        <p:txBody>
          <a:bodyPr>
            <a:normAutofit/>
          </a:bodyPr>
          <a:lstStyle/>
          <a:p>
            <a:pPr marL="0" indent="0">
              <a:buNone/>
            </a:pPr>
            <a:r>
              <a:rPr lang="en-GB" sz="3200" dirty="0">
                <a:solidFill>
                  <a:srgbClr val="FFC000"/>
                </a:solidFill>
              </a:rPr>
              <a:t>Lotus 1 Study</a:t>
            </a:r>
          </a:p>
        </p:txBody>
      </p:sp>
    </p:spTree>
    <p:extLst>
      <p:ext uri="{BB962C8B-B14F-4D97-AF65-F5344CB8AC3E}">
        <p14:creationId xmlns:p14="http://schemas.microsoft.com/office/powerpoint/2010/main" val="113276906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4" name="Title 1"/>
          <p:cNvSpPr>
            <a:spLocks noGrp="1"/>
          </p:cNvSpPr>
          <p:nvPr>
            <p:ph type="title"/>
          </p:nvPr>
        </p:nvSpPr>
        <p:spPr>
          <a:xfrm>
            <a:off x="467544" y="282352"/>
            <a:ext cx="8229600" cy="914400"/>
          </a:xfrm>
        </p:spPr>
        <p:txBody>
          <a:bodyPr>
            <a:normAutofit fontScale="90000"/>
          </a:bodyPr>
          <a:lstStyle/>
          <a:p>
            <a:r>
              <a:rPr lang="en-GB" altLang="en-US" dirty="0">
                <a:solidFill>
                  <a:srgbClr val="FFFF00"/>
                </a:solidFill>
              </a:rPr>
              <a:t>Data Supporting the Design of the Lotus I Study</a:t>
            </a:r>
            <a:endParaRPr lang="en-US" altLang="en-US" dirty="0">
              <a:solidFill>
                <a:srgbClr val="FFFF00"/>
              </a:solidFill>
            </a:endParaRPr>
          </a:p>
        </p:txBody>
      </p:sp>
      <p:sp>
        <p:nvSpPr>
          <p:cNvPr id="2" name="Footer Placeholder 1"/>
          <p:cNvSpPr>
            <a:spLocks noGrp="1"/>
          </p:cNvSpPr>
          <p:nvPr>
            <p:ph type="ftr" sz="quarter" idx="4294967295"/>
          </p:nvPr>
        </p:nvSpPr>
        <p:spPr>
          <a:xfrm>
            <a:off x="415660" y="5647126"/>
            <a:ext cx="8036132" cy="365125"/>
          </a:xfrm>
          <a:prstGeom prst="rect">
            <a:avLst/>
          </a:prstGeom>
        </p:spPr>
        <p:txBody>
          <a:bodyPr/>
          <a:lstStyle/>
          <a:p>
            <a:pPr defTabSz="914400">
              <a:defRPr/>
            </a:pPr>
            <a:r>
              <a:rPr lang="en-US" altLang="en-US" sz="700" dirty="0">
                <a:solidFill>
                  <a:prstClr val="black"/>
                </a:solidFill>
                <a:cs typeface="Arial" panose="020B0604020202020204" pitchFamily="34" charset="0"/>
              </a:rPr>
              <a:t>DYD, dydrogesterone; IVF, </a:t>
            </a:r>
            <a:r>
              <a:rPr lang="en-US" altLang="en-US" sz="700" i="1" dirty="0">
                <a:solidFill>
                  <a:prstClr val="black"/>
                </a:solidFill>
                <a:cs typeface="Arial" panose="020B0604020202020204" pitchFamily="34" charset="0"/>
              </a:rPr>
              <a:t>in vitro </a:t>
            </a:r>
            <a:r>
              <a:rPr lang="en-US" altLang="en-US" sz="700" dirty="0">
                <a:solidFill>
                  <a:prstClr val="black"/>
                </a:solidFill>
                <a:cs typeface="Arial" panose="020B0604020202020204" pitchFamily="34" charset="0"/>
              </a:rPr>
              <a:t>fertilization; MVP, micronized vaginal progesterone; RCT, randomized controlled trial</a:t>
            </a:r>
            <a:endParaRPr lang="en-US" sz="700" dirty="0">
              <a:solidFill>
                <a:prstClr val="black"/>
              </a:solidFill>
              <a:cs typeface="Arial" panose="020B0604020202020204" pitchFamily="34" charset="0"/>
            </a:endParaRPr>
          </a:p>
          <a:p>
            <a:pPr defTabSz="914400">
              <a:defRPr/>
            </a:pPr>
            <a:r>
              <a:rPr lang="en-US" sz="700" dirty="0">
                <a:solidFill>
                  <a:prstClr val="black"/>
                </a:solidFill>
                <a:cs typeface="Arial" panose="020B0604020202020204" pitchFamily="34" charset="0"/>
              </a:rPr>
              <a:t>1. Chakravarty BN, </a:t>
            </a:r>
            <a:r>
              <a:rPr lang="en-US" sz="700" dirty="0" err="1">
                <a:solidFill>
                  <a:prstClr val="black"/>
                </a:solidFill>
                <a:cs typeface="Arial" panose="020B0604020202020204" pitchFamily="34" charset="0"/>
              </a:rPr>
              <a:t>Shirazee</a:t>
            </a:r>
            <a:r>
              <a:rPr lang="en-US" sz="700" dirty="0">
                <a:solidFill>
                  <a:prstClr val="black"/>
                </a:solidFill>
                <a:cs typeface="Arial" panose="020B0604020202020204" pitchFamily="34" charset="0"/>
              </a:rPr>
              <a:t> HH, Dam P, </a:t>
            </a:r>
            <a:r>
              <a:rPr lang="en-US" sz="700" i="1" dirty="0">
                <a:solidFill>
                  <a:prstClr val="black"/>
                </a:solidFill>
                <a:cs typeface="Arial" panose="020B0604020202020204" pitchFamily="34" charset="0"/>
              </a:rPr>
              <a:t>et al. </a:t>
            </a:r>
            <a:r>
              <a:rPr lang="en-US" altLang="en-US" sz="700" spc="-20" dirty="0"/>
              <a:t>Oral </a:t>
            </a:r>
            <a:r>
              <a:rPr lang="en-US" altLang="en-US" sz="700" spc="-20" dirty="0" err="1"/>
              <a:t>dydrogesterone</a:t>
            </a:r>
            <a:r>
              <a:rPr lang="en-US" altLang="en-US" sz="700" spc="-20" dirty="0"/>
              <a:t> versus intravaginal micronized progesterone as luteal phase support in assisted reproductive technology (ART) cycles: results of a </a:t>
            </a:r>
            <a:r>
              <a:rPr lang="en-US" altLang="en-US" sz="700" spc="-20" dirty="0" err="1"/>
              <a:t>randomised</a:t>
            </a:r>
            <a:r>
              <a:rPr lang="en-US" altLang="en-US" sz="700" spc="-20" dirty="0"/>
              <a:t> study. </a:t>
            </a:r>
            <a:r>
              <a:rPr lang="en-US" sz="700" i="1" dirty="0">
                <a:solidFill>
                  <a:prstClr val="black"/>
                </a:solidFill>
                <a:cs typeface="Arial" panose="020B0604020202020204" pitchFamily="34" charset="0"/>
              </a:rPr>
              <a:t>J Steroid </a:t>
            </a:r>
            <a:r>
              <a:rPr lang="en-US" sz="700" i="1" dirty="0" err="1">
                <a:solidFill>
                  <a:prstClr val="black"/>
                </a:solidFill>
                <a:cs typeface="Arial" panose="020B0604020202020204" pitchFamily="34" charset="0"/>
              </a:rPr>
              <a:t>Biochem</a:t>
            </a:r>
            <a:r>
              <a:rPr lang="en-US" sz="700" i="1" dirty="0">
                <a:solidFill>
                  <a:prstClr val="black"/>
                </a:solidFill>
                <a:cs typeface="Arial" panose="020B0604020202020204" pitchFamily="34" charset="0"/>
              </a:rPr>
              <a:t> </a:t>
            </a:r>
            <a:r>
              <a:rPr lang="en-US" sz="700" i="1" dirty="0" err="1">
                <a:solidFill>
                  <a:prstClr val="black"/>
                </a:solidFill>
                <a:cs typeface="Arial" panose="020B0604020202020204" pitchFamily="34" charset="0"/>
              </a:rPr>
              <a:t>Mol</a:t>
            </a:r>
            <a:r>
              <a:rPr lang="en-US" sz="700" i="1" dirty="0">
                <a:solidFill>
                  <a:prstClr val="black"/>
                </a:solidFill>
                <a:cs typeface="Arial" panose="020B0604020202020204" pitchFamily="34" charset="0"/>
              </a:rPr>
              <a:t> </a:t>
            </a:r>
            <a:r>
              <a:rPr lang="en-US" sz="700" i="1" dirty="0" err="1">
                <a:solidFill>
                  <a:prstClr val="black"/>
                </a:solidFill>
                <a:cs typeface="Arial" panose="020B0604020202020204" pitchFamily="34" charset="0"/>
              </a:rPr>
              <a:t>Biol</a:t>
            </a:r>
            <a:r>
              <a:rPr lang="en-US" sz="700" i="1" dirty="0">
                <a:solidFill>
                  <a:prstClr val="black"/>
                </a:solidFill>
                <a:cs typeface="Arial" panose="020B0604020202020204" pitchFamily="34" charset="0"/>
              </a:rPr>
              <a:t> </a:t>
            </a:r>
            <a:r>
              <a:rPr lang="en-US" sz="700" dirty="0">
                <a:solidFill>
                  <a:prstClr val="black"/>
                </a:solidFill>
                <a:cs typeface="Arial" panose="020B0604020202020204" pitchFamily="34" charset="0"/>
              </a:rPr>
              <a:t>2005;97(5):416–420; 2. </a:t>
            </a:r>
            <a:r>
              <a:rPr lang="en-US" sz="700" dirty="0" err="1">
                <a:solidFill>
                  <a:prstClr val="black"/>
                </a:solidFill>
                <a:cs typeface="Arial" panose="020B0604020202020204" pitchFamily="34" charset="0"/>
              </a:rPr>
              <a:t>Patki</a:t>
            </a:r>
            <a:r>
              <a:rPr lang="en-US" sz="700" dirty="0">
                <a:solidFill>
                  <a:prstClr val="black"/>
                </a:solidFill>
                <a:cs typeface="Arial" panose="020B0604020202020204" pitchFamily="34" charset="0"/>
              </a:rPr>
              <a:t> A, </a:t>
            </a:r>
            <a:r>
              <a:rPr lang="en-US" sz="700" dirty="0" err="1">
                <a:solidFill>
                  <a:prstClr val="black"/>
                </a:solidFill>
                <a:cs typeface="Arial" panose="020B0604020202020204" pitchFamily="34" charset="0"/>
              </a:rPr>
              <a:t>Pawar</a:t>
            </a:r>
            <a:r>
              <a:rPr lang="en-US" sz="700" dirty="0">
                <a:solidFill>
                  <a:prstClr val="black"/>
                </a:solidFill>
                <a:cs typeface="Arial" panose="020B0604020202020204" pitchFamily="34" charset="0"/>
              </a:rPr>
              <a:t> VC. </a:t>
            </a:r>
            <a:r>
              <a:rPr lang="en-GB" altLang="en-US" sz="700" dirty="0"/>
              <a:t>Modulating fertility outcome in assisted reproductive technologies by the use of </a:t>
            </a:r>
            <a:r>
              <a:rPr lang="en-GB" altLang="en-US" sz="700" dirty="0" err="1"/>
              <a:t>dydrogesterone</a:t>
            </a:r>
            <a:r>
              <a:rPr lang="en-GB" altLang="en-US" sz="700" dirty="0"/>
              <a:t>.</a:t>
            </a:r>
            <a:r>
              <a:rPr lang="en-US" sz="700" dirty="0">
                <a:solidFill>
                  <a:prstClr val="black"/>
                </a:solidFill>
                <a:cs typeface="Arial" panose="020B0604020202020204" pitchFamily="34" charset="0"/>
              </a:rPr>
              <a:t> </a:t>
            </a:r>
            <a:r>
              <a:rPr lang="en-US" sz="700" i="1" dirty="0" err="1">
                <a:solidFill>
                  <a:prstClr val="black"/>
                </a:solidFill>
                <a:cs typeface="Arial" panose="020B0604020202020204" pitchFamily="34" charset="0"/>
              </a:rPr>
              <a:t>Gynecol</a:t>
            </a:r>
            <a:r>
              <a:rPr lang="en-US" sz="700" i="1" dirty="0">
                <a:solidFill>
                  <a:prstClr val="black"/>
                </a:solidFill>
                <a:cs typeface="Arial" panose="020B0604020202020204" pitchFamily="34" charset="0"/>
              </a:rPr>
              <a:t> </a:t>
            </a:r>
            <a:r>
              <a:rPr lang="en-US" sz="700" i="1" dirty="0" err="1">
                <a:solidFill>
                  <a:prstClr val="black"/>
                </a:solidFill>
                <a:cs typeface="Arial" panose="020B0604020202020204" pitchFamily="34" charset="0"/>
              </a:rPr>
              <a:t>Endocrinol</a:t>
            </a:r>
            <a:r>
              <a:rPr lang="en-US" sz="700" i="1" dirty="0">
                <a:solidFill>
                  <a:prstClr val="black"/>
                </a:solidFill>
                <a:cs typeface="Arial" panose="020B0604020202020204" pitchFamily="34" charset="0"/>
              </a:rPr>
              <a:t> </a:t>
            </a:r>
            <a:r>
              <a:rPr lang="en-US" sz="700" dirty="0">
                <a:solidFill>
                  <a:prstClr val="black"/>
                </a:solidFill>
                <a:cs typeface="Arial" panose="020B0604020202020204" pitchFamily="34" charset="0"/>
              </a:rPr>
              <a:t>2007;23(</a:t>
            </a:r>
            <a:r>
              <a:rPr lang="en-US" sz="700" dirty="0" err="1">
                <a:solidFill>
                  <a:prstClr val="black"/>
                </a:solidFill>
                <a:cs typeface="Arial" panose="020B0604020202020204" pitchFamily="34" charset="0"/>
              </a:rPr>
              <a:t>Suppl</a:t>
            </a:r>
            <a:r>
              <a:rPr lang="en-US" sz="700" dirty="0">
                <a:solidFill>
                  <a:prstClr val="black"/>
                </a:solidFill>
                <a:cs typeface="Arial" panose="020B0604020202020204" pitchFamily="34" charset="0"/>
              </a:rPr>
              <a:t> 1):68–72; 3. Ganesh A, </a:t>
            </a:r>
            <a:r>
              <a:rPr lang="en-US" sz="700" dirty="0" err="1">
                <a:solidFill>
                  <a:prstClr val="black"/>
                </a:solidFill>
                <a:cs typeface="Arial" panose="020B0604020202020204" pitchFamily="34" charset="0"/>
              </a:rPr>
              <a:t>Chakravorty</a:t>
            </a:r>
            <a:r>
              <a:rPr lang="en-US" sz="700" dirty="0">
                <a:solidFill>
                  <a:prstClr val="black"/>
                </a:solidFill>
                <a:cs typeface="Arial" panose="020B0604020202020204" pitchFamily="34" charset="0"/>
              </a:rPr>
              <a:t> N, Mukherjee R, </a:t>
            </a:r>
            <a:r>
              <a:rPr lang="en-US" sz="700" i="1" dirty="0">
                <a:solidFill>
                  <a:prstClr val="black"/>
                </a:solidFill>
                <a:cs typeface="Arial" panose="020B0604020202020204" pitchFamily="34" charset="0"/>
              </a:rPr>
              <a:t>et al. </a:t>
            </a:r>
            <a:r>
              <a:rPr lang="en-GB" sz="700" dirty="0"/>
              <a:t>Comparison of oral </a:t>
            </a:r>
            <a:r>
              <a:rPr lang="en-GB" sz="700" dirty="0" err="1"/>
              <a:t>dydrogestrone</a:t>
            </a:r>
            <a:r>
              <a:rPr lang="en-GB" sz="700" dirty="0"/>
              <a:t> with progesterone gel and micronized progesterone for luteal support in 1,373 women undergoing </a:t>
            </a:r>
            <a:r>
              <a:rPr lang="en-GB" sz="700" i="1" dirty="0"/>
              <a:t>in vitro </a:t>
            </a:r>
            <a:r>
              <a:rPr lang="en-GB" sz="700" dirty="0"/>
              <a:t>fertilization: a randomized clinical study. </a:t>
            </a:r>
            <a:r>
              <a:rPr lang="en-US" sz="700" i="1" dirty="0" err="1">
                <a:solidFill>
                  <a:prstClr val="black"/>
                </a:solidFill>
                <a:cs typeface="Arial" panose="020B0604020202020204" pitchFamily="34" charset="0"/>
              </a:rPr>
              <a:t>Fertil</a:t>
            </a:r>
            <a:r>
              <a:rPr lang="en-US" sz="700" i="1" dirty="0">
                <a:solidFill>
                  <a:prstClr val="black"/>
                </a:solidFill>
                <a:cs typeface="Arial" panose="020B0604020202020204" pitchFamily="34" charset="0"/>
              </a:rPr>
              <a:t> </a:t>
            </a:r>
            <a:r>
              <a:rPr lang="en-US" sz="700" i="1" dirty="0" err="1">
                <a:solidFill>
                  <a:prstClr val="black"/>
                </a:solidFill>
                <a:cs typeface="Arial" panose="020B0604020202020204" pitchFamily="34" charset="0"/>
              </a:rPr>
              <a:t>Steril</a:t>
            </a:r>
            <a:r>
              <a:rPr lang="en-US" sz="700" i="1" dirty="0">
                <a:solidFill>
                  <a:prstClr val="black"/>
                </a:solidFill>
                <a:cs typeface="Arial" panose="020B0604020202020204" pitchFamily="34" charset="0"/>
              </a:rPr>
              <a:t> </a:t>
            </a:r>
            <a:r>
              <a:rPr lang="en-US" sz="700" dirty="0">
                <a:solidFill>
                  <a:prstClr val="black"/>
                </a:solidFill>
                <a:cs typeface="Arial" panose="020B0604020202020204" pitchFamily="34" charset="0"/>
              </a:rPr>
              <a:t>2011;95(6):1961–1965; 4. </a:t>
            </a:r>
            <a:r>
              <a:rPr lang="en-US" sz="700" dirty="0" err="1">
                <a:solidFill>
                  <a:prstClr val="black"/>
                </a:solidFill>
                <a:cs typeface="Arial" panose="020B0604020202020204" pitchFamily="34" charset="0"/>
              </a:rPr>
              <a:t>Fatemi</a:t>
            </a:r>
            <a:r>
              <a:rPr lang="en-US" sz="700" dirty="0">
                <a:solidFill>
                  <a:prstClr val="black"/>
                </a:solidFill>
                <a:cs typeface="Arial" panose="020B0604020202020204" pitchFamily="34" charset="0"/>
              </a:rPr>
              <a:t> HM, </a:t>
            </a:r>
            <a:r>
              <a:rPr lang="en-US" sz="700" dirty="0" err="1">
                <a:solidFill>
                  <a:prstClr val="black"/>
                </a:solidFill>
                <a:cs typeface="Arial" panose="020B0604020202020204" pitchFamily="34" charset="0"/>
              </a:rPr>
              <a:t>Bourgain</a:t>
            </a:r>
            <a:r>
              <a:rPr lang="en-US" sz="700" dirty="0">
                <a:solidFill>
                  <a:prstClr val="black"/>
                </a:solidFill>
                <a:cs typeface="Arial" panose="020B0604020202020204" pitchFamily="34" charset="0"/>
              </a:rPr>
              <a:t> C, </a:t>
            </a:r>
            <a:r>
              <a:rPr lang="en-US" sz="700" dirty="0" err="1">
                <a:solidFill>
                  <a:prstClr val="black"/>
                </a:solidFill>
                <a:cs typeface="Arial" panose="020B0604020202020204" pitchFamily="34" charset="0"/>
              </a:rPr>
              <a:t>Donoso</a:t>
            </a:r>
            <a:r>
              <a:rPr lang="en-US" sz="700" dirty="0">
                <a:solidFill>
                  <a:prstClr val="black"/>
                </a:solidFill>
                <a:cs typeface="Arial" panose="020B0604020202020204" pitchFamily="34" charset="0"/>
              </a:rPr>
              <a:t> P, </a:t>
            </a:r>
            <a:r>
              <a:rPr lang="en-US" sz="700" i="1" dirty="0">
                <a:solidFill>
                  <a:prstClr val="black"/>
                </a:solidFill>
                <a:cs typeface="Arial" panose="020B0604020202020204" pitchFamily="34" charset="0"/>
              </a:rPr>
              <a:t>et al. </a:t>
            </a:r>
            <a:r>
              <a:rPr lang="en-GB" sz="700" dirty="0"/>
              <a:t>Effect of oral administration of </a:t>
            </a:r>
            <a:r>
              <a:rPr lang="en-GB" sz="700" dirty="0" err="1"/>
              <a:t>dydrogestrone</a:t>
            </a:r>
            <a:r>
              <a:rPr lang="en-GB" sz="700" dirty="0"/>
              <a:t> versus vaginal administration of natural micronized progesterone on the secretory transformation of endometrium and luteal endocrine profile in patients with premature ovarian failure: a proof of concept. </a:t>
            </a:r>
            <a:r>
              <a:rPr lang="en-US" sz="700" i="1" dirty="0">
                <a:solidFill>
                  <a:prstClr val="black"/>
                </a:solidFill>
                <a:cs typeface="Arial" panose="020B0604020202020204" pitchFamily="34" charset="0"/>
              </a:rPr>
              <a:t>Hum </a:t>
            </a:r>
            <a:r>
              <a:rPr lang="en-US" sz="700" i="1" dirty="0" err="1">
                <a:solidFill>
                  <a:prstClr val="black"/>
                </a:solidFill>
                <a:cs typeface="Arial" panose="020B0604020202020204" pitchFamily="34" charset="0"/>
              </a:rPr>
              <a:t>Reprod</a:t>
            </a:r>
            <a:r>
              <a:rPr lang="en-US" sz="700" dirty="0">
                <a:solidFill>
                  <a:prstClr val="black"/>
                </a:solidFill>
                <a:cs typeface="Arial" panose="020B0604020202020204" pitchFamily="34" charset="0"/>
              </a:rPr>
              <a:t> 2007;22(5):1260–1263; 5. </a:t>
            </a:r>
            <a:r>
              <a:rPr lang="en-US" sz="700" dirty="0" err="1">
                <a:solidFill>
                  <a:prstClr val="black"/>
                </a:solidFill>
                <a:cs typeface="Arial" panose="020B0604020202020204" pitchFamily="34" charset="0"/>
              </a:rPr>
              <a:t>Tournaye</a:t>
            </a:r>
            <a:r>
              <a:rPr lang="en-US" sz="700" dirty="0">
                <a:solidFill>
                  <a:prstClr val="black"/>
                </a:solidFill>
                <a:cs typeface="Arial" panose="020B0604020202020204" pitchFamily="34" charset="0"/>
              </a:rPr>
              <a:t> H, Sukhikh GT, Kahler E, Griesinger G. </a:t>
            </a:r>
            <a:r>
              <a:rPr lang="en-US" sz="700" dirty="0"/>
              <a:t>A Phase III randomized controlled trial comparing the efficacy, safety and tolerability of oral </a:t>
            </a:r>
            <a:r>
              <a:rPr lang="en-US" sz="700" dirty="0" err="1"/>
              <a:t>dydrogesterone</a:t>
            </a:r>
            <a:r>
              <a:rPr lang="en-US" sz="700" dirty="0"/>
              <a:t> versus micronized vaginal progesterone for luteal support in </a:t>
            </a:r>
            <a:r>
              <a:rPr lang="en-US" sz="700" i="1" dirty="0"/>
              <a:t>in vitro</a:t>
            </a:r>
            <a:r>
              <a:rPr lang="en-US" sz="700" dirty="0"/>
              <a:t> fertilization. </a:t>
            </a:r>
            <a:r>
              <a:rPr lang="en-US" sz="700" i="1" dirty="0">
                <a:solidFill>
                  <a:prstClr val="black"/>
                </a:solidFill>
                <a:cs typeface="Arial" panose="020B0604020202020204" pitchFamily="34" charset="0"/>
              </a:rPr>
              <a:t>Hum </a:t>
            </a:r>
            <a:r>
              <a:rPr lang="en-US" sz="700" i="1" dirty="0" err="1">
                <a:solidFill>
                  <a:prstClr val="black"/>
                </a:solidFill>
                <a:cs typeface="Arial" panose="020B0604020202020204" pitchFamily="34" charset="0"/>
              </a:rPr>
              <a:t>Reprod</a:t>
            </a:r>
            <a:r>
              <a:rPr lang="en-US" sz="700" dirty="0">
                <a:solidFill>
                  <a:prstClr val="black"/>
                </a:solidFill>
                <a:cs typeface="Arial" panose="020B0604020202020204" pitchFamily="34" charset="0"/>
              </a:rPr>
              <a:t> </a:t>
            </a:r>
            <a:r>
              <a:rPr lang="de-DE" sz="700" dirty="0"/>
              <a:t>2017;32(5):1019</a:t>
            </a:r>
            <a:r>
              <a:rPr lang="en-US" sz="700" dirty="0"/>
              <a:t>–</a:t>
            </a:r>
            <a:r>
              <a:rPr lang="de-DE" sz="700" dirty="0"/>
              <a:t>1027.</a:t>
            </a:r>
            <a:endParaRPr lang="en-US" sz="700" dirty="0">
              <a:solidFill>
                <a:prstClr val="black"/>
              </a:solidFill>
              <a:cs typeface="Arial" panose="020B0604020202020204" pitchFamily="34" charset="0"/>
            </a:endParaRPr>
          </a:p>
        </p:txBody>
      </p:sp>
      <p:sp>
        <p:nvSpPr>
          <p:cNvPr id="23555" name="Content Placeholder 2"/>
          <p:cNvSpPr>
            <a:spLocks noGrp="1"/>
          </p:cNvSpPr>
          <p:nvPr>
            <p:ph type="body" sz="quarter" idx="15"/>
          </p:nvPr>
        </p:nvSpPr>
        <p:spPr>
          <a:xfrm>
            <a:off x="415660" y="1220635"/>
            <a:ext cx="8316860" cy="4272657"/>
          </a:xfrm>
        </p:spPr>
        <p:txBody>
          <a:bodyPr>
            <a:noAutofit/>
          </a:bodyPr>
          <a:lstStyle/>
          <a:p>
            <a:r>
              <a:rPr lang="en-US" altLang="en-US" sz="1600" u="sng" dirty="0"/>
              <a:t>Clinical Data</a:t>
            </a:r>
            <a:r>
              <a:rPr lang="en-US" altLang="en-US" sz="1600" dirty="0"/>
              <a:t>: Up to 2012, three prospective RCTs concluded that dydrogesterone was equally as effective or more effective than MVP for luteal support in IVF</a:t>
            </a:r>
            <a:r>
              <a:rPr lang="en-US" altLang="en-US" sz="1600" baseline="30000" dirty="0"/>
              <a:t>1–3</a:t>
            </a:r>
          </a:p>
          <a:p>
            <a:endParaRPr lang="en-US" altLang="en-US" sz="800" baseline="30000" dirty="0"/>
          </a:p>
          <a:p>
            <a:endParaRPr lang="en-US" altLang="en-US" sz="1600" baseline="30000" dirty="0"/>
          </a:p>
          <a:p>
            <a:endParaRPr lang="en-US" altLang="en-US" sz="1600" baseline="30000" dirty="0"/>
          </a:p>
          <a:p>
            <a:endParaRPr lang="en-US" altLang="en-US" sz="1600" baseline="30000" dirty="0"/>
          </a:p>
          <a:p>
            <a:endParaRPr lang="en-US" altLang="en-US" sz="1600" baseline="30000" dirty="0"/>
          </a:p>
          <a:p>
            <a:endParaRPr lang="en-US" altLang="en-US" sz="1600" baseline="30000" dirty="0"/>
          </a:p>
          <a:p>
            <a:endParaRPr lang="en-US" altLang="en-US" sz="1600" baseline="30000" dirty="0"/>
          </a:p>
          <a:p>
            <a:r>
              <a:rPr lang="en-US" sz="1600" u="sng" dirty="0"/>
              <a:t>Histological data</a:t>
            </a:r>
            <a:r>
              <a:rPr lang="en-US" sz="1600" dirty="0"/>
              <a:t>: Oral dydrogesterone 20 mg daily was shown to have reduced endometrial development compared with MVP 600 mg daily</a:t>
            </a:r>
            <a:r>
              <a:rPr lang="en-US" sz="1600" baseline="30000" dirty="0"/>
              <a:t>4</a:t>
            </a:r>
          </a:p>
          <a:p>
            <a:r>
              <a:rPr lang="en-US" sz="1600" u="sng" dirty="0"/>
              <a:t>Empirical data</a:t>
            </a:r>
            <a:r>
              <a:rPr lang="en-US" sz="1600" dirty="0"/>
              <a:t>: Recommendations by IVF specialists</a:t>
            </a:r>
            <a:endParaRPr lang="en-US" sz="1600" baseline="30000" dirty="0"/>
          </a:p>
          <a:p>
            <a:r>
              <a:rPr lang="en-GB" altLang="en-US" sz="1600" b="1" dirty="0"/>
              <a:t>Thus, </a:t>
            </a:r>
            <a:r>
              <a:rPr lang="en-US" sz="1600" b="1" dirty="0"/>
              <a:t>the dose of 30 mg dydrogesterone daily for the </a:t>
            </a:r>
            <a:r>
              <a:rPr lang="en-GB" altLang="en-US" sz="1600" b="1" dirty="0"/>
              <a:t>Lotus I Study was </a:t>
            </a:r>
            <a:r>
              <a:rPr lang="de-DE" sz="1600" b="1" dirty="0"/>
              <a:t>chosen based </a:t>
            </a:r>
            <a:r>
              <a:rPr lang="en-US" sz="1600" b="1" dirty="0"/>
              <a:t>on recommendations by IVF specialists and previous studies</a:t>
            </a:r>
            <a:r>
              <a:rPr lang="en-US" sz="1600" b="1" baseline="30000" dirty="0"/>
              <a:t>5</a:t>
            </a:r>
            <a:endParaRPr lang="en-US" altLang="en-US" sz="1600" b="1" baseline="30000" dirty="0"/>
          </a:p>
        </p:txBody>
      </p:sp>
      <p:graphicFrame>
        <p:nvGraphicFramePr>
          <p:cNvPr id="11" name="Content Placeholder 8"/>
          <p:cNvGraphicFramePr>
            <a:graphicFrameLocks/>
          </p:cNvGraphicFramePr>
          <p:nvPr>
            <p:extLst>
              <p:ext uri="{D42A27DB-BD31-4B8C-83A1-F6EECF244321}">
                <p14:modId xmlns:p14="http://schemas.microsoft.com/office/powerpoint/2010/main" val="2231739925"/>
              </p:ext>
            </p:extLst>
          </p:nvPr>
        </p:nvGraphicFramePr>
        <p:xfrm>
          <a:off x="822841" y="1962118"/>
          <a:ext cx="7416825" cy="1920720"/>
        </p:xfrm>
        <a:graphic>
          <a:graphicData uri="http://schemas.openxmlformats.org/drawingml/2006/table">
            <a:tbl>
              <a:tblPr firstRow="1" bandRow="1">
                <a:tableStyleId>{7DF18680-E054-41AD-8BC1-D1AEF772440D}</a:tableStyleId>
              </a:tblPr>
              <a:tblGrid>
                <a:gridCol w="1894559">
                  <a:extLst>
                    <a:ext uri="{9D8B030D-6E8A-4147-A177-3AD203B41FA5}">
                      <a16:colId xmlns:a16="http://schemas.microsoft.com/office/drawing/2014/main" xmlns="" val="20000"/>
                    </a:ext>
                  </a:extLst>
                </a:gridCol>
                <a:gridCol w="1288301">
                  <a:extLst>
                    <a:ext uri="{9D8B030D-6E8A-4147-A177-3AD203B41FA5}">
                      <a16:colId xmlns:a16="http://schemas.microsoft.com/office/drawing/2014/main" xmlns="" val="20001"/>
                    </a:ext>
                  </a:extLst>
                </a:gridCol>
                <a:gridCol w="1515649">
                  <a:extLst>
                    <a:ext uri="{9D8B030D-6E8A-4147-A177-3AD203B41FA5}">
                      <a16:colId xmlns:a16="http://schemas.microsoft.com/office/drawing/2014/main" xmlns="" val="20002"/>
                    </a:ext>
                  </a:extLst>
                </a:gridCol>
                <a:gridCol w="2718316">
                  <a:extLst>
                    <a:ext uri="{9D8B030D-6E8A-4147-A177-3AD203B41FA5}">
                      <a16:colId xmlns:a16="http://schemas.microsoft.com/office/drawing/2014/main" xmlns="" val="20004"/>
                    </a:ext>
                  </a:extLst>
                </a:gridCol>
              </a:tblGrid>
              <a:tr h="514777">
                <a:tc>
                  <a:txBody>
                    <a:bodyPr/>
                    <a:lstStyle/>
                    <a:p>
                      <a:endParaRPr lang="en-GB" sz="1400" kern="1200" dirty="0">
                        <a:solidFill>
                          <a:schemeClr val="dk1"/>
                        </a:solidFill>
                        <a:latin typeface="+mn-lt"/>
                        <a:ea typeface="+mn-ea"/>
                        <a:cs typeface="Arial" panose="020B0604020202020204" pitchFamily="34" charset="0"/>
                      </a:endParaRPr>
                    </a:p>
                  </a:txBody>
                  <a:tcPr marL="99106" marR="99106" marT="72000" marB="72000"/>
                </a:tc>
                <a:tc>
                  <a:txBody>
                    <a:bodyPr/>
                    <a:lstStyle/>
                    <a:p>
                      <a:pPr algn="ctr"/>
                      <a:r>
                        <a:rPr lang="en-GB" sz="1400" u="none" strike="noStrike" kern="1200" baseline="0" dirty="0"/>
                        <a:t>Oral DYD</a:t>
                      </a:r>
                      <a:br>
                        <a:rPr lang="en-GB" sz="1400" u="none" strike="noStrike" kern="1200" baseline="0" dirty="0"/>
                      </a:br>
                      <a:r>
                        <a:rPr lang="en-GB" sz="1400" u="none" strike="noStrike" kern="1200" baseline="0" dirty="0"/>
                        <a:t>(mg/day)</a:t>
                      </a:r>
                      <a:endParaRPr lang="en-GB" sz="1400" u="none" strike="noStrike" kern="1200" baseline="0" dirty="0">
                        <a:latin typeface="+mn-lt"/>
                        <a:cs typeface="Arial" panose="020B0604020202020204" pitchFamily="34" charset="0"/>
                      </a:endParaRPr>
                    </a:p>
                  </a:txBody>
                  <a:tcPr marL="99106" marR="99106" marT="72000" marB="72000" anchor="ctr"/>
                </a:tc>
                <a:tc>
                  <a:txBody>
                    <a:bodyPr/>
                    <a:lstStyle/>
                    <a:p>
                      <a:pPr algn="ctr"/>
                      <a:r>
                        <a:rPr lang="en-GB" sz="1400" dirty="0"/>
                        <a:t>MVP capsules </a:t>
                      </a:r>
                      <a:br>
                        <a:rPr lang="en-GB" sz="1400" dirty="0"/>
                      </a:br>
                      <a:r>
                        <a:rPr lang="en-GB" sz="1400" dirty="0"/>
                        <a:t>(mg/day)</a:t>
                      </a:r>
                      <a:endParaRPr lang="en-GB" sz="1400" dirty="0">
                        <a:latin typeface="+mn-lt"/>
                        <a:cs typeface="Arial" panose="020B0604020202020204" pitchFamily="34" charset="0"/>
                      </a:endParaRPr>
                    </a:p>
                  </a:txBody>
                  <a:tcPr marL="99106" marR="99106" marT="72000" marB="72000" anchor="ctr"/>
                </a:tc>
                <a:tc>
                  <a:txBody>
                    <a:bodyPr/>
                    <a:lstStyle/>
                    <a:p>
                      <a:pPr algn="ctr"/>
                      <a:r>
                        <a:rPr lang="en-GB" sz="1400" dirty="0"/>
                        <a:t>Efficacy</a:t>
                      </a:r>
                      <a:endParaRPr lang="en-GB" sz="1400" dirty="0">
                        <a:latin typeface="+mn-lt"/>
                        <a:cs typeface="Arial" panose="020B0604020202020204" pitchFamily="34" charset="0"/>
                      </a:endParaRPr>
                    </a:p>
                  </a:txBody>
                  <a:tcPr marL="99106" marR="99106" marT="72000" marB="72000" anchor="ctr"/>
                </a:tc>
                <a:extLst>
                  <a:ext uri="{0D108BD9-81ED-4DB2-BD59-A6C34878D82A}">
                    <a16:rowId xmlns:a16="http://schemas.microsoft.com/office/drawing/2014/main" xmlns="" val="10000"/>
                  </a:ext>
                </a:extLst>
              </a:tr>
              <a:tr h="450000">
                <a:tc>
                  <a:txBody>
                    <a:bodyPr/>
                    <a:lstStyle/>
                    <a:p>
                      <a:pPr marL="0" marR="0" lvl="0" indent="0" algn="l" defTabSz="914400" rtl="0" eaLnBrk="1" fontAlgn="base" latinLnBrk="0" hangingPunct="1">
                        <a:lnSpc>
                          <a:spcPct val="95000"/>
                        </a:lnSpc>
                        <a:spcBef>
                          <a:spcPct val="40000"/>
                        </a:spcBef>
                        <a:spcAft>
                          <a:spcPct val="40000"/>
                        </a:spcAft>
                        <a:buClr>
                          <a:schemeClr val="tx1"/>
                        </a:buClr>
                        <a:buSzPct val="110000"/>
                        <a:buFontTx/>
                        <a:buNone/>
                        <a:tabLst/>
                      </a:pPr>
                      <a:r>
                        <a:rPr lang="en-US" sz="1400" dirty="0"/>
                        <a:t>Chakravarty</a:t>
                      </a:r>
                      <a:r>
                        <a:rPr lang="it-IT" sz="1400" dirty="0"/>
                        <a:t> 2005</a:t>
                      </a:r>
                      <a:r>
                        <a:rPr lang="it-IT" sz="1400" baseline="30000" dirty="0"/>
                        <a:t>1</a:t>
                      </a:r>
                      <a:endParaRPr lang="it-IT" sz="1400" baseline="30000" dirty="0">
                        <a:latin typeface="+mn-lt"/>
                        <a:cs typeface="Arial" panose="020B0604020202020204" pitchFamily="34" charset="0"/>
                      </a:endParaRPr>
                    </a:p>
                  </a:txBody>
                  <a:tcPr marL="99106" marR="99106" marT="0" marB="0" anchor="ctr"/>
                </a:tc>
                <a:tc>
                  <a:txBody>
                    <a:bodyPr/>
                    <a:lstStyle/>
                    <a:p>
                      <a:pPr algn="ctr"/>
                      <a:r>
                        <a:rPr lang="en-GB" sz="1400" kern="1200" dirty="0"/>
                        <a:t>20</a:t>
                      </a:r>
                      <a:endParaRPr lang="en-GB" sz="1400" kern="1200" dirty="0">
                        <a:solidFill>
                          <a:schemeClr val="dk1"/>
                        </a:solidFill>
                        <a:latin typeface="+mn-lt"/>
                        <a:ea typeface="+mn-ea"/>
                        <a:cs typeface="Arial" panose="020B0604020202020204" pitchFamily="34" charset="0"/>
                      </a:endParaRPr>
                    </a:p>
                  </a:txBody>
                  <a:tcPr marL="99106" marR="99106" marT="0" marB="0" anchor="ctr"/>
                </a:tc>
                <a:tc>
                  <a:txBody>
                    <a:bodyPr/>
                    <a:lstStyle/>
                    <a:p>
                      <a:pPr algn="ctr"/>
                      <a:r>
                        <a:rPr lang="en-GB" sz="1400" kern="1200" dirty="0"/>
                        <a:t>600</a:t>
                      </a:r>
                      <a:endParaRPr lang="en-GB" sz="1400" kern="1200" dirty="0">
                        <a:solidFill>
                          <a:schemeClr val="dk1"/>
                        </a:solidFill>
                        <a:latin typeface="+mn-lt"/>
                        <a:ea typeface="+mn-ea"/>
                        <a:cs typeface="Arial" panose="020B0604020202020204" pitchFamily="34" charset="0"/>
                      </a:endParaRPr>
                    </a:p>
                  </a:txBody>
                  <a:tcPr marL="99106" marR="99106" marT="0" marB="0" anchor="ctr"/>
                </a:tc>
                <a:tc>
                  <a:txBody>
                    <a:bodyPr/>
                    <a:lstStyle/>
                    <a:p>
                      <a:pPr algn="ctr"/>
                      <a:r>
                        <a:rPr lang="en-GB" sz="1400" kern="1200" dirty="0"/>
                        <a:t>Similar</a:t>
                      </a:r>
                      <a:endParaRPr lang="en-GB" sz="1400" kern="1200" dirty="0">
                        <a:solidFill>
                          <a:schemeClr val="dk1"/>
                        </a:solidFill>
                        <a:latin typeface="+mn-lt"/>
                        <a:ea typeface="+mn-ea"/>
                        <a:cs typeface="Arial" panose="020B0604020202020204" pitchFamily="34" charset="0"/>
                      </a:endParaRPr>
                    </a:p>
                  </a:txBody>
                  <a:tcPr marL="99106" marR="99106" marT="0" marB="0" anchor="ctr"/>
                </a:tc>
                <a:extLst>
                  <a:ext uri="{0D108BD9-81ED-4DB2-BD59-A6C34878D82A}">
                    <a16:rowId xmlns:a16="http://schemas.microsoft.com/office/drawing/2014/main" xmlns="" val="10001"/>
                  </a:ext>
                </a:extLst>
              </a:tr>
              <a:tr h="450000">
                <a:tc>
                  <a:txBody>
                    <a:bodyPr/>
                    <a:lstStyle/>
                    <a:p>
                      <a:pPr marL="0" marR="0" lvl="0" indent="0" algn="l" defTabSz="914400" rtl="0" eaLnBrk="1" fontAlgn="base" latinLnBrk="0" hangingPunct="1">
                        <a:lnSpc>
                          <a:spcPct val="95000"/>
                        </a:lnSpc>
                        <a:spcBef>
                          <a:spcPct val="30000"/>
                        </a:spcBef>
                        <a:spcAft>
                          <a:spcPct val="40000"/>
                        </a:spcAft>
                        <a:buClr>
                          <a:schemeClr val="tx1"/>
                        </a:buClr>
                        <a:buSzPct val="110000"/>
                        <a:buFontTx/>
                        <a:buNone/>
                        <a:tabLst/>
                      </a:pPr>
                      <a:r>
                        <a:rPr lang="it-IT" sz="1400" dirty="0"/>
                        <a:t>Patki 2007</a:t>
                      </a:r>
                      <a:r>
                        <a:rPr lang="it-IT" sz="1400" baseline="30000" dirty="0"/>
                        <a:t>2</a:t>
                      </a:r>
                      <a:endParaRPr kumimoji="0" lang="en-US" sz="1400" b="0" i="0" u="none" strike="noStrike" cap="none" normalizeH="0" baseline="30000" dirty="0">
                        <a:ln>
                          <a:noFill/>
                        </a:ln>
                        <a:solidFill>
                          <a:schemeClr val="tx1"/>
                        </a:solidFill>
                        <a:effectLst/>
                        <a:latin typeface="+mn-lt"/>
                        <a:cs typeface="Arial" panose="020B0604020202020204" pitchFamily="34" charset="0"/>
                      </a:endParaRPr>
                    </a:p>
                  </a:txBody>
                  <a:tcPr marL="99106" marR="99106" marT="0" marB="0" anchor="ctr"/>
                </a:tc>
                <a:tc>
                  <a:txBody>
                    <a:bodyPr/>
                    <a:lstStyle/>
                    <a:p>
                      <a:pPr algn="ctr"/>
                      <a:r>
                        <a:rPr lang="en-GB" sz="1400" kern="1200" dirty="0"/>
                        <a:t>30</a:t>
                      </a:r>
                      <a:endParaRPr lang="en-GB" sz="1400" kern="1200" dirty="0">
                        <a:solidFill>
                          <a:schemeClr val="dk1"/>
                        </a:solidFill>
                        <a:latin typeface="+mn-lt"/>
                        <a:ea typeface="+mn-ea"/>
                        <a:cs typeface="Arial" panose="020B0604020202020204" pitchFamily="34" charset="0"/>
                      </a:endParaRPr>
                    </a:p>
                  </a:txBody>
                  <a:tcPr marL="99106" marR="99106" marT="0" marB="0" anchor="ctr"/>
                </a:tc>
                <a:tc>
                  <a:txBody>
                    <a:bodyPr/>
                    <a:lstStyle/>
                    <a:p>
                      <a:pPr algn="ctr"/>
                      <a:r>
                        <a:rPr lang="en-GB" sz="1400" kern="1200" dirty="0"/>
                        <a:t>600</a:t>
                      </a:r>
                      <a:endParaRPr lang="en-GB" sz="1400" kern="1200" dirty="0">
                        <a:solidFill>
                          <a:schemeClr val="dk1"/>
                        </a:solidFill>
                        <a:latin typeface="+mn-lt"/>
                        <a:ea typeface="+mn-ea"/>
                        <a:cs typeface="Arial" panose="020B0604020202020204" pitchFamily="34" charset="0"/>
                      </a:endParaRPr>
                    </a:p>
                  </a:txBody>
                  <a:tcPr marL="99106" marR="99106" marT="0"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u="none" strike="noStrike" cap="none" normalizeH="0" baseline="0" dirty="0">
                          <a:ln>
                            <a:noFill/>
                          </a:ln>
                          <a:effectLst/>
                        </a:rPr>
                        <a:t>DYD better than MVP (p&lt;0.01)</a:t>
                      </a:r>
                      <a:endParaRPr kumimoji="0" lang="en-US" sz="1400" b="0" i="0" u="none" strike="noStrike" cap="none" normalizeH="0" baseline="0" dirty="0">
                        <a:ln>
                          <a:noFill/>
                        </a:ln>
                        <a:solidFill>
                          <a:schemeClr val="tx1"/>
                        </a:solidFill>
                        <a:effectLst/>
                        <a:latin typeface="+mn-lt"/>
                        <a:cs typeface="Arial" panose="020B0604020202020204" pitchFamily="34" charset="0"/>
                      </a:endParaRPr>
                    </a:p>
                  </a:txBody>
                  <a:tcPr marL="99106" marR="99106" marT="0" marB="0" anchor="ctr"/>
                </a:tc>
                <a:extLst>
                  <a:ext uri="{0D108BD9-81ED-4DB2-BD59-A6C34878D82A}">
                    <a16:rowId xmlns:a16="http://schemas.microsoft.com/office/drawing/2014/main" xmlns="" val="10002"/>
                  </a:ext>
                </a:extLst>
              </a:tr>
              <a:tr h="450000">
                <a:tc>
                  <a:txBody>
                    <a:bodyPr/>
                    <a:lstStyle/>
                    <a:p>
                      <a:pPr marL="0" marR="0" lvl="0" indent="0" algn="l" defTabSz="914400" rtl="0" eaLnBrk="1" fontAlgn="base" latinLnBrk="0" hangingPunct="1">
                        <a:lnSpc>
                          <a:spcPct val="95000"/>
                        </a:lnSpc>
                        <a:spcBef>
                          <a:spcPct val="30000"/>
                        </a:spcBef>
                        <a:spcAft>
                          <a:spcPct val="40000"/>
                        </a:spcAft>
                        <a:buClr>
                          <a:schemeClr val="tx1"/>
                        </a:buClr>
                        <a:buSzPct val="110000"/>
                        <a:buFontTx/>
                        <a:buNone/>
                        <a:tabLst/>
                      </a:pPr>
                      <a:r>
                        <a:rPr lang="en-US" sz="1400" dirty="0"/>
                        <a:t>Ganesh </a:t>
                      </a:r>
                      <a:r>
                        <a:rPr lang="it-IT" sz="1400" dirty="0"/>
                        <a:t>2011</a:t>
                      </a:r>
                      <a:r>
                        <a:rPr lang="it-IT" sz="1400" baseline="30000" dirty="0"/>
                        <a:t>3</a:t>
                      </a:r>
                      <a:endParaRPr kumimoji="0" lang="en-US" sz="1400" b="0" i="0" u="none" strike="noStrike" cap="none" normalizeH="0" baseline="30000" dirty="0">
                        <a:ln>
                          <a:noFill/>
                        </a:ln>
                        <a:solidFill>
                          <a:schemeClr val="tx1"/>
                        </a:solidFill>
                        <a:effectLst/>
                        <a:latin typeface="+mn-lt"/>
                        <a:cs typeface="Arial" panose="020B0604020202020204" pitchFamily="34" charset="0"/>
                      </a:endParaRPr>
                    </a:p>
                  </a:txBody>
                  <a:tcPr marL="99106" marR="99106" marT="0" marB="0" anchor="ctr"/>
                </a:tc>
                <a:tc>
                  <a:txBody>
                    <a:bodyPr/>
                    <a:lstStyle/>
                    <a:p>
                      <a:pPr algn="ctr"/>
                      <a:r>
                        <a:rPr lang="en-GB" sz="1400" kern="1200" dirty="0"/>
                        <a:t>20</a:t>
                      </a:r>
                      <a:endParaRPr lang="en-GB" sz="1400" kern="1200" dirty="0">
                        <a:solidFill>
                          <a:schemeClr val="dk1"/>
                        </a:solidFill>
                        <a:latin typeface="+mn-lt"/>
                        <a:ea typeface="+mn-ea"/>
                        <a:cs typeface="Arial" panose="020B0604020202020204" pitchFamily="34" charset="0"/>
                      </a:endParaRPr>
                    </a:p>
                  </a:txBody>
                  <a:tcPr marL="99106" marR="99106" marT="0" marB="0" anchor="ctr"/>
                </a:tc>
                <a:tc>
                  <a:txBody>
                    <a:bodyPr/>
                    <a:lstStyle/>
                    <a:p>
                      <a:pPr algn="ctr"/>
                      <a:r>
                        <a:rPr lang="en-GB" sz="1400" kern="1200" dirty="0"/>
                        <a:t>600</a:t>
                      </a:r>
                      <a:endParaRPr lang="en-GB" sz="1400" kern="1200" dirty="0">
                        <a:solidFill>
                          <a:schemeClr val="dk1"/>
                        </a:solidFill>
                        <a:latin typeface="+mn-lt"/>
                        <a:ea typeface="+mn-ea"/>
                        <a:cs typeface="Arial" panose="020B0604020202020204" pitchFamily="34" charset="0"/>
                      </a:endParaRPr>
                    </a:p>
                  </a:txBody>
                  <a:tcPr marL="99106" marR="99106" marT="0" marB="0" anchor="ctr"/>
                </a:tc>
                <a:tc>
                  <a:txBody>
                    <a:bodyPr/>
                    <a:lstStyle/>
                    <a:p>
                      <a:pPr algn="ctr"/>
                      <a:r>
                        <a:rPr lang="en-GB" sz="1400" kern="1200" dirty="0"/>
                        <a:t>Similar</a:t>
                      </a:r>
                      <a:endParaRPr lang="en-GB" sz="1400" kern="1200" dirty="0">
                        <a:solidFill>
                          <a:schemeClr val="dk1"/>
                        </a:solidFill>
                        <a:latin typeface="+mn-lt"/>
                        <a:ea typeface="+mn-ea"/>
                        <a:cs typeface="Arial" panose="020B0604020202020204" pitchFamily="34" charset="0"/>
                      </a:endParaRPr>
                    </a:p>
                  </a:txBody>
                  <a:tcPr marL="99106" marR="99106" marT="0" marB="0" anchor="ctr"/>
                </a:tc>
                <a:extLst>
                  <a:ext uri="{0D108BD9-81ED-4DB2-BD59-A6C34878D82A}">
                    <a16:rowId xmlns:a16="http://schemas.microsoft.com/office/drawing/2014/main" xmlns="" val="10003"/>
                  </a:ext>
                </a:extLst>
              </a:tr>
            </a:tbl>
          </a:graphicData>
        </a:graphic>
      </p:graphicFrame>
    </p:spTree>
    <p:extLst>
      <p:ext uri="{BB962C8B-B14F-4D97-AF65-F5344CB8AC3E}">
        <p14:creationId xmlns:p14="http://schemas.microsoft.com/office/powerpoint/2010/main" val="14470443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pic>
        <p:nvPicPr>
          <p:cNvPr id="614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 y="-99392"/>
            <a:ext cx="8964488" cy="66967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5220072" y="6093296"/>
            <a:ext cx="3672408" cy="57606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3027995051"/>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itle 5"/>
          <p:cNvSpPr>
            <a:spLocks noGrp="1"/>
          </p:cNvSpPr>
          <p:nvPr>
            <p:ph type="title"/>
          </p:nvPr>
        </p:nvSpPr>
        <p:spPr>
          <a:xfrm>
            <a:off x="474663" y="260648"/>
            <a:ext cx="8229600" cy="914400"/>
          </a:xfrm>
        </p:spPr>
        <p:txBody>
          <a:bodyPr/>
          <a:lstStyle/>
          <a:p>
            <a:r>
              <a:rPr lang="en-GB" dirty="0">
                <a:solidFill>
                  <a:srgbClr val="FFFF00"/>
                </a:solidFill>
              </a:rPr>
              <a:t>Lotus I: Study Design Overview</a:t>
            </a:r>
          </a:p>
        </p:txBody>
      </p:sp>
      <p:sp>
        <p:nvSpPr>
          <p:cNvPr id="4" name="Footer Placeholder 3"/>
          <p:cNvSpPr>
            <a:spLocks noGrp="1"/>
          </p:cNvSpPr>
          <p:nvPr>
            <p:ph type="ftr" sz="quarter" idx="4294967295"/>
          </p:nvPr>
        </p:nvSpPr>
        <p:spPr>
          <a:xfrm>
            <a:off x="415661" y="5991746"/>
            <a:ext cx="8434343" cy="365125"/>
          </a:xfrm>
          <a:prstGeom prst="rect">
            <a:avLst/>
          </a:prstGeom>
        </p:spPr>
        <p:txBody>
          <a:bodyPr/>
          <a:lstStyle/>
          <a:p>
            <a:pPr defTabSz="914400">
              <a:defRPr/>
            </a:pPr>
            <a:r>
              <a:rPr lang="en-US" altLang="en-US" sz="900" dirty="0">
                <a:solidFill>
                  <a:prstClr val="black"/>
                </a:solidFill>
                <a:cs typeface="Arial" panose="020B0604020202020204" pitchFamily="34" charset="0"/>
              </a:rPr>
              <a:t>APGAR, appearance, pulse, grimace, activity, and respiration; IVF, </a:t>
            </a:r>
            <a:r>
              <a:rPr lang="en-US" altLang="en-US" sz="900" i="1" dirty="0">
                <a:solidFill>
                  <a:prstClr val="black"/>
                </a:solidFill>
                <a:cs typeface="Arial" panose="020B0604020202020204" pitchFamily="34" charset="0"/>
              </a:rPr>
              <a:t>in vitro </a:t>
            </a:r>
            <a:r>
              <a:rPr lang="en-US" altLang="en-US" sz="900" dirty="0">
                <a:solidFill>
                  <a:prstClr val="black"/>
                </a:solidFill>
                <a:cs typeface="Arial" panose="020B0604020202020204" pitchFamily="34" charset="0"/>
              </a:rPr>
              <a:t>fertilization; MVP, micronized vaginal progesterone </a:t>
            </a:r>
            <a:br>
              <a:rPr lang="en-US" altLang="en-US" sz="900" dirty="0">
                <a:solidFill>
                  <a:prstClr val="black"/>
                </a:solidFill>
                <a:cs typeface="Arial" panose="020B0604020202020204" pitchFamily="34" charset="0"/>
              </a:rPr>
            </a:br>
            <a:r>
              <a:rPr lang="en-US" sz="900" dirty="0">
                <a:solidFill>
                  <a:prstClr val="black"/>
                </a:solidFill>
                <a:cs typeface="Arial" panose="020B0604020202020204" pitchFamily="34" charset="0"/>
              </a:rPr>
              <a:t>Tournaye H, </a:t>
            </a:r>
            <a:r>
              <a:rPr lang="en-US" sz="900" dirty="0" err="1">
                <a:solidFill>
                  <a:prstClr val="black"/>
                </a:solidFill>
                <a:cs typeface="Arial" panose="020B0604020202020204" pitchFamily="34" charset="0"/>
              </a:rPr>
              <a:t>Sukhikh</a:t>
            </a:r>
            <a:r>
              <a:rPr lang="en-US" sz="900" dirty="0">
                <a:solidFill>
                  <a:prstClr val="black"/>
                </a:solidFill>
                <a:cs typeface="Arial" panose="020B0604020202020204" pitchFamily="34" charset="0"/>
              </a:rPr>
              <a:t> GT, Kahler E, </a:t>
            </a:r>
            <a:r>
              <a:rPr lang="en-US" sz="900" dirty="0" err="1">
                <a:solidFill>
                  <a:prstClr val="black"/>
                </a:solidFill>
                <a:cs typeface="Arial" panose="020B0604020202020204" pitchFamily="34" charset="0"/>
              </a:rPr>
              <a:t>Griesinger</a:t>
            </a:r>
            <a:r>
              <a:rPr lang="en-US" sz="900" dirty="0">
                <a:solidFill>
                  <a:prstClr val="black"/>
                </a:solidFill>
                <a:cs typeface="Arial" panose="020B0604020202020204" pitchFamily="34" charset="0"/>
              </a:rPr>
              <a:t> G. A Phase III randomized controlled trial comparing the efficacy, safety and tolerability of oral dydrogesterone versus micronized vaginal progesterone for luteal support in </a:t>
            </a:r>
            <a:r>
              <a:rPr lang="en-US" sz="900" i="1" dirty="0">
                <a:solidFill>
                  <a:prstClr val="black"/>
                </a:solidFill>
                <a:cs typeface="Arial" panose="020B0604020202020204" pitchFamily="34" charset="0"/>
              </a:rPr>
              <a:t>in vitro</a:t>
            </a:r>
            <a:r>
              <a:rPr lang="en-US" sz="900" dirty="0">
                <a:solidFill>
                  <a:prstClr val="black"/>
                </a:solidFill>
                <a:cs typeface="Arial" panose="020B0604020202020204" pitchFamily="34" charset="0"/>
              </a:rPr>
              <a:t> fertilization. </a:t>
            </a:r>
            <a:r>
              <a:rPr lang="en-US" sz="900" i="1" dirty="0">
                <a:solidFill>
                  <a:prstClr val="black"/>
                </a:solidFill>
                <a:cs typeface="Arial" panose="020B0604020202020204" pitchFamily="34" charset="0"/>
              </a:rPr>
              <a:t>Hum </a:t>
            </a:r>
            <a:r>
              <a:rPr lang="en-US" sz="900" i="1" dirty="0" err="1">
                <a:solidFill>
                  <a:prstClr val="black"/>
                </a:solidFill>
                <a:cs typeface="Arial" panose="020B0604020202020204" pitchFamily="34" charset="0"/>
              </a:rPr>
              <a:t>Reprod</a:t>
            </a:r>
            <a:r>
              <a:rPr lang="en-US" sz="900" dirty="0">
                <a:solidFill>
                  <a:prstClr val="black"/>
                </a:solidFill>
                <a:cs typeface="Arial" panose="020B0604020202020204" pitchFamily="34" charset="0"/>
              </a:rPr>
              <a:t> </a:t>
            </a:r>
            <a:r>
              <a:rPr lang="de-DE" sz="900" dirty="0"/>
              <a:t>2017;32(5):1019</a:t>
            </a:r>
            <a:r>
              <a:rPr lang="en-US" sz="900" dirty="0"/>
              <a:t>–</a:t>
            </a:r>
            <a:r>
              <a:rPr lang="de-DE" sz="900" dirty="0"/>
              <a:t>1027.</a:t>
            </a:r>
            <a:endParaRPr lang="en-US" sz="900" dirty="0">
              <a:solidFill>
                <a:prstClr val="black"/>
              </a:solidFill>
              <a:cs typeface="Arial" panose="020B0604020202020204" pitchFamily="34" charset="0"/>
            </a:endParaRPr>
          </a:p>
        </p:txBody>
      </p:sp>
      <p:sp>
        <p:nvSpPr>
          <p:cNvPr id="17" name="Content Placeholder 6"/>
          <p:cNvSpPr>
            <a:spLocks noGrp="1"/>
          </p:cNvSpPr>
          <p:nvPr>
            <p:ph type="body" sz="quarter" idx="15"/>
          </p:nvPr>
        </p:nvSpPr>
        <p:spPr>
          <a:xfrm>
            <a:off x="415660" y="1353985"/>
            <a:ext cx="8231187" cy="4272657"/>
          </a:xfrm>
        </p:spPr>
        <p:txBody>
          <a:bodyPr>
            <a:noAutofit/>
          </a:bodyPr>
          <a:lstStyle/>
          <a:p>
            <a:pPr marL="0" indent="0">
              <a:buNone/>
            </a:pPr>
            <a:r>
              <a:rPr lang="en-US" altLang="en-US" sz="1800" dirty="0"/>
              <a:t>A double-blind, double-dummy, randomized, multicenter, multinational study comparing the efficacy, safety and tolerability of </a:t>
            </a:r>
            <a:r>
              <a:rPr lang="en-US" altLang="en-US" sz="1800" b="1" dirty="0"/>
              <a:t>oral </a:t>
            </a:r>
            <a:r>
              <a:rPr lang="en-US" altLang="en-US" sz="1800" b="1" dirty="0" err="1"/>
              <a:t>dydrogesterone</a:t>
            </a:r>
            <a:r>
              <a:rPr lang="en-US" altLang="en-US" sz="1800" b="1" dirty="0"/>
              <a:t> 30 mg </a:t>
            </a:r>
            <a:r>
              <a:rPr lang="en-US" altLang="en-US" sz="1800" i="1" dirty="0"/>
              <a:t>versus</a:t>
            </a:r>
            <a:r>
              <a:rPr lang="en-US" altLang="en-US" sz="1800" dirty="0"/>
              <a:t> </a:t>
            </a:r>
            <a:r>
              <a:rPr lang="en-US" altLang="en-US" sz="1800" b="1" dirty="0"/>
              <a:t>MVP capsules 600 mg </a:t>
            </a:r>
            <a:r>
              <a:rPr lang="en-US" altLang="en-US" sz="1800" dirty="0"/>
              <a:t>daily for luteal support in IVF</a:t>
            </a:r>
          </a:p>
          <a:p>
            <a:r>
              <a:rPr lang="en-US" sz="1600" dirty="0"/>
              <a:t>38 sites, in 7 countries: Austria, Belgium, Finland, Germany, Israel, Russia, Spain</a:t>
            </a:r>
            <a:endParaRPr lang="en-US" altLang="en-US" sz="1600" dirty="0"/>
          </a:p>
        </p:txBody>
      </p:sp>
      <p:sp>
        <p:nvSpPr>
          <p:cNvPr id="18" name="Content Placeholder 20"/>
          <p:cNvSpPr txBox="1">
            <a:spLocks/>
          </p:cNvSpPr>
          <p:nvPr/>
        </p:nvSpPr>
        <p:spPr>
          <a:xfrm>
            <a:off x="502555" y="3229412"/>
            <a:ext cx="8201708" cy="693738"/>
          </a:xfrm>
          <a:prstGeom prst="rect">
            <a:avLst/>
          </a:prstGeom>
          <a:ln w="19050">
            <a:solidFill>
              <a:schemeClr val="bg2">
                <a:lumMod val="25000"/>
              </a:schemeClr>
            </a:solidFill>
          </a:ln>
        </p:spPr>
        <p:txBody>
          <a:bodyPr vert="horz" lIns="91440" tIns="45720" rIns="91440" bIns="45720" rtlCol="0" anchor="ctr">
            <a:normAutofit/>
          </a:bodyPr>
          <a:lstStyle>
            <a:lvl1pPr marL="342900" indent="-342900" algn="l" defTabSz="914400" rtl="0" eaLnBrk="1" latinLnBrk="0" hangingPunct="1">
              <a:spcBef>
                <a:spcPct val="20000"/>
              </a:spcBef>
              <a:buFont typeface="Arial" panose="020B0604020202020204" pitchFamily="34" charset="0"/>
              <a:buChar char="•"/>
              <a:defRPr sz="1800" kern="1200">
                <a:solidFill>
                  <a:schemeClr val="tx2">
                    <a:lumMod val="50000"/>
                  </a:schemeClr>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1600" kern="1200">
                <a:solidFill>
                  <a:schemeClr val="tx2">
                    <a:lumMod val="50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1400" kern="1200">
                <a:solidFill>
                  <a:schemeClr val="tx2">
                    <a:lumMod val="50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1200" kern="1200">
                <a:solidFill>
                  <a:schemeClr val="tx2">
                    <a:lumMod val="50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1200" kern="1200">
                <a:solidFill>
                  <a:schemeClr val="tx2">
                    <a:lumMod val="50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defRPr/>
            </a:pPr>
            <a:r>
              <a:rPr lang="en-GB" sz="1600" dirty="0">
                <a:solidFill>
                  <a:schemeClr val="tx1"/>
                </a:solidFill>
                <a:latin typeface="+mn-lt"/>
              </a:rPr>
              <a:t>Pregnancy rate, defined as the </a:t>
            </a:r>
            <a:r>
              <a:rPr lang="en-US" sz="1600" dirty="0">
                <a:solidFill>
                  <a:schemeClr val="tx1"/>
                </a:solidFill>
                <a:latin typeface="+mn-lt"/>
              </a:rPr>
              <a:t>presence of fetal heartbeats at 12 weeks of gestation determined by transvaginal ultrasound</a:t>
            </a:r>
            <a:endParaRPr lang="en-US" altLang="en-US" sz="1600" dirty="0">
              <a:solidFill>
                <a:schemeClr val="tx1"/>
              </a:solidFill>
              <a:latin typeface="+mn-lt"/>
              <a:ea typeface="MS PGothic" pitchFamily="34" charset="-128"/>
            </a:endParaRPr>
          </a:p>
        </p:txBody>
      </p:sp>
      <p:sp>
        <p:nvSpPr>
          <p:cNvPr id="19" name="Content Placeholder 20"/>
          <p:cNvSpPr txBox="1">
            <a:spLocks/>
          </p:cNvSpPr>
          <p:nvPr/>
        </p:nvSpPr>
        <p:spPr>
          <a:xfrm>
            <a:off x="502555" y="4295539"/>
            <a:ext cx="8201708" cy="1461782"/>
          </a:xfrm>
          <a:prstGeom prst="rect">
            <a:avLst/>
          </a:prstGeom>
          <a:ln w="19050">
            <a:solidFill>
              <a:schemeClr val="bg2">
                <a:lumMod val="75000"/>
              </a:schemeClr>
            </a:solidFill>
          </a:ln>
        </p:spPr>
        <p:txBody>
          <a:bodyPr vert="horz" lIns="91440" tIns="45720" rIns="91440" bIns="45720" rtlCol="0" anchor="ctr">
            <a:normAutofit/>
          </a:bodyPr>
          <a:lstStyle>
            <a:lvl1pPr marL="342900" indent="-342900" algn="l" defTabSz="914400" rtl="0" eaLnBrk="1" latinLnBrk="0" hangingPunct="1">
              <a:spcBef>
                <a:spcPct val="20000"/>
              </a:spcBef>
              <a:buFont typeface="Arial" panose="020B0604020202020204" pitchFamily="34" charset="0"/>
              <a:buChar char="•"/>
              <a:defRPr sz="1800" kern="1200">
                <a:solidFill>
                  <a:schemeClr val="tx2">
                    <a:lumMod val="50000"/>
                  </a:schemeClr>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1600" kern="1200">
                <a:solidFill>
                  <a:schemeClr val="tx2">
                    <a:lumMod val="50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1400" kern="1200">
                <a:solidFill>
                  <a:schemeClr val="tx2">
                    <a:lumMod val="50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1200" kern="1200">
                <a:solidFill>
                  <a:schemeClr val="tx2">
                    <a:lumMod val="50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1200" kern="1200">
                <a:solidFill>
                  <a:schemeClr val="tx2">
                    <a:lumMod val="50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Bef>
                <a:spcPts val="0"/>
              </a:spcBef>
              <a:defRPr/>
            </a:pPr>
            <a:r>
              <a:rPr lang="en-GB" sz="1600" dirty="0">
                <a:solidFill>
                  <a:schemeClr val="tx1"/>
                </a:solidFill>
                <a:latin typeface="+mn-lt"/>
              </a:rPr>
              <a:t>Positive pregnancy test </a:t>
            </a:r>
            <a:r>
              <a:rPr lang="en-US" sz="1600" dirty="0">
                <a:solidFill>
                  <a:schemeClr val="tx1"/>
                </a:solidFill>
                <a:latin typeface="+mn-lt"/>
              </a:rPr>
              <a:t>on treatment Day 15 </a:t>
            </a:r>
            <a:r>
              <a:rPr lang="en-GB" sz="1600" dirty="0">
                <a:solidFill>
                  <a:schemeClr val="tx1"/>
                </a:solidFill>
                <a:latin typeface="+mn-lt"/>
              </a:rPr>
              <a:t>after embryo transfer</a:t>
            </a:r>
          </a:p>
          <a:p>
            <a:pPr>
              <a:spcBef>
                <a:spcPts val="0"/>
              </a:spcBef>
              <a:defRPr/>
            </a:pPr>
            <a:r>
              <a:rPr lang="en-GB" sz="1600" dirty="0">
                <a:solidFill>
                  <a:schemeClr val="tx1"/>
                </a:solidFill>
                <a:latin typeface="+mn-lt"/>
              </a:rPr>
              <a:t>Incidence of live births</a:t>
            </a:r>
          </a:p>
          <a:p>
            <a:pPr>
              <a:spcBef>
                <a:spcPts val="0"/>
              </a:spcBef>
              <a:defRPr/>
            </a:pPr>
            <a:r>
              <a:rPr lang="en-GB" sz="1600" dirty="0" err="1">
                <a:solidFill>
                  <a:schemeClr val="tx1"/>
                </a:solidFill>
                <a:latin typeface="+mn-lt"/>
              </a:rPr>
              <a:t>Newborn</a:t>
            </a:r>
            <a:r>
              <a:rPr lang="en-GB" sz="1600" dirty="0">
                <a:solidFill>
                  <a:schemeClr val="tx1"/>
                </a:solidFill>
                <a:latin typeface="+mn-lt"/>
              </a:rPr>
              <a:t> assessments: g</a:t>
            </a:r>
            <a:r>
              <a:rPr lang="en-US" sz="1600" dirty="0">
                <a:solidFill>
                  <a:schemeClr val="tx1"/>
                </a:solidFill>
                <a:latin typeface="+mn-lt"/>
              </a:rPr>
              <a:t>ender, APGAR score, weight, height, head circumference, abnormal findings of physical examination, and any malformations</a:t>
            </a:r>
            <a:endParaRPr lang="en-GB" sz="1600" dirty="0">
              <a:solidFill>
                <a:schemeClr val="tx1"/>
              </a:solidFill>
              <a:latin typeface="+mn-lt"/>
            </a:endParaRPr>
          </a:p>
          <a:p>
            <a:pPr>
              <a:spcBef>
                <a:spcPts val="0"/>
              </a:spcBef>
              <a:defRPr/>
            </a:pPr>
            <a:r>
              <a:rPr lang="en-GB" sz="1600" dirty="0">
                <a:solidFill>
                  <a:schemeClr val="tx1"/>
                </a:solidFill>
                <a:latin typeface="+mn-lt"/>
              </a:rPr>
              <a:t>Safety and tolerability</a:t>
            </a:r>
          </a:p>
        </p:txBody>
      </p:sp>
      <p:sp>
        <p:nvSpPr>
          <p:cNvPr id="20" name="Rectangle 19"/>
          <p:cNvSpPr/>
          <p:nvPr/>
        </p:nvSpPr>
        <p:spPr>
          <a:xfrm>
            <a:off x="502555" y="4044305"/>
            <a:ext cx="8201708" cy="360000"/>
          </a:xfrm>
          <a:prstGeom prst="rect">
            <a:avLst/>
          </a:prstGeom>
          <a:solidFill>
            <a:schemeClr val="bg2">
              <a:lumMod val="75000"/>
            </a:schemeClr>
          </a:solidFill>
          <a:ln w="19050">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r>
              <a:rPr lang="en-GB" b="1" dirty="0">
                <a:solidFill>
                  <a:srgbClr val="FFC000"/>
                </a:solidFill>
              </a:rPr>
              <a:t>Secondary objectives</a:t>
            </a:r>
          </a:p>
        </p:txBody>
      </p:sp>
      <p:sp>
        <p:nvSpPr>
          <p:cNvPr id="21" name="Rectangle 20"/>
          <p:cNvSpPr/>
          <p:nvPr/>
        </p:nvSpPr>
        <p:spPr>
          <a:xfrm>
            <a:off x="502555" y="2901989"/>
            <a:ext cx="8201708" cy="324000"/>
          </a:xfrm>
          <a:prstGeom prst="rect">
            <a:avLst/>
          </a:prstGeom>
          <a:solidFill>
            <a:schemeClr val="accent5"/>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r>
              <a:rPr lang="en-GB" b="1" dirty="0">
                <a:solidFill>
                  <a:srgbClr val="FFC000"/>
                </a:solidFill>
              </a:rPr>
              <a:t>Primary objective</a:t>
            </a:r>
          </a:p>
        </p:txBody>
      </p:sp>
      <p:sp>
        <p:nvSpPr>
          <p:cNvPr id="11" name="TextBox 10"/>
          <p:cNvSpPr txBox="1"/>
          <p:nvPr/>
        </p:nvSpPr>
        <p:spPr>
          <a:xfrm>
            <a:off x="8353256" y="55066"/>
            <a:ext cx="652743" cy="369332"/>
          </a:xfrm>
          <a:prstGeom prst="rect">
            <a:avLst/>
          </a:prstGeom>
          <a:solidFill>
            <a:srgbClr val="FFFF00"/>
          </a:solidFill>
        </p:spPr>
        <p:txBody>
          <a:bodyPr wrap="none" rtlCol="0">
            <a:spAutoFit/>
          </a:bodyPr>
          <a:lstStyle/>
          <a:p>
            <a:r>
              <a:rPr lang="tr-TR" dirty="0" smtClean="0">
                <a:solidFill>
                  <a:srgbClr val="FF0000"/>
                </a:solidFill>
              </a:rPr>
              <a:t>2017</a:t>
            </a:r>
            <a:endParaRPr lang="tr-TR" dirty="0">
              <a:solidFill>
                <a:srgbClr val="FF0000"/>
              </a:solidFill>
            </a:endParaRPr>
          </a:p>
        </p:txBody>
      </p:sp>
    </p:spTree>
    <p:extLst>
      <p:ext uri="{BB962C8B-B14F-4D97-AF65-F5344CB8AC3E}">
        <p14:creationId xmlns:p14="http://schemas.microsoft.com/office/powerpoint/2010/main" val="119941617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 name="Title 19"/>
          <p:cNvSpPr>
            <a:spLocks noGrp="1"/>
          </p:cNvSpPr>
          <p:nvPr>
            <p:ph type="title"/>
          </p:nvPr>
        </p:nvSpPr>
        <p:spPr>
          <a:xfrm>
            <a:off x="446408" y="116632"/>
            <a:ext cx="8229600" cy="914400"/>
          </a:xfrm>
        </p:spPr>
        <p:txBody>
          <a:bodyPr/>
          <a:lstStyle/>
          <a:p>
            <a:r>
              <a:rPr lang="en-GB" dirty="0">
                <a:solidFill>
                  <a:srgbClr val="FFFF00"/>
                </a:solidFill>
              </a:rPr>
              <a:t>Inclusion/Exclusion Criteria</a:t>
            </a:r>
          </a:p>
        </p:txBody>
      </p:sp>
      <p:sp>
        <p:nvSpPr>
          <p:cNvPr id="5" name="Footer Placeholder 4"/>
          <p:cNvSpPr>
            <a:spLocks noGrp="1"/>
          </p:cNvSpPr>
          <p:nvPr>
            <p:ph type="ftr" sz="quarter" idx="4294967295"/>
          </p:nvPr>
        </p:nvSpPr>
        <p:spPr>
          <a:xfrm>
            <a:off x="417558" y="5999960"/>
            <a:ext cx="7665221" cy="365125"/>
          </a:xfrm>
          <a:prstGeom prst="rect">
            <a:avLst/>
          </a:prstGeom>
        </p:spPr>
        <p:txBody>
          <a:bodyPr/>
          <a:lstStyle/>
          <a:p>
            <a:pPr marL="0" lvl="1" defTabSz="914400">
              <a:defRPr/>
            </a:pPr>
            <a:r>
              <a:rPr lang="en-US" sz="900" dirty="0">
                <a:solidFill>
                  <a:prstClr val="black"/>
                </a:solidFill>
                <a:cs typeface="Arial" panose="020B0604020202020204" pitchFamily="34" charset="0"/>
              </a:rPr>
              <a:t>BMI, body mass index; IVF, </a:t>
            </a:r>
            <a:r>
              <a:rPr lang="en-US" sz="900" i="1" dirty="0">
                <a:solidFill>
                  <a:prstClr val="black"/>
                </a:solidFill>
                <a:cs typeface="Arial" panose="020B0604020202020204" pitchFamily="34" charset="0"/>
              </a:rPr>
              <a:t>in vitro </a:t>
            </a:r>
            <a:r>
              <a:rPr lang="en-US" sz="900" dirty="0">
                <a:solidFill>
                  <a:prstClr val="black"/>
                </a:solidFill>
                <a:cs typeface="Arial" panose="020B0604020202020204" pitchFamily="34" charset="0"/>
              </a:rPr>
              <a:t>fertilization; </a:t>
            </a:r>
            <a:r>
              <a:rPr lang="en-GB" sz="900" dirty="0">
                <a:solidFill>
                  <a:prstClr val="black"/>
                </a:solidFill>
                <a:cs typeface="Arial" panose="020B0604020202020204" pitchFamily="34" charset="0"/>
              </a:rPr>
              <a:t>GnRH,</a:t>
            </a:r>
            <a:r>
              <a:rPr lang="en-US" sz="900" dirty="0">
                <a:solidFill>
                  <a:prstClr val="black"/>
                </a:solidFill>
                <a:cs typeface="Arial" panose="020B0604020202020204" pitchFamily="34" charset="0"/>
              </a:rPr>
              <a:t> </a:t>
            </a:r>
            <a:r>
              <a:rPr lang="en-GB" sz="900" dirty="0">
                <a:solidFill>
                  <a:prstClr val="black"/>
                </a:solidFill>
                <a:cs typeface="Arial" panose="020B0604020202020204" pitchFamily="34" charset="0"/>
              </a:rPr>
              <a:t>gonadotropin-releasing hormone </a:t>
            </a:r>
          </a:p>
          <a:p>
            <a:pPr marL="0" lvl="1" defTabSz="914400">
              <a:defRPr/>
            </a:pPr>
            <a:r>
              <a:rPr lang="en-US" sz="900" dirty="0">
                <a:solidFill>
                  <a:prstClr val="black"/>
                </a:solidFill>
              </a:rPr>
              <a:t>Tournaye H, Sukhikh GT, Kahler E, Griesinger G. A Phase III randomized controlled trial comparing the efficacy, safety and tolerability of oral dydrogesterone versus micronized vaginal progesterone for luteal support in </a:t>
            </a:r>
            <a:r>
              <a:rPr lang="en-US" sz="900" i="1" dirty="0">
                <a:solidFill>
                  <a:prstClr val="black"/>
                </a:solidFill>
              </a:rPr>
              <a:t>in vitro</a:t>
            </a:r>
            <a:r>
              <a:rPr lang="en-US" sz="900" dirty="0">
                <a:solidFill>
                  <a:prstClr val="black"/>
                </a:solidFill>
              </a:rPr>
              <a:t> fertilization. </a:t>
            </a:r>
            <a:r>
              <a:rPr lang="en-US" sz="900" i="1" dirty="0">
                <a:solidFill>
                  <a:prstClr val="black"/>
                </a:solidFill>
              </a:rPr>
              <a:t>Hum </a:t>
            </a:r>
            <a:r>
              <a:rPr lang="en-US" sz="900" i="1" dirty="0" err="1">
                <a:solidFill>
                  <a:prstClr val="black"/>
                </a:solidFill>
              </a:rPr>
              <a:t>Reprod</a:t>
            </a:r>
            <a:r>
              <a:rPr lang="en-US" sz="900" dirty="0">
                <a:solidFill>
                  <a:prstClr val="black"/>
                </a:solidFill>
              </a:rPr>
              <a:t> </a:t>
            </a:r>
            <a:r>
              <a:rPr lang="de-DE" sz="900" dirty="0"/>
              <a:t>2017;32(5):1019</a:t>
            </a:r>
            <a:r>
              <a:rPr lang="en-US" sz="900" dirty="0"/>
              <a:t>–</a:t>
            </a:r>
            <a:r>
              <a:rPr lang="de-DE" sz="900" dirty="0"/>
              <a:t>1027.</a:t>
            </a:r>
            <a:endParaRPr lang="en-US" sz="900" dirty="0">
              <a:solidFill>
                <a:prstClr val="black"/>
              </a:solidFill>
            </a:endParaRPr>
          </a:p>
        </p:txBody>
      </p:sp>
      <p:sp>
        <p:nvSpPr>
          <p:cNvPr id="10" name="Content Placeholder 21"/>
          <p:cNvSpPr txBox="1">
            <a:spLocks/>
          </p:cNvSpPr>
          <p:nvPr/>
        </p:nvSpPr>
        <p:spPr>
          <a:xfrm>
            <a:off x="4644008" y="1529999"/>
            <a:ext cx="4032000" cy="4320000"/>
          </a:xfrm>
          <a:prstGeom prst="rect">
            <a:avLst/>
          </a:prstGeom>
          <a:ln w="19050">
            <a:solidFill>
              <a:schemeClr val="bg2">
                <a:lumMod val="75000"/>
              </a:schemeClr>
            </a:solidFill>
          </a:ln>
        </p:spPr>
        <p:txBody>
          <a:bodyPr vert="horz" lIns="72000" tIns="108000" rIns="0" bIns="45720" rtlCol="0">
            <a:noAutofit/>
          </a:bodyPr>
          <a:lstStyle>
            <a:lvl1pPr marL="230400" indent="-230400" algn="l" defTabSz="914400" rtl="0" eaLnBrk="1" latinLnBrk="0" hangingPunct="1">
              <a:spcBef>
                <a:spcPts val="600"/>
              </a:spcBef>
              <a:spcAft>
                <a:spcPts val="600"/>
              </a:spcAft>
              <a:buClr>
                <a:schemeClr val="accent2"/>
              </a:buClr>
              <a:buFont typeface="Arial" panose="020B0604020202020204" pitchFamily="34" charset="0"/>
              <a:buChar char="•"/>
              <a:defRPr sz="2000" kern="1200">
                <a:solidFill>
                  <a:schemeClr val="tx1"/>
                </a:solidFill>
                <a:latin typeface="+mn-lt"/>
                <a:ea typeface="+mn-ea"/>
                <a:cs typeface="+mn-cs"/>
              </a:defRPr>
            </a:lvl1pPr>
            <a:lvl2pPr marL="432000" indent="-230400" algn="l" defTabSz="914400" rtl="0" eaLnBrk="1" latinLnBrk="0" hangingPunct="1">
              <a:spcBef>
                <a:spcPts val="600"/>
              </a:spcBef>
              <a:spcAft>
                <a:spcPts val="600"/>
              </a:spcAft>
              <a:buClr>
                <a:schemeClr val="accent2"/>
              </a:buClr>
              <a:buFont typeface="Georgia" panose="02040502050405020303" pitchFamily="18" charset="0"/>
              <a:buChar char="–"/>
              <a:defRPr sz="1800" kern="1200">
                <a:solidFill>
                  <a:schemeClr val="tx1"/>
                </a:solidFill>
                <a:latin typeface="+mn-lt"/>
                <a:ea typeface="+mn-ea"/>
                <a:cs typeface="+mn-cs"/>
              </a:defRPr>
            </a:lvl2pPr>
            <a:lvl3pPr marL="648000" indent="-228600" algn="l" defTabSz="914400" rtl="0" eaLnBrk="1" latinLnBrk="0" hangingPunct="1">
              <a:spcBef>
                <a:spcPts val="600"/>
              </a:spcBef>
              <a:spcAft>
                <a:spcPts val="600"/>
              </a:spcAft>
              <a:buClr>
                <a:schemeClr val="accent2"/>
              </a:buClr>
              <a:buFont typeface="Arial" panose="020B0604020202020204" pitchFamily="34" charset="0"/>
              <a:buChar char="•"/>
              <a:defRPr sz="1600" kern="1200">
                <a:solidFill>
                  <a:schemeClr val="tx1"/>
                </a:solidFill>
                <a:latin typeface="+mn-lt"/>
                <a:ea typeface="+mn-ea"/>
                <a:cs typeface="+mn-cs"/>
              </a:defRPr>
            </a:lvl3pPr>
            <a:lvl4pPr marL="864000" indent="-228600" algn="l" defTabSz="914400" rtl="0" eaLnBrk="1" latinLnBrk="0" hangingPunct="1">
              <a:spcBef>
                <a:spcPts val="600"/>
              </a:spcBef>
              <a:spcAft>
                <a:spcPts val="600"/>
              </a:spcAft>
              <a:buClr>
                <a:schemeClr val="accent2"/>
              </a:buClr>
              <a:buFont typeface="Georgia" panose="02040502050405020303" pitchFamily="18" charset="0"/>
              <a:buChar char="–"/>
              <a:defRPr sz="1400" kern="1200">
                <a:solidFill>
                  <a:schemeClr val="tx1"/>
                </a:solidFill>
                <a:latin typeface="+mn-lt"/>
                <a:ea typeface="+mn-ea"/>
                <a:cs typeface="+mn-cs"/>
              </a:defRPr>
            </a:lvl4pPr>
            <a:lvl5pPr marL="914400" indent="-228600" algn="l" defTabSz="914400" rtl="0" eaLnBrk="1" latinLnBrk="0" hangingPunct="1">
              <a:spcBef>
                <a:spcPts val="600"/>
              </a:spcBef>
              <a:spcAft>
                <a:spcPts val="600"/>
              </a:spcAft>
              <a:buClr>
                <a:schemeClr val="accent2"/>
              </a:buClr>
              <a:buFont typeface="Georgia" panose="02040502050405020303" pitchFamily="18" charset="0"/>
              <a:buChar char="–"/>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182563" indent="-182563">
              <a:spcBef>
                <a:spcPts val="0"/>
              </a:spcBef>
              <a:defRPr/>
            </a:pPr>
            <a:r>
              <a:rPr lang="en-US" altLang="en-US" sz="1600" spc="-40">
                <a:ea typeface="MS PGothic" pitchFamily="34" charset="-128"/>
              </a:rPr>
              <a:t>Subjects with &gt;3 unsuccessful IVF attempts</a:t>
            </a:r>
          </a:p>
          <a:p>
            <a:pPr marL="182563" indent="-182563">
              <a:spcBef>
                <a:spcPts val="0"/>
              </a:spcBef>
              <a:defRPr/>
            </a:pPr>
            <a:r>
              <a:rPr lang="en-US" altLang="en-US" sz="1600"/>
              <a:t>History of recurrent pregnancy loss </a:t>
            </a:r>
            <a:br>
              <a:rPr lang="en-US" altLang="en-US" sz="1600"/>
            </a:br>
            <a:r>
              <a:rPr lang="en-US" altLang="en-US" sz="1600"/>
              <a:t>(≥3 miscarriages)</a:t>
            </a:r>
          </a:p>
          <a:p>
            <a:pPr marL="182563" indent="-182563">
              <a:spcBef>
                <a:spcPts val="0"/>
              </a:spcBef>
              <a:defRPr/>
            </a:pPr>
            <a:r>
              <a:rPr lang="en-US" sz="1600"/>
              <a:t>Evidence of diseases affecting the various body systems </a:t>
            </a:r>
          </a:p>
          <a:p>
            <a:pPr marL="182563" indent="-182563">
              <a:spcBef>
                <a:spcPts val="0"/>
              </a:spcBef>
              <a:defRPr/>
            </a:pPr>
            <a:r>
              <a:rPr lang="en-US" sz="1600"/>
              <a:t>A</a:t>
            </a:r>
            <a:r>
              <a:rPr lang="en-US" altLang="en-US" sz="1600" spc="-10"/>
              <a:t>llergy</a:t>
            </a:r>
            <a:endParaRPr lang="en-US" altLang="en-US" sz="1600" spc="-10">
              <a:solidFill>
                <a:srgbClr val="FF0000"/>
              </a:solidFill>
            </a:endParaRPr>
          </a:p>
          <a:p>
            <a:pPr marL="182563" indent="-182563">
              <a:spcBef>
                <a:spcPts val="0"/>
              </a:spcBef>
              <a:defRPr/>
            </a:pPr>
            <a:r>
              <a:rPr lang="en-US" sz="1600"/>
              <a:t>Recent major surgery (within 3 months) </a:t>
            </a:r>
          </a:p>
          <a:p>
            <a:pPr marL="182563" indent="-182563">
              <a:spcBef>
                <a:spcPts val="0"/>
              </a:spcBef>
              <a:defRPr/>
            </a:pPr>
            <a:r>
              <a:rPr lang="en-US" sz="1600"/>
              <a:t>History of chemotherapy or radiotherapy</a:t>
            </a:r>
          </a:p>
          <a:p>
            <a:pPr marL="182563" indent="-182563">
              <a:spcBef>
                <a:spcPts val="0"/>
              </a:spcBef>
              <a:defRPr/>
            </a:pPr>
            <a:r>
              <a:rPr lang="en-US" altLang="en-US" sz="1600"/>
              <a:t>Current or recent substance abuse, including alcohol</a:t>
            </a:r>
          </a:p>
          <a:p>
            <a:pPr marL="182563" indent="-182563">
              <a:spcBef>
                <a:spcPts val="0"/>
              </a:spcBef>
              <a:defRPr/>
            </a:pPr>
            <a:r>
              <a:rPr lang="en-US" sz="1600"/>
              <a:t>Smokers</a:t>
            </a:r>
          </a:p>
          <a:p>
            <a:pPr marL="182563" indent="-182563">
              <a:spcBef>
                <a:spcPts val="0"/>
              </a:spcBef>
              <a:defRPr/>
            </a:pPr>
            <a:r>
              <a:rPr lang="en-US" sz="1600"/>
              <a:t>Intake of other progesterone products was not permitted during the study</a:t>
            </a:r>
          </a:p>
          <a:p>
            <a:endParaRPr lang="en-US" sz="1600"/>
          </a:p>
          <a:p>
            <a:pPr marL="0" indent="0">
              <a:spcBef>
                <a:spcPts val="0"/>
              </a:spcBef>
              <a:buNone/>
            </a:pPr>
            <a:endParaRPr lang="en-GB" sz="1600" dirty="0"/>
          </a:p>
        </p:txBody>
      </p:sp>
      <mc:AlternateContent xmlns:mc="http://schemas.openxmlformats.org/markup-compatibility/2006" xmlns:a14="http://schemas.microsoft.com/office/drawing/2010/main">
        <mc:Choice Requires="a14">
          <p:sp>
            <p:nvSpPr>
              <p:cNvPr id="11" name="Content Placeholder 20"/>
              <p:cNvSpPr txBox="1">
                <a:spLocks/>
              </p:cNvSpPr>
              <p:nvPr/>
            </p:nvSpPr>
            <p:spPr>
              <a:xfrm>
                <a:off x="467992" y="1529748"/>
                <a:ext cx="4032000" cy="4320000"/>
              </a:xfrm>
              <a:prstGeom prst="rect">
                <a:avLst/>
              </a:prstGeom>
              <a:ln w="19050">
                <a:solidFill>
                  <a:schemeClr val="tx2"/>
                </a:solidFill>
              </a:ln>
            </p:spPr>
            <p:txBody>
              <a:bodyPr vert="horz" lIns="90000" tIns="108000" rIns="72000" bIns="45720" rtlCol="0">
                <a:noAutofit/>
              </a:bodyPr>
              <a:lstStyle>
                <a:lvl1pPr marL="230400" indent="-230400" algn="l" defTabSz="914400" rtl="0" eaLnBrk="1" latinLnBrk="0" hangingPunct="1">
                  <a:spcBef>
                    <a:spcPts val="600"/>
                  </a:spcBef>
                  <a:spcAft>
                    <a:spcPts val="600"/>
                  </a:spcAft>
                  <a:buClr>
                    <a:schemeClr val="accent2"/>
                  </a:buClr>
                  <a:buFont typeface="Arial" panose="020B0604020202020204" pitchFamily="34" charset="0"/>
                  <a:buChar char="•"/>
                  <a:defRPr sz="2000" kern="1200">
                    <a:solidFill>
                      <a:schemeClr val="tx1"/>
                    </a:solidFill>
                    <a:latin typeface="+mn-lt"/>
                    <a:ea typeface="+mn-ea"/>
                    <a:cs typeface="+mn-cs"/>
                  </a:defRPr>
                </a:lvl1pPr>
                <a:lvl2pPr marL="432000" indent="-230400" algn="l" defTabSz="914400" rtl="0" eaLnBrk="1" latinLnBrk="0" hangingPunct="1">
                  <a:spcBef>
                    <a:spcPts val="600"/>
                  </a:spcBef>
                  <a:spcAft>
                    <a:spcPts val="600"/>
                  </a:spcAft>
                  <a:buClr>
                    <a:schemeClr val="accent2"/>
                  </a:buClr>
                  <a:buFont typeface="Georgia" panose="02040502050405020303" pitchFamily="18" charset="0"/>
                  <a:buChar char="–"/>
                  <a:defRPr sz="1800" kern="1200">
                    <a:solidFill>
                      <a:schemeClr val="tx1"/>
                    </a:solidFill>
                    <a:latin typeface="+mn-lt"/>
                    <a:ea typeface="+mn-ea"/>
                    <a:cs typeface="+mn-cs"/>
                  </a:defRPr>
                </a:lvl2pPr>
                <a:lvl3pPr marL="648000" indent="-228600" algn="l" defTabSz="914400" rtl="0" eaLnBrk="1" latinLnBrk="0" hangingPunct="1">
                  <a:spcBef>
                    <a:spcPts val="600"/>
                  </a:spcBef>
                  <a:spcAft>
                    <a:spcPts val="600"/>
                  </a:spcAft>
                  <a:buClr>
                    <a:schemeClr val="accent2"/>
                  </a:buClr>
                  <a:buFont typeface="Arial" panose="020B0604020202020204" pitchFamily="34" charset="0"/>
                  <a:buChar char="•"/>
                  <a:defRPr sz="1600" kern="1200">
                    <a:solidFill>
                      <a:schemeClr val="tx1"/>
                    </a:solidFill>
                    <a:latin typeface="+mn-lt"/>
                    <a:ea typeface="+mn-ea"/>
                    <a:cs typeface="+mn-cs"/>
                  </a:defRPr>
                </a:lvl3pPr>
                <a:lvl4pPr marL="864000" indent="-228600" algn="l" defTabSz="914400" rtl="0" eaLnBrk="1" latinLnBrk="0" hangingPunct="1">
                  <a:spcBef>
                    <a:spcPts val="600"/>
                  </a:spcBef>
                  <a:spcAft>
                    <a:spcPts val="600"/>
                  </a:spcAft>
                  <a:buClr>
                    <a:schemeClr val="accent2"/>
                  </a:buClr>
                  <a:buFont typeface="Georgia" panose="02040502050405020303" pitchFamily="18" charset="0"/>
                  <a:buChar char="–"/>
                  <a:defRPr sz="1400" kern="1200">
                    <a:solidFill>
                      <a:schemeClr val="tx1"/>
                    </a:solidFill>
                    <a:latin typeface="+mn-lt"/>
                    <a:ea typeface="+mn-ea"/>
                    <a:cs typeface="+mn-cs"/>
                  </a:defRPr>
                </a:lvl4pPr>
                <a:lvl5pPr marL="914400" indent="-228600" algn="l" defTabSz="914400" rtl="0" eaLnBrk="1" latinLnBrk="0" hangingPunct="1">
                  <a:spcBef>
                    <a:spcPts val="600"/>
                  </a:spcBef>
                  <a:spcAft>
                    <a:spcPts val="600"/>
                  </a:spcAft>
                  <a:buClr>
                    <a:schemeClr val="accent2"/>
                  </a:buClr>
                  <a:buFont typeface="Georgia" panose="02040502050405020303" pitchFamily="18" charset="0"/>
                  <a:buChar char="–"/>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182563" indent="-182563">
                  <a:spcBef>
                    <a:spcPts val="0"/>
                  </a:spcBef>
                  <a:buFontTx/>
                  <a:buChar char="•"/>
                </a:pPr>
                <a:r>
                  <a:rPr lang="en-US" altLang="en-US" sz="1600" dirty="0"/>
                  <a:t>Signed, informed consent</a:t>
                </a:r>
              </a:p>
              <a:p>
                <a:pPr marL="182563" indent="-182563">
                  <a:spcBef>
                    <a:spcPts val="0"/>
                  </a:spcBef>
                  <a:buFontTx/>
                  <a:buChar char="•"/>
                </a:pPr>
                <a:r>
                  <a:rPr lang="en-US" altLang="en-US" sz="1600" dirty="0"/>
                  <a:t>Premenopausal females, </a:t>
                </a:r>
                <a:br>
                  <a:rPr lang="en-US" altLang="en-US" sz="1600" dirty="0"/>
                </a:br>
                <a14:m>
                  <m:oMath xmlns:m="http://schemas.openxmlformats.org/officeDocument/2006/math">
                    <m:r>
                      <a:rPr lang="de-DE" altLang="en-US" sz="1600" i="1" dirty="0">
                        <a:latin typeface="Cambria Math"/>
                      </a:rPr>
                      <m:t>&gt;</m:t>
                    </m:r>
                  </m:oMath>
                </a14:m>
                <a:r>
                  <a:rPr lang="en-US" altLang="en-US" sz="1600" dirty="0"/>
                  <a:t>18 to &lt;42 years of age </a:t>
                </a:r>
              </a:p>
              <a:p>
                <a:pPr marL="182563" indent="-182563">
                  <a:spcBef>
                    <a:spcPts val="0"/>
                  </a:spcBef>
                  <a:buFontTx/>
                  <a:buChar char="•"/>
                </a:pPr>
                <a:r>
                  <a:rPr lang="en-US" altLang="en-US" sz="1600" dirty="0"/>
                  <a:t>BMI ≥18 and ≤30 kg/m</a:t>
                </a:r>
                <a:r>
                  <a:rPr lang="en-US" altLang="en-US" sz="1600" baseline="30000" dirty="0"/>
                  <a:t>2</a:t>
                </a:r>
              </a:p>
              <a:p>
                <a:pPr marL="182563" indent="-182563">
                  <a:spcBef>
                    <a:spcPts val="0"/>
                  </a:spcBef>
                  <a:buFontTx/>
                  <a:buChar char="•"/>
                </a:pPr>
                <a:r>
                  <a:rPr lang="en-US" altLang="en-US" sz="1600" dirty="0">
                    <a:ea typeface="MS PGothic" pitchFamily="34" charset="-128"/>
                  </a:rPr>
                  <a:t>Documented history of infertility </a:t>
                </a:r>
              </a:p>
              <a:p>
                <a:pPr marL="449263" lvl="1">
                  <a:spcBef>
                    <a:spcPts val="0"/>
                  </a:spcBef>
                </a:pPr>
                <a:r>
                  <a:rPr lang="en-US" altLang="en-US" sz="1400" spc="-20" dirty="0">
                    <a:ea typeface="MS PGothic" pitchFamily="34" charset="-128"/>
                  </a:rPr>
                  <a:t>Unable to conceive for ≥1 year (or 6 months for women ≥38 years of age), or as having bilateral tubal occlusion or absence</a:t>
                </a:r>
              </a:p>
              <a:p>
                <a:pPr marL="182563" indent="-182563">
                  <a:spcBef>
                    <a:spcPts val="0"/>
                  </a:spcBef>
                  <a:buFontTx/>
                  <a:buChar char="•"/>
                </a:pPr>
                <a:r>
                  <a:rPr lang="en-GB" altLang="zh-CN" sz="1600" dirty="0">
                    <a:ea typeface="MS PGothic" pitchFamily="34" charset="-128"/>
                  </a:rPr>
                  <a:t>Planning </a:t>
                </a:r>
                <a:r>
                  <a:rPr lang="en-US" sz="1600" dirty="0">
                    <a:ea typeface="MS PGothic" pitchFamily="34" charset="-128"/>
                  </a:rPr>
                  <a:t>IVF with a fresh embryo</a:t>
                </a:r>
              </a:p>
              <a:p>
                <a:pPr marL="449263" lvl="1">
                  <a:spcBef>
                    <a:spcPts val="0"/>
                  </a:spcBef>
                </a:pPr>
                <a:r>
                  <a:rPr lang="en-US" sz="1400" dirty="0">
                    <a:ea typeface="MS PGothic" pitchFamily="34" charset="-128"/>
                  </a:rPr>
                  <a:t>Single or dual embryo transfer</a:t>
                </a:r>
              </a:p>
              <a:p>
                <a:pPr marL="182563" indent="-182563">
                  <a:spcBef>
                    <a:spcPts val="0"/>
                  </a:spcBef>
                  <a:buFontTx/>
                  <a:buChar char="•"/>
                </a:pPr>
                <a:r>
                  <a:rPr lang="en-US" sz="1600" dirty="0">
                    <a:ea typeface="MS PGothic" pitchFamily="34" charset="-128"/>
                  </a:rPr>
                  <a:t>Early follicular phase hormone requirements and negative pregnancy test at down regulation</a:t>
                </a:r>
              </a:p>
              <a:p>
                <a:pPr marL="182563" indent="-182563">
                  <a:spcBef>
                    <a:spcPts val="0"/>
                  </a:spcBef>
                  <a:buFontTx/>
                  <a:buChar char="•"/>
                </a:pPr>
                <a:r>
                  <a:rPr lang="en-US" sz="1600" dirty="0">
                    <a:ea typeface="MS PGothic" pitchFamily="34" charset="-128"/>
                  </a:rPr>
                  <a:t>Normal transvaginal ultrasound</a:t>
                </a:r>
              </a:p>
              <a:p>
                <a:pPr marL="182563" indent="-182563">
                  <a:spcBef>
                    <a:spcPts val="0"/>
                  </a:spcBef>
                  <a:buFontTx/>
                  <a:buChar char="•"/>
                </a:pPr>
                <a:endParaRPr lang="en-US" sz="1600" dirty="0">
                  <a:ea typeface="MS PGothic" pitchFamily="34" charset="-128"/>
                </a:endParaRPr>
              </a:p>
            </p:txBody>
          </p:sp>
        </mc:Choice>
        <mc:Fallback xmlns="">
          <p:sp>
            <p:nvSpPr>
              <p:cNvPr id="11" name="Content Placeholder 20"/>
              <p:cNvSpPr txBox="1">
                <a:spLocks noRot="1" noChangeAspect="1" noMove="1" noResize="1" noEditPoints="1" noAdjustHandles="1" noChangeArrowheads="1" noChangeShapeType="1" noTextEdit="1"/>
              </p:cNvSpPr>
              <p:nvPr/>
            </p:nvSpPr>
            <p:spPr>
              <a:xfrm>
                <a:off x="467992" y="1529748"/>
                <a:ext cx="4032000" cy="4320000"/>
              </a:xfrm>
              <a:prstGeom prst="rect">
                <a:avLst/>
              </a:prstGeom>
              <a:blipFill rotWithShape="0">
                <a:blip r:embed="rId3"/>
                <a:stretch>
                  <a:fillRect l="-452"/>
                </a:stretch>
              </a:blipFill>
              <a:ln w="19050">
                <a:solidFill>
                  <a:schemeClr val="tx2"/>
                </a:solidFill>
              </a:ln>
            </p:spPr>
            <p:txBody>
              <a:bodyPr/>
              <a:lstStyle/>
              <a:p>
                <a:r>
                  <a:rPr lang="en-US">
                    <a:noFill/>
                  </a:rPr>
                  <a:t> </a:t>
                </a:r>
              </a:p>
            </p:txBody>
          </p:sp>
        </mc:Fallback>
      </mc:AlternateContent>
      <p:sp>
        <p:nvSpPr>
          <p:cNvPr id="12" name="Rectangle 11"/>
          <p:cNvSpPr/>
          <p:nvPr/>
        </p:nvSpPr>
        <p:spPr>
          <a:xfrm>
            <a:off x="467992" y="1197553"/>
            <a:ext cx="4032000" cy="360000"/>
          </a:xfrm>
          <a:prstGeom prst="rect">
            <a:avLst/>
          </a:prstGeom>
          <a:solidFill>
            <a:schemeClr val="accent5"/>
          </a:solidFill>
          <a:ln w="19050">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r>
              <a:rPr lang="en-GB" b="1" dirty="0">
                <a:solidFill>
                  <a:prstClr val="white"/>
                </a:solidFill>
                <a:latin typeface="Georgia" panose="02040502050405020303" pitchFamily="18" charset="0"/>
              </a:rPr>
              <a:t>Inclusion criteria</a:t>
            </a:r>
          </a:p>
        </p:txBody>
      </p:sp>
      <p:sp>
        <p:nvSpPr>
          <p:cNvPr id="13" name="Rectangle 12"/>
          <p:cNvSpPr/>
          <p:nvPr/>
        </p:nvSpPr>
        <p:spPr>
          <a:xfrm>
            <a:off x="4644008" y="1197553"/>
            <a:ext cx="4032000" cy="360000"/>
          </a:xfrm>
          <a:prstGeom prst="rect">
            <a:avLst/>
          </a:prstGeom>
          <a:solidFill>
            <a:schemeClr val="bg2">
              <a:lumMod val="75000"/>
            </a:schemeClr>
          </a:solidFill>
          <a:ln w="19050">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r>
              <a:rPr lang="en-GB" b="1" dirty="0">
                <a:solidFill>
                  <a:prstClr val="white"/>
                </a:solidFill>
                <a:latin typeface="Georgia" panose="02040502050405020303" pitchFamily="18" charset="0"/>
              </a:rPr>
              <a:t>Exclusion criteria</a:t>
            </a:r>
          </a:p>
        </p:txBody>
      </p:sp>
    </p:spTree>
    <p:extLst>
      <p:ext uri="{BB962C8B-B14F-4D97-AF65-F5344CB8AC3E}">
        <p14:creationId xmlns:p14="http://schemas.microsoft.com/office/powerpoint/2010/main" val="2984072839"/>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502920" y="570384"/>
            <a:ext cx="8229600" cy="914400"/>
          </a:xfrm>
        </p:spPr>
        <p:txBody>
          <a:bodyPr>
            <a:noAutofit/>
          </a:bodyPr>
          <a:lstStyle/>
          <a:p>
            <a:r>
              <a:rPr lang="en-US" sz="3200" dirty="0">
                <a:solidFill>
                  <a:srgbClr val="FFFF00"/>
                </a:solidFill>
              </a:rPr>
              <a:t>Demographics and Baseline Characteristics: </a:t>
            </a:r>
            <a:br>
              <a:rPr lang="en-US" sz="3200" dirty="0">
                <a:solidFill>
                  <a:srgbClr val="FFFF00"/>
                </a:solidFill>
              </a:rPr>
            </a:br>
            <a:r>
              <a:rPr lang="en-US" sz="3200" dirty="0">
                <a:solidFill>
                  <a:srgbClr val="FFFF00"/>
                </a:solidFill>
              </a:rPr>
              <a:t>Similar Between the Groups </a:t>
            </a:r>
          </a:p>
        </p:txBody>
      </p:sp>
      <p:sp>
        <p:nvSpPr>
          <p:cNvPr id="9" name="Footer Placeholder 12"/>
          <p:cNvSpPr>
            <a:spLocks noGrp="1"/>
          </p:cNvSpPr>
          <p:nvPr>
            <p:ph type="ftr" sz="quarter" idx="4294967295"/>
          </p:nvPr>
        </p:nvSpPr>
        <p:spPr>
          <a:xfrm>
            <a:off x="419100" y="6003239"/>
            <a:ext cx="8313420" cy="365125"/>
          </a:xfrm>
          <a:prstGeom prst="rect">
            <a:avLst/>
          </a:prstGeom>
        </p:spPr>
        <p:txBody>
          <a:bodyPr/>
          <a:lstStyle/>
          <a:p>
            <a:pPr defTabSz="914400">
              <a:defRPr/>
            </a:pPr>
            <a:r>
              <a:rPr lang="en-US" sz="800" dirty="0">
                <a:solidFill>
                  <a:prstClr val="black"/>
                </a:solidFill>
                <a:cs typeface="Arial" panose="020B0604020202020204" pitchFamily="34" charset="0"/>
              </a:rPr>
              <a:t>BMI, body mass index; DYD, dydrogesterone; MVP, micronized vaginal progesterone; SD, standard deviation</a:t>
            </a:r>
          </a:p>
          <a:p>
            <a:pPr defTabSz="914400">
              <a:defRPr/>
            </a:pPr>
            <a:r>
              <a:rPr lang="en-GB" sz="800" dirty="0">
                <a:solidFill>
                  <a:prstClr val="black"/>
                </a:solidFill>
                <a:cs typeface="Arial" panose="020B0604020202020204" pitchFamily="34" charset="0"/>
              </a:rPr>
              <a:t>Republished with permission of Oxford University Press on behalf of the European Society of Human Reproduction and Embryology, from ‘A Phase III randomized controlled trial comparing the efficacy, safety and tolerability of oral dydrogesterone versus micronized vaginal progesterone for luteal support in in vitro fertilization’, </a:t>
            </a:r>
            <a:r>
              <a:rPr lang="en-US" sz="800" dirty="0" err="1">
                <a:solidFill>
                  <a:prstClr val="black"/>
                </a:solidFill>
                <a:cs typeface="Arial" panose="020B0604020202020204" pitchFamily="34" charset="0"/>
              </a:rPr>
              <a:t>Tournaye</a:t>
            </a:r>
            <a:r>
              <a:rPr lang="en-US" sz="800" dirty="0">
                <a:solidFill>
                  <a:prstClr val="black"/>
                </a:solidFill>
                <a:cs typeface="Arial" panose="020B0604020202020204" pitchFamily="34" charset="0"/>
              </a:rPr>
              <a:t> H, </a:t>
            </a:r>
            <a:r>
              <a:rPr lang="en-US" sz="800" dirty="0" err="1">
                <a:solidFill>
                  <a:prstClr val="black"/>
                </a:solidFill>
                <a:cs typeface="Arial" panose="020B0604020202020204" pitchFamily="34" charset="0"/>
              </a:rPr>
              <a:t>Sukhikh</a:t>
            </a:r>
            <a:r>
              <a:rPr lang="en-US" sz="800" dirty="0">
                <a:solidFill>
                  <a:prstClr val="black"/>
                </a:solidFill>
                <a:cs typeface="Arial" panose="020B0604020202020204" pitchFamily="34" charset="0"/>
              </a:rPr>
              <a:t> GT, Kahler E, </a:t>
            </a:r>
            <a:r>
              <a:rPr lang="en-US" sz="800" dirty="0" err="1">
                <a:solidFill>
                  <a:prstClr val="black"/>
                </a:solidFill>
                <a:cs typeface="Arial" panose="020B0604020202020204" pitchFamily="34" charset="0"/>
              </a:rPr>
              <a:t>Griesinger</a:t>
            </a:r>
            <a:r>
              <a:rPr lang="en-US" sz="800" dirty="0">
                <a:solidFill>
                  <a:prstClr val="black"/>
                </a:solidFill>
                <a:cs typeface="Arial" panose="020B0604020202020204" pitchFamily="34" charset="0"/>
              </a:rPr>
              <a:t> G.</a:t>
            </a:r>
            <a:r>
              <a:rPr lang="en-GB" sz="800" dirty="0">
                <a:solidFill>
                  <a:prstClr val="black"/>
                </a:solidFill>
                <a:cs typeface="Arial" panose="020B0604020202020204" pitchFamily="34" charset="0"/>
              </a:rPr>
              <a:t> Hum </a:t>
            </a:r>
            <a:r>
              <a:rPr lang="en-GB" sz="800" dirty="0" err="1">
                <a:solidFill>
                  <a:prstClr val="black"/>
                </a:solidFill>
                <a:cs typeface="Arial" panose="020B0604020202020204" pitchFamily="34" charset="0"/>
              </a:rPr>
              <a:t>Reprod</a:t>
            </a:r>
            <a:r>
              <a:rPr lang="en-GB" sz="800" dirty="0">
                <a:solidFill>
                  <a:prstClr val="black"/>
                </a:solidFill>
                <a:cs typeface="Arial" panose="020B0604020202020204" pitchFamily="34" charset="0"/>
              </a:rPr>
              <a:t> </a:t>
            </a:r>
            <a:r>
              <a:rPr lang="de-DE" sz="800" dirty="0"/>
              <a:t>2017;32(5):1019</a:t>
            </a:r>
            <a:r>
              <a:rPr lang="en-US" sz="800" dirty="0"/>
              <a:t>–</a:t>
            </a:r>
            <a:r>
              <a:rPr lang="de-DE" sz="800" dirty="0"/>
              <a:t>1027</a:t>
            </a:r>
            <a:r>
              <a:rPr lang="en-GB" sz="800" dirty="0">
                <a:solidFill>
                  <a:prstClr val="black"/>
                </a:solidFill>
                <a:cs typeface="Arial" panose="020B0604020202020204" pitchFamily="34" charset="0"/>
              </a:rPr>
              <a:t>; permission conveyed through Copyright Clearance </a:t>
            </a:r>
            <a:r>
              <a:rPr lang="en-GB" sz="800" dirty="0" err="1">
                <a:solidFill>
                  <a:prstClr val="black"/>
                </a:solidFill>
                <a:cs typeface="Arial" panose="020B0604020202020204" pitchFamily="34" charset="0"/>
              </a:rPr>
              <a:t>Center</a:t>
            </a:r>
            <a:r>
              <a:rPr lang="en-GB" sz="800" dirty="0">
                <a:solidFill>
                  <a:prstClr val="black"/>
                </a:solidFill>
                <a:cs typeface="Arial" panose="020B0604020202020204" pitchFamily="34" charset="0"/>
              </a:rPr>
              <a:t>, Inc.</a:t>
            </a:r>
            <a:endParaRPr lang="en-US" sz="800" dirty="0">
              <a:solidFill>
                <a:prstClr val="black"/>
              </a:solidFill>
              <a:cs typeface="Arial" panose="020B0604020202020204" pitchFamily="34" charset="0"/>
            </a:endParaRPr>
          </a:p>
        </p:txBody>
      </p:sp>
      <p:sp>
        <p:nvSpPr>
          <p:cNvPr id="12" name="Footer Placeholder 12"/>
          <p:cNvSpPr txBox="1">
            <a:spLocks/>
          </p:cNvSpPr>
          <p:nvPr/>
        </p:nvSpPr>
        <p:spPr>
          <a:xfrm>
            <a:off x="523608" y="5557613"/>
            <a:ext cx="8208912" cy="365125"/>
          </a:xfrm>
          <a:prstGeom prst="rect">
            <a:avLst/>
          </a:prstGeom>
        </p:spPr>
        <p:txBody>
          <a:bodyPr vert="horz" lIns="0" tIns="36000" rIns="0" bIns="0" rtlCol="0" anchor="b"/>
          <a:lstStyle>
            <a:defPPr>
              <a:defRPr lang="en-US"/>
            </a:defPPr>
            <a:lvl1pPr marL="0" algn="l" defTabSz="914400" rtl="0" eaLnBrk="1" latinLnBrk="0" hangingPunct="1">
              <a:defRPr lang="en-GB" sz="900"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baseline="30000" dirty="0" err="1">
                <a:solidFill>
                  <a:prstClr val="black"/>
                </a:solidFill>
                <a:latin typeface="+mn-lt"/>
              </a:rPr>
              <a:t>a</a:t>
            </a:r>
            <a:r>
              <a:rPr lang="en-US" dirty="0" err="1">
                <a:solidFill>
                  <a:prstClr val="black"/>
                </a:solidFill>
                <a:latin typeface="+mn-lt"/>
              </a:rPr>
              <a:t>Percentages</a:t>
            </a:r>
            <a:r>
              <a:rPr lang="en-US" dirty="0">
                <a:solidFill>
                  <a:prstClr val="black"/>
                </a:solidFill>
                <a:latin typeface="+mn-lt"/>
              </a:rPr>
              <a:t> are based on the number of subjects in the full analysis sample with data available. BMI values were calculated from the following populations: </a:t>
            </a:r>
            <a:r>
              <a:rPr lang="en-US" baseline="30000" dirty="0" err="1">
                <a:solidFill>
                  <a:prstClr val="black"/>
                </a:solidFill>
                <a:latin typeface="+mn-lt"/>
              </a:rPr>
              <a:t>b</a:t>
            </a:r>
            <a:r>
              <a:rPr lang="en-US" dirty="0" err="1">
                <a:solidFill>
                  <a:prstClr val="black"/>
                </a:solidFill>
                <a:latin typeface="+mn-lt"/>
              </a:rPr>
              <a:t>n</a:t>
            </a:r>
            <a:r>
              <a:rPr lang="en-US" dirty="0">
                <a:solidFill>
                  <a:prstClr val="black"/>
                </a:solidFill>
                <a:latin typeface="+mn-lt"/>
              </a:rPr>
              <a:t>=496; </a:t>
            </a:r>
            <a:r>
              <a:rPr lang="en-US" baseline="30000" dirty="0" err="1">
                <a:solidFill>
                  <a:prstClr val="black"/>
                </a:solidFill>
                <a:latin typeface="+mn-lt"/>
              </a:rPr>
              <a:t>c</a:t>
            </a:r>
            <a:r>
              <a:rPr lang="en-US" dirty="0" err="1">
                <a:solidFill>
                  <a:prstClr val="black"/>
                </a:solidFill>
                <a:latin typeface="+mn-lt"/>
              </a:rPr>
              <a:t>n</a:t>
            </a:r>
            <a:r>
              <a:rPr lang="en-US" dirty="0">
                <a:solidFill>
                  <a:prstClr val="black"/>
                </a:solidFill>
                <a:latin typeface="+mn-lt"/>
              </a:rPr>
              <a:t>=476; </a:t>
            </a:r>
            <a:r>
              <a:rPr lang="en-US" baseline="30000" dirty="0" err="1">
                <a:solidFill>
                  <a:prstClr val="black"/>
                </a:solidFill>
                <a:latin typeface="+mn-lt"/>
              </a:rPr>
              <a:t>d</a:t>
            </a:r>
            <a:r>
              <a:rPr lang="en-US" dirty="0" err="1">
                <a:solidFill>
                  <a:prstClr val="black"/>
                </a:solidFill>
                <a:latin typeface="+mn-lt"/>
              </a:rPr>
              <a:t>n</a:t>
            </a:r>
            <a:r>
              <a:rPr lang="en-US" dirty="0">
                <a:solidFill>
                  <a:prstClr val="black"/>
                </a:solidFill>
                <a:latin typeface="+mn-lt"/>
              </a:rPr>
              <a:t>=972</a:t>
            </a:r>
          </a:p>
        </p:txBody>
      </p:sp>
      <p:graphicFrame>
        <p:nvGraphicFramePr>
          <p:cNvPr id="10" name="Table 9"/>
          <p:cNvGraphicFramePr>
            <a:graphicFrameLocks noGrp="1"/>
          </p:cNvGraphicFramePr>
          <p:nvPr>
            <p:extLst>
              <p:ext uri="{D42A27DB-BD31-4B8C-83A1-F6EECF244321}">
                <p14:modId xmlns:p14="http://schemas.microsoft.com/office/powerpoint/2010/main" val="1051512574"/>
              </p:ext>
            </p:extLst>
          </p:nvPr>
        </p:nvGraphicFramePr>
        <p:xfrm>
          <a:off x="499224" y="1812735"/>
          <a:ext cx="8208910" cy="4110003"/>
        </p:xfrm>
        <a:graphic>
          <a:graphicData uri="http://schemas.openxmlformats.org/drawingml/2006/table">
            <a:tbl>
              <a:tblPr firstRow="1" firstCol="1" bandRow="1">
                <a:tableStyleId>{7DF18680-E054-41AD-8BC1-D1AEF772440D}</a:tableStyleId>
              </a:tblPr>
              <a:tblGrid>
                <a:gridCol w="3394720">
                  <a:extLst>
                    <a:ext uri="{9D8B030D-6E8A-4147-A177-3AD203B41FA5}">
                      <a16:colId xmlns:a16="http://schemas.microsoft.com/office/drawing/2014/main" xmlns="" val="20000"/>
                    </a:ext>
                  </a:extLst>
                </a:gridCol>
                <a:gridCol w="1604730">
                  <a:extLst>
                    <a:ext uri="{9D8B030D-6E8A-4147-A177-3AD203B41FA5}">
                      <a16:colId xmlns:a16="http://schemas.microsoft.com/office/drawing/2014/main" xmlns="" val="20001"/>
                    </a:ext>
                  </a:extLst>
                </a:gridCol>
                <a:gridCol w="1604730">
                  <a:extLst>
                    <a:ext uri="{9D8B030D-6E8A-4147-A177-3AD203B41FA5}">
                      <a16:colId xmlns:a16="http://schemas.microsoft.com/office/drawing/2014/main" xmlns="" val="20002"/>
                    </a:ext>
                  </a:extLst>
                </a:gridCol>
                <a:gridCol w="1604730">
                  <a:extLst>
                    <a:ext uri="{9D8B030D-6E8A-4147-A177-3AD203B41FA5}">
                      <a16:colId xmlns:a16="http://schemas.microsoft.com/office/drawing/2014/main" xmlns="" val="20003"/>
                    </a:ext>
                  </a:extLst>
                </a:gridCol>
              </a:tblGrid>
              <a:tr h="576066">
                <a:tc>
                  <a:txBody>
                    <a:bodyPr/>
                    <a:lstStyle/>
                    <a:p>
                      <a:pPr marL="0" algn="ctr" defTabSz="914400" rtl="0" eaLnBrk="1" latinLnBrk="0" hangingPunct="1">
                        <a:spcBef>
                          <a:spcPts val="200"/>
                        </a:spcBef>
                        <a:spcAft>
                          <a:spcPts val="0"/>
                        </a:spcAft>
                      </a:pPr>
                      <a:endParaRPr lang="de-DE" sz="1200" b="1" kern="1200" dirty="0">
                        <a:solidFill>
                          <a:schemeClr val="lt1"/>
                        </a:solidFill>
                        <a:latin typeface="+mn-lt"/>
                        <a:ea typeface="+mn-ea"/>
                        <a:cs typeface="Arial" panose="020B0604020202020204" pitchFamily="34" charset="0"/>
                      </a:endParaRPr>
                    </a:p>
                  </a:txBody>
                  <a:tcPr marL="68580" marR="68580" marT="72000" marB="72000" anchor="ctr"/>
                </a:tc>
                <a:tc>
                  <a:txBody>
                    <a:bodyPr/>
                    <a:lstStyle/>
                    <a:p>
                      <a:pPr marL="0" algn="ctr" defTabSz="914400" rtl="0" eaLnBrk="1" latinLnBrk="0" hangingPunct="1">
                        <a:spcBef>
                          <a:spcPts val="200"/>
                        </a:spcBef>
                        <a:spcAft>
                          <a:spcPts val="0"/>
                        </a:spcAft>
                      </a:pPr>
                      <a:r>
                        <a:rPr lang="en-US" sz="1200" kern="1200" dirty="0"/>
                        <a:t>Oral DYD </a:t>
                      </a:r>
                      <a:br>
                        <a:rPr lang="en-US" sz="1200" kern="1200" dirty="0"/>
                      </a:br>
                      <a:r>
                        <a:rPr lang="en-US" sz="1200" kern="1200" dirty="0"/>
                        <a:t>(n=497)</a:t>
                      </a:r>
                      <a:endParaRPr lang="de-DE" sz="1200" b="1" kern="1200" dirty="0">
                        <a:solidFill>
                          <a:schemeClr val="lt1"/>
                        </a:solidFill>
                        <a:latin typeface="+mn-lt"/>
                        <a:ea typeface="+mn-ea"/>
                        <a:cs typeface="Arial" panose="020B0604020202020204" pitchFamily="34" charset="0"/>
                      </a:endParaRPr>
                    </a:p>
                  </a:txBody>
                  <a:tcPr marL="68580" marR="68580" marT="72000" marB="72000" anchor="ctr"/>
                </a:tc>
                <a:tc>
                  <a:txBody>
                    <a:bodyPr/>
                    <a:lstStyle/>
                    <a:p>
                      <a:pPr marL="0" algn="ctr" defTabSz="914400" rtl="0" eaLnBrk="1" latinLnBrk="0" hangingPunct="1">
                        <a:spcBef>
                          <a:spcPts val="200"/>
                        </a:spcBef>
                        <a:spcAft>
                          <a:spcPts val="0"/>
                        </a:spcAft>
                      </a:pPr>
                      <a:r>
                        <a:rPr lang="en-US" sz="1200" kern="1200" dirty="0"/>
                        <a:t>MVP</a:t>
                      </a:r>
                      <a:br>
                        <a:rPr lang="en-US" sz="1200" kern="1200" dirty="0"/>
                      </a:br>
                      <a:r>
                        <a:rPr lang="en-US" sz="1200" kern="1200" dirty="0"/>
                        <a:t>(n=477)</a:t>
                      </a:r>
                      <a:endParaRPr lang="de-DE" sz="1200" b="1" kern="1200" dirty="0">
                        <a:solidFill>
                          <a:schemeClr val="lt1"/>
                        </a:solidFill>
                        <a:latin typeface="+mn-lt"/>
                        <a:ea typeface="+mn-ea"/>
                        <a:cs typeface="Arial" panose="020B0604020202020204" pitchFamily="34" charset="0"/>
                      </a:endParaRPr>
                    </a:p>
                  </a:txBody>
                  <a:tcPr marL="68580" marR="68580" marT="72000" marB="72000" anchor="ctr"/>
                </a:tc>
                <a:tc>
                  <a:txBody>
                    <a:bodyPr/>
                    <a:lstStyle/>
                    <a:p>
                      <a:pPr marL="0" marR="0" lvl="0" indent="0" algn="ctr" defTabSz="914400" rtl="0" eaLnBrk="1" fontAlgn="auto" latinLnBrk="0" hangingPunct="1">
                        <a:lnSpc>
                          <a:spcPct val="100000"/>
                        </a:lnSpc>
                        <a:spcBef>
                          <a:spcPts val="200"/>
                        </a:spcBef>
                        <a:spcAft>
                          <a:spcPts val="0"/>
                        </a:spcAft>
                        <a:buClrTx/>
                        <a:buSzTx/>
                        <a:buFontTx/>
                        <a:buNone/>
                        <a:tabLst/>
                        <a:defRPr/>
                      </a:pPr>
                      <a:r>
                        <a:rPr lang="en-US" sz="1200" kern="1200" dirty="0"/>
                        <a:t>Total population</a:t>
                      </a:r>
                      <a:br>
                        <a:rPr lang="en-US" sz="1200" kern="1200" dirty="0"/>
                      </a:br>
                      <a:r>
                        <a:rPr lang="en-US" sz="1200" kern="1200" dirty="0"/>
                        <a:t>(N=974)</a:t>
                      </a:r>
                      <a:endParaRPr lang="de-DE" sz="1200" b="1" kern="1200" dirty="0">
                        <a:solidFill>
                          <a:schemeClr val="lt1"/>
                        </a:solidFill>
                        <a:latin typeface="+mn-lt"/>
                        <a:ea typeface="+mn-ea"/>
                        <a:cs typeface="Arial" panose="020B0604020202020204" pitchFamily="34" charset="0"/>
                      </a:endParaRPr>
                    </a:p>
                  </a:txBody>
                  <a:tcPr marL="68580" marR="68580" marT="72000" marB="72000" anchor="ctr"/>
                </a:tc>
                <a:extLst>
                  <a:ext uri="{0D108BD9-81ED-4DB2-BD59-A6C34878D82A}">
                    <a16:rowId xmlns:a16="http://schemas.microsoft.com/office/drawing/2014/main" xmlns="" val="10000"/>
                  </a:ext>
                </a:extLst>
              </a:tr>
              <a:tr h="321267">
                <a:tc>
                  <a:txBody>
                    <a:bodyPr/>
                    <a:lstStyle/>
                    <a:p>
                      <a:pPr>
                        <a:lnSpc>
                          <a:spcPct val="100000"/>
                        </a:lnSpc>
                        <a:spcBef>
                          <a:spcPts val="0"/>
                        </a:spcBef>
                        <a:spcAft>
                          <a:spcPts val="0"/>
                        </a:spcAft>
                      </a:pPr>
                      <a:r>
                        <a:rPr lang="en-US" sz="1200" dirty="0">
                          <a:solidFill>
                            <a:schemeClr val="tx1"/>
                          </a:solidFill>
                          <a:effectLst/>
                        </a:rPr>
                        <a:t>Mean age, years (SD)</a:t>
                      </a:r>
                      <a:endParaRPr lang="de-DE" sz="1200" b="0" dirty="0">
                        <a:solidFill>
                          <a:schemeClr val="tx1"/>
                        </a:solidFill>
                        <a:effectLst/>
                        <a:latin typeface="+mn-lt"/>
                        <a:ea typeface="Times New Roman"/>
                        <a:cs typeface="Arial" panose="020B0604020202020204" pitchFamily="34" charset="0"/>
                      </a:endParaRPr>
                    </a:p>
                  </a:txBody>
                  <a:tcPr marL="68580" marR="68580" marT="36000" marB="36000">
                    <a:solidFill>
                      <a:srgbClr val="FF0000"/>
                    </a:solidFill>
                  </a:tcPr>
                </a:tc>
                <a:tc>
                  <a:txBody>
                    <a:bodyPr/>
                    <a:lstStyle/>
                    <a:p>
                      <a:pPr marL="0" algn="ctr" defTabSz="914400" rtl="0" eaLnBrk="1" latinLnBrk="0" hangingPunct="1">
                        <a:lnSpc>
                          <a:spcPct val="100000"/>
                        </a:lnSpc>
                        <a:spcBef>
                          <a:spcPts val="0"/>
                        </a:spcBef>
                        <a:spcAft>
                          <a:spcPts val="0"/>
                        </a:spcAft>
                      </a:pPr>
                      <a:r>
                        <a:rPr lang="en-US" sz="1200" kern="1200" dirty="0">
                          <a:effectLst/>
                        </a:rPr>
                        <a:t>32.5 (4.5)</a:t>
                      </a:r>
                      <a:endParaRPr lang="de-DE" sz="1200" b="0" kern="1200" dirty="0">
                        <a:solidFill>
                          <a:schemeClr val="tx1"/>
                        </a:solidFill>
                        <a:effectLst/>
                        <a:latin typeface="+mn-lt"/>
                        <a:ea typeface="+mn-ea"/>
                        <a:cs typeface="Arial" panose="020B0604020202020204" pitchFamily="34" charset="0"/>
                      </a:endParaRPr>
                    </a:p>
                  </a:txBody>
                  <a:tcPr marL="68580" marR="68580" marT="36000" marB="36000">
                    <a:solidFill>
                      <a:schemeClr val="tx1"/>
                    </a:solidFill>
                  </a:tcPr>
                </a:tc>
                <a:tc>
                  <a:txBody>
                    <a:bodyPr/>
                    <a:lstStyle/>
                    <a:p>
                      <a:pPr marL="0" algn="ctr" defTabSz="914400" rtl="0" eaLnBrk="1" latinLnBrk="0" hangingPunct="1">
                        <a:lnSpc>
                          <a:spcPct val="100000"/>
                        </a:lnSpc>
                        <a:spcBef>
                          <a:spcPts val="0"/>
                        </a:spcBef>
                        <a:spcAft>
                          <a:spcPts val="0"/>
                        </a:spcAft>
                      </a:pPr>
                      <a:r>
                        <a:rPr lang="en-US" sz="1200" kern="1200" dirty="0">
                          <a:effectLst/>
                        </a:rPr>
                        <a:t>32.5 (4.4)</a:t>
                      </a:r>
                      <a:endParaRPr lang="de-DE" sz="1200" b="0" kern="1200" dirty="0">
                        <a:solidFill>
                          <a:schemeClr val="tx1"/>
                        </a:solidFill>
                        <a:effectLst/>
                        <a:latin typeface="+mn-lt"/>
                        <a:ea typeface="+mn-ea"/>
                        <a:cs typeface="Arial" panose="020B0604020202020204" pitchFamily="34" charset="0"/>
                      </a:endParaRPr>
                    </a:p>
                  </a:txBody>
                  <a:tcPr marL="68580" marR="68580" marT="36000" marB="36000">
                    <a:solidFill>
                      <a:schemeClr val="tx1"/>
                    </a:solidFill>
                  </a:tcPr>
                </a:tc>
                <a:tc>
                  <a:txBody>
                    <a:bodyPr/>
                    <a:lstStyle/>
                    <a:p>
                      <a:pPr marL="0" algn="ctr" defTabSz="914400" rtl="0" eaLnBrk="1" latinLnBrk="0" hangingPunct="1">
                        <a:lnSpc>
                          <a:spcPct val="100000"/>
                        </a:lnSpc>
                        <a:spcBef>
                          <a:spcPts val="0"/>
                        </a:spcBef>
                        <a:spcAft>
                          <a:spcPts val="0"/>
                        </a:spcAft>
                      </a:pPr>
                      <a:r>
                        <a:rPr lang="en-US" sz="1200" kern="1200" dirty="0">
                          <a:effectLst/>
                        </a:rPr>
                        <a:t>32.5 (4.4)</a:t>
                      </a:r>
                      <a:endParaRPr lang="de-DE" sz="1200" b="0" kern="1200" dirty="0">
                        <a:solidFill>
                          <a:schemeClr val="tx1"/>
                        </a:solidFill>
                        <a:effectLst/>
                        <a:latin typeface="+mn-lt"/>
                        <a:ea typeface="+mn-ea"/>
                        <a:cs typeface="Arial" panose="020B0604020202020204" pitchFamily="34" charset="0"/>
                      </a:endParaRPr>
                    </a:p>
                  </a:txBody>
                  <a:tcPr marL="68580" marR="68580" marT="36000" marB="36000">
                    <a:solidFill>
                      <a:schemeClr val="tx1"/>
                    </a:solidFill>
                  </a:tcPr>
                </a:tc>
                <a:extLst>
                  <a:ext uri="{0D108BD9-81ED-4DB2-BD59-A6C34878D82A}">
                    <a16:rowId xmlns:a16="http://schemas.microsoft.com/office/drawing/2014/main" xmlns="" val="10001"/>
                  </a:ext>
                </a:extLst>
              </a:tr>
              <a:tr h="321267">
                <a:tc>
                  <a:txBody>
                    <a:bodyPr/>
                    <a:lstStyle/>
                    <a:p>
                      <a:pPr>
                        <a:lnSpc>
                          <a:spcPct val="100000"/>
                        </a:lnSpc>
                        <a:spcBef>
                          <a:spcPts val="0"/>
                        </a:spcBef>
                        <a:spcAft>
                          <a:spcPts val="0"/>
                        </a:spcAft>
                      </a:pPr>
                      <a:r>
                        <a:rPr lang="en-US" sz="1200" dirty="0">
                          <a:solidFill>
                            <a:schemeClr val="tx1"/>
                          </a:solidFill>
                          <a:effectLst/>
                        </a:rPr>
                        <a:t>Age category, n (%)</a:t>
                      </a:r>
                      <a:r>
                        <a:rPr lang="en-US" sz="1200" baseline="30000" dirty="0">
                          <a:solidFill>
                            <a:schemeClr val="tx1"/>
                          </a:solidFill>
                          <a:effectLst/>
                        </a:rPr>
                        <a:t>a</a:t>
                      </a:r>
                      <a:endParaRPr lang="de-DE" sz="1200" b="0" baseline="30000" dirty="0">
                        <a:solidFill>
                          <a:schemeClr val="tx1"/>
                        </a:solidFill>
                        <a:effectLst/>
                        <a:latin typeface="+mn-lt"/>
                        <a:ea typeface="Times New Roman"/>
                        <a:cs typeface="Arial" panose="020B0604020202020204" pitchFamily="34" charset="0"/>
                      </a:endParaRPr>
                    </a:p>
                  </a:txBody>
                  <a:tcPr marL="68580" marR="68580" marT="36000" marB="36000">
                    <a:solidFill>
                      <a:srgbClr val="FF0000"/>
                    </a:solidFill>
                  </a:tcPr>
                </a:tc>
                <a:tc>
                  <a:txBody>
                    <a:bodyPr/>
                    <a:lstStyle/>
                    <a:p>
                      <a:pPr marL="0" algn="ctr" defTabSz="914400" rtl="0" eaLnBrk="1" latinLnBrk="0" hangingPunct="1">
                        <a:lnSpc>
                          <a:spcPct val="100000"/>
                        </a:lnSpc>
                        <a:spcBef>
                          <a:spcPts val="0"/>
                        </a:spcBef>
                        <a:spcAft>
                          <a:spcPts val="0"/>
                        </a:spcAft>
                      </a:pPr>
                      <a:r>
                        <a:rPr lang="en-US" sz="1200" kern="1200" dirty="0">
                          <a:effectLst/>
                        </a:rPr>
                        <a:t> </a:t>
                      </a:r>
                      <a:endParaRPr lang="de-DE" sz="1200" b="0" kern="1200" dirty="0">
                        <a:solidFill>
                          <a:schemeClr val="tx1"/>
                        </a:solidFill>
                        <a:effectLst/>
                        <a:latin typeface="+mn-lt"/>
                        <a:ea typeface="+mn-ea"/>
                        <a:cs typeface="Arial" panose="020B0604020202020204" pitchFamily="34" charset="0"/>
                      </a:endParaRPr>
                    </a:p>
                  </a:txBody>
                  <a:tcPr marL="68580" marR="68580" marT="36000" marB="36000">
                    <a:solidFill>
                      <a:schemeClr val="tx1"/>
                    </a:solidFill>
                  </a:tcPr>
                </a:tc>
                <a:tc>
                  <a:txBody>
                    <a:bodyPr/>
                    <a:lstStyle/>
                    <a:p>
                      <a:pPr marL="0" algn="ctr" defTabSz="914400" rtl="0" eaLnBrk="1" latinLnBrk="0" hangingPunct="1">
                        <a:lnSpc>
                          <a:spcPct val="100000"/>
                        </a:lnSpc>
                        <a:spcBef>
                          <a:spcPts val="0"/>
                        </a:spcBef>
                        <a:spcAft>
                          <a:spcPts val="0"/>
                        </a:spcAft>
                      </a:pPr>
                      <a:r>
                        <a:rPr lang="en-US" sz="1200" kern="1200" dirty="0">
                          <a:effectLst/>
                        </a:rPr>
                        <a:t> </a:t>
                      </a:r>
                      <a:endParaRPr lang="de-DE" sz="1200" b="0" kern="1200" dirty="0">
                        <a:solidFill>
                          <a:schemeClr val="tx1"/>
                        </a:solidFill>
                        <a:effectLst/>
                        <a:latin typeface="+mn-lt"/>
                        <a:ea typeface="+mn-ea"/>
                        <a:cs typeface="Arial" panose="020B0604020202020204" pitchFamily="34" charset="0"/>
                      </a:endParaRPr>
                    </a:p>
                  </a:txBody>
                  <a:tcPr marL="68580" marR="68580" marT="36000" marB="36000">
                    <a:solidFill>
                      <a:schemeClr val="tx1"/>
                    </a:solidFill>
                  </a:tcPr>
                </a:tc>
                <a:tc>
                  <a:txBody>
                    <a:bodyPr/>
                    <a:lstStyle/>
                    <a:p>
                      <a:pPr marL="0" algn="ctr" defTabSz="914400" rtl="0" eaLnBrk="1" latinLnBrk="0" hangingPunct="1">
                        <a:lnSpc>
                          <a:spcPct val="100000"/>
                        </a:lnSpc>
                        <a:spcBef>
                          <a:spcPts val="0"/>
                        </a:spcBef>
                        <a:spcAft>
                          <a:spcPts val="0"/>
                        </a:spcAft>
                      </a:pPr>
                      <a:r>
                        <a:rPr lang="en-US" sz="1200" kern="1200" dirty="0">
                          <a:effectLst/>
                        </a:rPr>
                        <a:t> </a:t>
                      </a:r>
                      <a:endParaRPr lang="de-DE" sz="1200" b="0" kern="1200" dirty="0">
                        <a:solidFill>
                          <a:schemeClr val="tx1"/>
                        </a:solidFill>
                        <a:effectLst/>
                        <a:latin typeface="+mn-lt"/>
                        <a:ea typeface="+mn-ea"/>
                        <a:cs typeface="Arial" panose="020B0604020202020204" pitchFamily="34" charset="0"/>
                      </a:endParaRPr>
                    </a:p>
                  </a:txBody>
                  <a:tcPr marL="68580" marR="68580" marT="36000" marB="36000">
                    <a:solidFill>
                      <a:schemeClr val="tx1"/>
                    </a:solidFill>
                  </a:tcPr>
                </a:tc>
                <a:extLst>
                  <a:ext uri="{0D108BD9-81ED-4DB2-BD59-A6C34878D82A}">
                    <a16:rowId xmlns:a16="http://schemas.microsoft.com/office/drawing/2014/main" xmlns="" val="10002"/>
                  </a:ext>
                </a:extLst>
              </a:tr>
              <a:tr h="321267">
                <a:tc>
                  <a:txBody>
                    <a:bodyPr/>
                    <a:lstStyle/>
                    <a:p>
                      <a:pPr marL="457200" lvl="1" algn="l" defTabSz="914400" rtl="0" eaLnBrk="1" latinLnBrk="0" hangingPunct="1">
                        <a:lnSpc>
                          <a:spcPct val="100000"/>
                        </a:lnSpc>
                        <a:spcBef>
                          <a:spcPts val="0"/>
                        </a:spcBef>
                        <a:spcAft>
                          <a:spcPts val="0"/>
                        </a:spcAft>
                      </a:pPr>
                      <a:r>
                        <a:rPr lang="en-US" sz="1200" kern="1200" dirty="0">
                          <a:solidFill>
                            <a:schemeClr val="tx1"/>
                          </a:solidFill>
                          <a:effectLst/>
                        </a:rPr>
                        <a:t>≤35 years of age</a:t>
                      </a:r>
                      <a:endParaRPr lang="de-DE" sz="1200" b="0" kern="1200" dirty="0">
                        <a:solidFill>
                          <a:schemeClr val="tx1"/>
                        </a:solidFill>
                        <a:effectLst/>
                        <a:latin typeface="+mn-lt"/>
                        <a:ea typeface="+mn-ea"/>
                        <a:cs typeface="Arial" panose="020B0604020202020204" pitchFamily="34" charset="0"/>
                      </a:endParaRPr>
                    </a:p>
                  </a:txBody>
                  <a:tcPr marL="68580" marR="68580" marT="36000" marB="36000">
                    <a:solidFill>
                      <a:srgbClr val="FF0000"/>
                    </a:solidFill>
                  </a:tcPr>
                </a:tc>
                <a:tc>
                  <a:txBody>
                    <a:bodyPr/>
                    <a:lstStyle/>
                    <a:p>
                      <a:pPr marL="0" algn="ctr" defTabSz="914400" rtl="0" eaLnBrk="1" latinLnBrk="0" hangingPunct="1">
                        <a:lnSpc>
                          <a:spcPct val="100000"/>
                        </a:lnSpc>
                        <a:spcBef>
                          <a:spcPts val="0"/>
                        </a:spcBef>
                        <a:spcAft>
                          <a:spcPts val="0"/>
                        </a:spcAft>
                      </a:pPr>
                      <a:r>
                        <a:rPr lang="en-US" sz="1200" kern="1200" dirty="0">
                          <a:effectLst/>
                        </a:rPr>
                        <a:t>352 (70.8)</a:t>
                      </a:r>
                      <a:endParaRPr lang="de-DE" sz="1200" b="0" kern="1200" dirty="0">
                        <a:solidFill>
                          <a:schemeClr val="tx1"/>
                        </a:solidFill>
                        <a:effectLst/>
                        <a:latin typeface="+mn-lt"/>
                        <a:ea typeface="+mn-ea"/>
                        <a:cs typeface="Arial" panose="020B0604020202020204" pitchFamily="34" charset="0"/>
                      </a:endParaRPr>
                    </a:p>
                  </a:txBody>
                  <a:tcPr marL="68580" marR="68580" marT="36000" marB="36000">
                    <a:solidFill>
                      <a:schemeClr val="tx1"/>
                    </a:solidFill>
                  </a:tcPr>
                </a:tc>
                <a:tc>
                  <a:txBody>
                    <a:bodyPr/>
                    <a:lstStyle/>
                    <a:p>
                      <a:pPr marL="0" algn="ctr" defTabSz="914400" rtl="0" eaLnBrk="1" latinLnBrk="0" hangingPunct="1">
                        <a:lnSpc>
                          <a:spcPct val="100000"/>
                        </a:lnSpc>
                        <a:spcBef>
                          <a:spcPts val="0"/>
                        </a:spcBef>
                        <a:spcAft>
                          <a:spcPts val="0"/>
                        </a:spcAft>
                      </a:pPr>
                      <a:r>
                        <a:rPr lang="en-US" sz="1200" kern="1200" dirty="0">
                          <a:effectLst/>
                        </a:rPr>
                        <a:t>348 (73.0)</a:t>
                      </a:r>
                      <a:endParaRPr lang="de-DE" sz="1200" b="0" kern="1200" dirty="0">
                        <a:solidFill>
                          <a:schemeClr val="tx1"/>
                        </a:solidFill>
                        <a:effectLst/>
                        <a:latin typeface="+mn-lt"/>
                        <a:ea typeface="+mn-ea"/>
                        <a:cs typeface="Arial" panose="020B0604020202020204" pitchFamily="34" charset="0"/>
                      </a:endParaRPr>
                    </a:p>
                  </a:txBody>
                  <a:tcPr marL="68580" marR="68580" marT="36000" marB="36000">
                    <a:solidFill>
                      <a:schemeClr val="tx1"/>
                    </a:solidFill>
                  </a:tcPr>
                </a:tc>
                <a:tc>
                  <a:txBody>
                    <a:bodyPr/>
                    <a:lstStyle/>
                    <a:p>
                      <a:pPr marL="0" algn="ctr" defTabSz="914400" rtl="0" eaLnBrk="1" latinLnBrk="0" hangingPunct="1">
                        <a:lnSpc>
                          <a:spcPct val="100000"/>
                        </a:lnSpc>
                        <a:spcBef>
                          <a:spcPts val="0"/>
                        </a:spcBef>
                        <a:spcAft>
                          <a:spcPts val="0"/>
                        </a:spcAft>
                      </a:pPr>
                      <a:r>
                        <a:rPr lang="en-US" sz="1200" kern="1200" dirty="0">
                          <a:effectLst/>
                        </a:rPr>
                        <a:t>700 (71.9)</a:t>
                      </a:r>
                      <a:endParaRPr lang="de-DE" sz="1200" b="0" kern="1200" dirty="0">
                        <a:solidFill>
                          <a:schemeClr val="tx1"/>
                        </a:solidFill>
                        <a:effectLst/>
                        <a:latin typeface="+mn-lt"/>
                        <a:ea typeface="+mn-ea"/>
                        <a:cs typeface="Arial" panose="020B0604020202020204" pitchFamily="34" charset="0"/>
                      </a:endParaRPr>
                    </a:p>
                  </a:txBody>
                  <a:tcPr marL="68580" marR="68580" marT="36000" marB="36000">
                    <a:solidFill>
                      <a:schemeClr val="tx1"/>
                    </a:solidFill>
                  </a:tcPr>
                </a:tc>
                <a:extLst>
                  <a:ext uri="{0D108BD9-81ED-4DB2-BD59-A6C34878D82A}">
                    <a16:rowId xmlns:a16="http://schemas.microsoft.com/office/drawing/2014/main" xmlns="" val="10003"/>
                  </a:ext>
                </a:extLst>
              </a:tr>
              <a:tr h="321267">
                <a:tc>
                  <a:txBody>
                    <a:bodyPr/>
                    <a:lstStyle/>
                    <a:p>
                      <a:pPr marL="457200" lvl="1" algn="l" defTabSz="914400" rtl="0" eaLnBrk="1" latinLnBrk="0" hangingPunct="1">
                        <a:lnSpc>
                          <a:spcPct val="100000"/>
                        </a:lnSpc>
                        <a:spcBef>
                          <a:spcPts val="0"/>
                        </a:spcBef>
                        <a:spcAft>
                          <a:spcPts val="0"/>
                        </a:spcAft>
                      </a:pPr>
                      <a:r>
                        <a:rPr lang="en-US" sz="1200" kern="1200" dirty="0">
                          <a:solidFill>
                            <a:schemeClr val="tx1"/>
                          </a:solidFill>
                          <a:effectLst/>
                        </a:rPr>
                        <a:t>&gt;35 years of age</a:t>
                      </a:r>
                      <a:endParaRPr lang="de-DE" sz="1200" b="0" kern="1200" dirty="0">
                        <a:solidFill>
                          <a:schemeClr val="tx1"/>
                        </a:solidFill>
                        <a:effectLst/>
                        <a:latin typeface="+mn-lt"/>
                        <a:ea typeface="+mn-ea"/>
                        <a:cs typeface="Arial" panose="020B0604020202020204" pitchFamily="34" charset="0"/>
                      </a:endParaRPr>
                    </a:p>
                  </a:txBody>
                  <a:tcPr marL="68580" marR="68580" marT="36000" marB="36000">
                    <a:solidFill>
                      <a:srgbClr val="FF0000"/>
                    </a:solidFill>
                  </a:tcPr>
                </a:tc>
                <a:tc>
                  <a:txBody>
                    <a:bodyPr/>
                    <a:lstStyle/>
                    <a:p>
                      <a:pPr marL="0" algn="ctr" defTabSz="914400" rtl="0" eaLnBrk="1" latinLnBrk="0" hangingPunct="1">
                        <a:lnSpc>
                          <a:spcPct val="100000"/>
                        </a:lnSpc>
                        <a:spcBef>
                          <a:spcPts val="0"/>
                        </a:spcBef>
                        <a:spcAft>
                          <a:spcPts val="0"/>
                        </a:spcAft>
                      </a:pPr>
                      <a:r>
                        <a:rPr lang="en-US" sz="1200" kern="1200" dirty="0">
                          <a:effectLst/>
                        </a:rPr>
                        <a:t>145 (29.2)</a:t>
                      </a:r>
                      <a:endParaRPr lang="de-DE" sz="1200" b="0" kern="1200" dirty="0">
                        <a:solidFill>
                          <a:schemeClr val="tx1"/>
                        </a:solidFill>
                        <a:effectLst/>
                        <a:latin typeface="+mn-lt"/>
                        <a:ea typeface="+mn-ea"/>
                        <a:cs typeface="Arial" panose="020B0604020202020204" pitchFamily="34" charset="0"/>
                      </a:endParaRPr>
                    </a:p>
                  </a:txBody>
                  <a:tcPr marL="68580" marR="68580" marT="36000" marB="36000">
                    <a:solidFill>
                      <a:schemeClr val="tx1"/>
                    </a:solidFill>
                  </a:tcPr>
                </a:tc>
                <a:tc>
                  <a:txBody>
                    <a:bodyPr/>
                    <a:lstStyle/>
                    <a:p>
                      <a:pPr marL="0" algn="ctr" defTabSz="914400" rtl="0" eaLnBrk="1" latinLnBrk="0" hangingPunct="1">
                        <a:lnSpc>
                          <a:spcPct val="100000"/>
                        </a:lnSpc>
                        <a:spcBef>
                          <a:spcPts val="0"/>
                        </a:spcBef>
                        <a:spcAft>
                          <a:spcPts val="0"/>
                        </a:spcAft>
                      </a:pPr>
                      <a:r>
                        <a:rPr lang="en-US" sz="1200" kern="1200" dirty="0">
                          <a:effectLst/>
                        </a:rPr>
                        <a:t>129 (27.0)</a:t>
                      </a:r>
                      <a:endParaRPr lang="de-DE" sz="1200" b="0" kern="1200" dirty="0">
                        <a:solidFill>
                          <a:schemeClr val="tx1"/>
                        </a:solidFill>
                        <a:effectLst/>
                        <a:latin typeface="+mn-lt"/>
                        <a:ea typeface="+mn-ea"/>
                        <a:cs typeface="Arial" panose="020B0604020202020204" pitchFamily="34" charset="0"/>
                      </a:endParaRPr>
                    </a:p>
                  </a:txBody>
                  <a:tcPr marL="68580" marR="68580" marT="36000" marB="36000">
                    <a:solidFill>
                      <a:schemeClr val="tx1"/>
                    </a:solidFill>
                  </a:tcPr>
                </a:tc>
                <a:tc>
                  <a:txBody>
                    <a:bodyPr/>
                    <a:lstStyle/>
                    <a:p>
                      <a:pPr marL="0" algn="ctr" defTabSz="914400" rtl="0" eaLnBrk="1" latinLnBrk="0" hangingPunct="1">
                        <a:lnSpc>
                          <a:spcPct val="100000"/>
                        </a:lnSpc>
                        <a:spcBef>
                          <a:spcPts val="0"/>
                        </a:spcBef>
                        <a:spcAft>
                          <a:spcPts val="0"/>
                        </a:spcAft>
                      </a:pPr>
                      <a:r>
                        <a:rPr lang="en-US" sz="1200" kern="1200" dirty="0">
                          <a:effectLst/>
                        </a:rPr>
                        <a:t>274 (28.1)</a:t>
                      </a:r>
                      <a:endParaRPr lang="de-DE" sz="1200" b="0" kern="1200" dirty="0">
                        <a:solidFill>
                          <a:schemeClr val="tx1"/>
                        </a:solidFill>
                        <a:effectLst/>
                        <a:latin typeface="+mn-lt"/>
                        <a:ea typeface="+mn-ea"/>
                        <a:cs typeface="Arial" panose="020B0604020202020204" pitchFamily="34" charset="0"/>
                      </a:endParaRPr>
                    </a:p>
                  </a:txBody>
                  <a:tcPr marL="68580" marR="68580" marT="36000" marB="36000">
                    <a:solidFill>
                      <a:schemeClr val="tx1"/>
                    </a:solidFill>
                  </a:tcPr>
                </a:tc>
                <a:extLst>
                  <a:ext uri="{0D108BD9-81ED-4DB2-BD59-A6C34878D82A}">
                    <a16:rowId xmlns:a16="http://schemas.microsoft.com/office/drawing/2014/main" xmlns="" val="10004"/>
                  </a:ext>
                </a:extLst>
              </a:tr>
              <a:tr h="321267">
                <a:tc>
                  <a:txBody>
                    <a:bodyPr/>
                    <a:lstStyle/>
                    <a:p>
                      <a:pPr marL="0" algn="l" defTabSz="914400" rtl="0" eaLnBrk="1" latinLnBrk="0" hangingPunct="1">
                        <a:lnSpc>
                          <a:spcPct val="100000"/>
                        </a:lnSpc>
                        <a:spcBef>
                          <a:spcPts val="0"/>
                        </a:spcBef>
                        <a:spcAft>
                          <a:spcPts val="0"/>
                        </a:spcAft>
                      </a:pPr>
                      <a:r>
                        <a:rPr lang="en-US" sz="1200" kern="1200" dirty="0">
                          <a:solidFill>
                            <a:schemeClr val="tx1"/>
                          </a:solidFill>
                          <a:effectLst/>
                        </a:rPr>
                        <a:t>Race or ethnicity, n (%)</a:t>
                      </a:r>
                      <a:r>
                        <a:rPr lang="en-US" sz="1200" baseline="30000" dirty="0">
                          <a:solidFill>
                            <a:schemeClr val="tx1"/>
                          </a:solidFill>
                          <a:effectLst/>
                        </a:rPr>
                        <a:t>a</a:t>
                      </a:r>
                      <a:endParaRPr lang="de-DE" sz="1200" b="0" kern="1200" dirty="0">
                        <a:solidFill>
                          <a:schemeClr val="tx1"/>
                        </a:solidFill>
                        <a:effectLst/>
                        <a:latin typeface="+mn-lt"/>
                        <a:ea typeface="+mn-ea"/>
                        <a:cs typeface="Arial" panose="020B0604020202020204" pitchFamily="34" charset="0"/>
                      </a:endParaRPr>
                    </a:p>
                  </a:txBody>
                  <a:tcPr marL="68580" marR="68580" marT="36000" marB="36000">
                    <a:solidFill>
                      <a:srgbClr val="FF0000"/>
                    </a:solidFill>
                  </a:tcPr>
                </a:tc>
                <a:tc>
                  <a:txBody>
                    <a:bodyPr/>
                    <a:lstStyle/>
                    <a:p>
                      <a:pPr marL="0" algn="ctr" defTabSz="914400" rtl="0" eaLnBrk="1" latinLnBrk="0" hangingPunct="1">
                        <a:lnSpc>
                          <a:spcPct val="100000"/>
                        </a:lnSpc>
                        <a:spcBef>
                          <a:spcPts val="0"/>
                        </a:spcBef>
                        <a:spcAft>
                          <a:spcPts val="0"/>
                        </a:spcAft>
                      </a:pPr>
                      <a:r>
                        <a:rPr lang="en-US" sz="1200" kern="1200" dirty="0">
                          <a:effectLst/>
                        </a:rPr>
                        <a:t> </a:t>
                      </a:r>
                      <a:endParaRPr lang="de-DE" sz="1200" b="0" kern="1200" dirty="0">
                        <a:solidFill>
                          <a:schemeClr val="tx1"/>
                        </a:solidFill>
                        <a:effectLst/>
                        <a:latin typeface="+mn-lt"/>
                        <a:ea typeface="+mn-ea"/>
                        <a:cs typeface="Arial" panose="020B0604020202020204" pitchFamily="34" charset="0"/>
                      </a:endParaRPr>
                    </a:p>
                  </a:txBody>
                  <a:tcPr marL="68580" marR="68580" marT="36000" marB="36000">
                    <a:solidFill>
                      <a:schemeClr val="tx1"/>
                    </a:solidFill>
                  </a:tcPr>
                </a:tc>
                <a:tc>
                  <a:txBody>
                    <a:bodyPr/>
                    <a:lstStyle/>
                    <a:p>
                      <a:pPr marL="0" algn="ctr" defTabSz="914400" rtl="0" eaLnBrk="1" latinLnBrk="0" hangingPunct="1">
                        <a:lnSpc>
                          <a:spcPct val="100000"/>
                        </a:lnSpc>
                        <a:spcBef>
                          <a:spcPts val="0"/>
                        </a:spcBef>
                        <a:spcAft>
                          <a:spcPts val="0"/>
                        </a:spcAft>
                      </a:pPr>
                      <a:r>
                        <a:rPr lang="en-US" sz="1200" kern="1200" dirty="0">
                          <a:effectLst/>
                        </a:rPr>
                        <a:t> </a:t>
                      </a:r>
                      <a:endParaRPr lang="de-DE" sz="1200" b="0" kern="1200" dirty="0">
                        <a:solidFill>
                          <a:schemeClr val="tx1"/>
                        </a:solidFill>
                        <a:effectLst/>
                        <a:latin typeface="+mn-lt"/>
                        <a:ea typeface="+mn-ea"/>
                        <a:cs typeface="Arial" panose="020B0604020202020204" pitchFamily="34" charset="0"/>
                      </a:endParaRPr>
                    </a:p>
                  </a:txBody>
                  <a:tcPr marL="68580" marR="68580" marT="36000" marB="36000">
                    <a:solidFill>
                      <a:schemeClr val="tx1"/>
                    </a:solidFill>
                  </a:tcPr>
                </a:tc>
                <a:tc>
                  <a:txBody>
                    <a:bodyPr/>
                    <a:lstStyle/>
                    <a:p>
                      <a:pPr marL="0" algn="ctr" defTabSz="914400" rtl="0" eaLnBrk="1" latinLnBrk="0" hangingPunct="1">
                        <a:lnSpc>
                          <a:spcPct val="100000"/>
                        </a:lnSpc>
                        <a:spcBef>
                          <a:spcPts val="0"/>
                        </a:spcBef>
                        <a:spcAft>
                          <a:spcPts val="0"/>
                        </a:spcAft>
                      </a:pPr>
                      <a:r>
                        <a:rPr lang="en-US" sz="1200" kern="1200" dirty="0">
                          <a:effectLst/>
                        </a:rPr>
                        <a:t> </a:t>
                      </a:r>
                      <a:endParaRPr lang="de-DE" sz="1200" b="0" kern="1200" dirty="0">
                        <a:solidFill>
                          <a:schemeClr val="tx1"/>
                        </a:solidFill>
                        <a:effectLst/>
                        <a:latin typeface="+mn-lt"/>
                        <a:ea typeface="+mn-ea"/>
                        <a:cs typeface="Arial" panose="020B0604020202020204" pitchFamily="34" charset="0"/>
                      </a:endParaRPr>
                    </a:p>
                  </a:txBody>
                  <a:tcPr marL="68580" marR="68580" marT="36000" marB="36000">
                    <a:solidFill>
                      <a:schemeClr val="tx1"/>
                    </a:solidFill>
                  </a:tcPr>
                </a:tc>
                <a:extLst>
                  <a:ext uri="{0D108BD9-81ED-4DB2-BD59-A6C34878D82A}">
                    <a16:rowId xmlns:a16="http://schemas.microsoft.com/office/drawing/2014/main" xmlns="" val="10005"/>
                  </a:ext>
                </a:extLst>
              </a:tr>
              <a:tr h="321267">
                <a:tc>
                  <a:txBody>
                    <a:bodyPr/>
                    <a:lstStyle/>
                    <a:p>
                      <a:pPr marL="457200" lvl="1" algn="l" defTabSz="914400" rtl="0" eaLnBrk="1" latinLnBrk="0" hangingPunct="1">
                        <a:lnSpc>
                          <a:spcPct val="100000"/>
                        </a:lnSpc>
                        <a:spcBef>
                          <a:spcPts val="0"/>
                        </a:spcBef>
                        <a:spcAft>
                          <a:spcPts val="0"/>
                        </a:spcAft>
                      </a:pPr>
                      <a:r>
                        <a:rPr lang="en-US" sz="1200" kern="1200" dirty="0">
                          <a:solidFill>
                            <a:schemeClr val="tx1"/>
                          </a:solidFill>
                          <a:effectLst/>
                        </a:rPr>
                        <a:t>Caucasian</a:t>
                      </a:r>
                      <a:endParaRPr lang="de-DE" sz="1200" b="0" kern="1200" dirty="0">
                        <a:solidFill>
                          <a:schemeClr val="tx1"/>
                        </a:solidFill>
                        <a:effectLst/>
                        <a:latin typeface="+mn-lt"/>
                        <a:ea typeface="+mn-ea"/>
                        <a:cs typeface="Arial" panose="020B0604020202020204" pitchFamily="34" charset="0"/>
                      </a:endParaRPr>
                    </a:p>
                  </a:txBody>
                  <a:tcPr marL="68580" marR="68580" marT="36000" marB="36000">
                    <a:solidFill>
                      <a:srgbClr val="FF0000"/>
                    </a:solidFill>
                  </a:tcPr>
                </a:tc>
                <a:tc>
                  <a:txBody>
                    <a:bodyPr/>
                    <a:lstStyle/>
                    <a:p>
                      <a:pPr marL="0" algn="ctr" defTabSz="914400" rtl="0" eaLnBrk="1" latinLnBrk="0" hangingPunct="1">
                        <a:lnSpc>
                          <a:spcPct val="100000"/>
                        </a:lnSpc>
                        <a:spcBef>
                          <a:spcPts val="0"/>
                        </a:spcBef>
                        <a:spcAft>
                          <a:spcPts val="0"/>
                        </a:spcAft>
                      </a:pPr>
                      <a:r>
                        <a:rPr lang="en-US" sz="1200" kern="1200" dirty="0">
                          <a:effectLst/>
                        </a:rPr>
                        <a:t>485 (97.6)</a:t>
                      </a:r>
                      <a:endParaRPr lang="de-DE" sz="1200" b="0" kern="1200" dirty="0">
                        <a:solidFill>
                          <a:schemeClr val="tx1"/>
                        </a:solidFill>
                        <a:effectLst/>
                        <a:latin typeface="+mn-lt"/>
                        <a:ea typeface="+mn-ea"/>
                        <a:cs typeface="Arial" panose="020B0604020202020204" pitchFamily="34" charset="0"/>
                      </a:endParaRPr>
                    </a:p>
                  </a:txBody>
                  <a:tcPr marL="68580" marR="68580" marT="36000" marB="36000">
                    <a:solidFill>
                      <a:schemeClr val="tx1"/>
                    </a:solidFill>
                  </a:tcPr>
                </a:tc>
                <a:tc>
                  <a:txBody>
                    <a:bodyPr/>
                    <a:lstStyle/>
                    <a:p>
                      <a:pPr marL="0" algn="ctr" defTabSz="914400" rtl="0" eaLnBrk="1" latinLnBrk="0" hangingPunct="1">
                        <a:lnSpc>
                          <a:spcPct val="100000"/>
                        </a:lnSpc>
                        <a:spcBef>
                          <a:spcPts val="0"/>
                        </a:spcBef>
                        <a:spcAft>
                          <a:spcPts val="0"/>
                        </a:spcAft>
                      </a:pPr>
                      <a:r>
                        <a:rPr lang="en-US" sz="1200" kern="1200" dirty="0">
                          <a:effectLst/>
                        </a:rPr>
                        <a:t>453 (95.0)</a:t>
                      </a:r>
                      <a:endParaRPr lang="de-DE" sz="1200" b="0" kern="1200" dirty="0">
                        <a:solidFill>
                          <a:schemeClr val="tx1"/>
                        </a:solidFill>
                        <a:effectLst/>
                        <a:latin typeface="+mn-lt"/>
                        <a:ea typeface="+mn-ea"/>
                        <a:cs typeface="Arial" panose="020B0604020202020204" pitchFamily="34" charset="0"/>
                      </a:endParaRPr>
                    </a:p>
                  </a:txBody>
                  <a:tcPr marL="68580" marR="68580" marT="36000" marB="36000">
                    <a:solidFill>
                      <a:schemeClr val="tx1"/>
                    </a:solidFill>
                  </a:tcPr>
                </a:tc>
                <a:tc>
                  <a:txBody>
                    <a:bodyPr/>
                    <a:lstStyle/>
                    <a:p>
                      <a:pPr marL="0" algn="ctr" defTabSz="914400" rtl="0" eaLnBrk="1" latinLnBrk="0" hangingPunct="1">
                        <a:lnSpc>
                          <a:spcPct val="100000"/>
                        </a:lnSpc>
                        <a:spcBef>
                          <a:spcPts val="0"/>
                        </a:spcBef>
                        <a:spcAft>
                          <a:spcPts val="0"/>
                        </a:spcAft>
                      </a:pPr>
                      <a:r>
                        <a:rPr lang="en-US" sz="1200" kern="1200" dirty="0">
                          <a:effectLst/>
                        </a:rPr>
                        <a:t>938 (96.3)</a:t>
                      </a:r>
                      <a:endParaRPr lang="de-DE" sz="1200" b="0" kern="1200" dirty="0">
                        <a:solidFill>
                          <a:schemeClr val="tx1"/>
                        </a:solidFill>
                        <a:effectLst/>
                        <a:latin typeface="+mn-lt"/>
                        <a:ea typeface="+mn-ea"/>
                        <a:cs typeface="Arial" panose="020B0604020202020204" pitchFamily="34" charset="0"/>
                      </a:endParaRPr>
                    </a:p>
                  </a:txBody>
                  <a:tcPr marL="68580" marR="68580" marT="36000" marB="36000">
                    <a:solidFill>
                      <a:schemeClr val="tx1"/>
                    </a:solidFill>
                  </a:tcPr>
                </a:tc>
                <a:extLst>
                  <a:ext uri="{0D108BD9-81ED-4DB2-BD59-A6C34878D82A}">
                    <a16:rowId xmlns:a16="http://schemas.microsoft.com/office/drawing/2014/main" xmlns="" val="10006"/>
                  </a:ext>
                </a:extLst>
              </a:tr>
              <a:tr h="321267">
                <a:tc>
                  <a:txBody>
                    <a:bodyPr/>
                    <a:lstStyle/>
                    <a:p>
                      <a:pPr marL="457200" lvl="1" algn="l" defTabSz="914400" rtl="0" eaLnBrk="1" latinLnBrk="0" hangingPunct="1">
                        <a:lnSpc>
                          <a:spcPct val="100000"/>
                        </a:lnSpc>
                        <a:spcBef>
                          <a:spcPts val="0"/>
                        </a:spcBef>
                        <a:spcAft>
                          <a:spcPts val="0"/>
                        </a:spcAft>
                      </a:pPr>
                      <a:r>
                        <a:rPr lang="en-US" sz="1200" kern="1200" dirty="0">
                          <a:solidFill>
                            <a:schemeClr val="tx1"/>
                          </a:solidFill>
                          <a:effectLst/>
                        </a:rPr>
                        <a:t>Black or African American</a:t>
                      </a:r>
                      <a:endParaRPr lang="de-DE" sz="1200" b="0" kern="1200" dirty="0">
                        <a:solidFill>
                          <a:schemeClr val="tx1"/>
                        </a:solidFill>
                        <a:effectLst/>
                        <a:latin typeface="+mn-lt"/>
                        <a:ea typeface="+mn-ea"/>
                        <a:cs typeface="Arial" panose="020B0604020202020204" pitchFamily="34" charset="0"/>
                      </a:endParaRPr>
                    </a:p>
                  </a:txBody>
                  <a:tcPr marL="68580" marR="68580" marT="36000" marB="36000">
                    <a:solidFill>
                      <a:srgbClr val="FF0000"/>
                    </a:solidFill>
                  </a:tcPr>
                </a:tc>
                <a:tc>
                  <a:txBody>
                    <a:bodyPr/>
                    <a:lstStyle/>
                    <a:p>
                      <a:pPr marL="0" algn="ctr" defTabSz="914400" rtl="0" eaLnBrk="1" latinLnBrk="0" hangingPunct="1">
                        <a:lnSpc>
                          <a:spcPct val="100000"/>
                        </a:lnSpc>
                        <a:spcBef>
                          <a:spcPts val="0"/>
                        </a:spcBef>
                        <a:spcAft>
                          <a:spcPts val="0"/>
                        </a:spcAft>
                      </a:pPr>
                      <a:r>
                        <a:rPr lang="en-US" sz="1200" kern="1200" dirty="0">
                          <a:effectLst/>
                        </a:rPr>
                        <a:t>9 (1.8)</a:t>
                      </a:r>
                      <a:endParaRPr lang="de-DE" sz="1200" b="0" kern="1200" dirty="0">
                        <a:solidFill>
                          <a:schemeClr val="tx1"/>
                        </a:solidFill>
                        <a:effectLst/>
                        <a:latin typeface="+mn-lt"/>
                        <a:ea typeface="+mn-ea"/>
                        <a:cs typeface="Arial" panose="020B0604020202020204" pitchFamily="34" charset="0"/>
                      </a:endParaRPr>
                    </a:p>
                  </a:txBody>
                  <a:tcPr marL="68580" marR="68580" marT="36000" marB="36000">
                    <a:solidFill>
                      <a:schemeClr val="tx1"/>
                    </a:solidFill>
                  </a:tcPr>
                </a:tc>
                <a:tc>
                  <a:txBody>
                    <a:bodyPr/>
                    <a:lstStyle/>
                    <a:p>
                      <a:pPr marL="0" algn="ctr" defTabSz="914400" rtl="0" eaLnBrk="1" latinLnBrk="0" hangingPunct="1">
                        <a:lnSpc>
                          <a:spcPct val="100000"/>
                        </a:lnSpc>
                        <a:spcBef>
                          <a:spcPts val="0"/>
                        </a:spcBef>
                        <a:spcAft>
                          <a:spcPts val="0"/>
                        </a:spcAft>
                      </a:pPr>
                      <a:r>
                        <a:rPr lang="en-US" sz="1200" kern="1200" dirty="0">
                          <a:effectLst/>
                        </a:rPr>
                        <a:t>14 (2.9)</a:t>
                      </a:r>
                      <a:endParaRPr lang="de-DE" sz="1200" b="0" kern="1200" dirty="0">
                        <a:solidFill>
                          <a:schemeClr val="tx1"/>
                        </a:solidFill>
                        <a:effectLst/>
                        <a:latin typeface="+mn-lt"/>
                        <a:ea typeface="+mn-ea"/>
                        <a:cs typeface="Arial" panose="020B0604020202020204" pitchFamily="34" charset="0"/>
                      </a:endParaRPr>
                    </a:p>
                  </a:txBody>
                  <a:tcPr marL="68580" marR="68580" marT="36000" marB="36000">
                    <a:solidFill>
                      <a:schemeClr val="tx1"/>
                    </a:solidFill>
                  </a:tcPr>
                </a:tc>
                <a:tc>
                  <a:txBody>
                    <a:bodyPr/>
                    <a:lstStyle/>
                    <a:p>
                      <a:pPr marL="0" algn="ctr" defTabSz="914400" rtl="0" eaLnBrk="1" latinLnBrk="0" hangingPunct="1">
                        <a:lnSpc>
                          <a:spcPct val="100000"/>
                        </a:lnSpc>
                        <a:spcBef>
                          <a:spcPts val="0"/>
                        </a:spcBef>
                        <a:spcAft>
                          <a:spcPts val="0"/>
                        </a:spcAft>
                      </a:pPr>
                      <a:r>
                        <a:rPr lang="en-US" sz="1200" kern="1200" dirty="0">
                          <a:effectLst/>
                        </a:rPr>
                        <a:t>23 (2.4)</a:t>
                      </a:r>
                      <a:endParaRPr lang="de-DE" sz="1200" b="0" kern="1200" dirty="0">
                        <a:solidFill>
                          <a:schemeClr val="tx1"/>
                        </a:solidFill>
                        <a:effectLst/>
                        <a:latin typeface="+mn-lt"/>
                        <a:ea typeface="+mn-ea"/>
                        <a:cs typeface="Arial" panose="020B0604020202020204" pitchFamily="34" charset="0"/>
                      </a:endParaRPr>
                    </a:p>
                  </a:txBody>
                  <a:tcPr marL="68580" marR="68580" marT="36000" marB="36000">
                    <a:solidFill>
                      <a:schemeClr val="tx1"/>
                    </a:solidFill>
                  </a:tcPr>
                </a:tc>
                <a:extLst>
                  <a:ext uri="{0D108BD9-81ED-4DB2-BD59-A6C34878D82A}">
                    <a16:rowId xmlns:a16="http://schemas.microsoft.com/office/drawing/2014/main" xmlns="" val="10007"/>
                  </a:ext>
                </a:extLst>
              </a:tr>
              <a:tr h="321267">
                <a:tc>
                  <a:txBody>
                    <a:bodyPr/>
                    <a:lstStyle/>
                    <a:p>
                      <a:pPr marL="457200" lvl="1" algn="l" defTabSz="914400" rtl="0" eaLnBrk="1" latinLnBrk="0" hangingPunct="1">
                        <a:lnSpc>
                          <a:spcPct val="100000"/>
                        </a:lnSpc>
                        <a:spcBef>
                          <a:spcPts val="0"/>
                        </a:spcBef>
                        <a:spcAft>
                          <a:spcPts val="0"/>
                        </a:spcAft>
                      </a:pPr>
                      <a:r>
                        <a:rPr lang="en-US" sz="1200" kern="1200" dirty="0">
                          <a:solidFill>
                            <a:schemeClr val="tx1"/>
                          </a:solidFill>
                          <a:effectLst/>
                        </a:rPr>
                        <a:t>Asian</a:t>
                      </a:r>
                      <a:endParaRPr lang="de-DE" sz="1200" b="0" kern="1200" dirty="0">
                        <a:solidFill>
                          <a:schemeClr val="tx1"/>
                        </a:solidFill>
                        <a:effectLst/>
                        <a:latin typeface="+mn-lt"/>
                        <a:ea typeface="+mn-ea"/>
                        <a:cs typeface="Arial" panose="020B0604020202020204" pitchFamily="34" charset="0"/>
                      </a:endParaRPr>
                    </a:p>
                  </a:txBody>
                  <a:tcPr marL="68580" marR="68580" marT="36000" marB="36000">
                    <a:solidFill>
                      <a:srgbClr val="FF0000"/>
                    </a:solidFill>
                  </a:tcPr>
                </a:tc>
                <a:tc>
                  <a:txBody>
                    <a:bodyPr/>
                    <a:lstStyle/>
                    <a:p>
                      <a:pPr marL="0" algn="ctr" defTabSz="914400" rtl="0" eaLnBrk="1" latinLnBrk="0" hangingPunct="1">
                        <a:lnSpc>
                          <a:spcPct val="100000"/>
                        </a:lnSpc>
                        <a:spcBef>
                          <a:spcPts val="0"/>
                        </a:spcBef>
                        <a:spcAft>
                          <a:spcPts val="0"/>
                        </a:spcAft>
                      </a:pPr>
                      <a:r>
                        <a:rPr lang="en-US" sz="1200" kern="1200" dirty="0">
                          <a:effectLst/>
                        </a:rPr>
                        <a:t>4 (0.8)</a:t>
                      </a:r>
                      <a:endParaRPr lang="de-DE" sz="1200" b="0" kern="1200" dirty="0">
                        <a:solidFill>
                          <a:schemeClr val="tx1"/>
                        </a:solidFill>
                        <a:effectLst/>
                        <a:latin typeface="+mn-lt"/>
                        <a:ea typeface="+mn-ea"/>
                        <a:cs typeface="Arial" panose="020B0604020202020204" pitchFamily="34" charset="0"/>
                      </a:endParaRPr>
                    </a:p>
                  </a:txBody>
                  <a:tcPr marL="68580" marR="68580" marT="36000" marB="36000">
                    <a:solidFill>
                      <a:schemeClr val="tx1"/>
                    </a:solidFill>
                  </a:tcPr>
                </a:tc>
                <a:tc>
                  <a:txBody>
                    <a:bodyPr/>
                    <a:lstStyle/>
                    <a:p>
                      <a:pPr marL="0" algn="ctr" defTabSz="914400" rtl="0" eaLnBrk="1" latinLnBrk="0" hangingPunct="1">
                        <a:lnSpc>
                          <a:spcPct val="100000"/>
                        </a:lnSpc>
                        <a:spcBef>
                          <a:spcPts val="0"/>
                        </a:spcBef>
                        <a:spcAft>
                          <a:spcPts val="0"/>
                        </a:spcAft>
                      </a:pPr>
                      <a:r>
                        <a:rPr lang="en-US" sz="1200" kern="1200" dirty="0">
                          <a:effectLst/>
                        </a:rPr>
                        <a:t>9 (1.9)</a:t>
                      </a:r>
                      <a:endParaRPr lang="de-DE" sz="1200" b="0" kern="1200" dirty="0">
                        <a:solidFill>
                          <a:schemeClr val="tx1"/>
                        </a:solidFill>
                        <a:effectLst/>
                        <a:latin typeface="+mn-lt"/>
                        <a:ea typeface="+mn-ea"/>
                        <a:cs typeface="Arial" panose="020B0604020202020204" pitchFamily="34" charset="0"/>
                      </a:endParaRPr>
                    </a:p>
                  </a:txBody>
                  <a:tcPr marL="68580" marR="68580" marT="36000" marB="36000">
                    <a:solidFill>
                      <a:schemeClr val="tx1"/>
                    </a:solidFill>
                  </a:tcPr>
                </a:tc>
                <a:tc>
                  <a:txBody>
                    <a:bodyPr/>
                    <a:lstStyle/>
                    <a:p>
                      <a:pPr marL="0" algn="ctr" defTabSz="914400" rtl="0" eaLnBrk="1" latinLnBrk="0" hangingPunct="1">
                        <a:lnSpc>
                          <a:spcPct val="100000"/>
                        </a:lnSpc>
                        <a:spcBef>
                          <a:spcPts val="0"/>
                        </a:spcBef>
                        <a:spcAft>
                          <a:spcPts val="0"/>
                        </a:spcAft>
                      </a:pPr>
                      <a:r>
                        <a:rPr lang="en-US" sz="1200" kern="1200" dirty="0">
                          <a:effectLst/>
                        </a:rPr>
                        <a:t>13 (1.3)</a:t>
                      </a:r>
                      <a:endParaRPr lang="de-DE" sz="1200" b="0" kern="1200" dirty="0">
                        <a:solidFill>
                          <a:schemeClr val="tx1"/>
                        </a:solidFill>
                        <a:effectLst/>
                        <a:latin typeface="+mn-lt"/>
                        <a:ea typeface="+mn-ea"/>
                        <a:cs typeface="Arial" panose="020B0604020202020204" pitchFamily="34" charset="0"/>
                      </a:endParaRPr>
                    </a:p>
                  </a:txBody>
                  <a:tcPr marL="68580" marR="68580" marT="36000" marB="36000">
                    <a:solidFill>
                      <a:schemeClr val="tx1"/>
                    </a:solidFill>
                  </a:tcPr>
                </a:tc>
                <a:extLst>
                  <a:ext uri="{0D108BD9-81ED-4DB2-BD59-A6C34878D82A}">
                    <a16:rowId xmlns:a16="http://schemas.microsoft.com/office/drawing/2014/main" xmlns="" val="10008"/>
                  </a:ext>
                </a:extLst>
              </a:tr>
              <a:tr h="321267">
                <a:tc>
                  <a:txBody>
                    <a:bodyPr/>
                    <a:lstStyle/>
                    <a:p>
                      <a:pPr marL="457200" lvl="1" algn="l" defTabSz="914400" rtl="0" eaLnBrk="1" latinLnBrk="0" hangingPunct="1">
                        <a:lnSpc>
                          <a:spcPct val="100000"/>
                        </a:lnSpc>
                        <a:spcBef>
                          <a:spcPts val="0"/>
                        </a:spcBef>
                        <a:spcAft>
                          <a:spcPts val="0"/>
                        </a:spcAft>
                      </a:pPr>
                      <a:r>
                        <a:rPr lang="en-US" sz="1200" kern="1200" dirty="0">
                          <a:solidFill>
                            <a:schemeClr val="tx1"/>
                          </a:solidFill>
                          <a:effectLst/>
                        </a:rPr>
                        <a:t>Other</a:t>
                      </a:r>
                      <a:endParaRPr lang="de-DE" sz="1200" b="0" kern="1200" dirty="0">
                        <a:solidFill>
                          <a:schemeClr val="tx1"/>
                        </a:solidFill>
                        <a:effectLst/>
                        <a:latin typeface="+mn-lt"/>
                        <a:ea typeface="+mn-ea"/>
                        <a:cs typeface="Arial" panose="020B0604020202020204" pitchFamily="34" charset="0"/>
                      </a:endParaRPr>
                    </a:p>
                  </a:txBody>
                  <a:tcPr marL="68580" marR="68580" marT="36000" marB="36000">
                    <a:solidFill>
                      <a:srgbClr val="FF0000"/>
                    </a:solidFill>
                  </a:tcPr>
                </a:tc>
                <a:tc>
                  <a:txBody>
                    <a:bodyPr/>
                    <a:lstStyle/>
                    <a:p>
                      <a:pPr marL="0" algn="ctr" defTabSz="914400" rtl="0" eaLnBrk="1" latinLnBrk="0" hangingPunct="1">
                        <a:lnSpc>
                          <a:spcPct val="100000"/>
                        </a:lnSpc>
                        <a:spcBef>
                          <a:spcPts val="0"/>
                        </a:spcBef>
                        <a:spcAft>
                          <a:spcPts val="0"/>
                        </a:spcAft>
                      </a:pPr>
                      <a:r>
                        <a:rPr lang="en-US" sz="1200" kern="1200" dirty="0">
                          <a:effectLst/>
                        </a:rPr>
                        <a:t>0 (0.0)</a:t>
                      </a:r>
                      <a:endParaRPr lang="de-DE" sz="1200" b="0" kern="1200" dirty="0">
                        <a:solidFill>
                          <a:schemeClr val="tx1"/>
                        </a:solidFill>
                        <a:effectLst/>
                        <a:latin typeface="+mn-lt"/>
                        <a:ea typeface="+mn-ea"/>
                        <a:cs typeface="Arial" panose="020B0604020202020204" pitchFamily="34" charset="0"/>
                      </a:endParaRPr>
                    </a:p>
                  </a:txBody>
                  <a:tcPr marL="68580" marR="68580" marT="36000" marB="36000">
                    <a:solidFill>
                      <a:schemeClr val="tx1"/>
                    </a:solidFill>
                  </a:tcPr>
                </a:tc>
                <a:tc>
                  <a:txBody>
                    <a:bodyPr/>
                    <a:lstStyle/>
                    <a:p>
                      <a:pPr marL="0" algn="ctr" defTabSz="914400" rtl="0" eaLnBrk="1" latinLnBrk="0" hangingPunct="1">
                        <a:lnSpc>
                          <a:spcPct val="100000"/>
                        </a:lnSpc>
                        <a:spcBef>
                          <a:spcPts val="0"/>
                        </a:spcBef>
                        <a:spcAft>
                          <a:spcPts val="0"/>
                        </a:spcAft>
                      </a:pPr>
                      <a:r>
                        <a:rPr lang="en-US" sz="1200" kern="1200" dirty="0">
                          <a:effectLst/>
                        </a:rPr>
                        <a:t>2 (0.4)</a:t>
                      </a:r>
                      <a:endParaRPr lang="de-DE" sz="1200" b="0" kern="1200" dirty="0">
                        <a:solidFill>
                          <a:schemeClr val="tx1"/>
                        </a:solidFill>
                        <a:effectLst/>
                        <a:latin typeface="+mn-lt"/>
                        <a:ea typeface="+mn-ea"/>
                        <a:cs typeface="Arial" panose="020B0604020202020204" pitchFamily="34" charset="0"/>
                      </a:endParaRPr>
                    </a:p>
                  </a:txBody>
                  <a:tcPr marL="68580" marR="68580" marT="36000" marB="36000">
                    <a:solidFill>
                      <a:schemeClr val="tx1"/>
                    </a:solidFill>
                  </a:tcPr>
                </a:tc>
                <a:tc>
                  <a:txBody>
                    <a:bodyPr/>
                    <a:lstStyle/>
                    <a:p>
                      <a:pPr marL="0" algn="ctr" defTabSz="914400" rtl="0" eaLnBrk="1" latinLnBrk="0" hangingPunct="1">
                        <a:lnSpc>
                          <a:spcPct val="100000"/>
                        </a:lnSpc>
                        <a:spcBef>
                          <a:spcPts val="0"/>
                        </a:spcBef>
                        <a:spcAft>
                          <a:spcPts val="0"/>
                        </a:spcAft>
                      </a:pPr>
                      <a:r>
                        <a:rPr lang="en-US" sz="1200" kern="1200" dirty="0">
                          <a:effectLst/>
                        </a:rPr>
                        <a:t>2 (0.2)</a:t>
                      </a:r>
                      <a:endParaRPr lang="de-DE" sz="1200" b="0" kern="1200" dirty="0">
                        <a:solidFill>
                          <a:schemeClr val="tx1"/>
                        </a:solidFill>
                        <a:effectLst/>
                        <a:latin typeface="+mn-lt"/>
                        <a:ea typeface="+mn-ea"/>
                        <a:cs typeface="Arial" panose="020B0604020202020204" pitchFamily="34" charset="0"/>
                      </a:endParaRPr>
                    </a:p>
                  </a:txBody>
                  <a:tcPr marL="68580" marR="68580" marT="36000" marB="36000">
                    <a:solidFill>
                      <a:schemeClr val="tx1"/>
                    </a:solidFill>
                  </a:tcPr>
                </a:tc>
                <a:extLst>
                  <a:ext uri="{0D108BD9-81ED-4DB2-BD59-A6C34878D82A}">
                    <a16:rowId xmlns:a16="http://schemas.microsoft.com/office/drawing/2014/main" xmlns="" val="10009"/>
                  </a:ext>
                </a:extLst>
              </a:tr>
              <a:tr h="321267">
                <a:tc>
                  <a:txBody>
                    <a:bodyPr/>
                    <a:lstStyle/>
                    <a:p>
                      <a:pPr marL="0" algn="l" defTabSz="914400" rtl="0" eaLnBrk="1" latinLnBrk="0" hangingPunct="1">
                        <a:lnSpc>
                          <a:spcPct val="100000"/>
                        </a:lnSpc>
                        <a:spcBef>
                          <a:spcPts val="0"/>
                        </a:spcBef>
                        <a:spcAft>
                          <a:spcPts val="0"/>
                        </a:spcAft>
                      </a:pPr>
                      <a:r>
                        <a:rPr lang="en-US" sz="1200" kern="1200" dirty="0">
                          <a:solidFill>
                            <a:schemeClr val="tx1"/>
                          </a:solidFill>
                          <a:effectLst/>
                        </a:rPr>
                        <a:t>Mean BMI, kg/m</a:t>
                      </a:r>
                      <a:r>
                        <a:rPr lang="en-US" sz="1200" kern="1200" baseline="30000" dirty="0">
                          <a:solidFill>
                            <a:schemeClr val="tx1"/>
                          </a:solidFill>
                          <a:effectLst/>
                        </a:rPr>
                        <a:t>2</a:t>
                      </a:r>
                      <a:r>
                        <a:rPr lang="en-US" sz="1200" kern="1200" dirty="0">
                          <a:solidFill>
                            <a:schemeClr val="tx1"/>
                          </a:solidFill>
                          <a:effectLst/>
                        </a:rPr>
                        <a:t> (SD)</a:t>
                      </a:r>
                      <a:endParaRPr lang="de-DE" sz="1200" b="0" kern="1200" dirty="0">
                        <a:solidFill>
                          <a:schemeClr val="tx1"/>
                        </a:solidFill>
                        <a:effectLst/>
                        <a:latin typeface="+mn-lt"/>
                        <a:ea typeface="+mn-ea"/>
                        <a:cs typeface="Arial" panose="020B0604020202020204" pitchFamily="34" charset="0"/>
                      </a:endParaRPr>
                    </a:p>
                  </a:txBody>
                  <a:tcPr marL="68580" marR="68580" marT="36000" marB="36000">
                    <a:solidFill>
                      <a:srgbClr val="FF0000"/>
                    </a:solidFill>
                  </a:tcPr>
                </a:tc>
                <a:tc>
                  <a:txBody>
                    <a:bodyPr/>
                    <a:lstStyle/>
                    <a:p>
                      <a:pPr marL="0" algn="ctr" defTabSz="914400" rtl="0" eaLnBrk="1" latinLnBrk="0" hangingPunct="1">
                        <a:lnSpc>
                          <a:spcPct val="100000"/>
                        </a:lnSpc>
                        <a:spcBef>
                          <a:spcPts val="0"/>
                        </a:spcBef>
                        <a:spcAft>
                          <a:spcPts val="0"/>
                        </a:spcAft>
                      </a:pPr>
                      <a:r>
                        <a:rPr lang="en-US" sz="1200" kern="1200" dirty="0">
                          <a:effectLst/>
                        </a:rPr>
                        <a:t>23.3 (3.1)</a:t>
                      </a:r>
                      <a:r>
                        <a:rPr lang="en-US" sz="1200" kern="1200" baseline="30000" dirty="0">
                          <a:effectLst/>
                        </a:rPr>
                        <a:t>b</a:t>
                      </a:r>
                      <a:endParaRPr lang="de-DE" sz="1200" b="0" kern="1200" baseline="30000" dirty="0">
                        <a:solidFill>
                          <a:schemeClr val="tx1"/>
                        </a:solidFill>
                        <a:effectLst/>
                        <a:latin typeface="+mn-lt"/>
                        <a:ea typeface="+mn-ea"/>
                        <a:cs typeface="Arial" panose="020B0604020202020204" pitchFamily="34" charset="0"/>
                      </a:endParaRPr>
                    </a:p>
                  </a:txBody>
                  <a:tcPr marL="68580" marR="68580" marT="36000" marB="36000">
                    <a:solidFill>
                      <a:schemeClr val="tx1"/>
                    </a:solidFill>
                  </a:tcPr>
                </a:tc>
                <a:tc>
                  <a:txBody>
                    <a:bodyPr/>
                    <a:lstStyle/>
                    <a:p>
                      <a:pPr marL="0" algn="ctr" defTabSz="914400" rtl="0" eaLnBrk="1" latinLnBrk="0" hangingPunct="1">
                        <a:lnSpc>
                          <a:spcPct val="100000"/>
                        </a:lnSpc>
                        <a:spcBef>
                          <a:spcPts val="0"/>
                        </a:spcBef>
                        <a:spcAft>
                          <a:spcPts val="0"/>
                        </a:spcAft>
                      </a:pPr>
                      <a:r>
                        <a:rPr lang="en-US" sz="1200" kern="1200" dirty="0">
                          <a:effectLst/>
                        </a:rPr>
                        <a:t>23.2 (3.1)</a:t>
                      </a:r>
                      <a:r>
                        <a:rPr lang="en-US" sz="1200" kern="1200" baseline="30000" dirty="0">
                          <a:effectLst/>
                        </a:rPr>
                        <a:t>c</a:t>
                      </a:r>
                      <a:endParaRPr lang="de-DE" sz="1200" b="0" kern="1200" baseline="30000" dirty="0">
                        <a:solidFill>
                          <a:schemeClr val="tx1"/>
                        </a:solidFill>
                        <a:effectLst/>
                        <a:latin typeface="+mn-lt"/>
                        <a:ea typeface="+mn-ea"/>
                        <a:cs typeface="Arial" panose="020B0604020202020204" pitchFamily="34" charset="0"/>
                      </a:endParaRPr>
                    </a:p>
                  </a:txBody>
                  <a:tcPr marL="68580" marR="68580" marT="36000" marB="36000">
                    <a:solidFill>
                      <a:schemeClr val="tx1"/>
                    </a:solidFill>
                  </a:tcPr>
                </a:tc>
                <a:tc>
                  <a:txBody>
                    <a:bodyPr/>
                    <a:lstStyle/>
                    <a:p>
                      <a:pPr marL="0" algn="ctr" defTabSz="914400" rtl="0" eaLnBrk="1" latinLnBrk="0" hangingPunct="1">
                        <a:lnSpc>
                          <a:spcPct val="100000"/>
                        </a:lnSpc>
                        <a:spcBef>
                          <a:spcPts val="0"/>
                        </a:spcBef>
                        <a:spcAft>
                          <a:spcPts val="0"/>
                        </a:spcAft>
                      </a:pPr>
                      <a:r>
                        <a:rPr lang="en-US" sz="1200" kern="1200" dirty="0">
                          <a:effectLst/>
                        </a:rPr>
                        <a:t>23.2 (3.1)</a:t>
                      </a:r>
                      <a:r>
                        <a:rPr lang="en-US" sz="1200" kern="1200" baseline="30000" dirty="0">
                          <a:effectLst/>
                        </a:rPr>
                        <a:t>d</a:t>
                      </a:r>
                      <a:endParaRPr lang="de-DE" sz="1200" b="0" kern="1200" baseline="30000" dirty="0">
                        <a:solidFill>
                          <a:schemeClr val="tx1"/>
                        </a:solidFill>
                        <a:effectLst/>
                        <a:latin typeface="+mn-lt"/>
                        <a:ea typeface="+mn-ea"/>
                        <a:cs typeface="Arial" panose="020B0604020202020204" pitchFamily="34" charset="0"/>
                      </a:endParaRPr>
                    </a:p>
                  </a:txBody>
                  <a:tcPr marL="68580" marR="68580" marT="36000" marB="36000">
                    <a:solidFill>
                      <a:schemeClr val="tx1"/>
                    </a:solidFill>
                  </a:tcPr>
                </a:tc>
                <a:extLst>
                  <a:ext uri="{0D108BD9-81ED-4DB2-BD59-A6C34878D82A}">
                    <a16:rowId xmlns:a16="http://schemas.microsoft.com/office/drawing/2014/main" xmlns="" val="10010"/>
                  </a:ext>
                </a:extLst>
              </a:tr>
              <a:tr h="321267">
                <a:tc>
                  <a:txBody>
                    <a:bodyPr/>
                    <a:lstStyle/>
                    <a:p>
                      <a:pPr marL="0" algn="l" defTabSz="914400" rtl="0" eaLnBrk="1" latinLnBrk="0" hangingPunct="1">
                        <a:lnSpc>
                          <a:spcPct val="100000"/>
                        </a:lnSpc>
                        <a:spcBef>
                          <a:spcPts val="0"/>
                        </a:spcBef>
                        <a:spcAft>
                          <a:spcPts val="0"/>
                        </a:spcAft>
                      </a:pPr>
                      <a:r>
                        <a:rPr lang="en-US" sz="1200" kern="1200" dirty="0">
                          <a:solidFill>
                            <a:schemeClr val="tx1"/>
                          </a:solidFill>
                          <a:effectLst/>
                        </a:rPr>
                        <a:t>Prior treatment, n (%)</a:t>
                      </a:r>
                      <a:r>
                        <a:rPr lang="en-US" sz="1200" baseline="30000" dirty="0">
                          <a:solidFill>
                            <a:schemeClr val="tx1"/>
                          </a:solidFill>
                          <a:effectLst/>
                        </a:rPr>
                        <a:t>a</a:t>
                      </a:r>
                      <a:endParaRPr lang="de-DE" sz="1200" b="0" kern="1200" dirty="0">
                        <a:solidFill>
                          <a:schemeClr val="tx1"/>
                        </a:solidFill>
                        <a:effectLst/>
                        <a:latin typeface="+mn-lt"/>
                        <a:ea typeface="+mn-ea"/>
                        <a:cs typeface="Arial" panose="020B0604020202020204" pitchFamily="34" charset="0"/>
                      </a:endParaRPr>
                    </a:p>
                  </a:txBody>
                  <a:tcPr marL="68580" marR="68580" marT="36000" marB="36000">
                    <a:solidFill>
                      <a:srgbClr val="FF0000"/>
                    </a:solidFill>
                  </a:tcPr>
                </a:tc>
                <a:tc>
                  <a:txBody>
                    <a:bodyPr/>
                    <a:lstStyle/>
                    <a:p>
                      <a:pPr marL="0" algn="ctr" defTabSz="914400" rtl="0" eaLnBrk="1" latinLnBrk="0" hangingPunct="1">
                        <a:lnSpc>
                          <a:spcPct val="100000"/>
                        </a:lnSpc>
                        <a:spcBef>
                          <a:spcPts val="0"/>
                        </a:spcBef>
                        <a:spcAft>
                          <a:spcPts val="0"/>
                        </a:spcAft>
                      </a:pPr>
                      <a:r>
                        <a:rPr lang="en-US" sz="1200" kern="1200" dirty="0">
                          <a:effectLst/>
                        </a:rPr>
                        <a:t>30 (6.0)</a:t>
                      </a:r>
                      <a:endParaRPr lang="de-DE" sz="1200" b="0" kern="1200">
                        <a:solidFill>
                          <a:schemeClr val="tx1"/>
                        </a:solidFill>
                        <a:effectLst/>
                        <a:latin typeface="+mn-lt"/>
                        <a:ea typeface="+mn-ea"/>
                        <a:cs typeface="Arial" panose="020B0604020202020204" pitchFamily="34" charset="0"/>
                      </a:endParaRPr>
                    </a:p>
                  </a:txBody>
                  <a:tcPr marL="68580" marR="68580" marT="36000" marB="36000">
                    <a:solidFill>
                      <a:schemeClr val="tx1"/>
                    </a:solidFill>
                  </a:tcPr>
                </a:tc>
                <a:tc>
                  <a:txBody>
                    <a:bodyPr/>
                    <a:lstStyle/>
                    <a:p>
                      <a:pPr marL="0" algn="ctr" defTabSz="914400" rtl="0" eaLnBrk="1" latinLnBrk="0" hangingPunct="1">
                        <a:lnSpc>
                          <a:spcPct val="100000"/>
                        </a:lnSpc>
                        <a:spcBef>
                          <a:spcPts val="0"/>
                        </a:spcBef>
                        <a:spcAft>
                          <a:spcPts val="0"/>
                        </a:spcAft>
                      </a:pPr>
                      <a:r>
                        <a:rPr lang="en-US" sz="1200" kern="1200" dirty="0">
                          <a:effectLst/>
                        </a:rPr>
                        <a:t>25 (5.2)</a:t>
                      </a:r>
                      <a:endParaRPr lang="de-DE" sz="1200" b="0" kern="1200" dirty="0">
                        <a:solidFill>
                          <a:schemeClr val="tx1"/>
                        </a:solidFill>
                        <a:effectLst/>
                        <a:latin typeface="+mn-lt"/>
                        <a:ea typeface="+mn-ea"/>
                        <a:cs typeface="Arial" panose="020B0604020202020204" pitchFamily="34" charset="0"/>
                      </a:endParaRPr>
                    </a:p>
                  </a:txBody>
                  <a:tcPr marL="68580" marR="68580" marT="36000" marB="36000">
                    <a:solidFill>
                      <a:schemeClr val="tx1"/>
                    </a:solidFill>
                  </a:tcPr>
                </a:tc>
                <a:tc>
                  <a:txBody>
                    <a:bodyPr/>
                    <a:lstStyle/>
                    <a:p>
                      <a:pPr marL="0" algn="ctr" defTabSz="914400" rtl="0" eaLnBrk="1" latinLnBrk="0" hangingPunct="1">
                        <a:lnSpc>
                          <a:spcPct val="100000"/>
                        </a:lnSpc>
                        <a:spcBef>
                          <a:spcPts val="0"/>
                        </a:spcBef>
                        <a:spcAft>
                          <a:spcPts val="0"/>
                        </a:spcAft>
                      </a:pPr>
                      <a:r>
                        <a:rPr lang="en-US" sz="1200" kern="1200" dirty="0">
                          <a:effectLst/>
                        </a:rPr>
                        <a:t>55 (5.6)</a:t>
                      </a:r>
                      <a:endParaRPr lang="de-DE" sz="1200" b="0" kern="1200" dirty="0">
                        <a:solidFill>
                          <a:schemeClr val="tx1"/>
                        </a:solidFill>
                        <a:effectLst/>
                        <a:latin typeface="+mn-lt"/>
                        <a:ea typeface="+mn-ea"/>
                        <a:cs typeface="Arial" panose="020B0604020202020204" pitchFamily="34" charset="0"/>
                      </a:endParaRPr>
                    </a:p>
                  </a:txBody>
                  <a:tcPr marL="68580" marR="68580" marT="36000" marB="36000">
                    <a:solidFill>
                      <a:schemeClr val="tx1"/>
                    </a:solidFill>
                  </a:tcPr>
                </a:tc>
                <a:extLst>
                  <a:ext uri="{0D108BD9-81ED-4DB2-BD59-A6C34878D82A}">
                    <a16:rowId xmlns:a16="http://schemas.microsoft.com/office/drawing/2014/main" xmlns="" val="10011"/>
                  </a:ext>
                </a:extLst>
              </a:tr>
            </a:tbl>
          </a:graphicData>
        </a:graphic>
      </p:graphicFrame>
    </p:spTree>
    <p:extLst>
      <p:ext uri="{BB962C8B-B14F-4D97-AF65-F5344CB8AC3E}">
        <p14:creationId xmlns:p14="http://schemas.microsoft.com/office/powerpoint/2010/main" val="2007338218"/>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03050" y="19439"/>
            <a:ext cx="8229600" cy="914400"/>
          </a:xfrm>
        </p:spPr>
        <p:txBody>
          <a:bodyPr>
            <a:normAutofit fontScale="90000"/>
          </a:bodyPr>
          <a:lstStyle/>
          <a:p>
            <a:r>
              <a:rPr lang="en-US" dirty="0">
                <a:solidFill>
                  <a:srgbClr val="FFFF00"/>
                </a:solidFill>
              </a:rPr>
              <a:t>Course and Outcomes of Treatment/Pregnancy</a:t>
            </a:r>
          </a:p>
        </p:txBody>
      </p:sp>
      <p:sp>
        <p:nvSpPr>
          <p:cNvPr id="5" name="Footer Placeholder 12"/>
          <p:cNvSpPr>
            <a:spLocks noGrp="1"/>
          </p:cNvSpPr>
          <p:nvPr>
            <p:ph type="ftr" sz="quarter" idx="4294967295"/>
          </p:nvPr>
        </p:nvSpPr>
        <p:spPr>
          <a:xfrm>
            <a:off x="384702" y="5787264"/>
            <a:ext cx="8313420" cy="365125"/>
          </a:xfrm>
          <a:prstGeom prst="rect">
            <a:avLst/>
          </a:prstGeom>
        </p:spPr>
        <p:txBody>
          <a:bodyPr/>
          <a:lstStyle/>
          <a:p>
            <a:pPr lvl="0"/>
            <a:r>
              <a:rPr lang="en-US" altLang="en-US" sz="900" dirty="0"/>
              <a:t>DYD, </a:t>
            </a:r>
            <a:r>
              <a:rPr lang="en-US" altLang="en-US" sz="900" dirty="0" err="1"/>
              <a:t>dydrogesterone</a:t>
            </a:r>
            <a:r>
              <a:rPr lang="en-US" altLang="en-US" sz="900" dirty="0"/>
              <a:t>; </a:t>
            </a:r>
            <a:r>
              <a:rPr lang="it-IT" sz="900" dirty="0"/>
              <a:t>ICSI, </a:t>
            </a:r>
            <a:r>
              <a:rPr lang="en-US" sz="900" dirty="0"/>
              <a:t>intracytoplasmic sperm injection;</a:t>
            </a:r>
            <a:r>
              <a:rPr lang="en-US" altLang="en-US" sz="900" dirty="0"/>
              <a:t> MVP, micronized vaginal progesterone</a:t>
            </a:r>
            <a:endParaRPr lang="en-US" sz="900" dirty="0"/>
          </a:p>
          <a:p>
            <a:pPr lvl="0"/>
            <a:r>
              <a:rPr lang="en-GB" sz="900" dirty="0"/>
              <a:t>Republished with permission of Oxford University Press on behalf of the European Society of Human Reproduction and Embryology, from ‘A Phase III randomized controlled trial comparing the efficacy, safety and tolerability of oral </a:t>
            </a:r>
            <a:r>
              <a:rPr lang="en-GB" sz="900" dirty="0" err="1"/>
              <a:t>dydrogesterone</a:t>
            </a:r>
            <a:r>
              <a:rPr lang="en-GB" sz="900" dirty="0"/>
              <a:t> versus micronized vaginal progesterone for luteal support in in vitro fertilization’, </a:t>
            </a:r>
            <a:r>
              <a:rPr lang="en-US" sz="900" dirty="0" err="1"/>
              <a:t>Tournaye</a:t>
            </a:r>
            <a:r>
              <a:rPr lang="en-US" sz="900" dirty="0"/>
              <a:t> H, </a:t>
            </a:r>
            <a:r>
              <a:rPr lang="en-US" sz="900" dirty="0" err="1"/>
              <a:t>Sukhikh</a:t>
            </a:r>
            <a:r>
              <a:rPr lang="en-US" sz="900" dirty="0"/>
              <a:t> GT, </a:t>
            </a:r>
            <a:r>
              <a:rPr lang="en-US" sz="900" dirty="0" err="1"/>
              <a:t>Kahler</a:t>
            </a:r>
            <a:r>
              <a:rPr lang="en-US" sz="900" dirty="0"/>
              <a:t> E, </a:t>
            </a:r>
            <a:r>
              <a:rPr lang="en-US" sz="900" dirty="0" err="1"/>
              <a:t>Griesinger</a:t>
            </a:r>
            <a:r>
              <a:rPr lang="en-US" sz="900" dirty="0"/>
              <a:t> G.</a:t>
            </a:r>
            <a:r>
              <a:rPr lang="en-GB" sz="900" dirty="0"/>
              <a:t> Hum </a:t>
            </a:r>
            <a:r>
              <a:rPr lang="en-GB" sz="900" dirty="0" err="1"/>
              <a:t>Reprod</a:t>
            </a:r>
            <a:r>
              <a:rPr lang="en-GB" sz="900" dirty="0"/>
              <a:t> </a:t>
            </a:r>
            <a:r>
              <a:rPr lang="de-DE" sz="900" dirty="0"/>
              <a:t>2017;32(5):1019</a:t>
            </a:r>
            <a:r>
              <a:rPr lang="en-US" sz="900" dirty="0"/>
              <a:t>–</a:t>
            </a:r>
            <a:r>
              <a:rPr lang="de-DE" sz="900" dirty="0"/>
              <a:t>1027</a:t>
            </a:r>
            <a:r>
              <a:rPr lang="en-GB" sz="900" dirty="0"/>
              <a:t>; permission conveyed through Copyright Clearance </a:t>
            </a:r>
            <a:r>
              <a:rPr lang="en-GB" sz="900" dirty="0" err="1"/>
              <a:t>Center</a:t>
            </a:r>
            <a:r>
              <a:rPr lang="en-GB" sz="900" dirty="0"/>
              <a:t>, Inc.</a:t>
            </a:r>
            <a:endParaRPr lang="en-US" sz="900" dirty="0"/>
          </a:p>
        </p:txBody>
      </p:sp>
      <p:sp>
        <p:nvSpPr>
          <p:cNvPr id="15" name="Footer Placeholder 12"/>
          <p:cNvSpPr txBox="1">
            <a:spLocks/>
          </p:cNvSpPr>
          <p:nvPr/>
        </p:nvSpPr>
        <p:spPr>
          <a:xfrm>
            <a:off x="437934" y="5417477"/>
            <a:ext cx="8208912" cy="365125"/>
          </a:xfrm>
          <a:prstGeom prst="rect">
            <a:avLst/>
          </a:prstGeom>
        </p:spPr>
        <p:txBody>
          <a:bodyPr vert="horz" lIns="0" tIns="36000" rIns="0" bIns="0" rtlCol="0" anchor="b"/>
          <a:lstStyle>
            <a:defPPr>
              <a:defRPr lang="en-US"/>
            </a:defPPr>
            <a:lvl1pPr marL="0" algn="l" defTabSz="914400" rtl="0" eaLnBrk="1" latinLnBrk="0" hangingPunct="1">
              <a:defRPr lang="en-GB" sz="900"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baseline="30000" dirty="0" err="1">
                <a:solidFill>
                  <a:prstClr val="black"/>
                </a:solidFill>
                <a:latin typeface="+mn-lt"/>
              </a:rPr>
              <a:t>a</a:t>
            </a:r>
            <a:r>
              <a:rPr lang="en-US" dirty="0" err="1">
                <a:solidFill>
                  <a:prstClr val="black"/>
                </a:solidFill>
                <a:latin typeface="+mn-lt"/>
              </a:rPr>
              <a:t>Percentages</a:t>
            </a:r>
            <a:r>
              <a:rPr lang="en-US" dirty="0">
                <a:solidFill>
                  <a:prstClr val="black"/>
                </a:solidFill>
                <a:latin typeface="+mn-lt"/>
              </a:rPr>
              <a:t> calculated according to the number of subjects in the full analysis sample who received embryo transfer in the respective oral DYD and MVP groups </a:t>
            </a:r>
          </a:p>
        </p:txBody>
      </p:sp>
      <p:graphicFrame>
        <p:nvGraphicFramePr>
          <p:cNvPr id="11" name="Table 10"/>
          <p:cNvGraphicFramePr>
            <a:graphicFrameLocks noGrp="1"/>
          </p:cNvGraphicFramePr>
          <p:nvPr>
            <p:extLst>
              <p:ext uri="{D42A27DB-BD31-4B8C-83A1-F6EECF244321}">
                <p14:modId xmlns:p14="http://schemas.microsoft.com/office/powerpoint/2010/main" val="3089003004"/>
              </p:ext>
            </p:extLst>
          </p:nvPr>
        </p:nvGraphicFramePr>
        <p:xfrm>
          <a:off x="457200" y="1412776"/>
          <a:ext cx="8208910" cy="4002970"/>
        </p:xfrm>
        <a:graphic>
          <a:graphicData uri="http://schemas.openxmlformats.org/drawingml/2006/table">
            <a:tbl>
              <a:tblPr firstRow="1" firstCol="1" bandRow="1">
                <a:tableStyleId>{7DF18680-E054-41AD-8BC1-D1AEF772440D}</a:tableStyleId>
              </a:tblPr>
              <a:tblGrid>
                <a:gridCol w="3394720">
                  <a:extLst>
                    <a:ext uri="{9D8B030D-6E8A-4147-A177-3AD203B41FA5}">
                      <a16:colId xmlns:a16="http://schemas.microsoft.com/office/drawing/2014/main" xmlns="" val="20000"/>
                    </a:ext>
                  </a:extLst>
                </a:gridCol>
                <a:gridCol w="1604730">
                  <a:extLst>
                    <a:ext uri="{9D8B030D-6E8A-4147-A177-3AD203B41FA5}">
                      <a16:colId xmlns:a16="http://schemas.microsoft.com/office/drawing/2014/main" xmlns="" val="20001"/>
                    </a:ext>
                  </a:extLst>
                </a:gridCol>
                <a:gridCol w="1604730">
                  <a:extLst>
                    <a:ext uri="{9D8B030D-6E8A-4147-A177-3AD203B41FA5}">
                      <a16:colId xmlns:a16="http://schemas.microsoft.com/office/drawing/2014/main" xmlns="" val="20002"/>
                    </a:ext>
                  </a:extLst>
                </a:gridCol>
                <a:gridCol w="1604730">
                  <a:extLst>
                    <a:ext uri="{9D8B030D-6E8A-4147-A177-3AD203B41FA5}">
                      <a16:colId xmlns:a16="http://schemas.microsoft.com/office/drawing/2014/main" xmlns="" val="20003"/>
                    </a:ext>
                  </a:extLst>
                </a:gridCol>
              </a:tblGrid>
              <a:tr h="576064">
                <a:tc>
                  <a:txBody>
                    <a:bodyPr/>
                    <a:lstStyle/>
                    <a:p>
                      <a:pPr marL="0" algn="ctr" defTabSz="914400" rtl="0" eaLnBrk="1" latinLnBrk="0" hangingPunct="1">
                        <a:spcBef>
                          <a:spcPts val="0"/>
                        </a:spcBef>
                        <a:spcAft>
                          <a:spcPts val="0"/>
                        </a:spcAft>
                      </a:pPr>
                      <a:endParaRPr lang="de-DE" sz="1200" b="1" kern="1200" dirty="0">
                        <a:solidFill>
                          <a:schemeClr val="lt1"/>
                        </a:solidFill>
                        <a:latin typeface="+mn-lt"/>
                        <a:ea typeface="+mn-ea"/>
                        <a:cs typeface="Arial" panose="020B0604020202020204" pitchFamily="34" charset="0"/>
                      </a:endParaRPr>
                    </a:p>
                  </a:txBody>
                  <a:tcPr marL="68580" marR="68580" marT="72000" marB="72000" anchor="ctr"/>
                </a:tc>
                <a:tc>
                  <a:txBody>
                    <a:bodyPr/>
                    <a:lstStyle/>
                    <a:p>
                      <a:pPr marL="0" algn="ctr" defTabSz="914400" rtl="0" eaLnBrk="1" latinLnBrk="0" hangingPunct="1">
                        <a:spcBef>
                          <a:spcPts val="0"/>
                        </a:spcBef>
                        <a:spcAft>
                          <a:spcPts val="0"/>
                        </a:spcAft>
                      </a:pPr>
                      <a:r>
                        <a:rPr lang="en-US" sz="1200" kern="1200" dirty="0"/>
                        <a:t>Oral DYD </a:t>
                      </a:r>
                      <a:br>
                        <a:rPr lang="en-US" sz="1200" kern="1200" dirty="0"/>
                      </a:br>
                      <a:r>
                        <a:rPr lang="en-US" sz="1200" kern="1200" dirty="0"/>
                        <a:t>(30 mg)</a:t>
                      </a:r>
                      <a:endParaRPr lang="de-DE" sz="1200" b="1" kern="1200" dirty="0">
                        <a:solidFill>
                          <a:schemeClr val="lt1"/>
                        </a:solidFill>
                        <a:latin typeface="+mn-lt"/>
                        <a:ea typeface="+mn-ea"/>
                        <a:cs typeface="Arial" panose="020B0604020202020204" pitchFamily="34" charset="0"/>
                      </a:endParaRPr>
                    </a:p>
                  </a:txBody>
                  <a:tcPr marL="68580" marR="68580" marT="72000" marB="72000" anchor="ctr"/>
                </a:tc>
                <a:tc>
                  <a:txBody>
                    <a:bodyPr/>
                    <a:lstStyle/>
                    <a:p>
                      <a:pPr marL="0" algn="ctr" defTabSz="914400" rtl="0" eaLnBrk="1" latinLnBrk="0" hangingPunct="1">
                        <a:spcBef>
                          <a:spcPts val="0"/>
                        </a:spcBef>
                        <a:spcAft>
                          <a:spcPts val="0"/>
                        </a:spcAft>
                      </a:pPr>
                      <a:r>
                        <a:rPr lang="en-US" sz="1200" kern="1200" dirty="0"/>
                        <a:t>MVP</a:t>
                      </a:r>
                      <a:br>
                        <a:rPr lang="en-US" sz="1200" kern="1200" dirty="0"/>
                      </a:br>
                      <a:r>
                        <a:rPr lang="en-US" sz="1200" kern="1200" dirty="0"/>
                        <a:t>(600 mg)</a:t>
                      </a:r>
                      <a:endParaRPr lang="de-DE" sz="1200" b="1" kern="1200" dirty="0">
                        <a:solidFill>
                          <a:schemeClr val="lt1"/>
                        </a:solidFill>
                        <a:latin typeface="+mn-lt"/>
                        <a:ea typeface="+mn-ea"/>
                        <a:cs typeface="Arial" panose="020B0604020202020204" pitchFamily="34" charset="0"/>
                      </a:endParaRPr>
                    </a:p>
                  </a:txBody>
                  <a:tcPr marL="68580" marR="68580" marT="72000" marB="72000" anchor="ctr"/>
                </a:tc>
                <a:tc>
                  <a:txBody>
                    <a:bodyPr/>
                    <a:lstStyle/>
                    <a:p>
                      <a:pPr marL="0" algn="ctr" defTabSz="914400" rtl="0" eaLnBrk="1" latinLnBrk="0" hangingPunct="1">
                        <a:spcBef>
                          <a:spcPts val="0"/>
                        </a:spcBef>
                        <a:spcAft>
                          <a:spcPts val="0"/>
                        </a:spcAft>
                      </a:pPr>
                      <a:r>
                        <a:rPr lang="en-US" sz="1200" kern="1200" dirty="0"/>
                        <a:t>Total </a:t>
                      </a:r>
                      <a:br>
                        <a:rPr lang="en-US" sz="1200" kern="1200" dirty="0"/>
                      </a:br>
                      <a:r>
                        <a:rPr lang="en-US" sz="1200" kern="1200" dirty="0"/>
                        <a:t>population</a:t>
                      </a:r>
                      <a:endParaRPr lang="de-DE" sz="1200" b="1" kern="1200" dirty="0">
                        <a:solidFill>
                          <a:schemeClr val="lt1"/>
                        </a:solidFill>
                        <a:latin typeface="+mn-lt"/>
                        <a:ea typeface="+mn-ea"/>
                        <a:cs typeface="Arial" panose="020B0604020202020204" pitchFamily="34" charset="0"/>
                      </a:endParaRPr>
                    </a:p>
                  </a:txBody>
                  <a:tcPr marL="68580" marR="68580" marT="72000" marB="72000" anchor="ctr"/>
                </a:tc>
                <a:extLst>
                  <a:ext uri="{0D108BD9-81ED-4DB2-BD59-A6C34878D82A}">
                    <a16:rowId xmlns:a16="http://schemas.microsoft.com/office/drawing/2014/main" xmlns="" val="10000"/>
                  </a:ext>
                </a:extLst>
              </a:tr>
              <a:tr h="455205">
                <a:tc>
                  <a:txBody>
                    <a:bodyPr/>
                    <a:lstStyle/>
                    <a:p>
                      <a:pPr marL="0" algn="l" defTabSz="914400" rtl="0" eaLnBrk="1" latinLnBrk="0" hangingPunct="1">
                        <a:lnSpc>
                          <a:spcPct val="100000"/>
                        </a:lnSpc>
                        <a:spcBef>
                          <a:spcPts val="0"/>
                        </a:spcBef>
                        <a:spcAft>
                          <a:spcPts val="0"/>
                        </a:spcAft>
                      </a:pPr>
                      <a:r>
                        <a:rPr lang="en-US" sz="1200" kern="1200" dirty="0">
                          <a:solidFill>
                            <a:schemeClr val="tx1"/>
                          </a:solidFill>
                          <a:effectLst/>
                        </a:rPr>
                        <a:t>Number of subjects who underwent embryo transfer, n</a:t>
                      </a:r>
                      <a:endParaRPr lang="de-DE" sz="1200" b="0" kern="1200" dirty="0">
                        <a:solidFill>
                          <a:schemeClr val="tx1"/>
                        </a:solidFill>
                        <a:effectLst/>
                        <a:latin typeface="+mn-lt"/>
                        <a:ea typeface="+mn-ea"/>
                        <a:cs typeface="Arial" panose="020B0604020202020204" pitchFamily="34" charset="0"/>
                      </a:endParaRPr>
                    </a:p>
                  </a:txBody>
                  <a:tcPr marL="68580" marR="68580" marT="36000" marB="36000" anchor="ctr">
                    <a:solidFill>
                      <a:srgbClr val="FF0000"/>
                    </a:solidFill>
                  </a:tcPr>
                </a:tc>
                <a:tc>
                  <a:txBody>
                    <a:bodyPr/>
                    <a:lstStyle/>
                    <a:p>
                      <a:pPr marL="0" algn="ctr" defTabSz="914400" rtl="0" eaLnBrk="1" latinLnBrk="0" hangingPunct="1">
                        <a:lnSpc>
                          <a:spcPct val="100000"/>
                        </a:lnSpc>
                        <a:spcBef>
                          <a:spcPts val="0"/>
                        </a:spcBef>
                        <a:spcAft>
                          <a:spcPts val="0"/>
                        </a:spcAft>
                      </a:pPr>
                      <a:r>
                        <a:rPr lang="en-US" sz="1200" kern="1200" dirty="0">
                          <a:effectLst/>
                        </a:rPr>
                        <a:t>497</a:t>
                      </a:r>
                      <a:endParaRPr lang="de-DE" sz="1200" b="0" kern="1200" dirty="0">
                        <a:solidFill>
                          <a:schemeClr val="tx1"/>
                        </a:solidFill>
                        <a:effectLst/>
                        <a:latin typeface="+mn-lt"/>
                        <a:ea typeface="+mn-ea"/>
                        <a:cs typeface="Arial" panose="020B0604020202020204" pitchFamily="34" charset="0"/>
                      </a:endParaRPr>
                    </a:p>
                  </a:txBody>
                  <a:tcPr marL="68580" marR="68580" marT="36000" marB="36000" anchor="ctr"/>
                </a:tc>
                <a:tc>
                  <a:txBody>
                    <a:bodyPr/>
                    <a:lstStyle/>
                    <a:p>
                      <a:pPr marL="0" algn="ctr" defTabSz="914400" rtl="0" eaLnBrk="1" latinLnBrk="0" hangingPunct="1">
                        <a:lnSpc>
                          <a:spcPct val="100000"/>
                        </a:lnSpc>
                        <a:spcBef>
                          <a:spcPts val="0"/>
                        </a:spcBef>
                        <a:spcAft>
                          <a:spcPts val="0"/>
                        </a:spcAft>
                      </a:pPr>
                      <a:r>
                        <a:rPr lang="en-US" sz="1200" kern="1200" dirty="0">
                          <a:effectLst/>
                        </a:rPr>
                        <a:t>477</a:t>
                      </a:r>
                      <a:endParaRPr lang="de-DE" sz="1200" b="0" kern="1200" dirty="0">
                        <a:solidFill>
                          <a:schemeClr val="tx1"/>
                        </a:solidFill>
                        <a:effectLst/>
                        <a:latin typeface="+mn-lt"/>
                        <a:ea typeface="+mn-ea"/>
                        <a:cs typeface="Arial" panose="020B0604020202020204" pitchFamily="34" charset="0"/>
                      </a:endParaRPr>
                    </a:p>
                  </a:txBody>
                  <a:tcPr marL="68580" marR="68580" marT="36000" marB="36000" anchor="ctr"/>
                </a:tc>
                <a:tc>
                  <a:txBody>
                    <a:bodyPr/>
                    <a:lstStyle/>
                    <a:p>
                      <a:pPr marL="0" algn="ctr" defTabSz="914400" rtl="0" eaLnBrk="1" latinLnBrk="0" hangingPunct="1">
                        <a:lnSpc>
                          <a:spcPct val="100000"/>
                        </a:lnSpc>
                        <a:spcBef>
                          <a:spcPts val="0"/>
                        </a:spcBef>
                        <a:spcAft>
                          <a:spcPts val="0"/>
                        </a:spcAft>
                      </a:pPr>
                      <a:r>
                        <a:rPr lang="en-US" sz="1200" kern="1200" dirty="0">
                          <a:effectLst/>
                        </a:rPr>
                        <a:t>974</a:t>
                      </a:r>
                      <a:endParaRPr lang="de-DE" sz="1200" b="0" kern="1200" dirty="0">
                        <a:solidFill>
                          <a:schemeClr val="tx1"/>
                        </a:solidFill>
                        <a:effectLst/>
                        <a:latin typeface="+mn-lt"/>
                        <a:ea typeface="+mn-ea"/>
                        <a:cs typeface="Arial" panose="020B0604020202020204" pitchFamily="34" charset="0"/>
                      </a:endParaRPr>
                    </a:p>
                  </a:txBody>
                  <a:tcPr marL="68580" marR="68580" marT="36000" marB="36000" anchor="ctr"/>
                </a:tc>
                <a:extLst>
                  <a:ext uri="{0D108BD9-81ED-4DB2-BD59-A6C34878D82A}">
                    <a16:rowId xmlns:a16="http://schemas.microsoft.com/office/drawing/2014/main" xmlns="" val="10001"/>
                  </a:ext>
                </a:extLst>
              </a:tr>
              <a:tr h="455205">
                <a:tc>
                  <a:txBody>
                    <a:bodyPr/>
                    <a:lstStyle/>
                    <a:p>
                      <a:pPr marL="0" algn="l" defTabSz="914400" rtl="0" eaLnBrk="1" latinLnBrk="0" hangingPunct="1">
                        <a:lnSpc>
                          <a:spcPct val="100000"/>
                        </a:lnSpc>
                        <a:spcBef>
                          <a:spcPts val="0"/>
                        </a:spcBef>
                        <a:spcAft>
                          <a:spcPts val="0"/>
                        </a:spcAft>
                      </a:pPr>
                      <a:r>
                        <a:rPr lang="en-US" sz="1200" kern="1200" dirty="0">
                          <a:solidFill>
                            <a:schemeClr val="tx1"/>
                          </a:solidFill>
                          <a:effectLst/>
                        </a:rPr>
                        <a:t>Subjects who underwent embryo transfer after ICSI, n (%)</a:t>
                      </a:r>
                      <a:r>
                        <a:rPr lang="en-US" sz="1200" kern="1200" baseline="30000" dirty="0">
                          <a:solidFill>
                            <a:schemeClr val="tx1"/>
                          </a:solidFill>
                          <a:effectLst/>
                        </a:rPr>
                        <a:t>a</a:t>
                      </a:r>
                      <a:endParaRPr lang="de-DE" sz="1200" b="0" kern="1200" baseline="30000" dirty="0">
                        <a:solidFill>
                          <a:schemeClr val="tx1"/>
                        </a:solidFill>
                        <a:effectLst/>
                        <a:latin typeface="+mn-lt"/>
                        <a:ea typeface="+mn-ea"/>
                        <a:cs typeface="Arial" panose="020B0604020202020204" pitchFamily="34" charset="0"/>
                      </a:endParaRPr>
                    </a:p>
                  </a:txBody>
                  <a:tcPr marL="68580" marR="68580" marT="36000" marB="36000" anchor="ctr">
                    <a:solidFill>
                      <a:srgbClr val="FF0000"/>
                    </a:solidFill>
                  </a:tcPr>
                </a:tc>
                <a:tc>
                  <a:txBody>
                    <a:bodyPr/>
                    <a:lstStyle/>
                    <a:p>
                      <a:pPr marL="0" algn="ctr" defTabSz="914400" rtl="0" eaLnBrk="1" latinLnBrk="0" hangingPunct="1">
                        <a:lnSpc>
                          <a:spcPct val="100000"/>
                        </a:lnSpc>
                        <a:spcBef>
                          <a:spcPts val="0"/>
                        </a:spcBef>
                        <a:spcAft>
                          <a:spcPts val="0"/>
                        </a:spcAft>
                      </a:pPr>
                      <a:r>
                        <a:rPr lang="en-US" sz="1200" kern="1200" dirty="0">
                          <a:effectLst/>
                        </a:rPr>
                        <a:t>368 (74.0)</a:t>
                      </a:r>
                      <a:endParaRPr lang="de-DE" sz="1200" b="0" kern="1200" dirty="0">
                        <a:solidFill>
                          <a:schemeClr val="tx1"/>
                        </a:solidFill>
                        <a:effectLst/>
                        <a:latin typeface="+mn-lt"/>
                        <a:ea typeface="+mn-ea"/>
                        <a:cs typeface="Arial" panose="020B0604020202020204" pitchFamily="34" charset="0"/>
                      </a:endParaRPr>
                    </a:p>
                  </a:txBody>
                  <a:tcPr marL="68580" marR="68580" marT="36000" marB="36000" anchor="ctr"/>
                </a:tc>
                <a:tc>
                  <a:txBody>
                    <a:bodyPr/>
                    <a:lstStyle/>
                    <a:p>
                      <a:pPr marL="0" algn="ctr" defTabSz="914400" rtl="0" eaLnBrk="1" latinLnBrk="0" hangingPunct="1">
                        <a:lnSpc>
                          <a:spcPct val="100000"/>
                        </a:lnSpc>
                        <a:spcBef>
                          <a:spcPts val="0"/>
                        </a:spcBef>
                        <a:spcAft>
                          <a:spcPts val="0"/>
                        </a:spcAft>
                      </a:pPr>
                      <a:r>
                        <a:rPr lang="en-US" sz="1200" kern="1200" dirty="0">
                          <a:effectLst/>
                        </a:rPr>
                        <a:t>338 (70.9)</a:t>
                      </a:r>
                      <a:endParaRPr lang="de-DE" sz="1200" b="0" kern="1200" dirty="0">
                        <a:solidFill>
                          <a:schemeClr val="tx1"/>
                        </a:solidFill>
                        <a:effectLst/>
                        <a:latin typeface="+mn-lt"/>
                        <a:ea typeface="+mn-ea"/>
                        <a:cs typeface="Arial" panose="020B0604020202020204" pitchFamily="34" charset="0"/>
                      </a:endParaRPr>
                    </a:p>
                  </a:txBody>
                  <a:tcPr marL="68580" marR="68580" marT="36000" marB="36000" anchor="ctr"/>
                </a:tc>
                <a:tc>
                  <a:txBody>
                    <a:bodyPr/>
                    <a:lstStyle/>
                    <a:p>
                      <a:pPr marL="0" algn="ctr" defTabSz="914400" rtl="0" eaLnBrk="1" latinLnBrk="0" hangingPunct="1">
                        <a:lnSpc>
                          <a:spcPct val="100000"/>
                        </a:lnSpc>
                        <a:spcBef>
                          <a:spcPts val="0"/>
                        </a:spcBef>
                        <a:spcAft>
                          <a:spcPts val="0"/>
                        </a:spcAft>
                      </a:pPr>
                      <a:r>
                        <a:rPr lang="en-US" sz="1200" kern="1200" dirty="0">
                          <a:effectLst/>
                        </a:rPr>
                        <a:t>706 (72.5)</a:t>
                      </a:r>
                      <a:endParaRPr lang="de-DE" sz="1200" b="0" kern="1200" dirty="0">
                        <a:solidFill>
                          <a:schemeClr val="tx1"/>
                        </a:solidFill>
                        <a:effectLst/>
                        <a:latin typeface="+mn-lt"/>
                        <a:ea typeface="+mn-ea"/>
                        <a:cs typeface="Arial" panose="020B0604020202020204" pitchFamily="34" charset="0"/>
                      </a:endParaRPr>
                    </a:p>
                  </a:txBody>
                  <a:tcPr marL="68580" marR="68580" marT="36000" marB="36000" anchor="ctr"/>
                </a:tc>
                <a:extLst>
                  <a:ext uri="{0D108BD9-81ED-4DB2-BD59-A6C34878D82A}">
                    <a16:rowId xmlns:a16="http://schemas.microsoft.com/office/drawing/2014/main" xmlns="" val="10002"/>
                  </a:ext>
                </a:extLst>
              </a:tr>
              <a:tr h="532011">
                <a:tc>
                  <a:txBody>
                    <a:bodyPr/>
                    <a:lstStyle/>
                    <a:p>
                      <a:pPr marL="0" algn="l" defTabSz="914400" rtl="0" eaLnBrk="1" latinLnBrk="0" hangingPunct="1">
                        <a:lnSpc>
                          <a:spcPct val="100000"/>
                        </a:lnSpc>
                        <a:spcBef>
                          <a:spcPts val="0"/>
                        </a:spcBef>
                        <a:spcAft>
                          <a:spcPts val="0"/>
                        </a:spcAft>
                      </a:pPr>
                      <a:r>
                        <a:rPr lang="en-US" sz="1200" kern="1200" dirty="0">
                          <a:solidFill>
                            <a:schemeClr val="tx1"/>
                          </a:solidFill>
                          <a:effectLst/>
                        </a:rPr>
                        <a:t>Day of embryo transfer after oocyte retrieval, n (%)</a:t>
                      </a:r>
                      <a:r>
                        <a:rPr lang="en-US" sz="1200" kern="1200" baseline="30000" dirty="0">
                          <a:solidFill>
                            <a:schemeClr val="tx1"/>
                          </a:solidFill>
                          <a:effectLst/>
                        </a:rPr>
                        <a:t>a</a:t>
                      </a:r>
                      <a:endParaRPr lang="de-DE" sz="1200" b="0" kern="1200" baseline="30000" dirty="0">
                        <a:solidFill>
                          <a:schemeClr val="tx1"/>
                        </a:solidFill>
                        <a:effectLst/>
                        <a:latin typeface="+mn-lt"/>
                        <a:ea typeface="+mn-ea"/>
                        <a:cs typeface="Arial" panose="020B0604020202020204" pitchFamily="34" charset="0"/>
                      </a:endParaRPr>
                    </a:p>
                  </a:txBody>
                  <a:tcPr marL="68580" marR="68580" marT="36000" marB="36000">
                    <a:solidFill>
                      <a:srgbClr val="FF0000"/>
                    </a:solidFill>
                  </a:tcPr>
                </a:tc>
                <a:tc>
                  <a:txBody>
                    <a:bodyPr/>
                    <a:lstStyle/>
                    <a:p>
                      <a:pPr marL="0" algn="ctr" defTabSz="914400" rtl="0" eaLnBrk="1" latinLnBrk="0" hangingPunct="1">
                        <a:lnSpc>
                          <a:spcPct val="100000"/>
                        </a:lnSpc>
                        <a:spcBef>
                          <a:spcPts val="0"/>
                        </a:spcBef>
                        <a:spcAft>
                          <a:spcPts val="0"/>
                        </a:spcAft>
                      </a:pPr>
                      <a:endParaRPr lang="de-DE" sz="1200" b="0" kern="1200" dirty="0">
                        <a:solidFill>
                          <a:schemeClr val="tx1"/>
                        </a:solidFill>
                        <a:effectLst/>
                        <a:latin typeface="+mn-lt"/>
                        <a:ea typeface="+mn-ea"/>
                        <a:cs typeface="Arial" panose="020B0604020202020204" pitchFamily="34" charset="0"/>
                      </a:endParaRPr>
                    </a:p>
                  </a:txBody>
                  <a:tcPr marL="68580" marR="68580" marT="36000" marB="36000"/>
                </a:tc>
                <a:tc>
                  <a:txBody>
                    <a:bodyPr/>
                    <a:lstStyle/>
                    <a:p>
                      <a:pPr marL="0" algn="ctr" defTabSz="914400" rtl="0" eaLnBrk="1" latinLnBrk="0" hangingPunct="1">
                        <a:lnSpc>
                          <a:spcPct val="100000"/>
                        </a:lnSpc>
                        <a:spcBef>
                          <a:spcPts val="0"/>
                        </a:spcBef>
                        <a:spcAft>
                          <a:spcPts val="0"/>
                        </a:spcAft>
                      </a:pPr>
                      <a:endParaRPr lang="de-DE" sz="1200" b="0" kern="1200" dirty="0">
                        <a:solidFill>
                          <a:schemeClr val="tx1"/>
                        </a:solidFill>
                        <a:effectLst/>
                        <a:latin typeface="+mn-lt"/>
                        <a:ea typeface="+mn-ea"/>
                        <a:cs typeface="Arial" panose="020B0604020202020204" pitchFamily="34" charset="0"/>
                      </a:endParaRPr>
                    </a:p>
                  </a:txBody>
                  <a:tcPr marL="68580" marR="68580" marT="36000" marB="36000"/>
                </a:tc>
                <a:tc>
                  <a:txBody>
                    <a:bodyPr/>
                    <a:lstStyle/>
                    <a:p>
                      <a:pPr marL="0" algn="ctr" defTabSz="914400" rtl="0" eaLnBrk="1" latinLnBrk="0" hangingPunct="1">
                        <a:lnSpc>
                          <a:spcPct val="100000"/>
                        </a:lnSpc>
                        <a:spcBef>
                          <a:spcPts val="0"/>
                        </a:spcBef>
                        <a:spcAft>
                          <a:spcPts val="0"/>
                        </a:spcAft>
                      </a:pPr>
                      <a:endParaRPr lang="de-DE" sz="1200" b="0" kern="1200" dirty="0">
                        <a:solidFill>
                          <a:schemeClr val="tx1"/>
                        </a:solidFill>
                        <a:effectLst/>
                        <a:latin typeface="+mn-lt"/>
                        <a:ea typeface="+mn-ea"/>
                        <a:cs typeface="Arial" panose="020B0604020202020204" pitchFamily="34" charset="0"/>
                      </a:endParaRPr>
                    </a:p>
                  </a:txBody>
                  <a:tcPr marL="68580" marR="68580" marT="36000" marB="36000"/>
                </a:tc>
                <a:extLst>
                  <a:ext uri="{0D108BD9-81ED-4DB2-BD59-A6C34878D82A}">
                    <a16:rowId xmlns:a16="http://schemas.microsoft.com/office/drawing/2014/main" xmlns="" val="10003"/>
                  </a:ext>
                </a:extLst>
              </a:tr>
              <a:tr h="227602">
                <a:tc>
                  <a:txBody>
                    <a:bodyPr/>
                    <a:lstStyle/>
                    <a:p>
                      <a:pPr marL="457200" lvl="1" indent="0" algn="l" defTabSz="914400" rtl="0" eaLnBrk="1" latinLnBrk="0" hangingPunct="1">
                        <a:lnSpc>
                          <a:spcPct val="100000"/>
                        </a:lnSpc>
                        <a:spcBef>
                          <a:spcPts val="0"/>
                        </a:spcBef>
                        <a:spcAft>
                          <a:spcPts val="0"/>
                        </a:spcAft>
                      </a:pPr>
                      <a:r>
                        <a:rPr lang="en-US" sz="1200" kern="1200" dirty="0">
                          <a:solidFill>
                            <a:schemeClr val="tx1"/>
                          </a:solidFill>
                          <a:effectLst/>
                        </a:rPr>
                        <a:t>&lt;5 days</a:t>
                      </a:r>
                      <a:endParaRPr lang="de-DE" sz="1200" b="0" kern="1200" dirty="0">
                        <a:solidFill>
                          <a:schemeClr val="tx1"/>
                        </a:solidFill>
                        <a:effectLst/>
                        <a:latin typeface="+mn-lt"/>
                        <a:ea typeface="+mn-ea"/>
                        <a:cs typeface="Arial" panose="020B0604020202020204" pitchFamily="34" charset="0"/>
                      </a:endParaRPr>
                    </a:p>
                  </a:txBody>
                  <a:tcPr marL="68580" marR="68580" marT="36000" marB="36000" anchor="ctr">
                    <a:solidFill>
                      <a:srgbClr val="FF0000"/>
                    </a:solidFill>
                  </a:tcPr>
                </a:tc>
                <a:tc>
                  <a:txBody>
                    <a:bodyPr/>
                    <a:lstStyle/>
                    <a:p>
                      <a:pPr marL="0" algn="ctr" defTabSz="914400" rtl="0" eaLnBrk="1" latinLnBrk="0" hangingPunct="1">
                        <a:lnSpc>
                          <a:spcPct val="100000"/>
                        </a:lnSpc>
                        <a:spcBef>
                          <a:spcPts val="0"/>
                        </a:spcBef>
                        <a:spcAft>
                          <a:spcPts val="0"/>
                        </a:spcAft>
                      </a:pPr>
                      <a:r>
                        <a:rPr lang="en-US" sz="1200" kern="1200" dirty="0">
                          <a:effectLst/>
                        </a:rPr>
                        <a:t>350 (70.4)</a:t>
                      </a:r>
                      <a:endParaRPr lang="de-DE" sz="1200" b="0" kern="1200" dirty="0">
                        <a:solidFill>
                          <a:schemeClr val="tx1"/>
                        </a:solidFill>
                        <a:effectLst/>
                        <a:latin typeface="+mn-lt"/>
                        <a:ea typeface="+mn-ea"/>
                        <a:cs typeface="Arial" panose="020B0604020202020204" pitchFamily="34" charset="0"/>
                      </a:endParaRPr>
                    </a:p>
                  </a:txBody>
                  <a:tcPr marL="68580" marR="68580" marT="36000" marB="36000" anchor="ctr"/>
                </a:tc>
                <a:tc>
                  <a:txBody>
                    <a:bodyPr/>
                    <a:lstStyle/>
                    <a:p>
                      <a:pPr marL="0" algn="ctr" defTabSz="914400" rtl="0" eaLnBrk="1" latinLnBrk="0" hangingPunct="1">
                        <a:lnSpc>
                          <a:spcPct val="100000"/>
                        </a:lnSpc>
                        <a:spcBef>
                          <a:spcPts val="0"/>
                        </a:spcBef>
                        <a:spcAft>
                          <a:spcPts val="0"/>
                        </a:spcAft>
                      </a:pPr>
                      <a:r>
                        <a:rPr lang="en-US" sz="1200" kern="1200" dirty="0">
                          <a:effectLst/>
                        </a:rPr>
                        <a:t>328 (68.8)</a:t>
                      </a:r>
                      <a:endParaRPr lang="de-DE" sz="1200" b="0" kern="1200" dirty="0">
                        <a:solidFill>
                          <a:schemeClr val="tx1"/>
                        </a:solidFill>
                        <a:effectLst/>
                        <a:latin typeface="+mn-lt"/>
                        <a:ea typeface="+mn-ea"/>
                        <a:cs typeface="Arial" panose="020B0604020202020204" pitchFamily="34" charset="0"/>
                      </a:endParaRPr>
                    </a:p>
                  </a:txBody>
                  <a:tcPr marL="68580" marR="68580" marT="36000" marB="36000" anchor="ctr"/>
                </a:tc>
                <a:tc>
                  <a:txBody>
                    <a:bodyPr/>
                    <a:lstStyle/>
                    <a:p>
                      <a:pPr marL="0" algn="ctr" defTabSz="914400" rtl="0" eaLnBrk="1" latinLnBrk="0" hangingPunct="1">
                        <a:lnSpc>
                          <a:spcPct val="100000"/>
                        </a:lnSpc>
                        <a:spcBef>
                          <a:spcPts val="0"/>
                        </a:spcBef>
                        <a:spcAft>
                          <a:spcPts val="0"/>
                        </a:spcAft>
                      </a:pPr>
                      <a:r>
                        <a:rPr lang="en-US" sz="1200" kern="1200" dirty="0">
                          <a:effectLst/>
                        </a:rPr>
                        <a:t>678 (69.6)</a:t>
                      </a:r>
                      <a:endParaRPr lang="de-DE" sz="1200" b="0" kern="1200" dirty="0">
                        <a:solidFill>
                          <a:schemeClr val="tx1"/>
                        </a:solidFill>
                        <a:effectLst/>
                        <a:latin typeface="+mn-lt"/>
                        <a:ea typeface="+mn-ea"/>
                        <a:cs typeface="Arial" panose="020B0604020202020204" pitchFamily="34" charset="0"/>
                      </a:endParaRPr>
                    </a:p>
                  </a:txBody>
                  <a:tcPr marL="68580" marR="68580" marT="36000" marB="36000" anchor="ctr"/>
                </a:tc>
                <a:extLst>
                  <a:ext uri="{0D108BD9-81ED-4DB2-BD59-A6C34878D82A}">
                    <a16:rowId xmlns:a16="http://schemas.microsoft.com/office/drawing/2014/main" xmlns="" val="10004"/>
                  </a:ext>
                </a:extLst>
              </a:tr>
              <a:tr h="227602">
                <a:tc>
                  <a:txBody>
                    <a:bodyPr/>
                    <a:lstStyle/>
                    <a:p>
                      <a:pPr marL="457200" lvl="1" indent="0" algn="l" defTabSz="914400" rtl="0" eaLnBrk="1" latinLnBrk="0" hangingPunct="1">
                        <a:lnSpc>
                          <a:spcPct val="100000"/>
                        </a:lnSpc>
                        <a:spcBef>
                          <a:spcPts val="0"/>
                        </a:spcBef>
                        <a:spcAft>
                          <a:spcPts val="0"/>
                        </a:spcAft>
                      </a:pPr>
                      <a:r>
                        <a:rPr lang="en-US" sz="1200" kern="1200" dirty="0">
                          <a:solidFill>
                            <a:schemeClr val="tx1"/>
                          </a:solidFill>
                          <a:effectLst/>
                        </a:rPr>
                        <a:t>≥5 days</a:t>
                      </a:r>
                      <a:endParaRPr lang="de-DE" sz="1200" b="0" kern="1200" dirty="0">
                        <a:solidFill>
                          <a:schemeClr val="tx1"/>
                        </a:solidFill>
                        <a:effectLst/>
                        <a:latin typeface="+mn-lt"/>
                        <a:ea typeface="+mn-ea"/>
                        <a:cs typeface="Arial" panose="020B0604020202020204" pitchFamily="34" charset="0"/>
                      </a:endParaRPr>
                    </a:p>
                  </a:txBody>
                  <a:tcPr marL="68580" marR="68580" marT="36000" marB="36000" anchor="ctr">
                    <a:solidFill>
                      <a:srgbClr val="FF0000"/>
                    </a:solidFill>
                  </a:tcPr>
                </a:tc>
                <a:tc>
                  <a:txBody>
                    <a:bodyPr/>
                    <a:lstStyle/>
                    <a:p>
                      <a:pPr marL="0" algn="ctr" defTabSz="914400" rtl="0" eaLnBrk="1" latinLnBrk="0" hangingPunct="1">
                        <a:lnSpc>
                          <a:spcPct val="100000"/>
                        </a:lnSpc>
                        <a:spcBef>
                          <a:spcPts val="0"/>
                        </a:spcBef>
                        <a:spcAft>
                          <a:spcPts val="0"/>
                        </a:spcAft>
                      </a:pPr>
                      <a:r>
                        <a:rPr lang="en-US" sz="1200" kern="1200" dirty="0">
                          <a:effectLst/>
                        </a:rPr>
                        <a:t>147 (29.6)</a:t>
                      </a:r>
                      <a:endParaRPr lang="de-DE" sz="1200" b="0" kern="1200" dirty="0">
                        <a:solidFill>
                          <a:schemeClr val="tx1"/>
                        </a:solidFill>
                        <a:effectLst/>
                        <a:latin typeface="+mn-lt"/>
                        <a:ea typeface="+mn-ea"/>
                        <a:cs typeface="Arial" panose="020B0604020202020204" pitchFamily="34" charset="0"/>
                      </a:endParaRPr>
                    </a:p>
                  </a:txBody>
                  <a:tcPr marL="68580" marR="68580" marT="36000" marB="36000" anchor="ctr"/>
                </a:tc>
                <a:tc>
                  <a:txBody>
                    <a:bodyPr/>
                    <a:lstStyle/>
                    <a:p>
                      <a:pPr marL="0" algn="ctr" defTabSz="914400" rtl="0" eaLnBrk="1" latinLnBrk="0" hangingPunct="1">
                        <a:lnSpc>
                          <a:spcPct val="100000"/>
                        </a:lnSpc>
                        <a:spcBef>
                          <a:spcPts val="0"/>
                        </a:spcBef>
                        <a:spcAft>
                          <a:spcPts val="0"/>
                        </a:spcAft>
                      </a:pPr>
                      <a:r>
                        <a:rPr lang="en-US" sz="1200" kern="1200" dirty="0">
                          <a:effectLst/>
                        </a:rPr>
                        <a:t>149 (31.2)</a:t>
                      </a:r>
                      <a:endParaRPr lang="de-DE" sz="1200" b="0" kern="1200" dirty="0">
                        <a:solidFill>
                          <a:schemeClr val="tx1"/>
                        </a:solidFill>
                        <a:effectLst/>
                        <a:latin typeface="+mn-lt"/>
                        <a:ea typeface="+mn-ea"/>
                        <a:cs typeface="Arial" panose="020B0604020202020204" pitchFamily="34" charset="0"/>
                      </a:endParaRPr>
                    </a:p>
                  </a:txBody>
                  <a:tcPr marL="68580" marR="68580" marT="36000" marB="36000" anchor="ctr"/>
                </a:tc>
                <a:tc>
                  <a:txBody>
                    <a:bodyPr/>
                    <a:lstStyle/>
                    <a:p>
                      <a:pPr marL="0" algn="ctr" defTabSz="914400" rtl="0" eaLnBrk="1" latinLnBrk="0" hangingPunct="1">
                        <a:lnSpc>
                          <a:spcPct val="100000"/>
                        </a:lnSpc>
                        <a:spcBef>
                          <a:spcPts val="0"/>
                        </a:spcBef>
                        <a:spcAft>
                          <a:spcPts val="0"/>
                        </a:spcAft>
                      </a:pPr>
                      <a:r>
                        <a:rPr lang="en-US" sz="1200" kern="1200" dirty="0">
                          <a:effectLst/>
                        </a:rPr>
                        <a:t>296 (30.4)</a:t>
                      </a:r>
                      <a:endParaRPr lang="de-DE" sz="1200" b="0" kern="1200" dirty="0">
                        <a:solidFill>
                          <a:schemeClr val="tx1"/>
                        </a:solidFill>
                        <a:effectLst/>
                        <a:latin typeface="+mn-lt"/>
                        <a:ea typeface="+mn-ea"/>
                        <a:cs typeface="Arial" panose="020B0604020202020204" pitchFamily="34" charset="0"/>
                      </a:endParaRPr>
                    </a:p>
                  </a:txBody>
                  <a:tcPr marL="68580" marR="68580" marT="36000" marB="36000" anchor="ctr"/>
                </a:tc>
                <a:extLst>
                  <a:ext uri="{0D108BD9-81ED-4DB2-BD59-A6C34878D82A}">
                    <a16:rowId xmlns:a16="http://schemas.microsoft.com/office/drawing/2014/main" xmlns="" val="10005"/>
                  </a:ext>
                </a:extLst>
              </a:tr>
              <a:tr h="132077">
                <a:tc>
                  <a:txBody>
                    <a:bodyPr/>
                    <a:lstStyle/>
                    <a:p>
                      <a:pPr marL="0" algn="l" defTabSz="914400" rtl="0" eaLnBrk="1" latinLnBrk="0" hangingPunct="1">
                        <a:lnSpc>
                          <a:spcPct val="100000"/>
                        </a:lnSpc>
                        <a:spcBef>
                          <a:spcPts val="0"/>
                        </a:spcBef>
                        <a:spcAft>
                          <a:spcPts val="0"/>
                        </a:spcAft>
                      </a:pPr>
                      <a:r>
                        <a:rPr lang="en-US" sz="1200" kern="1200" dirty="0">
                          <a:solidFill>
                            <a:schemeClr val="tx1"/>
                          </a:solidFill>
                          <a:effectLst/>
                        </a:rPr>
                        <a:t>Number of embryos transferred, n (%)</a:t>
                      </a:r>
                      <a:r>
                        <a:rPr lang="en-US" sz="1200" kern="1200" baseline="30000" dirty="0">
                          <a:solidFill>
                            <a:schemeClr val="tx1"/>
                          </a:solidFill>
                          <a:effectLst/>
                        </a:rPr>
                        <a:t>a</a:t>
                      </a:r>
                      <a:endParaRPr lang="de-DE" sz="1200" b="0" kern="1200" baseline="30000" dirty="0">
                        <a:solidFill>
                          <a:schemeClr val="tx1"/>
                        </a:solidFill>
                        <a:effectLst/>
                        <a:latin typeface="+mn-lt"/>
                        <a:ea typeface="+mn-ea"/>
                        <a:cs typeface="Arial" panose="020B0604020202020204" pitchFamily="34" charset="0"/>
                      </a:endParaRPr>
                    </a:p>
                  </a:txBody>
                  <a:tcPr marL="68580" marR="68580" marT="36000" marB="36000">
                    <a:solidFill>
                      <a:srgbClr val="FF0000"/>
                    </a:solidFill>
                  </a:tcPr>
                </a:tc>
                <a:tc>
                  <a:txBody>
                    <a:bodyPr/>
                    <a:lstStyle/>
                    <a:p>
                      <a:pPr marL="0" algn="ctr" defTabSz="914400" rtl="0" eaLnBrk="1" latinLnBrk="0" hangingPunct="1">
                        <a:lnSpc>
                          <a:spcPct val="100000"/>
                        </a:lnSpc>
                        <a:spcBef>
                          <a:spcPts val="0"/>
                        </a:spcBef>
                        <a:spcAft>
                          <a:spcPts val="0"/>
                        </a:spcAft>
                      </a:pPr>
                      <a:endParaRPr lang="de-DE" sz="1200" b="0" kern="1200" dirty="0">
                        <a:solidFill>
                          <a:schemeClr val="tx1"/>
                        </a:solidFill>
                        <a:effectLst/>
                        <a:latin typeface="+mn-lt"/>
                        <a:ea typeface="+mn-ea"/>
                        <a:cs typeface="Arial" panose="020B0604020202020204" pitchFamily="34" charset="0"/>
                      </a:endParaRPr>
                    </a:p>
                  </a:txBody>
                  <a:tcPr marL="68580" marR="68580" marT="36000" marB="36000"/>
                </a:tc>
                <a:tc>
                  <a:txBody>
                    <a:bodyPr/>
                    <a:lstStyle/>
                    <a:p>
                      <a:pPr marL="0" algn="ctr" defTabSz="914400" rtl="0" eaLnBrk="1" latinLnBrk="0" hangingPunct="1">
                        <a:lnSpc>
                          <a:spcPct val="100000"/>
                        </a:lnSpc>
                        <a:spcBef>
                          <a:spcPts val="0"/>
                        </a:spcBef>
                        <a:spcAft>
                          <a:spcPts val="0"/>
                        </a:spcAft>
                      </a:pPr>
                      <a:endParaRPr lang="de-DE" sz="1200" b="0" kern="1200" dirty="0">
                        <a:solidFill>
                          <a:schemeClr val="tx1"/>
                        </a:solidFill>
                        <a:effectLst/>
                        <a:latin typeface="+mn-lt"/>
                        <a:ea typeface="+mn-ea"/>
                        <a:cs typeface="Arial" panose="020B0604020202020204" pitchFamily="34" charset="0"/>
                      </a:endParaRPr>
                    </a:p>
                  </a:txBody>
                  <a:tcPr marL="68580" marR="68580" marT="36000" marB="36000"/>
                </a:tc>
                <a:tc>
                  <a:txBody>
                    <a:bodyPr/>
                    <a:lstStyle/>
                    <a:p>
                      <a:pPr marL="0" algn="ctr" defTabSz="914400" rtl="0" eaLnBrk="1" latinLnBrk="0" hangingPunct="1">
                        <a:lnSpc>
                          <a:spcPct val="100000"/>
                        </a:lnSpc>
                        <a:spcBef>
                          <a:spcPts val="0"/>
                        </a:spcBef>
                        <a:spcAft>
                          <a:spcPts val="0"/>
                        </a:spcAft>
                      </a:pPr>
                      <a:endParaRPr lang="de-DE" sz="1200" b="0" kern="1200" dirty="0">
                        <a:solidFill>
                          <a:schemeClr val="tx1"/>
                        </a:solidFill>
                        <a:effectLst/>
                        <a:latin typeface="+mn-lt"/>
                        <a:ea typeface="+mn-ea"/>
                        <a:cs typeface="Arial" panose="020B0604020202020204" pitchFamily="34" charset="0"/>
                      </a:endParaRPr>
                    </a:p>
                  </a:txBody>
                  <a:tcPr marL="68580" marR="68580" marT="36000" marB="36000"/>
                </a:tc>
                <a:extLst>
                  <a:ext uri="{0D108BD9-81ED-4DB2-BD59-A6C34878D82A}">
                    <a16:rowId xmlns:a16="http://schemas.microsoft.com/office/drawing/2014/main" xmlns="" val="10006"/>
                  </a:ext>
                </a:extLst>
              </a:tr>
              <a:tr h="227602">
                <a:tc>
                  <a:txBody>
                    <a:bodyPr/>
                    <a:lstStyle/>
                    <a:p>
                      <a:pPr marL="457200" lvl="1" indent="0" algn="l" defTabSz="914400" rtl="0" eaLnBrk="1" latinLnBrk="0" hangingPunct="1">
                        <a:lnSpc>
                          <a:spcPct val="100000"/>
                        </a:lnSpc>
                        <a:spcBef>
                          <a:spcPts val="0"/>
                        </a:spcBef>
                        <a:spcAft>
                          <a:spcPts val="0"/>
                        </a:spcAft>
                        <a:tabLst>
                          <a:tab pos="809625" algn="l"/>
                        </a:tabLst>
                      </a:pPr>
                      <a:r>
                        <a:rPr lang="en-US" sz="1200" kern="1200" dirty="0">
                          <a:solidFill>
                            <a:schemeClr val="tx1"/>
                          </a:solidFill>
                          <a:effectLst/>
                        </a:rPr>
                        <a:t>1</a:t>
                      </a:r>
                      <a:endParaRPr lang="de-DE" sz="1200" b="0" kern="1200" dirty="0">
                        <a:solidFill>
                          <a:schemeClr val="tx1"/>
                        </a:solidFill>
                        <a:effectLst/>
                        <a:latin typeface="+mn-lt"/>
                        <a:ea typeface="+mn-ea"/>
                        <a:cs typeface="Arial" panose="020B0604020202020204" pitchFamily="34" charset="0"/>
                      </a:endParaRPr>
                    </a:p>
                  </a:txBody>
                  <a:tcPr marL="68580" marR="68580" marT="36000" marB="36000" anchor="ctr">
                    <a:solidFill>
                      <a:srgbClr val="FF0000"/>
                    </a:solidFill>
                  </a:tcPr>
                </a:tc>
                <a:tc>
                  <a:txBody>
                    <a:bodyPr/>
                    <a:lstStyle/>
                    <a:p>
                      <a:pPr marL="0" algn="ctr" defTabSz="914400" rtl="0" eaLnBrk="1" latinLnBrk="0" hangingPunct="1">
                        <a:lnSpc>
                          <a:spcPct val="100000"/>
                        </a:lnSpc>
                        <a:spcBef>
                          <a:spcPts val="0"/>
                        </a:spcBef>
                        <a:spcAft>
                          <a:spcPts val="0"/>
                        </a:spcAft>
                      </a:pPr>
                      <a:r>
                        <a:rPr lang="en-US" sz="1200" kern="1200" dirty="0">
                          <a:effectLst/>
                        </a:rPr>
                        <a:t>212 (42.7)</a:t>
                      </a:r>
                      <a:endParaRPr lang="de-DE" sz="1200" b="0" kern="1200" dirty="0">
                        <a:solidFill>
                          <a:schemeClr val="tx1"/>
                        </a:solidFill>
                        <a:effectLst/>
                        <a:latin typeface="+mn-lt"/>
                        <a:ea typeface="+mn-ea"/>
                        <a:cs typeface="Arial" panose="020B0604020202020204" pitchFamily="34" charset="0"/>
                      </a:endParaRPr>
                    </a:p>
                  </a:txBody>
                  <a:tcPr marL="68580" marR="68580" marT="36000" marB="36000" anchor="ctr"/>
                </a:tc>
                <a:tc>
                  <a:txBody>
                    <a:bodyPr/>
                    <a:lstStyle/>
                    <a:p>
                      <a:pPr marL="0" algn="ctr" defTabSz="914400" rtl="0" eaLnBrk="1" latinLnBrk="0" hangingPunct="1">
                        <a:lnSpc>
                          <a:spcPct val="100000"/>
                        </a:lnSpc>
                        <a:spcBef>
                          <a:spcPts val="0"/>
                        </a:spcBef>
                        <a:spcAft>
                          <a:spcPts val="0"/>
                        </a:spcAft>
                      </a:pPr>
                      <a:r>
                        <a:rPr lang="en-US" sz="1200" kern="1200" dirty="0">
                          <a:effectLst/>
                        </a:rPr>
                        <a:t>217 (45.5)</a:t>
                      </a:r>
                      <a:endParaRPr lang="de-DE" sz="1200" b="0" kern="1200" dirty="0">
                        <a:solidFill>
                          <a:schemeClr val="tx1"/>
                        </a:solidFill>
                        <a:effectLst/>
                        <a:latin typeface="+mn-lt"/>
                        <a:ea typeface="+mn-ea"/>
                        <a:cs typeface="Arial" panose="020B0604020202020204" pitchFamily="34" charset="0"/>
                      </a:endParaRPr>
                    </a:p>
                  </a:txBody>
                  <a:tcPr marL="68580" marR="68580" marT="36000" marB="36000" anchor="ctr"/>
                </a:tc>
                <a:tc>
                  <a:txBody>
                    <a:bodyPr/>
                    <a:lstStyle/>
                    <a:p>
                      <a:pPr marL="0" algn="ctr" defTabSz="914400" rtl="0" eaLnBrk="1" latinLnBrk="0" hangingPunct="1">
                        <a:lnSpc>
                          <a:spcPct val="100000"/>
                        </a:lnSpc>
                        <a:spcBef>
                          <a:spcPts val="0"/>
                        </a:spcBef>
                        <a:spcAft>
                          <a:spcPts val="0"/>
                        </a:spcAft>
                      </a:pPr>
                      <a:r>
                        <a:rPr lang="en-US" sz="1200" kern="1200" dirty="0">
                          <a:effectLst/>
                        </a:rPr>
                        <a:t>429 (44.1)</a:t>
                      </a:r>
                      <a:endParaRPr lang="de-DE" sz="1200" b="0" kern="1200" dirty="0">
                        <a:solidFill>
                          <a:schemeClr val="tx1"/>
                        </a:solidFill>
                        <a:effectLst/>
                        <a:latin typeface="+mn-lt"/>
                        <a:ea typeface="+mn-ea"/>
                        <a:cs typeface="Arial" panose="020B0604020202020204" pitchFamily="34" charset="0"/>
                      </a:endParaRPr>
                    </a:p>
                  </a:txBody>
                  <a:tcPr marL="68580" marR="68580" marT="36000" marB="36000" anchor="ctr"/>
                </a:tc>
                <a:extLst>
                  <a:ext uri="{0D108BD9-81ED-4DB2-BD59-A6C34878D82A}">
                    <a16:rowId xmlns:a16="http://schemas.microsoft.com/office/drawing/2014/main" xmlns="" val="10007"/>
                  </a:ext>
                </a:extLst>
              </a:tr>
              <a:tr h="227602">
                <a:tc>
                  <a:txBody>
                    <a:bodyPr/>
                    <a:lstStyle/>
                    <a:p>
                      <a:pPr marL="457200" lvl="1" algn="l" defTabSz="914400" rtl="0" eaLnBrk="1" latinLnBrk="0" hangingPunct="1">
                        <a:lnSpc>
                          <a:spcPct val="100000"/>
                        </a:lnSpc>
                        <a:spcBef>
                          <a:spcPts val="0"/>
                        </a:spcBef>
                        <a:spcAft>
                          <a:spcPts val="0"/>
                        </a:spcAft>
                      </a:pPr>
                      <a:r>
                        <a:rPr lang="en-US" sz="1200" kern="1200" dirty="0">
                          <a:solidFill>
                            <a:schemeClr val="tx1"/>
                          </a:solidFill>
                          <a:effectLst/>
                        </a:rPr>
                        <a:t>2</a:t>
                      </a:r>
                      <a:endParaRPr lang="de-DE" sz="1200" b="0" kern="1200" dirty="0">
                        <a:solidFill>
                          <a:schemeClr val="tx1"/>
                        </a:solidFill>
                        <a:effectLst/>
                        <a:latin typeface="+mn-lt"/>
                        <a:ea typeface="+mn-ea"/>
                        <a:cs typeface="Arial" panose="020B0604020202020204" pitchFamily="34" charset="0"/>
                      </a:endParaRPr>
                    </a:p>
                  </a:txBody>
                  <a:tcPr marL="68580" marR="68580" marT="36000" marB="36000" anchor="ctr">
                    <a:solidFill>
                      <a:srgbClr val="FF0000"/>
                    </a:solidFill>
                  </a:tcPr>
                </a:tc>
                <a:tc>
                  <a:txBody>
                    <a:bodyPr/>
                    <a:lstStyle/>
                    <a:p>
                      <a:pPr marL="0" algn="ctr" defTabSz="914400" rtl="0" eaLnBrk="1" latinLnBrk="0" hangingPunct="1">
                        <a:lnSpc>
                          <a:spcPct val="100000"/>
                        </a:lnSpc>
                        <a:spcBef>
                          <a:spcPts val="0"/>
                        </a:spcBef>
                        <a:spcAft>
                          <a:spcPts val="0"/>
                        </a:spcAft>
                      </a:pPr>
                      <a:r>
                        <a:rPr lang="en-US" sz="1200" kern="1200" dirty="0">
                          <a:effectLst/>
                        </a:rPr>
                        <a:t>278 (55.9)</a:t>
                      </a:r>
                      <a:endParaRPr lang="de-DE" sz="1200" b="0" kern="1200" dirty="0">
                        <a:solidFill>
                          <a:schemeClr val="tx1"/>
                        </a:solidFill>
                        <a:effectLst/>
                        <a:latin typeface="+mn-lt"/>
                        <a:ea typeface="+mn-ea"/>
                        <a:cs typeface="Arial" panose="020B0604020202020204" pitchFamily="34" charset="0"/>
                      </a:endParaRPr>
                    </a:p>
                  </a:txBody>
                  <a:tcPr marL="68580" marR="68580" marT="36000" marB="36000" anchor="ctr"/>
                </a:tc>
                <a:tc>
                  <a:txBody>
                    <a:bodyPr/>
                    <a:lstStyle/>
                    <a:p>
                      <a:pPr marL="0" algn="ctr" defTabSz="914400" rtl="0" eaLnBrk="1" latinLnBrk="0" hangingPunct="1">
                        <a:lnSpc>
                          <a:spcPct val="100000"/>
                        </a:lnSpc>
                        <a:spcBef>
                          <a:spcPts val="0"/>
                        </a:spcBef>
                        <a:spcAft>
                          <a:spcPts val="0"/>
                        </a:spcAft>
                      </a:pPr>
                      <a:r>
                        <a:rPr lang="en-US" sz="1200" kern="1200" dirty="0">
                          <a:effectLst/>
                        </a:rPr>
                        <a:t>252 (52.8)</a:t>
                      </a:r>
                      <a:endParaRPr lang="de-DE" sz="1200" b="0" kern="1200" dirty="0">
                        <a:solidFill>
                          <a:schemeClr val="tx1"/>
                        </a:solidFill>
                        <a:effectLst/>
                        <a:latin typeface="+mn-lt"/>
                        <a:ea typeface="+mn-ea"/>
                        <a:cs typeface="Arial" panose="020B0604020202020204" pitchFamily="34" charset="0"/>
                      </a:endParaRPr>
                    </a:p>
                  </a:txBody>
                  <a:tcPr marL="68580" marR="68580" marT="36000" marB="36000" anchor="ctr"/>
                </a:tc>
                <a:tc>
                  <a:txBody>
                    <a:bodyPr/>
                    <a:lstStyle/>
                    <a:p>
                      <a:pPr marL="0" algn="ctr" defTabSz="914400" rtl="0" eaLnBrk="1" latinLnBrk="0" hangingPunct="1">
                        <a:lnSpc>
                          <a:spcPct val="100000"/>
                        </a:lnSpc>
                        <a:spcBef>
                          <a:spcPts val="0"/>
                        </a:spcBef>
                        <a:spcAft>
                          <a:spcPts val="0"/>
                        </a:spcAft>
                      </a:pPr>
                      <a:r>
                        <a:rPr lang="en-US" sz="1200" kern="1200" dirty="0">
                          <a:effectLst/>
                        </a:rPr>
                        <a:t>530 (54.4)</a:t>
                      </a:r>
                      <a:endParaRPr lang="de-DE" sz="1200" b="0" kern="1200" dirty="0">
                        <a:solidFill>
                          <a:schemeClr val="tx1"/>
                        </a:solidFill>
                        <a:effectLst/>
                        <a:latin typeface="+mn-lt"/>
                        <a:ea typeface="+mn-ea"/>
                        <a:cs typeface="Arial" panose="020B0604020202020204" pitchFamily="34" charset="0"/>
                      </a:endParaRPr>
                    </a:p>
                  </a:txBody>
                  <a:tcPr marL="68580" marR="68580" marT="36000" marB="36000" anchor="ctr"/>
                </a:tc>
                <a:extLst>
                  <a:ext uri="{0D108BD9-81ED-4DB2-BD59-A6C34878D82A}">
                    <a16:rowId xmlns:a16="http://schemas.microsoft.com/office/drawing/2014/main" xmlns="" val="10008"/>
                  </a:ext>
                </a:extLst>
              </a:tr>
              <a:tr h="227602">
                <a:tc>
                  <a:txBody>
                    <a:bodyPr/>
                    <a:lstStyle/>
                    <a:p>
                      <a:pPr marL="457200" lvl="1" algn="l" defTabSz="914400" rtl="0" eaLnBrk="1" latinLnBrk="0" hangingPunct="1">
                        <a:lnSpc>
                          <a:spcPct val="100000"/>
                        </a:lnSpc>
                        <a:spcBef>
                          <a:spcPts val="0"/>
                        </a:spcBef>
                        <a:spcAft>
                          <a:spcPts val="0"/>
                        </a:spcAft>
                      </a:pPr>
                      <a:r>
                        <a:rPr lang="en-US" sz="1200" kern="1200" dirty="0">
                          <a:solidFill>
                            <a:schemeClr val="tx1"/>
                          </a:solidFill>
                          <a:effectLst/>
                        </a:rPr>
                        <a:t>&gt;2</a:t>
                      </a:r>
                      <a:endParaRPr lang="de-DE" sz="1200" b="0" kern="1200" dirty="0">
                        <a:solidFill>
                          <a:schemeClr val="tx1"/>
                        </a:solidFill>
                        <a:effectLst/>
                        <a:latin typeface="+mn-lt"/>
                        <a:ea typeface="+mn-ea"/>
                        <a:cs typeface="Arial" panose="020B0604020202020204" pitchFamily="34" charset="0"/>
                      </a:endParaRPr>
                    </a:p>
                  </a:txBody>
                  <a:tcPr marL="68580" marR="68580" marT="36000" marB="36000" anchor="ctr">
                    <a:solidFill>
                      <a:srgbClr val="FF0000"/>
                    </a:solidFill>
                  </a:tcPr>
                </a:tc>
                <a:tc>
                  <a:txBody>
                    <a:bodyPr/>
                    <a:lstStyle/>
                    <a:p>
                      <a:pPr marL="0" algn="ctr" defTabSz="914400" rtl="0" eaLnBrk="1" latinLnBrk="0" hangingPunct="1">
                        <a:lnSpc>
                          <a:spcPct val="100000"/>
                        </a:lnSpc>
                        <a:spcBef>
                          <a:spcPts val="0"/>
                        </a:spcBef>
                        <a:spcAft>
                          <a:spcPts val="0"/>
                        </a:spcAft>
                      </a:pPr>
                      <a:r>
                        <a:rPr lang="en-US" sz="1200" kern="1200" dirty="0">
                          <a:effectLst/>
                        </a:rPr>
                        <a:t>7 (1.4)</a:t>
                      </a:r>
                      <a:endParaRPr lang="de-DE" sz="1200" b="0" kern="1200" dirty="0">
                        <a:solidFill>
                          <a:schemeClr val="tx1"/>
                        </a:solidFill>
                        <a:effectLst/>
                        <a:latin typeface="+mn-lt"/>
                        <a:ea typeface="+mn-ea"/>
                        <a:cs typeface="Arial" panose="020B0604020202020204" pitchFamily="34" charset="0"/>
                      </a:endParaRPr>
                    </a:p>
                  </a:txBody>
                  <a:tcPr marL="68580" marR="68580" marT="36000" marB="36000" anchor="ctr"/>
                </a:tc>
                <a:tc>
                  <a:txBody>
                    <a:bodyPr/>
                    <a:lstStyle/>
                    <a:p>
                      <a:pPr marL="0" algn="ctr" defTabSz="914400" rtl="0" eaLnBrk="1" latinLnBrk="0" hangingPunct="1">
                        <a:lnSpc>
                          <a:spcPct val="100000"/>
                        </a:lnSpc>
                        <a:spcBef>
                          <a:spcPts val="0"/>
                        </a:spcBef>
                        <a:spcAft>
                          <a:spcPts val="0"/>
                        </a:spcAft>
                      </a:pPr>
                      <a:r>
                        <a:rPr lang="en-US" sz="1200" kern="1200" dirty="0">
                          <a:effectLst/>
                        </a:rPr>
                        <a:t>8 (1.7)</a:t>
                      </a:r>
                      <a:endParaRPr lang="de-DE" sz="1200" b="0" kern="1200" dirty="0">
                        <a:solidFill>
                          <a:schemeClr val="tx1"/>
                        </a:solidFill>
                        <a:effectLst/>
                        <a:latin typeface="+mn-lt"/>
                        <a:ea typeface="+mn-ea"/>
                        <a:cs typeface="Arial" panose="020B0604020202020204" pitchFamily="34" charset="0"/>
                      </a:endParaRPr>
                    </a:p>
                  </a:txBody>
                  <a:tcPr marL="68580" marR="68580" marT="36000" marB="36000" anchor="ctr"/>
                </a:tc>
                <a:tc>
                  <a:txBody>
                    <a:bodyPr/>
                    <a:lstStyle/>
                    <a:p>
                      <a:pPr marL="0" algn="ctr" defTabSz="914400" rtl="0" eaLnBrk="1" latinLnBrk="0" hangingPunct="1">
                        <a:lnSpc>
                          <a:spcPct val="100000"/>
                        </a:lnSpc>
                        <a:spcBef>
                          <a:spcPts val="0"/>
                        </a:spcBef>
                        <a:spcAft>
                          <a:spcPts val="0"/>
                        </a:spcAft>
                      </a:pPr>
                      <a:r>
                        <a:rPr lang="en-US" sz="1200" kern="1200" dirty="0">
                          <a:effectLst/>
                        </a:rPr>
                        <a:t>15 (1.5)</a:t>
                      </a:r>
                      <a:endParaRPr lang="de-DE" sz="1200" b="0" kern="1200" dirty="0">
                        <a:solidFill>
                          <a:schemeClr val="tx1"/>
                        </a:solidFill>
                        <a:effectLst/>
                        <a:latin typeface="+mn-lt"/>
                        <a:ea typeface="+mn-ea"/>
                        <a:cs typeface="Arial" panose="020B0604020202020204" pitchFamily="34" charset="0"/>
                      </a:endParaRPr>
                    </a:p>
                  </a:txBody>
                  <a:tcPr marL="68580" marR="68580" marT="36000" marB="36000" anchor="ctr"/>
                </a:tc>
                <a:extLst>
                  <a:ext uri="{0D108BD9-81ED-4DB2-BD59-A6C34878D82A}">
                    <a16:rowId xmlns:a16="http://schemas.microsoft.com/office/drawing/2014/main" xmlns="" val="10009"/>
                  </a:ext>
                </a:extLst>
              </a:tr>
              <a:tr h="455205">
                <a:tc>
                  <a:txBody>
                    <a:bodyPr/>
                    <a:lstStyle/>
                    <a:p>
                      <a:pPr marL="0" algn="l" defTabSz="914400" rtl="0" eaLnBrk="1" latinLnBrk="0" hangingPunct="1">
                        <a:lnSpc>
                          <a:spcPct val="100000"/>
                        </a:lnSpc>
                        <a:spcBef>
                          <a:spcPts val="0"/>
                        </a:spcBef>
                        <a:spcAft>
                          <a:spcPts val="0"/>
                        </a:spcAft>
                      </a:pPr>
                      <a:r>
                        <a:rPr lang="en-US" sz="1200" kern="1200" dirty="0">
                          <a:solidFill>
                            <a:schemeClr val="tx1"/>
                          </a:solidFill>
                          <a:effectLst/>
                        </a:rPr>
                        <a:t>Number of subjects who had at least one newborn, n (%)</a:t>
                      </a:r>
                      <a:r>
                        <a:rPr lang="en-US" sz="1200" kern="1200" baseline="30000" dirty="0">
                          <a:solidFill>
                            <a:schemeClr val="tx1"/>
                          </a:solidFill>
                          <a:effectLst/>
                        </a:rPr>
                        <a:t>a</a:t>
                      </a:r>
                      <a:endParaRPr lang="de-DE" sz="1200" b="0" kern="1200" baseline="30000" dirty="0">
                        <a:solidFill>
                          <a:schemeClr val="tx1"/>
                        </a:solidFill>
                        <a:effectLst/>
                        <a:latin typeface="+mn-lt"/>
                        <a:ea typeface="+mn-ea"/>
                        <a:cs typeface="Arial" panose="020B0604020202020204" pitchFamily="34" charset="0"/>
                      </a:endParaRPr>
                    </a:p>
                  </a:txBody>
                  <a:tcPr marL="68580" marR="68580" marT="36000" marB="36000" anchor="ctr">
                    <a:solidFill>
                      <a:srgbClr val="FF0000"/>
                    </a:solidFill>
                  </a:tcPr>
                </a:tc>
                <a:tc>
                  <a:txBody>
                    <a:bodyPr/>
                    <a:lstStyle/>
                    <a:p>
                      <a:pPr marL="0" algn="ctr" defTabSz="914400" rtl="0" eaLnBrk="1" latinLnBrk="0" hangingPunct="1">
                        <a:lnSpc>
                          <a:spcPct val="100000"/>
                        </a:lnSpc>
                        <a:spcBef>
                          <a:spcPts val="0"/>
                        </a:spcBef>
                        <a:spcAft>
                          <a:spcPts val="0"/>
                        </a:spcAft>
                      </a:pPr>
                      <a:r>
                        <a:rPr lang="en-US" sz="1200" kern="1200" dirty="0">
                          <a:effectLst/>
                        </a:rPr>
                        <a:t>172 (34.6)</a:t>
                      </a:r>
                      <a:endParaRPr lang="de-DE" sz="1200" b="0" kern="1200" dirty="0">
                        <a:solidFill>
                          <a:schemeClr val="tx1"/>
                        </a:solidFill>
                        <a:effectLst/>
                        <a:latin typeface="+mn-lt"/>
                        <a:ea typeface="+mn-ea"/>
                        <a:cs typeface="Arial" panose="020B0604020202020204" pitchFamily="34" charset="0"/>
                      </a:endParaRPr>
                    </a:p>
                  </a:txBody>
                  <a:tcPr marL="68580" marR="68580" marT="36000" marB="36000" anchor="ctr"/>
                </a:tc>
                <a:tc>
                  <a:txBody>
                    <a:bodyPr/>
                    <a:lstStyle/>
                    <a:p>
                      <a:pPr marL="0" algn="ctr" defTabSz="914400" rtl="0" eaLnBrk="1" latinLnBrk="0" hangingPunct="1">
                        <a:lnSpc>
                          <a:spcPct val="100000"/>
                        </a:lnSpc>
                        <a:spcBef>
                          <a:spcPts val="0"/>
                        </a:spcBef>
                        <a:spcAft>
                          <a:spcPts val="0"/>
                        </a:spcAft>
                      </a:pPr>
                      <a:r>
                        <a:rPr lang="en-US" sz="1200" kern="1200" dirty="0">
                          <a:effectLst/>
                        </a:rPr>
                        <a:t>142 (29.8)</a:t>
                      </a:r>
                      <a:endParaRPr lang="de-DE" sz="1200" b="0" kern="1200" dirty="0">
                        <a:solidFill>
                          <a:schemeClr val="tx1"/>
                        </a:solidFill>
                        <a:effectLst/>
                        <a:latin typeface="+mn-lt"/>
                        <a:ea typeface="+mn-ea"/>
                        <a:cs typeface="Arial" panose="020B0604020202020204" pitchFamily="34" charset="0"/>
                      </a:endParaRPr>
                    </a:p>
                  </a:txBody>
                  <a:tcPr marL="68580" marR="68580" marT="36000" marB="36000" anchor="ctr"/>
                </a:tc>
                <a:tc>
                  <a:txBody>
                    <a:bodyPr/>
                    <a:lstStyle/>
                    <a:p>
                      <a:pPr marL="0" algn="ctr" defTabSz="914400" rtl="0" eaLnBrk="1" latinLnBrk="0" hangingPunct="1">
                        <a:lnSpc>
                          <a:spcPct val="100000"/>
                        </a:lnSpc>
                        <a:spcBef>
                          <a:spcPts val="0"/>
                        </a:spcBef>
                        <a:spcAft>
                          <a:spcPts val="0"/>
                        </a:spcAft>
                      </a:pPr>
                      <a:r>
                        <a:rPr lang="en-US" sz="1200" kern="1200" dirty="0">
                          <a:effectLst/>
                        </a:rPr>
                        <a:t>314 (32.2)</a:t>
                      </a:r>
                      <a:endParaRPr lang="de-DE" sz="1200" b="0" kern="1200" dirty="0">
                        <a:solidFill>
                          <a:schemeClr val="tx1"/>
                        </a:solidFill>
                        <a:effectLst/>
                        <a:latin typeface="+mn-lt"/>
                        <a:ea typeface="+mn-ea"/>
                        <a:cs typeface="Arial" panose="020B0604020202020204" pitchFamily="34" charset="0"/>
                      </a:endParaRPr>
                    </a:p>
                  </a:txBody>
                  <a:tcPr marL="68580" marR="68580" marT="36000" marB="36000" anchor="ctr"/>
                </a:tc>
                <a:extLst>
                  <a:ext uri="{0D108BD9-81ED-4DB2-BD59-A6C34878D82A}">
                    <a16:rowId xmlns:a16="http://schemas.microsoft.com/office/drawing/2014/main" xmlns="" val="10010"/>
                  </a:ext>
                </a:extLst>
              </a:tr>
            </a:tbl>
          </a:graphicData>
        </a:graphic>
      </p:graphicFrame>
    </p:spTree>
    <p:extLst>
      <p:ext uri="{BB962C8B-B14F-4D97-AF65-F5344CB8AC3E}">
        <p14:creationId xmlns:p14="http://schemas.microsoft.com/office/powerpoint/2010/main" val="1599942626"/>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itle 6"/>
          <p:cNvSpPr>
            <a:spLocks noGrp="1"/>
          </p:cNvSpPr>
          <p:nvPr>
            <p:ph type="title"/>
          </p:nvPr>
        </p:nvSpPr>
        <p:spPr>
          <a:xfrm>
            <a:off x="462272" y="332656"/>
            <a:ext cx="8229600" cy="914400"/>
          </a:xfrm>
        </p:spPr>
        <p:txBody>
          <a:bodyPr>
            <a:noAutofit/>
          </a:bodyPr>
          <a:lstStyle/>
          <a:p>
            <a:r>
              <a:rPr lang="en-GB" sz="2800" dirty="0">
                <a:solidFill>
                  <a:srgbClr val="FFFF00"/>
                </a:solidFill>
              </a:rPr>
              <a:t>Oral </a:t>
            </a:r>
            <a:r>
              <a:rPr lang="en-GB" sz="2800" dirty="0" err="1">
                <a:solidFill>
                  <a:srgbClr val="FFFF00"/>
                </a:solidFill>
              </a:rPr>
              <a:t>Dydrogesterone</a:t>
            </a:r>
            <a:r>
              <a:rPr lang="en-GB" sz="2800" dirty="0">
                <a:solidFill>
                  <a:srgbClr val="FFFF00"/>
                </a:solidFill>
              </a:rPr>
              <a:t> was Non-Inferior to Micronized Vaginal Progesterone at 12 Weeks of Gestation</a:t>
            </a:r>
          </a:p>
        </p:txBody>
      </p:sp>
      <p:sp>
        <p:nvSpPr>
          <p:cNvPr id="21" name="Footer Placeholder 1"/>
          <p:cNvSpPr>
            <a:spLocks noGrp="1"/>
          </p:cNvSpPr>
          <p:nvPr>
            <p:ph type="ftr" sz="quarter" idx="4294967295"/>
          </p:nvPr>
        </p:nvSpPr>
        <p:spPr>
          <a:xfrm>
            <a:off x="520493" y="6309320"/>
            <a:ext cx="7887412" cy="365125"/>
          </a:xfrm>
          <a:prstGeom prst="rect">
            <a:avLst/>
          </a:prstGeom>
        </p:spPr>
        <p:txBody>
          <a:bodyPr/>
          <a:lstStyle/>
          <a:p>
            <a:pPr defTabSz="914400">
              <a:defRPr/>
            </a:pPr>
            <a:r>
              <a:rPr lang="en-US" sz="900" dirty="0">
                <a:solidFill>
                  <a:prstClr val="black"/>
                </a:solidFill>
                <a:cs typeface="Arial" panose="020B0604020202020204" pitchFamily="34" charset="0"/>
              </a:rPr>
              <a:t>CI, confidence interval; </a:t>
            </a:r>
            <a:r>
              <a:rPr lang="en-US" altLang="en-US" sz="900" dirty="0">
                <a:solidFill>
                  <a:prstClr val="black"/>
                </a:solidFill>
                <a:ea typeface="MS PGothic" pitchFamily="34" charset="-128"/>
                <a:cs typeface="Arial" panose="020B0604020202020204" pitchFamily="34" charset="0"/>
              </a:rPr>
              <a:t>DYD, dydrogesterone; </a:t>
            </a:r>
            <a:r>
              <a:rPr lang="it-IT" sz="900" dirty="0">
                <a:solidFill>
                  <a:prstClr val="black"/>
                </a:solidFill>
                <a:cs typeface="Arial" panose="020B0604020202020204" pitchFamily="34" charset="0"/>
              </a:rPr>
              <a:t>FAS, full analysis sample</a:t>
            </a:r>
            <a:r>
              <a:rPr lang="en-US" altLang="en-US" sz="900" dirty="0">
                <a:solidFill>
                  <a:prstClr val="black"/>
                </a:solidFill>
                <a:ea typeface="MS PGothic" pitchFamily="34" charset="-128"/>
                <a:cs typeface="Arial" panose="020B0604020202020204" pitchFamily="34" charset="0"/>
              </a:rPr>
              <a:t>; MVP, micronized vaginal progesterone; NNT, number needed to treat; </a:t>
            </a:r>
            <a:br>
              <a:rPr lang="en-US" altLang="en-US" sz="900" dirty="0">
                <a:solidFill>
                  <a:prstClr val="black"/>
                </a:solidFill>
                <a:ea typeface="MS PGothic" pitchFamily="34" charset="-128"/>
                <a:cs typeface="Arial" panose="020B0604020202020204" pitchFamily="34" charset="0"/>
              </a:rPr>
            </a:br>
            <a:r>
              <a:rPr lang="it-IT" sz="900" dirty="0">
                <a:solidFill>
                  <a:prstClr val="black"/>
                </a:solidFill>
                <a:cs typeface="Arial" panose="020B0604020202020204" pitchFamily="34" charset="0"/>
              </a:rPr>
              <a:t>PPS, per protocol sample.</a:t>
            </a:r>
            <a:br>
              <a:rPr lang="it-IT" sz="900" dirty="0">
                <a:solidFill>
                  <a:prstClr val="black"/>
                </a:solidFill>
                <a:cs typeface="Arial" panose="020B0604020202020204" pitchFamily="34" charset="0"/>
              </a:rPr>
            </a:br>
            <a:r>
              <a:rPr lang="de-DE" sz="900" dirty="0"/>
              <a:t> </a:t>
            </a:r>
            <a:r>
              <a:rPr lang="de-DE" sz="900" dirty="0" err="1"/>
              <a:t>Tournaye</a:t>
            </a:r>
            <a:r>
              <a:rPr lang="de-DE" sz="900" dirty="0"/>
              <a:t> H, </a:t>
            </a:r>
            <a:r>
              <a:rPr lang="de-DE" sz="900" dirty="0" err="1"/>
              <a:t>Sukhikh</a:t>
            </a:r>
            <a:r>
              <a:rPr lang="de-DE" sz="900" dirty="0"/>
              <a:t> GT, Kahler E, </a:t>
            </a:r>
            <a:r>
              <a:rPr lang="de-DE" sz="900" dirty="0" err="1"/>
              <a:t>Griesinger</a:t>
            </a:r>
            <a:r>
              <a:rPr lang="de-DE" sz="900" dirty="0"/>
              <a:t> G. </a:t>
            </a:r>
            <a:r>
              <a:rPr lang="en-US" sz="900" dirty="0"/>
              <a:t>A Phase III randomized controlled trial comparing the efficacy, safety and tolerability of oral </a:t>
            </a:r>
            <a:r>
              <a:rPr lang="en-US" sz="900" dirty="0" err="1"/>
              <a:t>dydrogesterone</a:t>
            </a:r>
            <a:r>
              <a:rPr lang="en-US" sz="900" dirty="0"/>
              <a:t> versus micronized vaginal progesterone for luteal support in in vitro fertilization. </a:t>
            </a:r>
            <a:r>
              <a:rPr lang="de-DE" sz="900" i="1" dirty="0"/>
              <a:t>Hum </a:t>
            </a:r>
            <a:r>
              <a:rPr lang="de-DE" sz="900" i="1" dirty="0" err="1"/>
              <a:t>Reprod</a:t>
            </a:r>
            <a:r>
              <a:rPr lang="de-DE" sz="900" dirty="0"/>
              <a:t> 2017;32(5):1019</a:t>
            </a:r>
            <a:r>
              <a:rPr lang="en-US" sz="900" dirty="0"/>
              <a:t>–</a:t>
            </a:r>
            <a:r>
              <a:rPr lang="de-DE" sz="900" dirty="0"/>
              <a:t>1027.</a:t>
            </a:r>
          </a:p>
        </p:txBody>
      </p:sp>
      <p:graphicFrame>
        <p:nvGraphicFramePr>
          <p:cNvPr id="25" name="Content Placeholder 8"/>
          <p:cNvGraphicFramePr>
            <a:graphicFrameLocks/>
          </p:cNvGraphicFramePr>
          <p:nvPr>
            <p:extLst>
              <p:ext uri="{D42A27DB-BD31-4B8C-83A1-F6EECF244321}">
                <p14:modId xmlns:p14="http://schemas.microsoft.com/office/powerpoint/2010/main" val="3848474392"/>
              </p:ext>
            </p:extLst>
          </p:nvPr>
        </p:nvGraphicFramePr>
        <p:xfrm>
          <a:off x="513264" y="2606049"/>
          <a:ext cx="4982663" cy="1605084"/>
        </p:xfrm>
        <a:graphic>
          <a:graphicData uri="http://schemas.openxmlformats.org/drawingml/2006/table">
            <a:tbl>
              <a:tblPr firstRow="1" bandRow="1">
                <a:effectLst/>
                <a:tableStyleId>{5C22544A-7EE6-4342-B048-85BDC9FD1C3A}</a:tableStyleId>
              </a:tblPr>
              <a:tblGrid>
                <a:gridCol w="1011532">
                  <a:extLst>
                    <a:ext uri="{9D8B030D-6E8A-4147-A177-3AD203B41FA5}">
                      <a16:colId xmlns:a16="http://schemas.microsoft.com/office/drawing/2014/main" xmlns="" val="20000"/>
                    </a:ext>
                  </a:extLst>
                </a:gridCol>
                <a:gridCol w="855265">
                  <a:extLst>
                    <a:ext uri="{9D8B030D-6E8A-4147-A177-3AD203B41FA5}">
                      <a16:colId xmlns:a16="http://schemas.microsoft.com/office/drawing/2014/main" xmlns="" val="20001"/>
                    </a:ext>
                  </a:extLst>
                </a:gridCol>
                <a:gridCol w="855265">
                  <a:extLst>
                    <a:ext uri="{9D8B030D-6E8A-4147-A177-3AD203B41FA5}">
                      <a16:colId xmlns:a16="http://schemas.microsoft.com/office/drawing/2014/main" xmlns="" val="20002"/>
                    </a:ext>
                  </a:extLst>
                </a:gridCol>
                <a:gridCol w="1373582">
                  <a:extLst>
                    <a:ext uri="{9D8B030D-6E8A-4147-A177-3AD203B41FA5}">
                      <a16:colId xmlns:a16="http://schemas.microsoft.com/office/drawing/2014/main" xmlns="" val="20003"/>
                    </a:ext>
                  </a:extLst>
                </a:gridCol>
                <a:gridCol w="887019">
                  <a:extLst>
                    <a:ext uri="{9D8B030D-6E8A-4147-A177-3AD203B41FA5}">
                      <a16:colId xmlns:a16="http://schemas.microsoft.com/office/drawing/2014/main" xmlns="" val="20004"/>
                    </a:ext>
                  </a:extLst>
                </a:gridCol>
              </a:tblGrid>
              <a:tr h="309169">
                <a:tc rowSpan="2">
                  <a:txBody>
                    <a:bodyPr/>
                    <a:lstStyle/>
                    <a:p>
                      <a:pPr algn="ctr"/>
                      <a:r>
                        <a:rPr lang="en-GB" sz="1050" dirty="0">
                          <a:solidFill>
                            <a:schemeClr val="bg1"/>
                          </a:solidFill>
                          <a:latin typeface="+mn-lt"/>
                          <a:cs typeface="Arial" panose="020B0604020202020204" pitchFamily="34" charset="0"/>
                        </a:rPr>
                        <a:t>Pregnancy </a:t>
                      </a:r>
                      <a:br>
                        <a:rPr lang="en-GB" sz="1050" dirty="0">
                          <a:solidFill>
                            <a:schemeClr val="bg1"/>
                          </a:solidFill>
                          <a:latin typeface="+mn-lt"/>
                          <a:cs typeface="Arial" panose="020B0604020202020204" pitchFamily="34" charset="0"/>
                        </a:rPr>
                      </a:br>
                      <a:r>
                        <a:rPr lang="en-GB" sz="1050" dirty="0">
                          <a:solidFill>
                            <a:schemeClr val="bg1"/>
                          </a:solidFill>
                          <a:latin typeface="+mn-lt"/>
                          <a:cs typeface="Arial" panose="020B0604020202020204" pitchFamily="34" charset="0"/>
                        </a:rPr>
                        <a:t>rate </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5"/>
                    </a:solidFill>
                  </a:tcPr>
                </a:tc>
                <a:tc gridSpan="2">
                  <a:txBody>
                    <a:bodyPr/>
                    <a:lstStyle/>
                    <a:p>
                      <a:pPr algn="ctr"/>
                      <a:r>
                        <a:rPr lang="en-GB" sz="1050" dirty="0">
                          <a:solidFill>
                            <a:schemeClr val="bg1"/>
                          </a:solidFill>
                          <a:latin typeface="+mn-lt"/>
                          <a:cs typeface="Arial" panose="020B0604020202020204" pitchFamily="34" charset="0"/>
                        </a:rPr>
                        <a:t>%</a:t>
                      </a:r>
                      <a:r>
                        <a:rPr lang="en-GB" sz="1050" baseline="0" dirty="0">
                          <a:solidFill>
                            <a:schemeClr val="bg1"/>
                          </a:solidFill>
                          <a:latin typeface="+mn-lt"/>
                          <a:cs typeface="Arial" panose="020B0604020202020204" pitchFamily="34" charset="0"/>
                        </a:rPr>
                        <a:t> (n/N)</a:t>
                      </a:r>
                      <a:endParaRPr lang="en-GB" sz="1050" dirty="0">
                        <a:solidFill>
                          <a:schemeClr val="bg1"/>
                        </a:solidFill>
                        <a:latin typeface="+mn-lt"/>
                        <a:cs typeface="Arial" panose="020B0604020202020204" pitchFamily="34" charset="0"/>
                      </a:endParaRP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5"/>
                    </a:solidFill>
                  </a:tcPr>
                </a:tc>
                <a:tc hMerge="1">
                  <a:txBody>
                    <a:bodyPr/>
                    <a:lstStyle/>
                    <a:p>
                      <a:pPr algn="l"/>
                      <a:endParaRPr lang="en-GB" sz="1200" dirty="0">
                        <a:solidFill>
                          <a:schemeClr val="tx1"/>
                        </a:solidFill>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algn="ctr"/>
                      <a:r>
                        <a:rPr lang="en-GB" sz="1050" b="1" spc="-40" dirty="0">
                          <a:solidFill>
                            <a:schemeClr val="bg1"/>
                          </a:solidFill>
                          <a:latin typeface="+mn-lt"/>
                          <a:cs typeface="Arial" panose="020B0604020202020204" pitchFamily="34" charset="0"/>
                        </a:rPr>
                        <a:t>Difference in pregnancy rate</a:t>
                      </a:r>
                      <a:r>
                        <a:rPr lang="en-GB" sz="1050" b="1" spc="-40" baseline="30000" dirty="0">
                          <a:solidFill>
                            <a:schemeClr val="bg1"/>
                          </a:solidFill>
                          <a:latin typeface="+mn-lt"/>
                          <a:cs typeface="Arial" panose="020B0604020202020204" pitchFamily="34" charset="0"/>
                        </a:rPr>
                        <a:t>a</a:t>
                      </a:r>
                      <a:r>
                        <a:rPr lang="en-GB" sz="1050" b="1" spc="-40" dirty="0">
                          <a:solidFill>
                            <a:schemeClr val="bg1"/>
                          </a:solidFill>
                          <a:latin typeface="+mn-lt"/>
                          <a:cs typeface="Arial" panose="020B0604020202020204" pitchFamily="34" charset="0"/>
                        </a:rPr>
                        <a:t/>
                      </a:r>
                      <a:br>
                        <a:rPr lang="en-GB" sz="1050" b="1" spc="-40" dirty="0">
                          <a:solidFill>
                            <a:schemeClr val="bg1"/>
                          </a:solidFill>
                          <a:latin typeface="+mn-lt"/>
                          <a:cs typeface="Arial" panose="020B0604020202020204" pitchFamily="34" charset="0"/>
                        </a:rPr>
                      </a:br>
                      <a:r>
                        <a:rPr lang="en-GB" sz="1050" b="1" spc="-40" dirty="0">
                          <a:solidFill>
                            <a:schemeClr val="bg1"/>
                          </a:solidFill>
                          <a:latin typeface="+mn-lt"/>
                          <a:cs typeface="Arial" panose="020B0604020202020204" pitchFamily="34" charset="0"/>
                        </a:rPr>
                        <a:t>(Oral DYD</a:t>
                      </a:r>
                      <a:r>
                        <a:rPr lang="en-GB" sz="1050" b="1" spc="-40" baseline="0" dirty="0">
                          <a:solidFill>
                            <a:schemeClr val="bg1"/>
                          </a:solidFill>
                          <a:latin typeface="+mn-lt"/>
                          <a:cs typeface="Arial" panose="020B0604020202020204" pitchFamily="34" charset="0"/>
                        </a:rPr>
                        <a:t>– MVP)</a:t>
                      </a:r>
                      <a:endParaRPr lang="en-GB" sz="1050" b="1" spc="-40" baseline="30000" dirty="0">
                        <a:solidFill>
                          <a:schemeClr val="bg1"/>
                        </a:solidFill>
                        <a:latin typeface="+mn-lt"/>
                        <a:cs typeface="Arial" panose="020B0604020202020204" pitchFamily="34" charset="0"/>
                      </a:endParaRP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5"/>
                    </a:solidFill>
                  </a:tcPr>
                </a:tc>
                <a:tc rowSpan="2">
                  <a:txBody>
                    <a:bodyPr/>
                    <a:lstStyle/>
                    <a:p>
                      <a:pPr algn="ctr"/>
                      <a:r>
                        <a:rPr lang="en-GB" sz="1050" dirty="0">
                          <a:solidFill>
                            <a:schemeClr val="bg1"/>
                          </a:solidFill>
                          <a:latin typeface="+mn-lt"/>
                          <a:cs typeface="Arial" panose="020B0604020202020204" pitchFamily="34" charset="0"/>
                        </a:rPr>
                        <a:t>95% CI</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5"/>
                    </a:solidFill>
                  </a:tcPr>
                </a:tc>
                <a:extLst>
                  <a:ext uri="{0D108BD9-81ED-4DB2-BD59-A6C34878D82A}">
                    <a16:rowId xmlns:a16="http://schemas.microsoft.com/office/drawing/2014/main" xmlns="" val="10000"/>
                  </a:ext>
                </a:extLst>
              </a:tr>
              <a:tr h="309169">
                <a:tc vMerge="1">
                  <a:txBody>
                    <a:bodyPr/>
                    <a:lstStyle/>
                    <a:p>
                      <a:pPr algn="l"/>
                      <a:endParaRPr lang="en-GB" sz="1200" dirty="0">
                        <a:solidFill>
                          <a:schemeClr val="tx1"/>
                        </a:solidFill>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050" b="1" dirty="0">
                          <a:solidFill>
                            <a:schemeClr val="bg1"/>
                          </a:solidFill>
                          <a:latin typeface="+mn-lt"/>
                          <a:cs typeface="Arial" panose="020B0604020202020204" pitchFamily="34" charset="0"/>
                        </a:rPr>
                        <a:t>Oral DYD</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5"/>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050" b="1" dirty="0">
                          <a:solidFill>
                            <a:schemeClr val="bg1"/>
                          </a:solidFill>
                          <a:latin typeface="+mn-lt"/>
                          <a:cs typeface="Arial" panose="020B0604020202020204" pitchFamily="34" charset="0"/>
                        </a:rPr>
                        <a:t>MVP</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5"/>
                    </a:solidFill>
                  </a:tcPr>
                </a:tc>
                <a:tc vMerge="1">
                  <a:txBody>
                    <a:bodyPr/>
                    <a:lstStyle/>
                    <a:p>
                      <a:pPr algn="ctr"/>
                      <a:endParaRPr lang="en-GB" sz="1200" baseline="30000" dirty="0">
                        <a:solidFill>
                          <a:schemeClr val="tx1"/>
                        </a:solidFill>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algn="ctr"/>
                      <a:endParaRPr lang="en-GB" sz="1200" dirty="0">
                        <a:solidFill>
                          <a:schemeClr val="tx1"/>
                        </a:solidFill>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1"/>
                  </a:ext>
                </a:extLst>
              </a:tr>
              <a:tr h="493373">
                <a:tc>
                  <a:txBody>
                    <a:bodyPr/>
                    <a:lstStyle>
                      <a:lvl1pPr eaLnBrk="0" fontAlgn="b" hangingPunct="0">
                        <a:spcBef>
                          <a:spcPct val="20000"/>
                        </a:spcBef>
                        <a:spcAft>
                          <a:spcPct val="20000"/>
                        </a:spcAft>
                        <a:buClr>
                          <a:schemeClr val="bg2"/>
                        </a:buClr>
                        <a:buFont typeface="Wingdings 2" pitchFamily="18" charset="2"/>
                        <a:defRPr>
                          <a:solidFill>
                            <a:schemeClr val="tx1"/>
                          </a:solidFill>
                          <a:latin typeface="Arial" charset="0"/>
                        </a:defRPr>
                      </a:lvl1pPr>
                      <a:lvl2pPr marL="742950" indent="-285750" eaLnBrk="0" fontAlgn="b" hangingPunct="0">
                        <a:spcBef>
                          <a:spcPct val="10000"/>
                        </a:spcBef>
                        <a:spcAft>
                          <a:spcPct val="10000"/>
                        </a:spcAft>
                        <a:buClr>
                          <a:schemeClr val="bg2"/>
                        </a:buClr>
                        <a:buFont typeface="Symbol" pitchFamily="18" charset="2"/>
                        <a:defRPr sz="1600">
                          <a:solidFill>
                            <a:schemeClr val="tx1"/>
                          </a:solidFill>
                          <a:latin typeface="Arial" charset="0"/>
                        </a:defRPr>
                      </a:lvl2pPr>
                      <a:lvl3pPr marL="1143000" indent="-228600" eaLnBrk="0" fontAlgn="b" hangingPunct="0">
                        <a:spcBef>
                          <a:spcPct val="10000"/>
                        </a:spcBef>
                        <a:spcAft>
                          <a:spcPct val="10000"/>
                        </a:spcAft>
                        <a:buClr>
                          <a:schemeClr val="bg2"/>
                        </a:buClr>
                        <a:buFont typeface="Arial" charset="0"/>
                        <a:defRPr sz="1600">
                          <a:solidFill>
                            <a:schemeClr val="tx1"/>
                          </a:solidFill>
                          <a:latin typeface="Arial" charset="0"/>
                        </a:defRPr>
                      </a:lvl3pPr>
                      <a:lvl4pPr marL="1600200" indent="-228600" eaLnBrk="0" fontAlgn="b" hangingPunct="0">
                        <a:spcBef>
                          <a:spcPct val="10000"/>
                        </a:spcBef>
                        <a:spcAft>
                          <a:spcPct val="10000"/>
                        </a:spcAft>
                        <a:buClr>
                          <a:schemeClr val="bg2"/>
                        </a:buClr>
                        <a:buFont typeface="Arial" charset="0"/>
                        <a:defRPr sz="1600">
                          <a:solidFill>
                            <a:schemeClr val="tx1"/>
                          </a:solidFill>
                          <a:latin typeface="Arial" charset="0"/>
                        </a:defRPr>
                      </a:lvl4pPr>
                      <a:lvl5pPr marL="2057400" indent="-228600" eaLnBrk="0" fontAlgn="b" hangingPunct="0">
                        <a:spcBef>
                          <a:spcPct val="10000"/>
                        </a:spcBef>
                        <a:spcAft>
                          <a:spcPct val="10000"/>
                        </a:spcAft>
                        <a:buClr>
                          <a:schemeClr val="bg2"/>
                        </a:buClr>
                        <a:buFont typeface="Arial" charset="0"/>
                        <a:defRPr sz="1600">
                          <a:solidFill>
                            <a:schemeClr val="tx1"/>
                          </a:solidFill>
                          <a:latin typeface="Arial" charset="0"/>
                        </a:defRPr>
                      </a:lvl5pPr>
                      <a:lvl6pPr marL="2514600" indent="-228600" eaLnBrk="0" fontAlgn="b" hangingPunct="0">
                        <a:spcBef>
                          <a:spcPct val="10000"/>
                        </a:spcBef>
                        <a:spcAft>
                          <a:spcPct val="10000"/>
                        </a:spcAft>
                        <a:buClr>
                          <a:schemeClr val="bg2"/>
                        </a:buClr>
                        <a:buFont typeface="Arial" charset="0"/>
                        <a:defRPr sz="1600">
                          <a:solidFill>
                            <a:schemeClr val="tx1"/>
                          </a:solidFill>
                          <a:latin typeface="Arial" charset="0"/>
                        </a:defRPr>
                      </a:lvl6pPr>
                      <a:lvl7pPr marL="2971800" indent="-228600" eaLnBrk="0" fontAlgn="b" hangingPunct="0">
                        <a:spcBef>
                          <a:spcPct val="10000"/>
                        </a:spcBef>
                        <a:spcAft>
                          <a:spcPct val="10000"/>
                        </a:spcAft>
                        <a:buClr>
                          <a:schemeClr val="bg2"/>
                        </a:buClr>
                        <a:buFont typeface="Arial" charset="0"/>
                        <a:defRPr sz="1600">
                          <a:solidFill>
                            <a:schemeClr val="tx1"/>
                          </a:solidFill>
                          <a:latin typeface="Arial" charset="0"/>
                        </a:defRPr>
                      </a:lvl7pPr>
                      <a:lvl8pPr marL="3429000" indent="-228600" eaLnBrk="0" fontAlgn="b" hangingPunct="0">
                        <a:spcBef>
                          <a:spcPct val="10000"/>
                        </a:spcBef>
                        <a:spcAft>
                          <a:spcPct val="10000"/>
                        </a:spcAft>
                        <a:buClr>
                          <a:schemeClr val="bg2"/>
                        </a:buClr>
                        <a:buFont typeface="Arial" charset="0"/>
                        <a:defRPr sz="1600">
                          <a:solidFill>
                            <a:schemeClr val="tx1"/>
                          </a:solidFill>
                          <a:latin typeface="Arial" charset="0"/>
                        </a:defRPr>
                      </a:lvl8pPr>
                      <a:lvl9pPr marL="3886200" indent="-228600" eaLnBrk="0" fontAlgn="b" hangingPunct="0">
                        <a:spcBef>
                          <a:spcPct val="10000"/>
                        </a:spcBef>
                        <a:spcAft>
                          <a:spcPct val="10000"/>
                        </a:spcAft>
                        <a:buClr>
                          <a:schemeClr val="bg2"/>
                        </a:buClr>
                        <a:buFont typeface="Arial" charset="0"/>
                        <a:defRPr sz="1600">
                          <a:solidFill>
                            <a:schemeClr val="tx1"/>
                          </a:solidFill>
                          <a:latin typeface="Arial" charset="0"/>
                        </a:defRPr>
                      </a:lvl9pPr>
                    </a:lstStyle>
                    <a:p>
                      <a:pPr marL="96838" marR="0" lvl="0" indent="0" algn="ctr" defTabSz="914400" rtl="0" eaLnBrk="0" fontAlgn="b" latinLnBrk="0" hangingPunct="0">
                        <a:lnSpc>
                          <a:spcPct val="100000"/>
                        </a:lnSpc>
                        <a:spcBef>
                          <a:spcPct val="20000"/>
                        </a:spcBef>
                        <a:spcAft>
                          <a:spcPct val="20000"/>
                        </a:spcAft>
                        <a:buClr>
                          <a:schemeClr val="bg2"/>
                        </a:buClr>
                        <a:buSzTx/>
                        <a:buFont typeface="Wingdings 2" pitchFamily="18" charset="2"/>
                        <a:buNone/>
                        <a:tabLst/>
                      </a:pPr>
                      <a:r>
                        <a:rPr kumimoji="0" lang="en-GB" altLang="en-US" sz="1050" b="1" i="0" u="none" strike="noStrike" cap="none" normalizeH="0" baseline="0" dirty="0">
                          <a:ln>
                            <a:noFill/>
                          </a:ln>
                          <a:solidFill>
                            <a:schemeClr val="tx1"/>
                          </a:solidFill>
                          <a:effectLst/>
                          <a:latin typeface="+mn-lt"/>
                          <a:cs typeface="Arial" panose="020B0604020202020204" pitchFamily="34" charset="0"/>
                        </a:rPr>
                        <a:t>FAS</a:t>
                      </a:r>
                    </a:p>
                  </a:txBody>
                  <a:tcPr marL="72120" marR="72120" marT="36000" marB="36000" anchor="ctr" horzOverflow="overflow">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0" fontAlgn="b" latinLnBrk="0" hangingPunct="0">
                        <a:lnSpc>
                          <a:spcPct val="100000"/>
                        </a:lnSpc>
                        <a:spcBef>
                          <a:spcPct val="20000"/>
                        </a:spcBef>
                        <a:spcAft>
                          <a:spcPct val="20000"/>
                        </a:spcAft>
                        <a:buClr>
                          <a:schemeClr val="bg2"/>
                        </a:buClr>
                        <a:buSzTx/>
                        <a:buFont typeface="Wingdings 2" pitchFamily="18" charset="2"/>
                        <a:buNone/>
                        <a:tabLst/>
                      </a:pPr>
                      <a:r>
                        <a:rPr kumimoji="0" lang="en-GB" altLang="en-US" sz="1050" b="1" i="0" u="none" strike="noStrike" cap="none" normalizeH="0" baseline="0" dirty="0">
                          <a:ln>
                            <a:noFill/>
                          </a:ln>
                          <a:solidFill>
                            <a:schemeClr val="tx1"/>
                          </a:solidFill>
                          <a:effectLst/>
                          <a:latin typeface="+mn-lt"/>
                          <a:cs typeface="Arial" panose="020B0604020202020204" pitchFamily="34" charset="0"/>
                        </a:rPr>
                        <a:t>37.6</a:t>
                      </a:r>
                      <a:r>
                        <a:rPr kumimoji="0" lang="en-GB" altLang="en-US" sz="1050" b="0" i="0" u="none" strike="noStrike" cap="none" normalizeH="0" baseline="0" dirty="0">
                          <a:ln>
                            <a:noFill/>
                          </a:ln>
                          <a:solidFill>
                            <a:schemeClr val="tx1"/>
                          </a:solidFill>
                          <a:effectLst/>
                          <a:latin typeface="+mn-lt"/>
                          <a:cs typeface="Arial" panose="020B0604020202020204" pitchFamily="34" charset="0"/>
                        </a:rPr>
                        <a:t> </a:t>
                      </a:r>
                      <a:br>
                        <a:rPr kumimoji="0" lang="en-GB" altLang="en-US" sz="1050" b="0" i="0" u="none" strike="noStrike" cap="none" normalizeH="0" baseline="0" dirty="0">
                          <a:ln>
                            <a:noFill/>
                          </a:ln>
                          <a:solidFill>
                            <a:schemeClr val="tx1"/>
                          </a:solidFill>
                          <a:effectLst/>
                          <a:latin typeface="+mn-lt"/>
                          <a:cs typeface="Arial" panose="020B0604020202020204" pitchFamily="34" charset="0"/>
                        </a:rPr>
                      </a:br>
                      <a:r>
                        <a:rPr kumimoji="0" lang="en-GB" altLang="en-US" sz="1050" b="0" i="0" u="none" strike="noStrike" cap="none" normalizeH="0" baseline="0" dirty="0">
                          <a:ln>
                            <a:noFill/>
                          </a:ln>
                          <a:solidFill>
                            <a:schemeClr val="tx1"/>
                          </a:solidFill>
                          <a:effectLst/>
                          <a:latin typeface="+mn-lt"/>
                          <a:cs typeface="Arial" panose="020B0604020202020204" pitchFamily="34" charset="0"/>
                        </a:rPr>
                        <a:t>(187/497)</a:t>
                      </a:r>
                    </a:p>
                  </a:txBody>
                  <a:tcPr marL="72120" marR="72120" marT="36000" marB="36000" anchor="ctr" horzOverflow="overflow">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0" fontAlgn="b" latinLnBrk="0" hangingPunct="0">
                        <a:lnSpc>
                          <a:spcPct val="100000"/>
                        </a:lnSpc>
                        <a:spcBef>
                          <a:spcPct val="20000"/>
                        </a:spcBef>
                        <a:spcAft>
                          <a:spcPct val="20000"/>
                        </a:spcAft>
                        <a:buClr>
                          <a:schemeClr val="bg2"/>
                        </a:buClr>
                        <a:buSzTx/>
                        <a:buFont typeface="Wingdings 2" pitchFamily="18" charset="2"/>
                        <a:buNone/>
                        <a:tabLst/>
                      </a:pPr>
                      <a:r>
                        <a:rPr kumimoji="0" lang="en-GB" altLang="en-US" sz="1050" b="1" i="0" u="none" strike="noStrike" cap="none" normalizeH="0" baseline="0" dirty="0">
                          <a:ln>
                            <a:noFill/>
                          </a:ln>
                          <a:solidFill>
                            <a:schemeClr val="tx1"/>
                          </a:solidFill>
                          <a:effectLst/>
                          <a:latin typeface="+mn-lt"/>
                          <a:cs typeface="Arial" panose="020B0604020202020204" pitchFamily="34" charset="0"/>
                        </a:rPr>
                        <a:t>33.1</a:t>
                      </a:r>
                      <a:r>
                        <a:rPr kumimoji="0" lang="en-GB" altLang="en-US" sz="1050" b="0" i="0" u="none" strike="noStrike" cap="none" normalizeH="0" baseline="0" dirty="0">
                          <a:ln>
                            <a:noFill/>
                          </a:ln>
                          <a:solidFill>
                            <a:schemeClr val="tx1"/>
                          </a:solidFill>
                          <a:effectLst/>
                          <a:latin typeface="+mn-lt"/>
                          <a:cs typeface="Arial" panose="020B0604020202020204" pitchFamily="34" charset="0"/>
                        </a:rPr>
                        <a:t> </a:t>
                      </a:r>
                      <a:br>
                        <a:rPr kumimoji="0" lang="en-GB" altLang="en-US" sz="1050" b="0" i="0" u="none" strike="noStrike" cap="none" normalizeH="0" baseline="0" dirty="0">
                          <a:ln>
                            <a:noFill/>
                          </a:ln>
                          <a:solidFill>
                            <a:schemeClr val="tx1"/>
                          </a:solidFill>
                          <a:effectLst/>
                          <a:latin typeface="+mn-lt"/>
                          <a:cs typeface="Arial" panose="020B0604020202020204" pitchFamily="34" charset="0"/>
                        </a:rPr>
                      </a:br>
                      <a:r>
                        <a:rPr kumimoji="0" lang="en-GB" altLang="en-US" sz="1050" b="0" i="0" u="none" strike="noStrike" cap="none" normalizeH="0" baseline="0" dirty="0">
                          <a:ln>
                            <a:noFill/>
                          </a:ln>
                          <a:solidFill>
                            <a:schemeClr val="tx1"/>
                          </a:solidFill>
                          <a:effectLst/>
                          <a:latin typeface="+mn-lt"/>
                          <a:cs typeface="Arial" panose="020B0604020202020204" pitchFamily="34" charset="0"/>
                        </a:rPr>
                        <a:t>(158/477)</a:t>
                      </a:r>
                    </a:p>
                  </a:txBody>
                  <a:tcPr marL="72120" marR="72120" marT="36000" marB="36000" anchor="ctr" horzOverflow="overflow">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1050" dirty="0">
                          <a:solidFill>
                            <a:schemeClr val="tx1"/>
                          </a:solidFill>
                          <a:latin typeface="+mn-lt"/>
                          <a:cs typeface="Arial" panose="020B0604020202020204" pitchFamily="34" charset="0"/>
                        </a:rPr>
                        <a:t>4.7</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050" dirty="0">
                          <a:solidFill>
                            <a:schemeClr val="tx1"/>
                          </a:solidFill>
                          <a:latin typeface="+mn-lt"/>
                          <a:cs typeface="Arial" panose="020B0604020202020204" pitchFamily="34" charset="0"/>
                        </a:rPr>
                        <a:t>–1.2,</a:t>
                      </a:r>
                      <a:r>
                        <a:rPr lang="en-GB" sz="1050" baseline="0" dirty="0">
                          <a:solidFill>
                            <a:schemeClr val="tx1"/>
                          </a:solidFill>
                          <a:latin typeface="+mn-lt"/>
                          <a:cs typeface="Arial" panose="020B0604020202020204" pitchFamily="34" charset="0"/>
                        </a:rPr>
                        <a:t> 10.6</a:t>
                      </a:r>
                      <a:endParaRPr lang="en-GB" sz="1050" dirty="0">
                        <a:solidFill>
                          <a:schemeClr val="tx1"/>
                        </a:solidFill>
                        <a:latin typeface="+mn-lt"/>
                        <a:cs typeface="Arial" panose="020B0604020202020204" pitchFamily="34" charset="0"/>
                      </a:endParaRP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2"/>
                  </a:ext>
                </a:extLst>
              </a:tr>
              <a:tr h="493373">
                <a:tc>
                  <a:txBody>
                    <a:bodyPr/>
                    <a:lstStyle/>
                    <a:p>
                      <a:pPr marL="96838" marR="0" lvl="0" indent="0" algn="ctr" defTabSz="914400" rtl="0" eaLnBrk="0" fontAlgn="b" latinLnBrk="0" hangingPunct="0">
                        <a:lnSpc>
                          <a:spcPct val="100000"/>
                        </a:lnSpc>
                        <a:spcBef>
                          <a:spcPct val="20000"/>
                        </a:spcBef>
                        <a:spcAft>
                          <a:spcPct val="20000"/>
                        </a:spcAft>
                        <a:buClr>
                          <a:schemeClr val="bg2"/>
                        </a:buClr>
                        <a:buSzTx/>
                        <a:buFont typeface="Wingdings 2" pitchFamily="18" charset="2"/>
                        <a:buNone/>
                        <a:tabLst/>
                      </a:pPr>
                      <a:r>
                        <a:rPr kumimoji="0" lang="en-GB" altLang="en-US" sz="1050" b="1" i="0" u="none" strike="noStrike" cap="none" normalizeH="0" baseline="0" dirty="0">
                          <a:ln>
                            <a:noFill/>
                          </a:ln>
                          <a:solidFill>
                            <a:schemeClr val="tx1"/>
                          </a:solidFill>
                          <a:effectLst/>
                          <a:latin typeface="+mn-lt"/>
                          <a:cs typeface="Arial" panose="020B0604020202020204" pitchFamily="34" charset="0"/>
                        </a:rPr>
                        <a:t>PPS</a:t>
                      </a:r>
                    </a:p>
                  </a:txBody>
                  <a:tcPr marL="72120" marR="72120" marT="36000" marB="36000" anchor="ctr" horzOverflow="overflow">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0" fontAlgn="b" latinLnBrk="0" hangingPunct="0">
                        <a:lnSpc>
                          <a:spcPct val="100000"/>
                        </a:lnSpc>
                        <a:spcBef>
                          <a:spcPct val="20000"/>
                        </a:spcBef>
                        <a:spcAft>
                          <a:spcPct val="20000"/>
                        </a:spcAft>
                        <a:buClr>
                          <a:schemeClr val="bg2"/>
                        </a:buClr>
                        <a:buSzTx/>
                        <a:buFont typeface="Wingdings 2" pitchFamily="18" charset="2"/>
                        <a:buNone/>
                        <a:tabLst/>
                      </a:pPr>
                      <a:r>
                        <a:rPr kumimoji="0" lang="en-GB" altLang="en-US" sz="1050" b="1" i="0" u="none" strike="noStrike" cap="none" normalizeH="0" baseline="0" dirty="0">
                          <a:ln>
                            <a:noFill/>
                          </a:ln>
                          <a:solidFill>
                            <a:schemeClr val="tx1"/>
                          </a:solidFill>
                          <a:effectLst/>
                          <a:latin typeface="+mn-lt"/>
                          <a:cs typeface="Arial" panose="020B0604020202020204" pitchFamily="34" charset="0"/>
                        </a:rPr>
                        <a:t>37.6 </a:t>
                      </a:r>
                      <a:r>
                        <a:rPr kumimoji="0" lang="en-GB" altLang="en-US" sz="1050" b="0" i="0" u="none" strike="noStrike" cap="none" normalizeH="0" baseline="0" dirty="0">
                          <a:ln>
                            <a:noFill/>
                          </a:ln>
                          <a:solidFill>
                            <a:schemeClr val="tx1"/>
                          </a:solidFill>
                          <a:effectLst/>
                          <a:latin typeface="+mn-lt"/>
                          <a:cs typeface="Arial" panose="020B0604020202020204" pitchFamily="34" charset="0"/>
                        </a:rPr>
                        <a:t/>
                      </a:r>
                      <a:br>
                        <a:rPr kumimoji="0" lang="en-GB" altLang="en-US" sz="1050" b="0" i="0" u="none" strike="noStrike" cap="none" normalizeH="0" baseline="0" dirty="0">
                          <a:ln>
                            <a:noFill/>
                          </a:ln>
                          <a:solidFill>
                            <a:schemeClr val="tx1"/>
                          </a:solidFill>
                          <a:effectLst/>
                          <a:latin typeface="+mn-lt"/>
                          <a:cs typeface="Arial" panose="020B0604020202020204" pitchFamily="34" charset="0"/>
                        </a:rPr>
                      </a:br>
                      <a:r>
                        <a:rPr kumimoji="0" lang="en-GB" altLang="en-US" sz="1050" b="0" i="0" u="none" strike="noStrike" cap="none" normalizeH="0" baseline="0" dirty="0">
                          <a:ln>
                            <a:noFill/>
                          </a:ln>
                          <a:solidFill>
                            <a:schemeClr val="tx1"/>
                          </a:solidFill>
                          <a:effectLst/>
                          <a:latin typeface="+mn-lt"/>
                          <a:cs typeface="Arial" panose="020B0604020202020204" pitchFamily="34" charset="0"/>
                        </a:rPr>
                        <a:t>(185/492)</a:t>
                      </a:r>
                    </a:p>
                  </a:txBody>
                  <a:tcPr marL="72120" marR="72120" marT="36000" marB="36000" anchor="ctr" horzOverflow="overflow">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0" fontAlgn="b" latinLnBrk="0" hangingPunct="0">
                        <a:lnSpc>
                          <a:spcPct val="100000"/>
                        </a:lnSpc>
                        <a:spcBef>
                          <a:spcPct val="20000"/>
                        </a:spcBef>
                        <a:spcAft>
                          <a:spcPct val="20000"/>
                        </a:spcAft>
                        <a:buClr>
                          <a:schemeClr val="bg2"/>
                        </a:buClr>
                        <a:buSzTx/>
                        <a:buFont typeface="Wingdings 2" pitchFamily="18" charset="2"/>
                        <a:buNone/>
                        <a:tabLst/>
                      </a:pPr>
                      <a:r>
                        <a:rPr kumimoji="0" lang="en-GB" altLang="en-US" sz="1050" b="1" i="0" u="none" strike="noStrike" cap="none" normalizeH="0" baseline="0" dirty="0">
                          <a:ln>
                            <a:noFill/>
                          </a:ln>
                          <a:solidFill>
                            <a:schemeClr val="tx1"/>
                          </a:solidFill>
                          <a:effectLst/>
                          <a:latin typeface="+mn-lt"/>
                          <a:cs typeface="Arial" panose="020B0604020202020204" pitchFamily="34" charset="0"/>
                        </a:rPr>
                        <a:t>33.1 </a:t>
                      </a:r>
                      <a:r>
                        <a:rPr kumimoji="0" lang="en-GB" altLang="en-US" sz="1050" b="0" i="0" u="none" strike="noStrike" cap="none" normalizeH="0" baseline="0" dirty="0">
                          <a:ln>
                            <a:noFill/>
                          </a:ln>
                          <a:solidFill>
                            <a:schemeClr val="tx1"/>
                          </a:solidFill>
                          <a:effectLst/>
                          <a:latin typeface="+mn-lt"/>
                          <a:cs typeface="Arial" panose="020B0604020202020204" pitchFamily="34" charset="0"/>
                        </a:rPr>
                        <a:t/>
                      </a:r>
                      <a:br>
                        <a:rPr kumimoji="0" lang="en-GB" altLang="en-US" sz="1050" b="0" i="0" u="none" strike="noStrike" cap="none" normalizeH="0" baseline="0" dirty="0">
                          <a:ln>
                            <a:noFill/>
                          </a:ln>
                          <a:solidFill>
                            <a:schemeClr val="tx1"/>
                          </a:solidFill>
                          <a:effectLst/>
                          <a:latin typeface="+mn-lt"/>
                          <a:cs typeface="Arial" panose="020B0604020202020204" pitchFamily="34" charset="0"/>
                        </a:rPr>
                      </a:br>
                      <a:r>
                        <a:rPr kumimoji="0" lang="en-GB" altLang="en-US" sz="1050" b="0" i="0" u="none" strike="noStrike" cap="none" normalizeH="0" baseline="0" dirty="0">
                          <a:ln>
                            <a:noFill/>
                          </a:ln>
                          <a:solidFill>
                            <a:schemeClr val="tx1"/>
                          </a:solidFill>
                          <a:effectLst/>
                          <a:latin typeface="+mn-lt"/>
                          <a:cs typeface="Arial" panose="020B0604020202020204" pitchFamily="34" charset="0"/>
                        </a:rPr>
                        <a:t>(157/475)</a:t>
                      </a:r>
                    </a:p>
                  </a:txBody>
                  <a:tcPr marL="72120" marR="72120" marT="36000" marB="36000" anchor="ctr" horzOverflow="overflow">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1050" dirty="0">
                          <a:solidFill>
                            <a:schemeClr val="tx1"/>
                          </a:solidFill>
                          <a:latin typeface="+mn-lt"/>
                          <a:cs typeface="Arial" panose="020B0604020202020204" pitchFamily="34" charset="0"/>
                        </a:rPr>
                        <a:t>4.7</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050" dirty="0">
                          <a:solidFill>
                            <a:schemeClr val="tx1"/>
                          </a:solidFill>
                          <a:latin typeface="+mn-lt"/>
                          <a:cs typeface="Arial" panose="020B0604020202020204" pitchFamily="34" charset="0"/>
                        </a:rPr>
                        <a:t>–1.2, 10.6</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3"/>
                  </a:ext>
                </a:extLst>
              </a:tr>
            </a:tbl>
          </a:graphicData>
        </a:graphic>
      </p:graphicFrame>
      <p:sp>
        <p:nvSpPr>
          <p:cNvPr id="18" name="Content Placeholder 2"/>
          <p:cNvSpPr txBox="1">
            <a:spLocks/>
          </p:cNvSpPr>
          <p:nvPr/>
        </p:nvSpPr>
        <p:spPr>
          <a:xfrm>
            <a:off x="513264" y="1685589"/>
            <a:ext cx="8127616" cy="684076"/>
          </a:xfrm>
          <a:prstGeom prst="roundRect">
            <a:avLst>
              <a:gd name="adj" fmla="val 12781"/>
            </a:avLst>
          </a:prstGeom>
          <a:solidFill>
            <a:schemeClr val="accent5">
              <a:lumMod val="20000"/>
              <a:lumOff val="80000"/>
            </a:schemeClr>
          </a:solidFill>
        </p:spPr>
        <p:txBody>
          <a:bodyPr vert="horz" lIns="91440" tIns="45720" rIns="91440" bIns="45720" rtlCol="0" anchor="ctr">
            <a:noAutofit/>
          </a:bodyPr>
          <a:lstStyle>
            <a:lvl1pPr marL="342900" indent="-342900" algn="l" defTabSz="914400" rtl="0" eaLnBrk="1" latinLnBrk="0" hangingPunct="1">
              <a:spcBef>
                <a:spcPct val="20000"/>
              </a:spcBef>
              <a:buFont typeface="Arial" panose="020B0604020202020204" pitchFamily="34" charset="0"/>
              <a:buChar char="•"/>
              <a:defRPr sz="1800" kern="1200">
                <a:solidFill>
                  <a:schemeClr val="tx2">
                    <a:lumMod val="50000"/>
                  </a:schemeClr>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1600" kern="1200">
                <a:solidFill>
                  <a:schemeClr val="tx2">
                    <a:lumMod val="50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1400" kern="1200">
                <a:solidFill>
                  <a:schemeClr val="tx2">
                    <a:lumMod val="50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1200" kern="1200">
                <a:solidFill>
                  <a:schemeClr val="tx2">
                    <a:lumMod val="50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1200" kern="1200">
                <a:solidFill>
                  <a:schemeClr val="tx2">
                    <a:lumMod val="50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defRPr/>
            </a:pPr>
            <a:r>
              <a:rPr lang="en-GB" sz="1400" b="1" dirty="0">
                <a:solidFill>
                  <a:prstClr val="black"/>
                </a:solidFill>
                <a:latin typeface="+mn-lt"/>
              </a:rPr>
              <a:t>Lotus I achieved its primary objective, demonstrating non-inferiority of oral DYD </a:t>
            </a:r>
            <a:r>
              <a:rPr lang="en-GB" sz="1400" b="1" i="1" dirty="0">
                <a:solidFill>
                  <a:prstClr val="black"/>
                </a:solidFill>
                <a:latin typeface="+mn-lt"/>
              </a:rPr>
              <a:t>versus</a:t>
            </a:r>
            <a:r>
              <a:rPr lang="en-GB" sz="1400" b="1" dirty="0">
                <a:solidFill>
                  <a:prstClr val="black"/>
                </a:solidFill>
                <a:latin typeface="+mn-lt"/>
              </a:rPr>
              <a:t> MVP assessed by the presence of fetal heartbeats at 12 weeks of gestation</a:t>
            </a:r>
          </a:p>
        </p:txBody>
      </p:sp>
      <p:sp>
        <p:nvSpPr>
          <p:cNvPr id="19" name="Content Placeholder 2"/>
          <p:cNvSpPr txBox="1">
            <a:spLocks/>
          </p:cNvSpPr>
          <p:nvPr/>
        </p:nvSpPr>
        <p:spPr>
          <a:xfrm>
            <a:off x="502920" y="5015541"/>
            <a:ext cx="8219256" cy="684076"/>
          </a:xfrm>
          <a:prstGeom prst="roundRect">
            <a:avLst>
              <a:gd name="adj" fmla="val 12781"/>
            </a:avLst>
          </a:prstGeom>
          <a:solidFill>
            <a:schemeClr val="accent5">
              <a:lumMod val="20000"/>
              <a:lumOff val="80000"/>
            </a:schemeClr>
          </a:solidFill>
        </p:spPr>
        <p:txBody>
          <a:bodyPr vert="horz" lIns="91440" tIns="45720" rIns="91440" bIns="45720" rtlCol="0" anchor="ctr">
            <a:noAutofit/>
          </a:bodyPr>
          <a:lstStyle>
            <a:lvl1pPr marL="342900" indent="-342900" algn="l" defTabSz="914400" rtl="0" eaLnBrk="1" latinLnBrk="0" hangingPunct="1">
              <a:spcBef>
                <a:spcPct val="20000"/>
              </a:spcBef>
              <a:buFont typeface="Arial" panose="020B0604020202020204" pitchFamily="34" charset="0"/>
              <a:buChar char="•"/>
              <a:defRPr sz="1800" kern="1200">
                <a:solidFill>
                  <a:schemeClr val="tx2">
                    <a:lumMod val="50000"/>
                  </a:schemeClr>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1600" kern="1200">
                <a:solidFill>
                  <a:schemeClr val="tx2">
                    <a:lumMod val="50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1400" kern="1200">
                <a:solidFill>
                  <a:schemeClr val="tx2">
                    <a:lumMod val="50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1200" kern="1200">
                <a:solidFill>
                  <a:schemeClr val="tx2">
                    <a:lumMod val="50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1200" kern="1200">
                <a:solidFill>
                  <a:schemeClr val="tx2">
                    <a:lumMod val="50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defRPr/>
            </a:pPr>
            <a:r>
              <a:rPr lang="en-US" sz="1400" b="1" dirty="0">
                <a:solidFill>
                  <a:prstClr val="black"/>
                </a:solidFill>
                <a:latin typeface="+mn-lt"/>
              </a:rPr>
              <a:t>NNT with oral DYD to obtain a benefit </a:t>
            </a:r>
            <a:r>
              <a:rPr lang="en-US" sz="1400" b="1" i="1" dirty="0">
                <a:solidFill>
                  <a:prstClr val="black"/>
                </a:solidFill>
                <a:latin typeface="+mn-lt"/>
              </a:rPr>
              <a:t>versus</a:t>
            </a:r>
            <a:r>
              <a:rPr lang="en-US" sz="1400" b="1" dirty="0">
                <a:solidFill>
                  <a:prstClr val="black"/>
                </a:solidFill>
                <a:latin typeface="+mn-lt"/>
              </a:rPr>
              <a:t> MVP would be 22 (95% CI for absolute risk reduction of NNT [benefit] 9.4 to NNT [harm] 83.0])</a:t>
            </a:r>
            <a:endParaRPr lang="en-GB" sz="1400" b="1" dirty="0">
              <a:solidFill>
                <a:prstClr val="black"/>
              </a:solidFill>
              <a:latin typeface="+mn-lt"/>
            </a:endParaRPr>
          </a:p>
        </p:txBody>
      </p:sp>
      <p:sp>
        <p:nvSpPr>
          <p:cNvPr id="26" name="Footer Placeholder 12"/>
          <p:cNvSpPr txBox="1">
            <a:spLocks/>
          </p:cNvSpPr>
          <p:nvPr/>
        </p:nvSpPr>
        <p:spPr>
          <a:xfrm>
            <a:off x="535901" y="5683258"/>
            <a:ext cx="8208912" cy="365125"/>
          </a:xfrm>
          <a:prstGeom prst="rect">
            <a:avLst/>
          </a:prstGeom>
        </p:spPr>
        <p:txBody>
          <a:bodyPr vert="horz" lIns="0" tIns="36000" rIns="0" bIns="0" rtlCol="0" anchor="b"/>
          <a:lstStyle>
            <a:defPPr>
              <a:defRPr lang="en-US"/>
            </a:defPPr>
            <a:lvl1pPr marL="0" algn="l" defTabSz="914400" rtl="0" eaLnBrk="1" latinLnBrk="0" hangingPunct="1">
              <a:defRPr lang="en-GB" sz="900"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sz="1000" baseline="30000" dirty="0" err="1">
                <a:solidFill>
                  <a:prstClr val="black"/>
                </a:solidFill>
                <a:latin typeface="+mn-lt"/>
              </a:rPr>
              <a:t>a</a:t>
            </a:r>
            <a:r>
              <a:rPr lang="en-US" sz="1000" dirty="0" err="1">
                <a:solidFill>
                  <a:prstClr val="black"/>
                </a:solidFill>
                <a:latin typeface="+mn-lt"/>
              </a:rPr>
              <a:t>Primary</a:t>
            </a:r>
            <a:r>
              <a:rPr lang="en-US" sz="1000" dirty="0">
                <a:solidFill>
                  <a:prstClr val="black"/>
                </a:solidFill>
                <a:latin typeface="+mn-lt"/>
              </a:rPr>
              <a:t> analysis was adjusted for country and age as pre-specified in the protocol</a:t>
            </a:r>
          </a:p>
        </p:txBody>
      </p:sp>
    </p:spTree>
    <p:extLst>
      <p:ext uri="{BB962C8B-B14F-4D97-AF65-F5344CB8AC3E}">
        <p14:creationId xmlns:p14="http://schemas.microsoft.com/office/powerpoint/2010/main" val="2898912046"/>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Title 25"/>
          <p:cNvSpPr>
            <a:spLocks noGrp="1"/>
          </p:cNvSpPr>
          <p:nvPr>
            <p:ph type="title"/>
          </p:nvPr>
        </p:nvSpPr>
        <p:spPr>
          <a:xfrm>
            <a:off x="486313" y="188640"/>
            <a:ext cx="8229600" cy="914400"/>
          </a:xfrm>
        </p:spPr>
        <p:txBody>
          <a:bodyPr>
            <a:normAutofit fontScale="90000"/>
          </a:bodyPr>
          <a:lstStyle/>
          <a:p>
            <a:r>
              <a:rPr lang="en-GB" dirty="0">
                <a:solidFill>
                  <a:srgbClr val="FFFF00"/>
                </a:solidFill>
              </a:rPr>
              <a:t>Secondary Efficacy Variable: Live Birth Rate</a:t>
            </a:r>
          </a:p>
        </p:txBody>
      </p:sp>
      <p:sp>
        <p:nvSpPr>
          <p:cNvPr id="19" name="Footer Placeholder 3"/>
          <p:cNvSpPr>
            <a:spLocks noGrp="1"/>
          </p:cNvSpPr>
          <p:nvPr>
            <p:ph type="ftr" sz="quarter" idx="4294967295"/>
          </p:nvPr>
        </p:nvSpPr>
        <p:spPr>
          <a:xfrm>
            <a:off x="419100" y="5862322"/>
            <a:ext cx="8143786" cy="365125"/>
          </a:xfrm>
          <a:prstGeom prst="rect">
            <a:avLst/>
          </a:prstGeom>
        </p:spPr>
        <p:txBody>
          <a:bodyPr/>
          <a:lstStyle/>
          <a:p>
            <a:pPr defTabSz="914400">
              <a:defRPr/>
            </a:pPr>
            <a:r>
              <a:rPr lang="en-US" sz="900" dirty="0">
                <a:solidFill>
                  <a:prstClr val="black"/>
                </a:solidFill>
                <a:cs typeface="Arial" panose="020B0604020202020204" pitchFamily="34" charset="0"/>
              </a:rPr>
              <a:t>CI, confidence interval; </a:t>
            </a:r>
            <a:r>
              <a:rPr lang="en-US" altLang="en-US" sz="900" dirty="0">
                <a:solidFill>
                  <a:prstClr val="black"/>
                </a:solidFill>
                <a:cs typeface="Arial" panose="020B0604020202020204" pitchFamily="34" charset="0"/>
              </a:rPr>
              <a:t>DYD, dydrogesterone; </a:t>
            </a:r>
            <a:r>
              <a:rPr lang="it-IT" sz="900" dirty="0">
                <a:solidFill>
                  <a:prstClr val="black"/>
                </a:solidFill>
                <a:cs typeface="Arial" panose="020B0604020202020204" pitchFamily="34" charset="0"/>
              </a:rPr>
              <a:t>FAS, full analysis sample; </a:t>
            </a:r>
            <a:r>
              <a:rPr lang="en-US" altLang="en-US" sz="900" dirty="0">
                <a:solidFill>
                  <a:prstClr val="black"/>
                </a:solidFill>
                <a:cs typeface="Arial" panose="020B0604020202020204" pitchFamily="34" charset="0"/>
              </a:rPr>
              <a:t>MVP, micronized vaginal progesterone; NNT, number needed to treat;</a:t>
            </a:r>
            <a:r>
              <a:rPr lang="it-IT" altLang="en-US" sz="900" dirty="0">
                <a:solidFill>
                  <a:prstClr val="black"/>
                </a:solidFill>
                <a:cs typeface="Arial" panose="020B0604020202020204" pitchFamily="34" charset="0"/>
              </a:rPr>
              <a:t> </a:t>
            </a:r>
            <a:br>
              <a:rPr lang="it-IT" altLang="en-US" sz="900" dirty="0">
                <a:solidFill>
                  <a:prstClr val="black"/>
                </a:solidFill>
                <a:cs typeface="Arial" panose="020B0604020202020204" pitchFamily="34" charset="0"/>
              </a:rPr>
            </a:br>
            <a:r>
              <a:rPr lang="it-IT" sz="900" dirty="0">
                <a:solidFill>
                  <a:prstClr val="black"/>
                </a:solidFill>
                <a:cs typeface="Arial" panose="020B0604020202020204" pitchFamily="34" charset="0"/>
              </a:rPr>
              <a:t>PPS, per protocol sample </a:t>
            </a:r>
            <a:endParaRPr lang="en-US" sz="900" dirty="0">
              <a:solidFill>
                <a:prstClr val="black"/>
              </a:solidFill>
              <a:cs typeface="Arial" panose="020B0604020202020204" pitchFamily="34" charset="0"/>
            </a:endParaRPr>
          </a:p>
          <a:p>
            <a:pPr defTabSz="914400">
              <a:defRPr/>
            </a:pPr>
            <a:r>
              <a:rPr lang="de-DE" sz="900" dirty="0" err="1"/>
              <a:t>Tournaye</a:t>
            </a:r>
            <a:r>
              <a:rPr lang="de-DE" sz="900" dirty="0"/>
              <a:t> H, </a:t>
            </a:r>
            <a:r>
              <a:rPr lang="de-DE" sz="900" dirty="0" err="1"/>
              <a:t>Sukhikh</a:t>
            </a:r>
            <a:r>
              <a:rPr lang="de-DE" sz="900" dirty="0"/>
              <a:t> GT, Kahler E, </a:t>
            </a:r>
            <a:r>
              <a:rPr lang="de-DE" sz="900" dirty="0" err="1"/>
              <a:t>Griesinger</a:t>
            </a:r>
            <a:r>
              <a:rPr lang="de-DE" sz="900" dirty="0"/>
              <a:t> G. </a:t>
            </a:r>
            <a:r>
              <a:rPr lang="en-US" sz="900" dirty="0"/>
              <a:t>A Phase III randomized controlled trial comparing the efficacy, safety and tolerability of oral </a:t>
            </a:r>
            <a:r>
              <a:rPr lang="en-US" sz="900" dirty="0" err="1"/>
              <a:t>dydrogesterone</a:t>
            </a:r>
            <a:r>
              <a:rPr lang="en-US" sz="900" dirty="0"/>
              <a:t> versus micronized vaginal progesterone for luteal support in in vitro fertilization. </a:t>
            </a:r>
            <a:r>
              <a:rPr lang="de-DE" sz="900" i="1" dirty="0"/>
              <a:t>Hum </a:t>
            </a:r>
            <a:r>
              <a:rPr lang="de-DE" sz="900" i="1" dirty="0" err="1"/>
              <a:t>Reprod</a:t>
            </a:r>
            <a:r>
              <a:rPr lang="de-DE" sz="900" dirty="0"/>
              <a:t> 2017;32(5):1019</a:t>
            </a:r>
            <a:r>
              <a:rPr lang="en-US" sz="900" dirty="0"/>
              <a:t>–</a:t>
            </a:r>
            <a:r>
              <a:rPr lang="de-DE" sz="900" dirty="0"/>
              <a:t>1027.</a:t>
            </a:r>
          </a:p>
        </p:txBody>
      </p:sp>
      <p:sp>
        <p:nvSpPr>
          <p:cNvPr id="2" name="Text Placeholder 1"/>
          <p:cNvSpPr>
            <a:spLocks noGrp="1"/>
          </p:cNvSpPr>
          <p:nvPr>
            <p:ph type="body" sz="quarter" idx="15"/>
          </p:nvPr>
        </p:nvSpPr>
        <p:spPr/>
        <p:txBody>
          <a:bodyPr/>
          <a:lstStyle/>
          <a:p>
            <a:endParaRPr lang="en-GB" dirty="0"/>
          </a:p>
        </p:txBody>
      </p:sp>
      <p:sp>
        <p:nvSpPr>
          <p:cNvPr id="29" name="Content Placeholder 2"/>
          <p:cNvSpPr txBox="1">
            <a:spLocks/>
          </p:cNvSpPr>
          <p:nvPr/>
        </p:nvSpPr>
        <p:spPr>
          <a:xfrm>
            <a:off x="502920" y="1411200"/>
            <a:ext cx="8173536" cy="684000"/>
          </a:xfrm>
          <a:prstGeom prst="roundRect">
            <a:avLst>
              <a:gd name="adj" fmla="val 12109"/>
            </a:avLst>
          </a:prstGeom>
          <a:solidFill>
            <a:schemeClr val="accent5">
              <a:lumMod val="20000"/>
              <a:lumOff val="80000"/>
            </a:schemeClr>
          </a:solidFill>
        </p:spPr>
        <p:txBody>
          <a:bodyPr vert="horz" lIns="91440" tIns="45720" rIns="91440" bIns="45720" rtlCol="0" anchor="ctr">
            <a:noAutofit/>
          </a:bodyPr>
          <a:lstStyle>
            <a:lvl1pPr marL="342900" indent="-342900" algn="l" defTabSz="914400" rtl="0" eaLnBrk="1" latinLnBrk="0" hangingPunct="1">
              <a:spcBef>
                <a:spcPct val="20000"/>
              </a:spcBef>
              <a:buFont typeface="Arial" panose="020B0604020202020204" pitchFamily="34" charset="0"/>
              <a:buChar char="•"/>
              <a:defRPr sz="1800" kern="1200">
                <a:solidFill>
                  <a:schemeClr val="tx2">
                    <a:lumMod val="50000"/>
                  </a:schemeClr>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1600" kern="1200">
                <a:solidFill>
                  <a:schemeClr val="tx2">
                    <a:lumMod val="50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1400" kern="1200">
                <a:solidFill>
                  <a:schemeClr val="tx2">
                    <a:lumMod val="50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1200" kern="1200">
                <a:solidFill>
                  <a:schemeClr val="tx2">
                    <a:lumMod val="50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1200" kern="1200">
                <a:solidFill>
                  <a:schemeClr val="tx2">
                    <a:lumMod val="50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defRPr/>
            </a:pPr>
            <a:r>
              <a:rPr lang="en-GB" sz="1400" b="1" dirty="0">
                <a:solidFill>
                  <a:prstClr val="black"/>
                </a:solidFill>
                <a:latin typeface="+mn-lt"/>
              </a:rPr>
              <a:t>Rates of live births were similar between the two treatment groups, with numerical differences in </a:t>
            </a:r>
            <a:r>
              <a:rPr lang="en-US" sz="1400" b="1" dirty="0">
                <a:solidFill>
                  <a:prstClr val="black"/>
                </a:solidFill>
                <a:latin typeface="+mn-lt"/>
              </a:rPr>
              <a:t>favor</a:t>
            </a:r>
            <a:r>
              <a:rPr lang="en-GB" sz="1400" b="1" dirty="0">
                <a:solidFill>
                  <a:prstClr val="black"/>
                </a:solidFill>
                <a:latin typeface="+mn-lt"/>
              </a:rPr>
              <a:t> of oral DYD</a:t>
            </a:r>
          </a:p>
        </p:txBody>
      </p:sp>
      <p:sp>
        <p:nvSpPr>
          <p:cNvPr id="30" name="Content Placeholder 2"/>
          <p:cNvSpPr txBox="1">
            <a:spLocks/>
          </p:cNvSpPr>
          <p:nvPr/>
        </p:nvSpPr>
        <p:spPr>
          <a:xfrm>
            <a:off x="503238" y="5085184"/>
            <a:ext cx="8173218" cy="684076"/>
          </a:xfrm>
          <a:prstGeom prst="roundRect">
            <a:avLst>
              <a:gd name="adj" fmla="val 12781"/>
            </a:avLst>
          </a:prstGeom>
          <a:solidFill>
            <a:schemeClr val="accent5">
              <a:lumMod val="20000"/>
              <a:lumOff val="80000"/>
            </a:schemeClr>
          </a:solidFill>
        </p:spPr>
        <p:txBody>
          <a:bodyPr vert="horz" lIns="91440" tIns="45720" rIns="91440" bIns="45720" rtlCol="0" anchor="ctr">
            <a:noAutofit/>
          </a:bodyPr>
          <a:lstStyle>
            <a:lvl1pPr marL="342900" indent="-342900" algn="l" defTabSz="914400" rtl="0" eaLnBrk="1" latinLnBrk="0" hangingPunct="1">
              <a:spcBef>
                <a:spcPct val="20000"/>
              </a:spcBef>
              <a:buFont typeface="Arial" panose="020B0604020202020204" pitchFamily="34" charset="0"/>
              <a:buChar char="•"/>
              <a:defRPr sz="1800" kern="1200">
                <a:solidFill>
                  <a:schemeClr val="tx2">
                    <a:lumMod val="50000"/>
                  </a:schemeClr>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1600" kern="1200">
                <a:solidFill>
                  <a:schemeClr val="tx2">
                    <a:lumMod val="50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1400" kern="1200">
                <a:solidFill>
                  <a:schemeClr val="tx2">
                    <a:lumMod val="50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1200" kern="1200">
                <a:solidFill>
                  <a:schemeClr val="tx2">
                    <a:lumMod val="50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1200" kern="1200">
                <a:solidFill>
                  <a:schemeClr val="tx2">
                    <a:lumMod val="50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defRPr/>
            </a:pPr>
            <a:r>
              <a:rPr lang="en-US" sz="1400" b="1" dirty="0">
                <a:solidFill>
                  <a:prstClr val="black"/>
                </a:solidFill>
                <a:latin typeface="+mn-lt"/>
              </a:rPr>
              <a:t>In the FAS, the NNT with oral DYD to obtain a benefit </a:t>
            </a:r>
            <a:r>
              <a:rPr lang="en-US" sz="1400" b="1" i="1" dirty="0">
                <a:solidFill>
                  <a:prstClr val="black"/>
                </a:solidFill>
                <a:latin typeface="+mn-lt"/>
              </a:rPr>
              <a:t>versus</a:t>
            </a:r>
            <a:r>
              <a:rPr lang="en-US" sz="1400" b="1" dirty="0">
                <a:solidFill>
                  <a:prstClr val="black"/>
                </a:solidFill>
                <a:latin typeface="+mn-lt"/>
              </a:rPr>
              <a:t> MVP would be 21 (95% CI for absolute risk reduction of NNT [benefit] 9.3 to NNT [harm] 125])</a:t>
            </a:r>
            <a:endParaRPr lang="en-GB" sz="1400" b="1" dirty="0">
              <a:solidFill>
                <a:prstClr val="black"/>
              </a:solidFill>
              <a:latin typeface="+mn-lt"/>
            </a:endParaRPr>
          </a:p>
        </p:txBody>
      </p:sp>
      <p:graphicFrame>
        <p:nvGraphicFramePr>
          <p:cNvPr id="31" name="Content Placeholder 8"/>
          <p:cNvGraphicFramePr>
            <a:graphicFrameLocks/>
          </p:cNvGraphicFramePr>
          <p:nvPr>
            <p:extLst>
              <p:ext uri="{D42A27DB-BD31-4B8C-83A1-F6EECF244321}">
                <p14:modId xmlns:p14="http://schemas.microsoft.com/office/powerpoint/2010/main" val="3262240691"/>
              </p:ext>
            </p:extLst>
          </p:nvPr>
        </p:nvGraphicFramePr>
        <p:xfrm>
          <a:off x="457202" y="2608005"/>
          <a:ext cx="5038725" cy="1605084"/>
        </p:xfrm>
        <a:graphic>
          <a:graphicData uri="http://schemas.openxmlformats.org/drawingml/2006/table">
            <a:tbl>
              <a:tblPr firstRow="1" bandRow="1">
                <a:effectLst/>
                <a:tableStyleId>{5C22544A-7EE6-4342-B048-85BDC9FD1C3A}</a:tableStyleId>
              </a:tblPr>
              <a:tblGrid>
                <a:gridCol w="1022913">
                  <a:extLst>
                    <a:ext uri="{9D8B030D-6E8A-4147-A177-3AD203B41FA5}">
                      <a16:colId xmlns:a16="http://schemas.microsoft.com/office/drawing/2014/main" xmlns="" val="20000"/>
                    </a:ext>
                  </a:extLst>
                </a:gridCol>
                <a:gridCol w="864888">
                  <a:extLst>
                    <a:ext uri="{9D8B030D-6E8A-4147-A177-3AD203B41FA5}">
                      <a16:colId xmlns:a16="http://schemas.microsoft.com/office/drawing/2014/main" xmlns="" val="20001"/>
                    </a:ext>
                  </a:extLst>
                </a:gridCol>
                <a:gridCol w="864888">
                  <a:extLst>
                    <a:ext uri="{9D8B030D-6E8A-4147-A177-3AD203B41FA5}">
                      <a16:colId xmlns:a16="http://schemas.microsoft.com/office/drawing/2014/main" xmlns="" val="20002"/>
                    </a:ext>
                  </a:extLst>
                </a:gridCol>
                <a:gridCol w="1389037">
                  <a:extLst>
                    <a:ext uri="{9D8B030D-6E8A-4147-A177-3AD203B41FA5}">
                      <a16:colId xmlns:a16="http://schemas.microsoft.com/office/drawing/2014/main" xmlns="" val="20003"/>
                    </a:ext>
                  </a:extLst>
                </a:gridCol>
                <a:gridCol w="896999">
                  <a:extLst>
                    <a:ext uri="{9D8B030D-6E8A-4147-A177-3AD203B41FA5}">
                      <a16:colId xmlns:a16="http://schemas.microsoft.com/office/drawing/2014/main" xmlns="" val="20004"/>
                    </a:ext>
                  </a:extLst>
                </a:gridCol>
              </a:tblGrid>
              <a:tr h="309169">
                <a:tc rowSpan="2">
                  <a:txBody>
                    <a:bodyPr/>
                    <a:lstStyle/>
                    <a:p>
                      <a:pPr algn="ctr"/>
                      <a:r>
                        <a:rPr lang="en-GB" sz="1050" dirty="0">
                          <a:solidFill>
                            <a:schemeClr val="bg1"/>
                          </a:solidFill>
                          <a:latin typeface="+mn-lt"/>
                          <a:cs typeface="Arial" panose="020B0604020202020204" pitchFamily="34" charset="0"/>
                        </a:rPr>
                        <a:t>Live</a:t>
                      </a:r>
                      <a:r>
                        <a:rPr lang="en-GB" sz="1050" baseline="0" dirty="0">
                          <a:solidFill>
                            <a:schemeClr val="bg1"/>
                          </a:solidFill>
                          <a:latin typeface="+mn-lt"/>
                          <a:cs typeface="Arial" panose="020B0604020202020204" pitchFamily="34" charset="0"/>
                        </a:rPr>
                        <a:t> birth</a:t>
                      </a:r>
                      <a:br>
                        <a:rPr lang="en-GB" sz="1050" baseline="0" dirty="0">
                          <a:solidFill>
                            <a:schemeClr val="bg1"/>
                          </a:solidFill>
                          <a:latin typeface="+mn-lt"/>
                          <a:cs typeface="Arial" panose="020B0604020202020204" pitchFamily="34" charset="0"/>
                        </a:rPr>
                      </a:br>
                      <a:r>
                        <a:rPr lang="en-GB" sz="1050" baseline="0" dirty="0">
                          <a:solidFill>
                            <a:schemeClr val="bg1"/>
                          </a:solidFill>
                          <a:latin typeface="+mn-lt"/>
                          <a:cs typeface="Arial" panose="020B0604020202020204" pitchFamily="34" charset="0"/>
                        </a:rPr>
                        <a:t>rate</a:t>
                      </a:r>
                      <a:r>
                        <a:rPr lang="en-GB" sz="1050" dirty="0">
                          <a:solidFill>
                            <a:srgbClr val="FF0000"/>
                          </a:solidFill>
                          <a:latin typeface="+mn-lt"/>
                          <a:cs typeface="Arial" panose="020B0604020202020204" pitchFamily="34" charset="0"/>
                        </a:rPr>
                        <a:t> </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5"/>
                    </a:solidFill>
                  </a:tcPr>
                </a:tc>
                <a:tc gridSpan="2">
                  <a:txBody>
                    <a:bodyPr/>
                    <a:lstStyle/>
                    <a:p>
                      <a:pPr algn="ctr"/>
                      <a:r>
                        <a:rPr lang="en-GB" sz="1050" dirty="0">
                          <a:solidFill>
                            <a:schemeClr val="bg1"/>
                          </a:solidFill>
                          <a:latin typeface="+mn-lt"/>
                          <a:cs typeface="Arial" panose="020B0604020202020204" pitchFamily="34" charset="0"/>
                        </a:rPr>
                        <a:t>%</a:t>
                      </a:r>
                      <a:r>
                        <a:rPr lang="en-GB" sz="1050" baseline="0" dirty="0">
                          <a:solidFill>
                            <a:schemeClr val="bg1"/>
                          </a:solidFill>
                          <a:latin typeface="+mn-lt"/>
                          <a:cs typeface="Arial" panose="020B0604020202020204" pitchFamily="34" charset="0"/>
                        </a:rPr>
                        <a:t> (n/N)</a:t>
                      </a:r>
                      <a:endParaRPr lang="en-GB" sz="1050" dirty="0">
                        <a:solidFill>
                          <a:schemeClr val="bg1"/>
                        </a:solidFill>
                        <a:latin typeface="+mn-lt"/>
                        <a:cs typeface="Arial" panose="020B0604020202020204" pitchFamily="34" charset="0"/>
                      </a:endParaRP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5"/>
                    </a:solidFill>
                  </a:tcPr>
                </a:tc>
                <a:tc hMerge="1">
                  <a:txBody>
                    <a:bodyPr/>
                    <a:lstStyle/>
                    <a:p>
                      <a:pPr algn="l"/>
                      <a:endParaRPr lang="en-GB" sz="1200" dirty="0">
                        <a:solidFill>
                          <a:schemeClr val="tx1"/>
                        </a:solidFill>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algn="ctr"/>
                      <a:r>
                        <a:rPr lang="en-GB" sz="1050" b="1" spc="-40" dirty="0">
                          <a:solidFill>
                            <a:schemeClr val="bg1"/>
                          </a:solidFill>
                          <a:latin typeface="+mn-lt"/>
                          <a:cs typeface="Arial" panose="020B0604020202020204" pitchFamily="34" charset="0"/>
                        </a:rPr>
                        <a:t>Difference in pregnancy rate</a:t>
                      </a:r>
                      <a:br>
                        <a:rPr lang="en-GB" sz="1050" b="1" spc="-40" dirty="0">
                          <a:solidFill>
                            <a:schemeClr val="bg1"/>
                          </a:solidFill>
                          <a:latin typeface="+mn-lt"/>
                          <a:cs typeface="Arial" panose="020B0604020202020204" pitchFamily="34" charset="0"/>
                        </a:rPr>
                      </a:br>
                      <a:r>
                        <a:rPr lang="en-GB" sz="1050" b="1" spc="-40" dirty="0">
                          <a:solidFill>
                            <a:schemeClr val="bg1"/>
                          </a:solidFill>
                          <a:latin typeface="+mn-lt"/>
                          <a:cs typeface="Arial" panose="020B0604020202020204" pitchFamily="34" charset="0"/>
                        </a:rPr>
                        <a:t>(Oral DYD</a:t>
                      </a:r>
                      <a:r>
                        <a:rPr lang="en-GB" sz="1050" b="1" spc="-40" baseline="0" dirty="0">
                          <a:solidFill>
                            <a:schemeClr val="bg1"/>
                          </a:solidFill>
                          <a:latin typeface="+mn-lt"/>
                          <a:cs typeface="Arial" panose="020B0604020202020204" pitchFamily="34" charset="0"/>
                        </a:rPr>
                        <a:t>–MVP)</a:t>
                      </a:r>
                      <a:endParaRPr lang="en-GB" sz="1050" b="1" spc="-40" baseline="30000" dirty="0">
                        <a:solidFill>
                          <a:schemeClr val="bg1"/>
                        </a:solidFill>
                        <a:latin typeface="+mn-lt"/>
                        <a:cs typeface="Arial" panose="020B0604020202020204" pitchFamily="34" charset="0"/>
                      </a:endParaRP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5"/>
                    </a:solidFill>
                  </a:tcPr>
                </a:tc>
                <a:tc rowSpan="2">
                  <a:txBody>
                    <a:bodyPr/>
                    <a:lstStyle/>
                    <a:p>
                      <a:pPr algn="ctr"/>
                      <a:r>
                        <a:rPr lang="en-GB" sz="1050" dirty="0">
                          <a:solidFill>
                            <a:schemeClr val="bg1"/>
                          </a:solidFill>
                          <a:latin typeface="+mn-lt"/>
                          <a:cs typeface="Arial" panose="020B0604020202020204" pitchFamily="34" charset="0"/>
                        </a:rPr>
                        <a:t>95% CI</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5"/>
                    </a:solidFill>
                  </a:tcPr>
                </a:tc>
                <a:extLst>
                  <a:ext uri="{0D108BD9-81ED-4DB2-BD59-A6C34878D82A}">
                    <a16:rowId xmlns:a16="http://schemas.microsoft.com/office/drawing/2014/main" xmlns="" val="10000"/>
                  </a:ext>
                </a:extLst>
              </a:tr>
              <a:tr h="309169">
                <a:tc vMerge="1">
                  <a:txBody>
                    <a:bodyPr/>
                    <a:lstStyle/>
                    <a:p>
                      <a:pPr algn="l"/>
                      <a:endParaRPr lang="en-GB" sz="1200" dirty="0">
                        <a:solidFill>
                          <a:schemeClr val="tx1"/>
                        </a:solidFill>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050" b="1" dirty="0">
                          <a:solidFill>
                            <a:schemeClr val="bg1"/>
                          </a:solidFill>
                          <a:latin typeface="+mn-lt"/>
                          <a:cs typeface="Arial" panose="020B0604020202020204" pitchFamily="34" charset="0"/>
                        </a:rPr>
                        <a:t>Oral DYD</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5"/>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050" b="1" dirty="0">
                          <a:solidFill>
                            <a:schemeClr val="bg1"/>
                          </a:solidFill>
                          <a:latin typeface="+mn-lt"/>
                          <a:cs typeface="Arial" panose="020B0604020202020204" pitchFamily="34" charset="0"/>
                        </a:rPr>
                        <a:t>MVP</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5"/>
                    </a:solidFill>
                  </a:tcPr>
                </a:tc>
                <a:tc vMerge="1">
                  <a:txBody>
                    <a:bodyPr/>
                    <a:lstStyle/>
                    <a:p>
                      <a:pPr algn="ctr"/>
                      <a:endParaRPr lang="en-GB" sz="1200" baseline="30000" dirty="0">
                        <a:solidFill>
                          <a:schemeClr val="tx1"/>
                        </a:solidFill>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algn="ctr"/>
                      <a:endParaRPr lang="en-GB" sz="1200" dirty="0">
                        <a:solidFill>
                          <a:schemeClr val="tx1"/>
                        </a:solidFill>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1"/>
                  </a:ext>
                </a:extLst>
              </a:tr>
              <a:tr h="493373">
                <a:tc>
                  <a:txBody>
                    <a:bodyPr/>
                    <a:lstStyle>
                      <a:lvl1pPr eaLnBrk="0" fontAlgn="b" hangingPunct="0">
                        <a:spcBef>
                          <a:spcPct val="20000"/>
                        </a:spcBef>
                        <a:spcAft>
                          <a:spcPct val="20000"/>
                        </a:spcAft>
                        <a:buClr>
                          <a:schemeClr val="bg2"/>
                        </a:buClr>
                        <a:buFont typeface="Wingdings 2" pitchFamily="18" charset="2"/>
                        <a:defRPr>
                          <a:solidFill>
                            <a:schemeClr val="tx1"/>
                          </a:solidFill>
                          <a:latin typeface="Arial" charset="0"/>
                        </a:defRPr>
                      </a:lvl1pPr>
                      <a:lvl2pPr marL="742950" indent="-285750" eaLnBrk="0" fontAlgn="b" hangingPunct="0">
                        <a:spcBef>
                          <a:spcPct val="10000"/>
                        </a:spcBef>
                        <a:spcAft>
                          <a:spcPct val="10000"/>
                        </a:spcAft>
                        <a:buClr>
                          <a:schemeClr val="bg2"/>
                        </a:buClr>
                        <a:buFont typeface="Symbol" pitchFamily="18" charset="2"/>
                        <a:defRPr sz="1600">
                          <a:solidFill>
                            <a:schemeClr val="tx1"/>
                          </a:solidFill>
                          <a:latin typeface="Arial" charset="0"/>
                        </a:defRPr>
                      </a:lvl2pPr>
                      <a:lvl3pPr marL="1143000" indent="-228600" eaLnBrk="0" fontAlgn="b" hangingPunct="0">
                        <a:spcBef>
                          <a:spcPct val="10000"/>
                        </a:spcBef>
                        <a:spcAft>
                          <a:spcPct val="10000"/>
                        </a:spcAft>
                        <a:buClr>
                          <a:schemeClr val="bg2"/>
                        </a:buClr>
                        <a:buFont typeface="Arial" charset="0"/>
                        <a:defRPr sz="1600">
                          <a:solidFill>
                            <a:schemeClr val="tx1"/>
                          </a:solidFill>
                          <a:latin typeface="Arial" charset="0"/>
                        </a:defRPr>
                      </a:lvl3pPr>
                      <a:lvl4pPr marL="1600200" indent="-228600" eaLnBrk="0" fontAlgn="b" hangingPunct="0">
                        <a:spcBef>
                          <a:spcPct val="10000"/>
                        </a:spcBef>
                        <a:spcAft>
                          <a:spcPct val="10000"/>
                        </a:spcAft>
                        <a:buClr>
                          <a:schemeClr val="bg2"/>
                        </a:buClr>
                        <a:buFont typeface="Arial" charset="0"/>
                        <a:defRPr sz="1600">
                          <a:solidFill>
                            <a:schemeClr val="tx1"/>
                          </a:solidFill>
                          <a:latin typeface="Arial" charset="0"/>
                        </a:defRPr>
                      </a:lvl4pPr>
                      <a:lvl5pPr marL="2057400" indent="-228600" eaLnBrk="0" fontAlgn="b" hangingPunct="0">
                        <a:spcBef>
                          <a:spcPct val="10000"/>
                        </a:spcBef>
                        <a:spcAft>
                          <a:spcPct val="10000"/>
                        </a:spcAft>
                        <a:buClr>
                          <a:schemeClr val="bg2"/>
                        </a:buClr>
                        <a:buFont typeface="Arial" charset="0"/>
                        <a:defRPr sz="1600">
                          <a:solidFill>
                            <a:schemeClr val="tx1"/>
                          </a:solidFill>
                          <a:latin typeface="Arial" charset="0"/>
                        </a:defRPr>
                      </a:lvl5pPr>
                      <a:lvl6pPr marL="2514600" indent="-228600" eaLnBrk="0" fontAlgn="b" hangingPunct="0">
                        <a:spcBef>
                          <a:spcPct val="10000"/>
                        </a:spcBef>
                        <a:spcAft>
                          <a:spcPct val="10000"/>
                        </a:spcAft>
                        <a:buClr>
                          <a:schemeClr val="bg2"/>
                        </a:buClr>
                        <a:buFont typeface="Arial" charset="0"/>
                        <a:defRPr sz="1600">
                          <a:solidFill>
                            <a:schemeClr val="tx1"/>
                          </a:solidFill>
                          <a:latin typeface="Arial" charset="0"/>
                        </a:defRPr>
                      </a:lvl6pPr>
                      <a:lvl7pPr marL="2971800" indent="-228600" eaLnBrk="0" fontAlgn="b" hangingPunct="0">
                        <a:spcBef>
                          <a:spcPct val="10000"/>
                        </a:spcBef>
                        <a:spcAft>
                          <a:spcPct val="10000"/>
                        </a:spcAft>
                        <a:buClr>
                          <a:schemeClr val="bg2"/>
                        </a:buClr>
                        <a:buFont typeface="Arial" charset="0"/>
                        <a:defRPr sz="1600">
                          <a:solidFill>
                            <a:schemeClr val="tx1"/>
                          </a:solidFill>
                          <a:latin typeface="Arial" charset="0"/>
                        </a:defRPr>
                      </a:lvl7pPr>
                      <a:lvl8pPr marL="3429000" indent="-228600" eaLnBrk="0" fontAlgn="b" hangingPunct="0">
                        <a:spcBef>
                          <a:spcPct val="10000"/>
                        </a:spcBef>
                        <a:spcAft>
                          <a:spcPct val="10000"/>
                        </a:spcAft>
                        <a:buClr>
                          <a:schemeClr val="bg2"/>
                        </a:buClr>
                        <a:buFont typeface="Arial" charset="0"/>
                        <a:defRPr sz="1600">
                          <a:solidFill>
                            <a:schemeClr val="tx1"/>
                          </a:solidFill>
                          <a:latin typeface="Arial" charset="0"/>
                        </a:defRPr>
                      </a:lvl8pPr>
                      <a:lvl9pPr marL="3886200" indent="-228600" eaLnBrk="0" fontAlgn="b" hangingPunct="0">
                        <a:spcBef>
                          <a:spcPct val="10000"/>
                        </a:spcBef>
                        <a:spcAft>
                          <a:spcPct val="10000"/>
                        </a:spcAft>
                        <a:buClr>
                          <a:schemeClr val="bg2"/>
                        </a:buClr>
                        <a:buFont typeface="Arial" charset="0"/>
                        <a:defRPr sz="1600">
                          <a:solidFill>
                            <a:schemeClr val="tx1"/>
                          </a:solidFill>
                          <a:latin typeface="Arial" charset="0"/>
                        </a:defRPr>
                      </a:lvl9pPr>
                    </a:lstStyle>
                    <a:p>
                      <a:pPr marL="96838" marR="0" lvl="0" indent="0" algn="ctr" defTabSz="914400" rtl="0" eaLnBrk="0" fontAlgn="b" latinLnBrk="0" hangingPunct="0">
                        <a:lnSpc>
                          <a:spcPct val="100000"/>
                        </a:lnSpc>
                        <a:spcBef>
                          <a:spcPct val="20000"/>
                        </a:spcBef>
                        <a:spcAft>
                          <a:spcPct val="20000"/>
                        </a:spcAft>
                        <a:buClr>
                          <a:schemeClr val="bg2"/>
                        </a:buClr>
                        <a:buSzTx/>
                        <a:buFont typeface="Wingdings 2" pitchFamily="18" charset="2"/>
                        <a:buNone/>
                        <a:tabLst/>
                      </a:pPr>
                      <a:r>
                        <a:rPr kumimoji="0" lang="en-GB" altLang="en-US" sz="1050" b="1" i="0" u="none" strike="noStrike" cap="none" normalizeH="0" baseline="0" dirty="0">
                          <a:ln>
                            <a:noFill/>
                          </a:ln>
                          <a:solidFill>
                            <a:schemeClr val="tx1"/>
                          </a:solidFill>
                          <a:effectLst/>
                          <a:latin typeface="+mn-lt"/>
                          <a:cs typeface="Arial" panose="020B0604020202020204" pitchFamily="34" charset="0"/>
                        </a:rPr>
                        <a:t>FAS</a:t>
                      </a:r>
                    </a:p>
                  </a:txBody>
                  <a:tcPr marL="72120" marR="72120" marT="36000" marB="36000" anchor="ctr" horzOverflow="overflow">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0" fontAlgn="b" latinLnBrk="0" hangingPunct="0">
                        <a:lnSpc>
                          <a:spcPct val="100000"/>
                        </a:lnSpc>
                        <a:spcBef>
                          <a:spcPct val="20000"/>
                        </a:spcBef>
                        <a:spcAft>
                          <a:spcPct val="20000"/>
                        </a:spcAft>
                        <a:buClr>
                          <a:schemeClr val="bg2"/>
                        </a:buClr>
                        <a:buSzTx/>
                        <a:buFont typeface="Wingdings 2" pitchFamily="18" charset="2"/>
                        <a:buNone/>
                        <a:tabLst/>
                      </a:pPr>
                      <a:r>
                        <a:rPr kumimoji="0" lang="en-GB" altLang="en-US" sz="1050" b="1" i="0" u="none" strike="noStrike" cap="none" normalizeH="0" baseline="0" dirty="0">
                          <a:ln>
                            <a:noFill/>
                          </a:ln>
                          <a:solidFill>
                            <a:schemeClr val="tx1"/>
                          </a:solidFill>
                          <a:effectLst/>
                          <a:latin typeface="+mn-lt"/>
                          <a:cs typeface="Arial" panose="020B0604020202020204" pitchFamily="34" charset="0"/>
                        </a:rPr>
                        <a:t>34.6</a:t>
                      </a:r>
                      <a:r>
                        <a:rPr kumimoji="0" lang="en-GB" altLang="en-US" sz="1050" b="0" i="0" u="none" strike="noStrike" cap="none" normalizeH="0" baseline="0" dirty="0">
                          <a:ln>
                            <a:noFill/>
                          </a:ln>
                          <a:solidFill>
                            <a:schemeClr val="tx1"/>
                          </a:solidFill>
                          <a:effectLst/>
                          <a:latin typeface="+mn-lt"/>
                          <a:cs typeface="Arial" panose="020B0604020202020204" pitchFamily="34" charset="0"/>
                        </a:rPr>
                        <a:t> </a:t>
                      </a:r>
                      <a:br>
                        <a:rPr kumimoji="0" lang="en-GB" altLang="en-US" sz="1050" b="0" i="0" u="none" strike="noStrike" cap="none" normalizeH="0" baseline="0" dirty="0">
                          <a:ln>
                            <a:noFill/>
                          </a:ln>
                          <a:solidFill>
                            <a:schemeClr val="tx1"/>
                          </a:solidFill>
                          <a:effectLst/>
                          <a:latin typeface="+mn-lt"/>
                          <a:cs typeface="Arial" panose="020B0604020202020204" pitchFamily="34" charset="0"/>
                        </a:rPr>
                      </a:br>
                      <a:r>
                        <a:rPr kumimoji="0" lang="en-GB" altLang="en-US" sz="1050" b="0" i="0" u="none" strike="noStrike" cap="none" normalizeH="0" baseline="0" dirty="0">
                          <a:ln>
                            <a:noFill/>
                          </a:ln>
                          <a:solidFill>
                            <a:schemeClr val="tx1"/>
                          </a:solidFill>
                          <a:effectLst/>
                          <a:latin typeface="+mn-lt"/>
                          <a:cs typeface="Arial" panose="020B0604020202020204" pitchFamily="34" charset="0"/>
                        </a:rPr>
                        <a:t>(172/497)</a:t>
                      </a:r>
                    </a:p>
                  </a:txBody>
                  <a:tcPr marL="72120" marR="72120" marT="36000" marB="36000" anchor="ctr" horzOverflow="overflow">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0" fontAlgn="b" latinLnBrk="0" hangingPunct="0">
                        <a:lnSpc>
                          <a:spcPct val="100000"/>
                        </a:lnSpc>
                        <a:spcBef>
                          <a:spcPct val="20000"/>
                        </a:spcBef>
                        <a:spcAft>
                          <a:spcPct val="20000"/>
                        </a:spcAft>
                        <a:buClr>
                          <a:schemeClr val="bg2"/>
                        </a:buClr>
                        <a:buSzTx/>
                        <a:buFont typeface="Wingdings 2" pitchFamily="18" charset="2"/>
                        <a:buNone/>
                        <a:tabLst/>
                      </a:pPr>
                      <a:r>
                        <a:rPr kumimoji="0" lang="en-GB" altLang="en-US" sz="1050" b="1" i="0" u="none" strike="noStrike" cap="none" normalizeH="0" baseline="0" dirty="0">
                          <a:ln>
                            <a:noFill/>
                          </a:ln>
                          <a:solidFill>
                            <a:schemeClr val="tx1"/>
                          </a:solidFill>
                          <a:effectLst/>
                          <a:latin typeface="+mn-lt"/>
                          <a:cs typeface="Arial" panose="020B0604020202020204" pitchFamily="34" charset="0"/>
                        </a:rPr>
                        <a:t>29.8</a:t>
                      </a:r>
                      <a:r>
                        <a:rPr kumimoji="0" lang="en-GB" altLang="en-US" sz="1050" b="0" i="0" u="none" strike="noStrike" cap="none" normalizeH="0" baseline="0" dirty="0">
                          <a:ln>
                            <a:noFill/>
                          </a:ln>
                          <a:solidFill>
                            <a:schemeClr val="tx1"/>
                          </a:solidFill>
                          <a:effectLst/>
                          <a:latin typeface="+mn-lt"/>
                          <a:cs typeface="Arial" panose="020B0604020202020204" pitchFamily="34" charset="0"/>
                        </a:rPr>
                        <a:t> </a:t>
                      </a:r>
                      <a:br>
                        <a:rPr kumimoji="0" lang="en-GB" altLang="en-US" sz="1050" b="0" i="0" u="none" strike="noStrike" cap="none" normalizeH="0" baseline="0" dirty="0">
                          <a:ln>
                            <a:noFill/>
                          </a:ln>
                          <a:solidFill>
                            <a:schemeClr val="tx1"/>
                          </a:solidFill>
                          <a:effectLst/>
                          <a:latin typeface="+mn-lt"/>
                          <a:cs typeface="Arial" panose="020B0604020202020204" pitchFamily="34" charset="0"/>
                        </a:rPr>
                      </a:br>
                      <a:r>
                        <a:rPr kumimoji="0" lang="en-GB" altLang="en-US" sz="1050" b="0" i="0" u="none" strike="noStrike" cap="none" normalizeH="0" baseline="0" dirty="0">
                          <a:ln>
                            <a:noFill/>
                          </a:ln>
                          <a:solidFill>
                            <a:schemeClr val="tx1"/>
                          </a:solidFill>
                          <a:effectLst/>
                          <a:latin typeface="+mn-lt"/>
                          <a:cs typeface="Arial" panose="020B0604020202020204" pitchFamily="34" charset="0"/>
                        </a:rPr>
                        <a:t>(142/477)</a:t>
                      </a:r>
                    </a:p>
                  </a:txBody>
                  <a:tcPr marL="72120" marR="72120" marT="36000" marB="36000" anchor="ctr" horzOverflow="overflow">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1050" dirty="0">
                          <a:solidFill>
                            <a:schemeClr val="tx1"/>
                          </a:solidFill>
                          <a:latin typeface="+mn-lt"/>
                          <a:cs typeface="Arial" panose="020B0604020202020204" pitchFamily="34" charset="0"/>
                        </a:rPr>
                        <a:t>4.9</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050" dirty="0">
                          <a:solidFill>
                            <a:schemeClr val="tx1"/>
                          </a:solidFill>
                          <a:latin typeface="+mn-lt"/>
                          <a:cs typeface="Arial" panose="020B0604020202020204" pitchFamily="34" charset="0"/>
                        </a:rPr>
                        <a:t>–0.8,</a:t>
                      </a:r>
                      <a:r>
                        <a:rPr lang="en-GB" sz="1050" baseline="0" dirty="0">
                          <a:solidFill>
                            <a:schemeClr val="tx1"/>
                          </a:solidFill>
                          <a:latin typeface="+mn-lt"/>
                          <a:cs typeface="Arial" panose="020B0604020202020204" pitchFamily="34" charset="0"/>
                        </a:rPr>
                        <a:t> 10.7</a:t>
                      </a:r>
                      <a:endParaRPr lang="en-GB" sz="1050" dirty="0">
                        <a:solidFill>
                          <a:schemeClr val="tx1"/>
                        </a:solidFill>
                        <a:latin typeface="+mn-lt"/>
                        <a:cs typeface="Arial" panose="020B0604020202020204" pitchFamily="34" charset="0"/>
                      </a:endParaRP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2"/>
                  </a:ext>
                </a:extLst>
              </a:tr>
              <a:tr h="493373">
                <a:tc>
                  <a:txBody>
                    <a:bodyPr/>
                    <a:lstStyle/>
                    <a:p>
                      <a:pPr marL="96838" marR="0" lvl="0" indent="0" algn="ctr" defTabSz="914400" rtl="0" eaLnBrk="0" fontAlgn="b" latinLnBrk="0" hangingPunct="0">
                        <a:lnSpc>
                          <a:spcPct val="100000"/>
                        </a:lnSpc>
                        <a:spcBef>
                          <a:spcPct val="20000"/>
                        </a:spcBef>
                        <a:spcAft>
                          <a:spcPct val="20000"/>
                        </a:spcAft>
                        <a:buClr>
                          <a:schemeClr val="bg2"/>
                        </a:buClr>
                        <a:buSzTx/>
                        <a:buFont typeface="Wingdings 2" pitchFamily="18" charset="2"/>
                        <a:buNone/>
                        <a:tabLst/>
                      </a:pPr>
                      <a:r>
                        <a:rPr kumimoji="0" lang="en-GB" altLang="en-US" sz="1050" b="1" i="0" u="none" strike="noStrike" cap="none" normalizeH="0" baseline="0" dirty="0">
                          <a:ln>
                            <a:noFill/>
                          </a:ln>
                          <a:solidFill>
                            <a:schemeClr val="tx1"/>
                          </a:solidFill>
                          <a:effectLst/>
                          <a:latin typeface="+mn-lt"/>
                          <a:cs typeface="Arial" panose="020B0604020202020204" pitchFamily="34" charset="0"/>
                        </a:rPr>
                        <a:t>PPS</a:t>
                      </a:r>
                    </a:p>
                  </a:txBody>
                  <a:tcPr marL="72120" marR="72120" marT="36000" marB="36000" anchor="ctr" horzOverflow="overflow">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0" fontAlgn="b" latinLnBrk="0" hangingPunct="0">
                        <a:lnSpc>
                          <a:spcPct val="100000"/>
                        </a:lnSpc>
                        <a:spcBef>
                          <a:spcPct val="20000"/>
                        </a:spcBef>
                        <a:spcAft>
                          <a:spcPct val="20000"/>
                        </a:spcAft>
                        <a:buClr>
                          <a:schemeClr val="bg2"/>
                        </a:buClr>
                        <a:buSzTx/>
                        <a:buFont typeface="Wingdings 2" pitchFamily="18" charset="2"/>
                        <a:buNone/>
                        <a:tabLst/>
                      </a:pPr>
                      <a:r>
                        <a:rPr kumimoji="0" lang="en-GB" altLang="en-US" sz="1050" b="1" i="0" u="none" strike="noStrike" cap="none" normalizeH="0" baseline="0" dirty="0">
                          <a:ln>
                            <a:noFill/>
                          </a:ln>
                          <a:solidFill>
                            <a:schemeClr val="tx1"/>
                          </a:solidFill>
                          <a:effectLst/>
                          <a:latin typeface="+mn-lt"/>
                          <a:cs typeface="Arial" panose="020B0604020202020204" pitchFamily="34" charset="0"/>
                        </a:rPr>
                        <a:t>34.6 </a:t>
                      </a:r>
                      <a:r>
                        <a:rPr kumimoji="0" lang="en-GB" altLang="en-US" sz="1050" b="0" i="0" u="none" strike="noStrike" cap="none" normalizeH="0" baseline="0" dirty="0">
                          <a:ln>
                            <a:noFill/>
                          </a:ln>
                          <a:solidFill>
                            <a:schemeClr val="tx1"/>
                          </a:solidFill>
                          <a:effectLst/>
                          <a:latin typeface="+mn-lt"/>
                          <a:cs typeface="Arial" panose="020B0604020202020204" pitchFamily="34" charset="0"/>
                        </a:rPr>
                        <a:t/>
                      </a:r>
                      <a:br>
                        <a:rPr kumimoji="0" lang="en-GB" altLang="en-US" sz="1050" b="0" i="0" u="none" strike="noStrike" cap="none" normalizeH="0" baseline="0" dirty="0">
                          <a:ln>
                            <a:noFill/>
                          </a:ln>
                          <a:solidFill>
                            <a:schemeClr val="tx1"/>
                          </a:solidFill>
                          <a:effectLst/>
                          <a:latin typeface="+mn-lt"/>
                          <a:cs typeface="Arial" panose="020B0604020202020204" pitchFamily="34" charset="0"/>
                        </a:rPr>
                      </a:br>
                      <a:r>
                        <a:rPr kumimoji="0" lang="en-GB" altLang="en-US" sz="1050" b="0" i="0" u="none" strike="noStrike" cap="none" normalizeH="0" baseline="0" dirty="0">
                          <a:ln>
                            <a:noFill/>
                          </a:ln>
                          <a:solidFill>
                            <a:schemeClr val="tx1"/>
                          </a:solidFill>
                          <a:effectLst/>
                          <a:latin typeface="+mn-lt"/>
                          <a:cs typeface="Arial" panose="020B0604020202020204" pitchFamily="34" charset="0"/>
                        </a:rPr>
                        <a:t>(170/492)</a:t>
                      </a:r>
                    </a:p>
                  </a:txBody>
                  <a:tcPr marL="72120" marR="72120" marT="36000" marB="36000" anchor="ctr" horzOverflow="overflow">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0" fontAlgn="b" latinLnBrk="0" hangingPunct="0">
                        <a:lnSpc>
                          <a:spcPct val="100000"/>
                        </a:lnSpc>
                        <a:spcBef>
                          <a:spcPct val="20000"/>
                        </a:spcBef>
                        <a:spcAft>
                          <a:spcPct val="20000"/>
                        </a:spcAft>
                        <a:buClr>
                          <a:schemeClr val="bg2"/>
                        </a:buClr>
                        <a:buSzTx/>
                        <a:buFont typeface="Wingdings 2" pitchFamily="18" charset="2"/>
                        <a:buNone/>
                        <a:tabLst/>
                      </a:pPr>
                      <a:r>
                        <a:rPr kumimoji="0" lang="en-GB" altLang="en-US" sz="1050" b="1" i="0" u="none" strike="noStrike" cap="none" normalizeH="0" baseline="0" dirty="0">
                          <a:ln>
                            <a:noFill/>
                          </a:ln>
                          <a:solidFill>
                            <a:schemeClr val="tx1"/>
                          </a:solidFill>
                          <a:effectLst/>
                          <a:latin typeface="+mn-lt"/>
                          <a:cs typeface="Arial" panose="020B0604020202020204" pitchFamily="34" charset="0"/>
                        </a:rPr>
                        <a:t>29.9 </a:t>
                      </a:r>
                      <a:r>
                        <a:rPr kumimoji="0" lang="en-GB" altLang="en-US" sz="1050" b="0" i="0" u="none" strike="noStrike" cap="none" normalizeH="0" baseline="0" dirty="0">
                          <a:ln>
                            <a:noFill/>
                          </a:ln>
                          <a:solidFill>
                            <a:schemeClr val="tx1"/>
                          </a:solidFill>
                          <a:effectLst/>
                          <a:latin typeface="+mn-lt"/>
                          <a:cs typeface="Arial" panose="020B0604020202020204" pitchFamily="34" charset="0"/>
                        </a:rPr>
                        <a:t/>
                      </a:r>
                      <a:br>
                        <a:rPr kumimoji="0" lang="en-GB" altLang="en-US" sz="1050" b="0" i="0" u="none" strike="noStrike" cap="none" normalizeH="0" baseline="0" dirty="0">
                          <a:ln>
                            <a:noFill/>
                          </a:ln>
                          <a:solidFill>
                            <a:schemeClr val="tx1"/>
                          </a:solidFill>
                          <a:effectLst/>
                          <a:latin typeface="+mn-lt"/>
                          <a:cs typeface="Arial" panose="020B0604020202020204" pitchFamily="34" charset="0"/>
                        </a:rPr>
                      </a:br>
                      <a:r>
                        <a:rPr kumimoji="0" lang="en-GB" altLang="en-US" sz="1050" b="0" i="0" u="none" strike="noStrike" cap="none" normalizeH="0" baseline="0" dirty="0">
                          <a:ln>
                            <a:noFill/>
                          </a:ln>
                          <a:solidFill>
                            <a:schemeClr val="tx1"/>
                          </a:solidFill>
                          <a:effectLst/>
                          <a:latin typeface="+mn-lt"/>
                          <a:cs typeface="Arial" panose="020B0604020202020204" pitchFamily="34" charset="0"/>
                        </a:rPr>
                        <a:t>(142/475)</a:t>
                      </a:r>
                    </a:p>
                  </a:txBody>
                  <a:tcPr marL="72120" marR="72120" marT="36000" marB="36000" anchor="ctr" horzOverflow="overflow">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1050" dirty="0">
                          <a:solidFill>
                            <a:schemeClr val="tx1"/>
                          </a:solidFill>
                          <a:latin typeface="+mn-lt"/>
                          <a:cs typeface="Arial" panose="020B0604020202020204" pitchFamily="34" charset="0"/>
                        </a:rPr>
                        <a:t>4.7</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050" dirty="0">
                          <a:solidFill>
                            <a:schemeClr val="tx1"/>
                          </a:solidFill>
                          <a:latin typeface="+mn-lt"/>
                          <a:cs typeface="Arial" panose="020B0604020202020204" pitchFamily="34" charset="0"/>
                        </a:rPr>
                        <a:t>–1.1, 10.5</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3"/>
                  </a:ext>
                </a:extLst>
              </a:tr>
            </a:tbl>
          </a:graphicData>
        </a:graphic>
      </p:graphicFrame>
    </p:spTree>
    <p:extLst>
      <p:ext uri="{BB962C8B-B14F-4D97-AF65-F5344CB8AC3E}">
        <p14:creationId xmlns:p14="http://schemas.microsoft.com/office/powerpoint/2010/main" val="1528919579"/>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sp>
        <p:nvSpPr>
          <p:cNvPr id="3" name="Text Placeholder 2"/>
          <p:cNvSpPr>
            <a:spLocks noGrp="1"/>
          </p:cNvSpPr>
          <p:nvPr>
            <p:ph type="body" sz="quarter" idx="15"/>
          </p:nvPr>
        </p:nvSpPr>
        <p:spPr/>
        <p:txBody>
          <a:bodyPr/>
          <a:lstStyle/>
          <a:p>
            <a:endParaRPr lang="tr-TR" dirty="0"/>
          </a:p>
        </p:txBody>
      </p:sp>
      <p:pic>
        <p:nvPicPr>
          <p:cNvPr id="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5251" b="7488"/>
          <a:stretch/>
        </p:blipFill>
        <p:spPr bwMode="auto">
          <a:xfrm>
            <a:off x="380262" y="620688"/>
            <a:ext cx="8424936" cy="5529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10841781"/>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p:cNvSpPr>
            <a:spLocks noGrp="1"/>
          </p:cNvSpPr>
          <p:nvPr>
            <p:ph type="title"/>
          </p:nvPr>
        </p:nvSpPr>
        <p:spPr>
          <a:xfrm>
            <a:off x="502920" y="465138"/>
            <a:ext cx="8229600" cy="914400"/>
          </a:xfrm>
        </p:spPr>
        <p:txBody>
          <a:bodyPr>
            <a:noAutofit/>
          </a:bodyPr>
          <a:lstStyle/>
          <a:p>
            <a:r>
              <a:rPr lang="en-GB" sz="3200" dirty="0">
                <a:solidFill>
                  <a:srgbClr val="FFFF00"/>
                </a:solidFill>
              </a:rPr>
              <a:t>Overall Summary </a:t>
            </a:r>
            <a:r>
              <a:rPr lang="en-US" sz="3200" dirty="0">
                <a:solidFill>
                  <a:srgbClr val="FFFF00"/>
                </a:solidFill>
              </a:rPr>
              <a:t>in the Maternal Population</a:t>
            </a:r>
            <a:r>
              <a:rPr lang="en-GB" sz="3200" dirty="0">
                <a:solidFill>
                  <a:srgbClr val="FFFF00"/>
                </a:solidFill>
              </a:rPr>
              <a:t>: Adverse Events in the Safety Sample</a:t>
            </a:r>
          </a:p>
        </p:txBody>
      </p:sp>
      <p:sp>
        <p:nvSpPr>
          <p:cNvPr id="2" name="Footer Placeholder 1"/>
          <p:cNvSpPr>
            <a:spLocks noGrp="1"/>
          </p:cNvSpPr>
          <p:nvPr>
            <p:ph type="ftr" sz="quarter" idx="4294967295"/>
          </p:nvPr>
        </p:nvSpPr>
        <p:spPr>
          <a:xfrm>
            <a:off x="410118" y="6093298"/>
            <a:ext cx="8313420" cy="365125"/>
          </a:xfrm>
          <a:prstGeom prst="rect">
            <a:avLst/>
          </a:prstGeom>
        </p:spPr>
        <p:txBody>
          <a:bodyPr/>
          <a:lstStyle/>
          <a:p>
            <a:pPr defTabSz="914400">
              <a:defRPr/>
            </a:pPr>
            <a:r>
              <a:rPr lang="en-US" altLang="en-US" sz="900" dirty="0">
                <a:solidFill>
                  <a:prstClr val="black"/>
                </a:solidFill>
                <a:ea typeface="MS PGothic" pitchFamily="34" charset="-128"/>
                <a:cs typeface="Arial" panose="020B0604020202020204" pitchFamily="34" charset="0"/>
              </a:rPr>
              <a:t>DYD, dydrogesterone; MVP, micronized vaginal progesterone; </a:t>
            </a:r>
            <a:r>
              <a:rPr lang="en-US" sz="900" dirty="0">
                <a:solidFill>
                  <a:prstClr val="black"/>
                </a:solidFill>
                <a:cs typeface="Arial" panose="020B0604020202020204" pitchFamily="34" charset="0"/>
              </a:rPr>
              <a:t>TEAE, treatment-emergent adverse event</a:t>
            </a:r>
            <a:r>
              <a:rPr lang="en-US" altLang="en-US" sz="900" dirty="0">
                <a:solidFill>
                  <a:prstClr val="black"/>
                </a:solidFill>
                <a:ea typeface="MS PGothic" pitchFamily="34" charset="-128"/>
                <a:cs typeface="Arial" panose="020B0604020202020204" pitchFamily="34" charset="0"/>
              </a:rPr>
              <a:t> </a:t>
            </a:r>
            <a:br>
              <a:rPr lang="en-US" altLang="en-US" sz="900" dirty="0">
                <a:solidFill>
                  <a:prstClr val="black"/>
                </a:solidFill>
                <a:ea typeface="MS PGothic" pitchFamily="34" charset="-128"/>
                <a:cs typeface="Arial" panose="020B0604020202020204" pitchFamily="34" charset="0"/>
              </a:rPr>
            </a:br>
            <a:r>
              <a:rPr lang="de-DE" sz="900" dirty="0" err="1"/>
              <a:t>Tournaye</a:t>
            </a:r>
            <a:r>
              <a:rPr lang="de-DE" sz="900" dirty="0"/>
              <a:t> H, </a:t>
            </a:r>
            <a:r>
              <a:rPr lang="de-DE" sz="900" dirty="0" err="1"/>
              <a:t>Sukhikh</a:t>
            </a:r>
            <a:r>
              <a:rPr lang="de-DE" sz="900" dirty="0"/>
              <a:t> GT, Kahler E, </a:t>
            </a:r>
            <a:r>
              <a:rPr lang="de-DE" sz="900" dirty="0" err="1"/>
              <a:t>Griesinger</a:t>
            </a:r>
            <a:r>
              <a:rPr lang="de-DE" sz="900" dirty="0"/>
              <a:t> G. </a:t>
            </a:r>
            <a:r>
              <a:rPr lang="en-US" sz="900" dirty="0"/>
              <a:t>A Phase III randomized controlled trial comparing the efficacy, safety and tolerability of oral </a:t>
            </a:r>
            <a:r>
              <a:rPr lang="en-US" sz="900" dirty="0" err="1"/>
              <a:t>dydrogesterone</a:t>
            </a:r>
            <a:r>
              <a:rPr lang="en-US" sz="900" dirty="0"/>
              <a:t> versus micronized vaginal progesterone for luteal support in in vitro fertilization. </a:t>
            </a:r>
            <a:r>
              <a:rPr lang="de-DE" sz="900" i="1" dirty="0"/>
              <a:t>Hum </a:t>
            </a:r>
            <a:r>
              <a:rPr lang="de-DE" sz="900" i="1" dirty="0" err="1"/>
              <a:t>Reprod</a:t>
            </a:r>
            <a:r>
              <a:rPr lang="de-DE" sz="900" dirty="0"/>
              <a:t> 2017;32(5):1019</a:t>
            </a:r>
            <a:r>
              <a:rPr lang="en-US" sz="900" dirty="0"/>
              <a:t>–</a:t>
            </a:r>
            <a:r>
              <a:rPr lang="de-DE" sz="900" dirty="0"/>
              <a:t>1027.</a:t>
            </a:r>
          </a:p>
          <a:p>
            <a:pPr defTabSz="914400">
              <a:defRPr/>
            </a:pPr>
            <a:endParaRPr lang="en-US" sz="900" spc="-10" dirty="0">
              <a:solidFill>
                <a:prstClr val="black"/>
              </a:solidFill>
              <a:cs typeface="Arial" panose="020B0604020202020204" pitchFamily="34" charset="0"/>
            </a:endParaRPr>
          </a:p>
        </p:txBody>
      </p:sp>
      <p:graphicFrame>
        <p:nvGraphicFramePr>
          <p:cNvPr id="8" name="Content Placeholder 7"/>
          <p:cNvGraphicFramePr>
            <a:graphicFrameLocks noGrp="1"/>
          </p:cNvGraphicFramePr>
          <p:nvPr>
            <p:ph idx="4294967295"/>
            <p:extLst>
              <p:ext uri="{D42A27DB-BD31-4B8C-83A1-F6EECF244321}">
                <p14:modId xmlns:p14="http://schemas.microsoft.com/office/powerpoint/2010/main" val="249137075"/>
              </p:ext>
            </p:extLst>
          </p:nvPr>
        </p:nvGraphicFramePr>
        <p:xfrm>
          <a:off x="435836" y="2133600"/>
          <a:ext cx="8062913" cy="3238500"/>
        </p:xfrm>
        <a:graphic>
          <a:graphicData uri="http://schemas.openxmlformats.org/drawingml/2006/chart">
            <c:chart xmlns:c="http://schemas.openxmlformats.org/drawingml/2006/chart" xmlns:r="http://schemas.openxmlformats.org/officeDocument/2006/relationships" r:id="rId3"/>
          </a:graphicData>
        </a:graphic>
      </p:graphicFrame>
      <p:sp>
        <p:nvSpPr>
          <p:cNvPr id="7" name="Content Placeholder 2"/>
          <p:cNvSpPr txBox="1">
            <a:spLocks/>
          </p:cNvSpPr>
          <p:nvPr/>
        </p:nvSpPr>
        <p:spPr>
          <a:xfrm>
            <a:off x="502920" y="1610878"/>
            <a:ext cx="8219256" cy="684000"/>
          </a:xfrm>
          <a:prstGeom prst="roundRect">
            <a:avLst/>
          </a:prstGeom>
          <a:solidFill>
            <a:schemeClr val="accent5">
              <a:lumMod val="20000"/>
              <a:lumOff val="80000"/>
            </a:schemeClr>
          </a:solidFill>
        </p:spPr>
        <p:txBody>
          <a:bodyPr vert="horz" lIns="91440" tIns="45720" rIns="91440" bIns="45720" rtlCol="0" anchor="ctr">
            <a:noAutofit/>
          </a:bodyPr>
          <a:lstStyle>
            <a:lvl1pPr indent="0">
              <a:spcBef>
                <a:spcPct val="20000"/>
              </a:spcBef>
              <a:buFont typeface="Arial" panose="020B0604020202020204" pitchFamily="34" charset="0"/>
              <a:buNone/>
              <a:defRPr sz="1600" b="1">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sz="1600">
                <a:solidFill>
                  <a:schemeClr val="tx2">
                    <a:lumMod val="50000"/>
                  </a:schemeClr>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1400">
                <a:solidFill>
                  <a:schemeClr val="tx2">
                    <a:lumMod val="50000"/>
                  </a:schemeClr>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1200">
                <a:solidFill>
                  <a:schemeClr val="tx2">
                    <a:lumMod val="50000"/>
                  </a:schemeClr>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sz="1200">
                <a:solidFill>
                  <a:schemeClr val="tx2">
                    <a:lumMod val="50000"/>
                  </a:schemeClr>
                </a:solidFill>
                <a:latin typeface="Arial" panose="020B0604020202020204" pitchFamily="34" charset="0"/>
                <a:cs typeface="Arial" panose="020B0604020202020204" pitchFamily="34" charset="0"/>
              </a:defRPr>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pPr algn="ctr" defTabSz="914400">
              <a:defRPr/>
            </a:pPr>
            <a:r>
              <a:rPr lang="en-GB" sz="1200" dirty="0">
                <a:solidFill>
                  <a:prstClr val="black"/>
                </a:solidFill>
                <a:latin typeface="+mn-lt"/>
              </a:rPr>
              <a:t>Oral DYD was well tolerated, with reported TEAEs being in line with its known safety and tolerability profile, and as expected in this patient population</a:t>
            </a:r>
          </a:p>
        </p:txBody>
      </p:sp>
      <p:sp>
        <p:nvSpPr>
          <p:cNvPr id="6" name="Content Placeholder 2"/>
          <p:cNvSpPr txBox="1">
            <a:spLocks/>
          </p:cNvSpPr>
          <p:nvPr/>
        </p:nvSpPr>
        <p:spPr>
          <a:xfrm>
            <a:off x="467544" y="5427052"/>
            <a:ext cx="8219256" cy="592009"/>
          </a:xfrm>
          <a:prstGeom prst="roundRect">
            <a:avLst/>
          </a:prstGeom>
          <a:solidFill>
            <a:schemeClr val="accent5">
              <a:lumMod val="20000"/>
              <a:lumOff val="80000"/>
            </a:schemeClr>
          </a:solidFill>
        </p:spPr>
        <p:txBody>
          <a:bodyPr vert="horz" lIns="91440" tIns="45720" rIns="91440" bIns="45720" rtlCol="0" anchor="ctr">
            <a:noAutofit/>
          </a:bodyPr>
          <a:lstStyle>
            <a:lvl1pPr indent="0">
              <a:spcBef>
                <a:spcPct val="20000"/>
              </a:spcBef>
              <a:buFont typeface="Arial" panose="020B0604020202020204" pitchFamily="34" charset="0"/>
              <a:buNone/>
              <a:defRPr sz="1600" b="1">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sz="1600">
                <a:solidFill>
                  <a:schemeClr val="tx2">
                    <a:lumMod val="50000"/>
                  </a:schemeClr>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1400">
                <a:solidFill>
                  <a:schemeClr val="tx2">
                    <a:lumMod val="50000"/>
                  </a:schemeClr>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1200">
                <a:solidFill>
                  <a:schemeClr val="tx2">
                    <a:lumMod val="50000"/>
                  </a:schemeClr>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sz="1200">
                <a:solidFill>
                  <a:schemeClr val="tx2">
                    <a:lumMod val="50000"/>
                  </a:schemeClr>
                </a:solidFill>
                <a:latin typeface="Arial" panose="020B0604020202020204" pitchFamily="34" charset="0"/>
                <a:cs typeface="Arial" panose="020B0604020202020204" pitchFamily="34" charset="0"/>
              </a:defRPr>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pPr algn="ctr" defTabSz="914400">
              <a:defRPr/>
            </a:pPr>
            <a:r>
              <a:rPr lang="en-US" sz="1200" dirty="0">
                <a:solidFill>
                  <a:prstClr val="black"/>
                </a:solidFill>
                <a:latin typeface="+mn-lt"/>
              </a:rPr>
              <a:t>Possible differences in TEAEs related to the route of administration of oral DYD </a:t>
            </a:r>
            <a:r>
              <a:rPr lang="en-US" sz="1200" i="1" dirty="0">
                <a:solidFill>
                  <a:prstClr val="black"/>
                </a:solidFill>
                <a:latin typeface="+mn-lt"/>
              </a:rPr>
              <a:t>versus</a:t>
            </a:r>
            <a:r>
              <a:rPr lang="en-US" sz="1200" dirty="0">
                <a:solidFill>
                  <a:prstClr val="black"/>
                </a:solidFill>
                <a:latin typeface="+mn-lt"/>
              </a:rPr>
              <a:t> MVP (e.g. vaginal discharge) could not be observed due to the double-dummy study design</a:t>
            </a:r>
            <a:endParaRPr lang="de-DE" altLang="en-US" sz="1200" dirty="0">
              <a:solidFill>
                <a:prstClr val="black"/>
              </a:solidFill>
              <a:latin typeface="+mn-lt"/>
            </a:endParaRPr>
          </a:p>
        </p:txBody>
      </p:sp>
    </p:spTree>
    <p:extLst>
      <p:ext uri="{BB962C8B-B14F-4D97-AF65-F5344CB8AC3E}">
        <p14:creationId xmlns:p14="http://schemas.microsoft.com/office/powerpoint/2010/main" val="3485031974"/>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503238" y="260648"/>
            <a:ext cx="8229600" cy="914400"/>
          </a:xfrm>
        </p:spPr>
        <p:txBody>
          <a:bodyPr/>
          <a:lstStyle/>
          <a:p>
            <a:r>
              <a:rPr lang="en-GB" dirty="0">
                <a:solidFill>
                  <a:srgbClr val="FFFF00"/>
                </a:solidFill>
              </a:rPr>
              <a:t>Infant Status at End of Pregnancy</a:t>
            </a:r>
          </a:p>
        </p:txBody>
      </p:sp>
      <p:sp>
        <p:nvSpPr>
          <p:cNvPr id="6" name="Footer Placeholder 5"/>
          <p:cNvSpPr>
            <a:spLocks noGrp="1"/>
          </p:cNvSpPr>
          <p:nvPr>
            <p:ph type="ftr" sz="quarter" idx="4294967295"/>
          </p:nvPr>
        </p:nvSpPr>
        <p:spPr>
          <a:xfrm>
            <a:off x="419100" y="5862322"/>
            <a:ext cx="8227746" cy="365125"/>
          </a:xfrm>
          <a:prstGeom prst="rect">
            <a:avLst/>
          </a:prstGeom>
        </p:spPr>
        <p:txBody>
          <a:bodyPr/>
          <a:lstStyle/>
          <a:p>
            <a:pPr defTabSz="914400">
              <a:defRPr/>
            </a:pPr>
            <a:r>
              <a:rPr lang="en-US" altLang="en-US" sz="800" dirty="0">
                <a:solidFill>
                  <a:prstClr val="black"/>
                </a:solidFill>
                <a:ea typeface="MS PGothic" pitchFamily="34" charset="-128"/>
                <a:cs typeface="Arial" panose="020B0604020202020204" pitchFamily="34" charset="0"/>
              </a:rPr>
              <a:t>APGAR, appearance, pulse, grimace, activity, and respiration; </a:t>
            </a:r>
            <a:r>
              <a:rPr lang="en-US" sz="800" dirty="0">
                <a:solidFill>
                  <a:prstClr val="black"/>
                </a:solidFill>
                <a:cs typeface="Arial" panose="020B0604020202020204" pitchFamily="34" charset="0"/>
              </a:rPr>
              <a:t>DYD, dydrogesterone; FAS, full analysis sample; MVP, micronized vaginal progesterone; SD, standard deviation</a:t>
            </a:r>
            <a:r>
              <a:rPr lang="en-US" altLang="en-US" sz="800" dirty="0">
                <a:solidFill>
                  <a:prstClr val="black"/>
                </a:solidFill>
                <a:ea typeface="MS PGothic" pitchFamily="34" charset="-128"/>
                <a:cs typeface="Arial" panose="020B0604020202020204" pitchFamily="34" charset="0"/>
              </a:rPr>
              <a:t> </a:t>
            </a:r>
          </a:p>
          <a:p>
            <a:pPr defTabSz="914400">
              <a:defRPr/>
            </a:pPr>
            <a:r>
              <a:rPr lang="en-GB" sz="800" dirty="0">
                <a:solidFill>
                  <a:prstClr val="black"/>
                </a:solidFill>
                <a:cs typeface="Arial" panose="020B0604020202020204" pitchFamily="34" charset="0"/>
              </a:rPr>
              <a:t>Republished with permission of Oxford University Press on behalf of the European Society of Human Reproduction and Embryology, from ‘A Phase III randomized controlled trial comparing the efficacy, safety and tolerability of oral dydrogesterone versus micronized vaginal progesterone for luteal support in </a:t>
            </a:r>
            <a:r>
              <a:rPr lang="en-GB" sz="800" i="1" dirty="0">
                <a:solidFill>
                  <a:prstClr val="black"/>
                </a:solidFill>
                <a:cs typeface="Arial" panose="020B0604020202020204" pitchFamily="34" charset="0"/>
              </a:rPr>
              <a:t>in vitro </a:t>
            </a:r>
            <a:r>
              <a:rPr lang="en-GB" sz="800" dirty="0">
                <a:solidFill>
                  <a:prstClr val="black"/>
                </a:solidFill>
                <a:cs typeface="Arial" panose="020B0604020202020204" pitchFamily="34" charset="0"/>
              </a:rPr>
              <a:t>fertilization’, </a:t>
            </a:r>
            <a:r>
              <a:rPr lang="de-DE" sz="800" dirty="0" err="1"/>
              <a:t>Tournaye</a:t>
            </a:r>
            <a:r>
              <a:rPr lang="de-DE" sz="800" dirty="0"/>
              <a:t> H, </a:t>
            </a:r>
            <a:r>
              <a:rPr lang="de-DE" sz="800" dirty="0" err="1"/>
              <a:t>Sukhikh</a:t>
            </a:r>
            <a:r>
              <a:rPr lang="de-DE" sz="800" dirty="0"/>
              <a:t> GT, Kahler E, </a:t>
            </a:r>
            <a:r>
              <a:rPr lang="de-DE" sz="800" dirty="0" err="1"/>
              <a:t>Griesinger</a:t>
            </a:r>
            <a:r>
              <a:rPr lang="de-DE" sz="800" dirty="0"/>
              <a:t> G. </a:t>
            </a:r>
            <a:r>
              <a:rPr lang="en-US" sz="800" dirty="0"/>
              <a:t>A Phase III randomized controlled trial comparing the efficacy, safety and tolerability of oral </a:t>
            </a:r>
            <a:r>
              <a:rPr lang="en-US" sz="800" dirty="0" err="1"/>
              <a:t>dydrogesterone</a:t>
            </a:r>
            <a:r>
              <a:rPr lang="en-US" sz="800" dirty="0"/>
              <a:t> versus micronized vaginal progesterone for luteal support in in vitro fertilization. </a:t>
            </a:r>
            <a:r>
              <a:rPr lang="de-DE" sz="800" i="1" dirty="0"/>
              <a:t>Hum </a:t>
            </a:r>
            <a:r>
              <a:rPr lang="de-DE" sz="800" i="1" dirty="0" err="1"/>
              <a:t>Reprod</a:t>
            </a:r>
            <a:r>
              <a:rPr lang="de-DE" sz="800" dirty="0"/>
              <a:t> 2017;32(5):1019</a:t>
            </a:r>
            <a:r>
              <a:rPr lang="en-US" sz="800" dirty="0"/>
              <a:t>–</a:t>
            </a:r>
            <a:r>
              <a:rPr lang="de-DE" sz="800" dirty="0"/>
              <a:t>1027;</a:t>
            </a:r>
            <a:r>
              <a:rPr lang="en-GB" sz="800" dirty="0">
                <a:solidFill>
                  <a:prstClr val="black"/>
                </a:solidFill>
                <a:cs typeface="Arial" panose="020B0604020202020204" pitchFamily="34" charset="0"/>
              </a:rPr>
              <a:t> permission conveyed through Copyright Clearance </a:t>
            </a:r>
            <a:r>
              <a:rPr lang="en-GB" sz="800" dirty="0" err="1">
                <a:solidFill>
                  <a:prstClr val="black"/>
                </a:solidFill>
                <a:cs typeface="Arial" panose="020B0604020202020204" pitchFamily="34" charset="0"/>
              </a:rPr>
              <a:t>Center</a:t>
            </a:r>
            <a:r>
              <a:rPr lang="en-GB" sz="800" dirty="0">
                <a:solidFill>
                  <a:prstClr val="black"/>
                </a:solidFill>
                <a:cs typeface="Arial" panose="020B0604020202020204" pitchFamily="34" charset="0"/>
              </a:rPr>
              <a:t>, Inc.</a:t>
            </a:r>
            <a:endParaRPr lang="en-US" sz="800" dirty="0">
              <a:solidFill>
                <a:prstClr val="black"/>
              </a:solidFill>
              <a:cs typeface="Arial" panose="020B0604020202020204" pitchFamily="34" charset="0"/>
            </a:endParaRPr>
          </a:p>
        </p:txBody>
      </p:sp>
      <p:sp>
        <p:nvSpPr>
          <p:cNvPr id="4" name="Text Placeholder 3"/>
          <p:cNvSpPr>
            <a:spLocks noGrp="1"/>
          </p:cNvSpPr>
          <p:nvPr>
            <p:ph type="body" sz="quarter" idx="15"/>
          </p:nvPr>
        </p:nvSpPr>
        <p:spPr/>
        <p:txBody>
          <a:bodyPr/>
          <a:lstStyle/>
          <a:p>
            <a:endParaRPr lang="en-GB" dirty="0"/>
          </a:p>
        </p:txBody>
      </p:sp>
      <p:graphicFrame>
        <p:nvGraphicFramePr>
          <p:cNvPr id="7" name="Content Placeholder 6"/>
          <p:cNvGraphicFramePr>
            <a:graphicFrameLocks/>
          </p:cNvGraphicFramePr>
          <p:nvPr>
            <p:extLst>
              <p:ext uri="{D42A27DB-BD31-4B8C-83A1-F6EECF244321}">
                <p14:modId xmlns:p14="http://schemas.microsoft.com/office/powerpoint/2010/main" val="522770293"/>
              </p:ext>
            </p:extLst>
          </p:nvPr>
        </p:nvGraphicFramePr>
        <p:xfrm>
          <a:off x="1121530" y="2433583"/>
          <a:ext cx="6900945" cy="3234602"/>
        </p:xfrm>
        <a:graphic>
          <a:graphicData uri="http://schemas.openxmlformats.org/drawingml/2006/table">
            <a:tbl>
              <a:tblPr firstRow="1" bandRow="1">
                <a:tableStyleId>{7DF18680-E054-41AD-8BC1-D1AEF772440D}</a:tableStyleId>
              </a:tblPr>
              <a:tblGrid>
                <a:gridCol w="4020625">
                  <a:extLst>
                    <a:ext uri="{9D8B030D-6E8A-4147-A177-3AD203B41FA5}">
                      <a16:colId xmlns:a16="http://schemas.microsoft.com/office/drawing/2014/main" xmlns="" val="20000"/>
                    </a:ext>
                  </a:extLst>
                </a:gridCol>
                <a:gridCol w="1440160">
                  <a:extLst>
                    <a:ext uri="{9D8B030D-6E8A-4147-A177-3AD203B41FA5}">
                      <a16:colId xmlns:a16="http://schemas.microsoft.com/office/drawing/2014/main" xmlns="" val="20001"/>
                    </a:ext>
                  </a:extLst>
                </a:gridCol>
                <a:gridCol w="1440160">
                  <a:extLst>
                    <a:ext uri="{9D8B030D-6E8A-4147-A177-3AD203B41FA5}">
                      <a16:colId xmlns:a16="http://schemas.microsoft.com/office/drawing/2014/main" xmlns="" val="20002"/>
                    </a:ext>
                  </a:extLst>
                </a:gridCol>
              </a:tblGrid>
              <a:tr h="423803">
                <a:tc>
                  <a:txBody>
                    <a:bodyPr/>
                    <a:lstStyle/>
                    <a:p>
                      <a:pPr marL="0" indent="0"/>
                      <a:r>
                        <a:rPr lang="en-GB" sz="1200" dirty="0"/>
                        <a:t>Category</a:t>
                      </a:r>
                      <a:endParaRPr lang="en-GB" sz="1200" dirty="0">
                        <a:latin typeface="Arial" panose="020B0604020202020204" pitchFamily="34" charset="0"/>
                        <a:cs typeface="Arial" panose="020B0604020202020204" pitchFamily="34" charset="0"/>
                      </a:endParaRPr>
                    </a:p>
                  </a:txBody>
                  <a:tcPr marT="72000" marB="72000" anchor="ctr"/>
                </a:tc>
                <a:tc>
                  <a:txBody>
                    <a:bodyPr/>
                    <a:lstStyle/>
                    <a:p>
                      <a:pPr algn="ctr">
                        <a:spcBef>
                          <a:spcPts val="200"/>
                        </a:spcBef>
                        <a:spcAft>
                          <a:spcPts val="0"/>
                        </a:spcAft>
                      </a:pPr>
                      <a:r>
                        <a:rPr lang="en-US" sz="1200" kern="1200" dirty="0"/>
                        <a:t>Oral DYD </a:t>
                      </a:r>
                      <a:br>
                        <a:rPr lang="en-US" sz="1200" kern="1200" dirty="0"/>
                      </a:br>
                      <a:r>
                        <a:rPr lang="en-US" sz="1200" kern="1200" dirty="0"/>
                        <a:t>(n=497)</a:t>
                      </a:r>
                      <a:endParaRPr lang="en-GB" sz="1200" b="1" kern="1200" dirty="0">
                        <a:solidFill>
                          <a:schemeClr val="lt1"/>
                        </a:solidFill>
                        <a:latin typeface="Arial" panose="020B0604020202020204" pitchFamily="34" charset="0"/>
                        <a:ea typeface="+mn-ea"/>
                        <a:cs typeface="Arial" panose="020B0604020202020204" pitchFamily="34" charset="0"/>
                      </a:endParaRPr>
                    </a:p>
                  </a:txBody>
                  <a:tcPr marL="68580" marR="68580" marT="72000" marB="72000" anchor="ctr"/>
                </a:tc>
                <a:tc>
                  <a:txBody>
                    <a:bodyPr/>
                    <a:lstStyle/>
                    <a:p>
                      <a:pPr algn="ctr">
                        <a:spcBef>
                          <a:spcPts val="200"/>
                        </a:spcBef>
                        <a:spcAft>
                          <a:spcPts val="0"/>
                        </a:spcAft>
                      </a:pPr>
                      <a:r>
                        <a:rPr lang="en-GB" sz="1200" kern="1200" dirty="0"/>
                        <a:t>MVP</a:t>
                      </a:r>
                    </a:p>
                    <a:p>
                      <a:pPr algn="ctr">
                        <a:spcBef>
                          <a:spcPts val="200"/>
                        </a:spcBef>
                        <a:spcAft>
                          <a:spcPts val="0"/>
                        </a:spcAft>
                      </a:pPr>
                      <a:r>
                        <a:rPr lang="en-US" sz="1200" kern="1200" dirty="0"/>
                        <a:t>(n=477)</a:t>
                      </a:r>
                      <a:endParaRPr lang="en-GB" sz="1200" b="1" kern="1200" dirty="0">
                        <a:solidFill>
                          <a:schemeClr val="lt1"/>
                        </a:solidFill>
                        <a:latin typeface="Arial" panose="020B0604020202020204" pitchFamily="34" charset="0"/>
                        <a:ea typeface="+mn-ea"/>
                        <a:cs typeface="Arial" panose="020B0604020202020204" pitchFamily="34" charset="0"/>
                      </a:endParaRPr>
                    </a:p>
                  </a:txBody>
                  <a:tcPr marL="68580" marR="68580" marT="72000" marB="72000" anchor="ctr"/>
                </a:tc>
                <a:extLst>
                  <a:ext uri="{0D108BD9-81ED-4DB2-BD59-A6C34878D82A}">
                    <a16:rowId xmlns:a16="http://schemas.microsoft.com/office/drawing/2014/main" xmlns="" val="10000"/>
                  </a:ext>
                </a:extLst>
              </a:tr>
              <a:tr h="299938">
                <a:tc>
                  <a:txBody>
                    <a:bodyPr/>
                    <a:lstStyle/>
                    <a:p>
                      <a:pPr marL="0" algn="l" defTabSz="914400" rtl="0" eaLnBrk="1" fontAlgn="t" latinLnBrk="0" hangingPunct="1">
                        <a:lnSpc>
                          <a:spcPct val="100000"/>
                        </a:lnSpc>
                        <a:spcBef>
                          <a:spcPts val="0"/>
                        </a:spcBef>
                        <a:spcAft>
                          <a:spcPts val="0"/>
                        </a:spcAft>
                      </a:pPr>
                      <a:r>
                        <a:rPr lang="en-US" sz="1200" u="none" strike="noStrike" kern="1200" dirty="0">
                          <a:effectLst/>
                        </a:rPr>
                        <a:t> Total number of newborns</a:t>
                      </a:r>
                      <a:endParaRPr lang="de-DE" sz="1200" b="0" i="0" u="none" strike="noStrike" kern="1200" dirty="0">
                        <a:solidFill>
                          <a:srgbClr val="000000"/>
                        </a:solidFill>
                        <a:effectLst/>
                        <a:latin typeface="Arial" panose="020B0604020202020204" pitchFamily="34" charset="0"/>
                        <a:ea typeface="+mn-ea"/>
                        <a:cs typeface="Arial" panose="020B0604020202020204" pitchFamily="34" charset="0"/>
                      </a:endParaRPr>
                    </a:p>
                  </a:txBody>
                  <a:tcPr marL="68580" marR="68580" marT="46800" marB="46800" anchor="ctr"/>
                </a:tc>
                <a:tc>
                  <a:txBody>
                    <a:bodyPr/>
                    <a:lstStyle/>
                    <a:p>
                      <a:pPr marL="0" algn="ctr" defTabSz="914400" rtl="0" eaLnBrk="1" fontAlgn="t" latinLnBrk="0" hangingPunct="1">
                        <a:lnSpc>
                          <a:spcPct val="100000"/>
                        </a:lnSpc>
                        <a:spcBef>
                          <a:spcPts val="0"/>
                        </a:spcBef>
                        <a:spcAft>
                          <a:spcPts val="0"/>
                        </a:spcAft>
                      </a:pPr>
                      <a:r>
                        <a:rPr lang="en-US" sz="1200" u="none" strike="noStrike" kern="1200" dirty="0">
                          <a:effectLst/>
                        </a:rPr>
                        <a:t>213</a:t>
                      </a:r>
                      <a:endParaRPr lang="de-DE" sz="1200" b="0" i="0" u="none" strike="noStrike" kern="1200" dirty="0">
                        <a:solidFill>
                          <a:srgbClr val="000000"/>
                        </a:solidFill>
                        <a:effectLst/>
                        <a:latin typeface="Arial" panose="020B0604020202020204" pitchFamily="34" charset="0"/>
                        <a:ea typeface="+mn-ea"/>
                        <a:cs typeface="Arial" panose="020B0604020202020204" pitchFamily="34" charset="0"/>
                      </a:endParaRPr>
                    </a:p>
                  </a:txBody>
                  <a:tcPr marL="68580" marR="68580" marT="46800" marB="46800" anchor="ctr"/>
                </a:tc>
                <a:tc>
                  <a:txBody>
                    <a:bodyPr/>
                    <a:lstStyle/>
                    <a:p>
                      <a:pPr marL="0" algn="ctr" defTabSz="914400" rtl="0" eaLnBrk="1" fontAlgn="t" latinLnBrk="0" hangingPunct="1">
                        <a:lnSpc>
                          <a:spcPct val="100000"/>
                        </a:lnSpc>
                        <a:spcBef>
                          <a:spcPts val="0"/>
                        </a:spcBef>
                        <a:spcAft>
                          <a:spcPts val="0"/>
                        </a:spcAft>
                      </a:pPr>
                      <a:r>
                        <a:rPr lang="en-US" sz="1200" u="none" strike="noStrike" kern="1200" dirty="0">
                          <a:effectLst/>
                        </a:rPr>
                        <a:t>158</a:t>
                      </a:r>
                      <a:endParaRPr lang="de-DE" sz="1200" b="0" i="0" u="none" strike="noStrike" kern="1200" dirty="0">
                        <a:solidFill>
                          <a:srgbClr val="000000"/>
                        </a:solidFill>
                        <a:effectLst/>
                        <a:latin typeface="Arial" panose="020B0604020202020204" pitchFamily="34" charset="0"/>
                        <a:ea typeface="+mn-ea"/>
                        <a:cs typeface="Arial" panose="020B0604020202020204" pitchFamily="34" charset="0"/>
                      </a:endParaRPr>
                    </a:p>
                  </a:txBody>
                  <a:tcPr marL="68580" marR="68580" marT="46800" marB="46800" anchor="ctr"/>
                </a:tc>
                <a:extLst>
                  <a:ext uri="{0D108BD9-81ED-4DB2-BD59-A6C34878D82A}">
                    <a16:rowId xmlns:a16="http://schemas.microsoft.com/office/drawing/2014/main" xmlns="" val="10001"/>
                  </a:ext>
                </a:extLst>
              </a:tr>
              <a:tr h="299938">
                <a:tc>
                  <a:txBody>
                    <a:bodyPr/>
                    <a:lstStyle/>
                    <a:p>
                      <a:pPr marL="457200" marR="0" lvl="2" indent="0" algn="l" defTabSz="914400" rtl="0" eaLnBrk="1" fontAlgn="t" latinLnBrk="0" hangingPunct="1">
                        <a:lnSpc>
                          <a:spcPct val="100000"/>
                        </a:lnSpc>
                        <a:spcBef>
                          <a:spcPts val="0"/>
                        </a:spcBef>
                        <a:spcAft>
                          <a:spcPts val="0"/>
                        </a:spcAft>
                        <a:buClrTx/>
                        <a:buSzTx/>
                        <a:buFontTx/>
                        <a:buNone/>
                        <a:tabLst/>
                        <a:defRPr/>
                      </a:pPr>
                      <a:r>
                        <a:rPr lang="en-GB" sz="1200" u="none" strike="noStrike" dirty="0">
                          <a:effectLst/>
                        </a:rPr>
                        <a:t>Male </a:t>
                      </a:r>
                      <a:r>
                        <a:rPr lang="en-GB" sz="1200" u="none" strike="noStrike" baseline="0" dirty="0">
                          <a:effectLst/>
                        </a:rPr>
                        <a:t>(%)</a:t>
                      </a:r>
                      <a:endParaRPr lang="en-GB" sz="1200" b="0" i="0" u="none" strike="noStrike" dirty="0">
                        <a:solidFill>
                          <a:srgbClr val="000000"/>
                        </a:solidFill>
                        <a:effectLst/>
                        <a:latin typeface="Arial" panose="020B0604020202020204" pitchFamily="34" charset="0"/>
                        <a:cs typeface="Arial" panose="020B0604020202020204" pitchFamily="34" charset="0"/>
                      </a:endParaRPr>
                    </a:p>
                  </a:txBody>
                  <a:tcPr marL="36000" marR="7620" marT="46800" marB="46800" anchor="ctr"/>
                </a:tc>
                <a:tc>
                  <a:txBody>
                    <a:bodyPr/>
                    <a:lstStyle/>
                    <a:p>
                      <a:pPr algn="ctr" fontAlgn="t"/>
                      <a:r>
                        <a:rPr lang="en-GB" sz="1200" u="none" strike="noStrike" dirty="0">
                          <a:effectLst/>
                        </a:rPr>
                        <a:t>120</a:t>
                      </a:r>
                      <a:r>
                        <a:rPr lang="en-GB" sz="1200" u="none" strike="noStrike" baseline="0" dirty="0">
                          <a:effectLst/>
                        </a:rPr>
                        <a:t> (56.3)</a:t>
                      </a:r>
                      <a:endParaRPr lang="en-GB" sz="1200" b="0" i="0" u="none" strike="noStrike" dirty="0">
                        <a:solidFill>
                          <a:srgbClr val="000000"/>
                        </a:solidFill>
                        <a:effectLst/>
                        <a:latin typeface="Arial" panose="020B0604020202020204" pitchFamily="34" charset="0"/>
                        <a:cs typeface="Arial" panose="020B0604020202020204" pitchFamily="34" charset="0"/>
                      </a:endParaRPr>
                    </a:p>
                  </a:txBody>
                  <a:tcPr marL="7620" marR="7620" marT="46800" marB="46800" anchor="ctr"/>
                </a:tc>
                <a:tc>
                  <a:txBody>
                    <a:bodyPr/>
                    <a:lstStyle/>
                    <a:p>
                      <a:pPr algn="ctr" fontAlgn="t"/>
                      <a:r>
                        <a:rPr lang="en-GB" sz="1200" u="none" strike="noStrike" dirty="0">
                          <a:effectLst/>
                        </a:rPr>
                        <a:t>88 (55.7)</a:t>
                      </a:r>
                      <a:endParaRPr lang="en-GB" sz="1200" b="0" i="0" u="none" strike="noStrike" dirty="0">
                        <a:solidFill>
                          <a:srgbClr val="000000"/>
                        </a:solidFill>
                        <a:effectLst/>
                        <a:latin typeface="Arial" panose="020B0604020202020204" pitchFamily="34" charset="0"/>
                        <a:cs typeface="Arial" panose="020B0604020202020204" pitchFamily="34" charset="0"/>
                      </a:endParaRPr>
                    </a:p>
                  </a:txBody>
                  <a:tcPr marL="7620" marR="7620" marT="46800" marB="46800" anchor="ctr"/>
                </a:tc>
                <a:extLst>
                  <a:ext uri="{0D108BD9-81ED-4DB2-BD59-A6C34878D82A}">
                    <a16:rowId xmlns:a16="http://schemas.microsoft.com/office/drawing/2014/main" xmlns="" val="10002"/>
                  </a:ext>
                </a:extLst>
              </a:tr>
              <a:tr h="299938">
                <a:tc>
                  <a:txBody>
                    <a:bodyPr/>
                    <a:lstStyle/>
                    <a:p>
                      <a:pPr marL="457200" marR="0" lvl="1" indent="0" algn="l" defTabSz="914400" rtl="0" eaLnBrk="1" fontAlgn="t" latinLnBrk="0" hangingPunct="1">
                        <a:lnSpc>
                          <a:spcPct val="100000"/>
                        </a:lnSpc>
                        <a:spcBef>
                          <a:spcPts val="0"/>
                        </a:spcBef>
                        <a:spcAft>
                          <a:spcPts val="0"/>
                        </a:spcAft>
                        <a:buClrTx/>
                        <a:buSzTx/>
                        <a:buFontTx/>
                        <a:buNone/>
                        <a:tabLst/>
                        <a:defRPr/>
                      </a:pPr>
                      <a:r>
                        <a:rPr lang="en-GB" sz="1200" u="none" strike="noStrike" dirty="0">
                          <a:effectLst/>
                        </a:rPr>
                        <a:t>Female </a:t>
                      </a:r>
                      <a:r>
                        <a:rPr lang="en-GB" sz="1200" u="none" strike="noStrike" baseline="0" dirty="0">
                          <a:effectLst/>
                        </a:rPr>
                        <a:t>(%)</a:t>
                      </a:r>
                      <a:endParaRPr lang="en-GB" sz="1200" b="0" i="0" u="none" strike="noStrike" dirty="0">
                        <a:solidFill>
                          <a:srgbClr val="000000"/>
                        </a:solidFill>
                        <a:effectLst/>
                        <a:latin typeface="Arial" panose="020B0604020202020204" pitchFamily="34" charset="0"/>
                        <a:cs typeface="Arial" panose="020B0604020202020204" pitchFamily="34" charset="0"/>
                      </a:endParaRPr>
                    </a:p>
                  </a:txBody>
                  <a:tcPr marL="36000" marR="7620" marT="46800" marB="46800" anchor="ctr"/>
                </a:tc>
                <a:tc>
                  <a:txBody>
                    <a:bodyPr/>
                    <a:lstStyle/>
                    <a:p>
                      <a:pPr algn="ctr" fontAlgn="t"/>
                      <a:r>
                        <a:rPr lang="en-GB" sz="1200" u="none" strike="noStrike" dirty="0">
                          <a:effectLst/>
                        </a:rPr>
                        <a:t>93 (43.7)</a:t>
                      </a:r>
                      <a:endParaRPr lang="en-GB" sz="1200" b="0" i="0" u="none" strike="noStrike" dirty="0">
                        <a:solidFill>
                          <a:srgbClr val="000000"/>
                        </a:solidFill>
                        <a:effectLst/>
                        <a:latin typeface="Arial" panose="020B0604020202020204" pitchFamily="34" charset="0"/>
                        <a:cs typeface="Arial" panose="020B0604020202020204" pitchFamily="34" charset="0"/>
                      </a:endParaRPr>
                    </a:p>
                  </a:txBody>
                  <a:tcPr marL="7620" marR="7620" marT="46800" marB="46800" anchor="ctr"/>
                </a:tc>
                <a:tc>
                  <a:txBody>
                    <a:bodyPr/>
                    <a:lstStyle/>
                    <a:p>
                      <a:pPr algn="ctr" fontAlgn="t"/>
                      <a:r>
                        <a:rPr lang="en-GB" sz="1200" u="none" strike="noStrike" dirty="0">
                          <a:effectLst/>
                        </a:rPr>
                        <a:t>70 (44.3)</a:t>
                      </a:r>
                      <a:endParaRPr lang="en-GB" sz="1200" b="0" i="0" u="none" strike="noStrike" dirty="0">
                        <a:solidFill>
                          <a:srgbClr val="000000"/>
                        </a:solidFill>
                        <a:effectLst/>
                        <a:latin typeface="Arial" panose="020B0604020202020204" pitchFamily="34" charset="0"/>
                        <a:cs typeface="Arial" panose="020B0604020202020204" pitchFamily="34" charset="0"/>
                      </a:endParaRPr>
                    </a:p>
                  </a:txBody>
                  <a:tcPr marL="7620" marR="7620" marT="46800" marB="46800" anchor="ctr"/>
                </a:tc>
                <a:extLst>
                  <a:ext uri="{0D108BD9-81ED-4DB2-BD59-A6C34878D82A}">
                    <a16:rowId xmlns:a16="http://schemas.microsoft.com/office/drawing/2014/main" xmlns="" val="10003"/>
                  </a:ext>
                </a:extLst>
              </a:tr>
              <a:tr h="299938">
                <a:tc>
                  <a:txBody>
                    <a:bodyPr/>
                    <a:lstStyle/>
                    <a:p>
                      <a:pPr marL="93663" indent="0" algn="l" fontAlgn="t"/>
                      <a:r>
                        <a:rPr lang="en-GB" sz="1200" u="none" strike="noStrike" dirty="0">
                          <a:effectLst/>
                        </a:rPr>
                        <a:t>No abnormal findings of physical examination,</a:t>
                      </a:r>
                      <a:r>
                        <a:rPr lang="en-GB" sz="1200" u="none" strike="noStrike" baseline="0" dirty="0">
                          <a:effectLst/>
                        </a:rPr>
                        <a:t> n (%)</a:t>
                      </a:r>
                      <a:endParaRPr lang="en-GB" sz="1200" b="0" i="0" u="none" strike="noStrike" dirty="0">
                        <a:solidFill>
                          <a:srgbClr val="000000"/>
                        </a:solidFill>
                        <a:effectLst/>
                        <a:latin typeface="Arial" panose="020B0604020202020204" pitchFamily="34" charset="0"/>
                        <a:cs typeface="Arial" panose="020B0604020202020204" pitchFamily="34" charset="0"/>
                      </a:endParaRPr>
                    </a:p>
                  </a:txBody>
                  <a:tcPr marL="36000" marR="7620" marT="46800" marB="46800" anchor="ctr"/>
                </a:tc>
                <a:tc>
                  <a:txBody>
                    <a:bodyPr/>
                    <a:lstStyle/>
                    <a:p>
                      <a:pPr marL="0" algn="ctr" defTabSz="914400" rtl="0" eaLnBrk="1" fontAlgn="t" latinLnBrk="0" hangingPunct="1">
                        <a:lnSpc>
                          <a:spcPct val="100000"/>
                        </a:lnSpc>
                        <a:spcBef>
                          <a:spcPts val="0"/>
                        </a:spcBef>
                        <a:spcAft>
                          <a:spcPts val="0"/>
                        </a:spcAft>
                      </a:pPr>
                      <a:r>
                        <a:rPr lang="en-US" sz="1200" u="none" strike="noStrike" kern="1200" dirty="0">
                          <a:effectLst/>
                        </a:rPr>
                        <a:t>199 (93.4)</a:t>
                      </a:r>
                      <a:endParaRPr lang="en-GB" sz="1200" b="0" i="0" u="none" strike="noStrike" kern="1200" dirty="0">
                        <a:solidFill>
                          <a:srgbClr val="000000"/>
                        </a:solidFill>
                        <a:effectLst/>
                        <a:latin typeface="Arial" panose="020B0604020202020204" pitchFamily="34" charset="0"/>
                        <a:ea typeface="+mn-ea"/>
                        <a:cs typeface="Arial" panose="020B0604020202020204" pitchFamily="34" charset="0"/>
                      </a:endParaRPr>
                    </a:p>
                  </a:txBody>
                  <a:tcPr marL="7620" marR="7620" marT="46800" marB="46800" anchor="ctr"/>
                </a:tc>
                <a:tc>
                  <a:txBody>
                    <a:bodyPr/>
                    <a:lstStyle/>
                    <a:p>
                      <a:pPr marL="0" algn="ctr" defTabSz="914400" rtl="0" eaLnBrk="1" fontAlgn="t" latinLnBrk="0" hangingPunct="1">
                        <a:lnSpc>
                          <a:spcPct val="100000"/>
                        </a:lnSpc>
                        <a:spcBef>
                          <a:spcPts val="0"/>
                        </a:spcBef>
                        <a:spcAft>
                          <a:spcPts val="0"/>
                        </a:spcAft>
                      </a:pPr>
                      <a:r>
                        <a:rPr lang="en-US" sz="1200" u="none" strike="noStrike" kern="1200" dirty="0">
                          <a:effectLst/>
                        </a:rPr>
                        <a:t>146 (92.4)</a:t>
                      </a:r>
                      <a:endParaRPr lang="en-GB" sz="1200" b="0" i="0" u="none" strike="noStrike" kern="1200" dirty="0">
                        <a:solidFill>
                          <a:srgbClr val="000000"/>
                        </a:solidFill>
                        <a:effectLst/>
                        <a:latin typeface="Arial" panose="020B0604020202020204" pitchFamily="34" charset="0"/>
                        <a:ea typeface="+mn-ea"/>
                        <a:cs typeface="Arial" panose="020B0604020202020204" pitchFamily="34" charset="0"/>
                      </a:endParaRPr>
                    </a:p>
                  </a:txBody>
                  <a:tcPr marL="7620" marR="7620" marT="46800" marB="46800" anchor="ctr"/>
                </a:tc>
                <a:extLst>
                  <a:ext uri="{0D108BD9-81ED-4DB2-BD59-A6C34878D82A}">
                    <a16:rowId xmlns:a16="http://schemas.microsoft.com/office/drawing/2014/main" xmlns="" val="10005"/>
                  </a:ext>
                </a:extLst>
              </a:tr>
              <a:tr h="299938">
                <a:tc>
                  <a:txBody>
                    <a:bodyPr/>
                    <a:lstStyle/>
                    <a:p>
                      <a:pPr marL="93663" marR="0" lvl="1" indent="0" algn="l" defTabSz="914400" rtl="0" eaLnBrk="1" fontAlgn="t" latinLnBrk="0" hangingPunct="1">
                        <a:lnSpc>
                          <a:spcPct val="100000"/>
                        </a:lnSpc>
                        <a:spcBef>
                          <a:spcPts val="0"/>
                        </a:spcBef>
                        <a:spcAft>
                          <a:spcPts val="0"/>
                        </a:spcAft>
                        <a:buClrTx/>
                        <a:buSzTx/>
                        <a:buFontTx/>
                        <a:buNone/>
                        <a:tabLst/>
                        <a:defRPr/>
                      </a:pPr>
                      <a:r>
                        <a:rPr lang="en-GB" sz="1200" u="none" strike="noStrike" kern="1200" dirty="0">
                          <a:effectLst/>
                        </a:rPr>
                        <a:t>Height, </a:t>
                      </a:r>
                      <a:r>
                        <a:rPr lang="en-US" sz="1200" u="none" strike="noStrike" kern="1200" dirty="0">
                          <a:effectLst/>
                        </a:rPr>
                        <a:t>cm (mean ± SD)</a:t>
                      </a:r>
                      <a:endParaRPr lang="de-DE" sz="1200" b="0" i="0" u="none" strike="noStrike" kern="1200" dirty="0">
                        <a:solidFill>
                          <a:srgbClr val="000000"/>
                        </a:solidFill>
                        <a:effectLst/>
                        <a:latin typeface="Arial" panose="020B0604020202020204" pitchFamily="34" charset="0"/>
                        <a:ea typeface="+mn-ea"/>
                        <a:cs typeface="Arial" panose="020B0604020202020204" pitchFamily="34" charset="0"/>
                      </a:endParaRPr>
                    </a:p>
                  </a:txBody>
                  <a:tcPr marL="36000" marR="7620" marT="46800" marB="46800" anchor="ctr"/>
                </a:tc>
                <a:tc>
                  <a:txBody>
                    <a:bodyPr/>
                    <a:lstStyle/>
                    <a:p>
                      <a:pPr algn="ctr" fontAlgn="t"/>
                      <a:r>
                        <a:rPr lang="en-GB" sz="1200" u="none" strike="noStrike" dirty="0">
                          <a:effectLst/>
                        </a:rPr>
                        <a:t>48.8 </a:t>
                      </a:r>
                      <a:r>
                        <a:rPr lang="en-US" sz="1200" u="none" strike="noStrike" kern="1200" dirty="0">
                          <a:effectLst/>
                        </a:rPr>
                        <a:t>± 3.9</a:t>
                      </a:r>
                      <a:endParaRPr lang="en-GB" sz="1200" b="0" i="0" u="none" strike="noStrike" dirty="0">
                        <a:solidFill>
                          <a:srgbClr val="000000"/>
                        </a:solidFill>
                        <a:effectLst/>
                        <a:latin typeface="Arial" panose="020B0604020202020204" pitchFamily="34" charset="0"/>
                        <a:cs typeface="Arial" panose="020B0604020202020204" pitchFamily="34" charset="0"/>
                      </a:endParaRPr>
                    </a:p>
                  </a:txBody>
                  <a:tcPr marL="7620" marR="7620" marT="46800" marB="46800" anchor="ctr"/>
                </a:tc>
                <a:tc>
                  <a:txBody>
                    <a:bodyPr/>
                    <a:lstStyle/>
                    <a:p>
                      <a:pPr algn="ctr" fontAlgn="t"/>
                      <a:r>
                        <a:rPr lang="en-GB" sz="1200" u="none" strike="noStrike" dirty="0">
                          <a:effectLst/>
                        </a:rPr>
                        <a:t>49.4 </a:t>
                      </a:r>
                      <a:r>
                        <a:rPr lang="en-US" sz="1200" u="none" strike="noStrike" kern="1200" dirty="0">
                          <a:effectLst/>
                        </a:rPr>
                        <a:t>± 2.8</a:t>
                      </a:r>
                      <a:endParaRPr lang="en-GB" sz="1200" b="0" i="0" u="none" strike="noStrike" dirty="0">
                        <a:solidFill>
                          <a:srgbClr val="000000"/>
                        </a:solidFill>
                        <a:effectLst/>
                        <a:latin typeface="Arial" panose="020B0604020202020204" pitchFamily="34" charset="0"/>
                        <a:cs typeface="Arial" panose="020B0604020202020204" pitchFamily="34" charset="0"/>
                      </a:endParaRPr>
                    </a:p>
                  </a:txBody>
                  <a:tcPr marL="7620" marR="7620" marT="46800" marB="46800" anchor="ctr"/>
                </a:tc>
                <a:extLst>
                  <a:ext uri="{0D108BD9-81ED-4DB2-BD59-A6C34878D82A}">
                    <a16:rowId xmlns:a16="http://schemas.microsoft.com/office/drawing/2014/main" xmlns="" val="10006"/>
                  </a:ext>
                </a:extLst>
              </a:tr>
              <a:tr h="299938">
                <a:tc>
                  <a:txBody>
                    <a:bodyPr/>
                    <a:lstStyle/>
                    <a:p>
                      <a:pPr marL="93663" marR="0" lvl="1" indent="0" algn="l" defTabSz="914400" rtl="0" eaLnBrk="1" fontAlgn="t" latinLnBrk="0" hangingPunct="1">
                        <a:lnSpc>
                          <a:spcPct val="100000"/>
                        </a:lnSpc>
                        <a:spcBef>
                          <a:spcPts val="0"/>
                        </a:spcBef>
                        <a:spcAft>
                          <a:spcPts val="0"/>
                        </a:spcAft>
                        <a:buClrTx/>
                        <a:buSzTx/>
                        <a:buFontTx/>
                        <a:buNone/>
                        <a:tabLst/>
                        <a:defRPr/>
                      </a:pPr>
                      <a:r>
                        <a:rPr lang="en-GB" sz="1200" u="none" strike="noStrike" kern="1200" dirty="0">
                          <a:effectLst/>
                        </a:rPr>
                        <a:t>Weight, kg</a:t>
                      </a:r>
                      <a:r>
                        <a:rPr lang="en-US" sz="1200" u="none" strike="noStrike" kern="1200" dirty="0">
                          <a:effectLst/>
                        </a:rPr>
                        <a:t> (mean ± SD)</a:t>
                      </a:r>
                      <a:endParaRPr lang="de-DE" sz="1200" b="0" i="0" u="none" strike="noStrike" kern="1200" dirty="0">
                        <a:solidFill>
                          <a:srgbClr val="000000"/>
                        </a:solidFill>
                        <a:effectLst/>
                        <a:latin typeface="Arial" panose="020B0604020202020204" pitchFamily="34" charset="0"/>
                        <a:ea typeface="+mn-ea"/>
                        <a:cs typeface="Arial" panose="020B0604020202020204" pitchFamily="34" charset="0"/>
                      </a:endParaRPr>
                    </a:p>
                  </a:txBody>
                  <a:tcPr marL="36000" marR="7620" marT="46800" marB="46800" anchor="ctr"/>
                </a:tc>
                <a:tc>
                  <a:txBody>
                    <a:bodyPr/>
                    <a:lstStyle/>
                    <a:p>
                      <a:pPr algn="ctr" fontAlgn="t"/>
                      <a:r>
                        <a:rPr lang="en-GB" sz="1200" u="none" strike="noStrike" dirty="0">
                          <a:effectLst/>
                        </a:rPr>
                        <a:t>2.9 </a:t>
                      </a:r>
                      <a:r>
                        <a:rPr lang="en-US" sz="1200" u="none" strike="noStrike" kern="1200" dirty="0">
                          <a:effectLst/>
                        </a:rPr>
                        <a:t>± 0.7</a:t>
                      </a:r>
                      <a:endParaRPr lang="en-GB" sz="1200" b="0" i="0" u="none" strike="noStrike" dirty="0">
                        <a:solidFill>
                          <a:srgbClr val="000000"/>
                        </a:solidFill>
                        <a:effectLst/>
                        <a:latin typeface="Arial" panose="020B0604020202020204" pitchFamily="34" charset="0"/>
                        <a:cs typeface="Arial" panose="020B0604020202020204" pitchFamily="34" charset="0"/>
                      </a:endParaRPr>
                    </a:p>
                  </a:txBody>
                  <a:tcPr marL="7620" marR="7620" marT="46800" marB="46800" anchor="ctr"/>
                </a:tc>
                <a:tc>
                  <a:txBody>
                    <a:bodyPr/>
                    <a:lstStyle/>
                    <a:p>
                      <a:pPr algn="ctr" fontAlgn="t"/>
                      <a:r>
                        <a:rPr lang="en-GB" sz="1200" u="none" strike="noStrike" dirty="0">
                          <a:effectLst/>
                        </a:rPr>
                        <a:t>3.0 </a:t>
                      </a:r>
                      <a:r>
                        <a:rPr lang="en-US" sz="1200" u="none" strike="noStrike" kern="1200" dirty="0">
                          <a:effectLst/>
                        </a:rPr>
                        <a:t>± 0.6</a:t>
                      </a:r>
                      <a:endParaRPr lang="en-GB" sz="1200" b="0" i="0" u="none" strike="noStrike" dirty="0">
                        <a:solidFill>
                          <a:srgbClr val="000000"/>
                        </a:solidFill>
                        <a:effectLst/>
                        <a:latin typeface="Arial" panose="020B0604020202020204" pitchFamily="34" charset="0"/>
                        <a:cs typeface="Arial" panose="020B0604020202020204" pitchFamily="34" charset="0"/>
                      </a:endParaRPr>
                    </a:p>
                  </a:txBody>
                  <a:tcPr marL="7620" marR="7620" marT="46800" marB="46800" anchor="ctr"/>
                </a:tc>
                <a:extLst>
                  <a:ext uri="{0D108BD9-81ED-4DB2-BD59-A6C34878D82A}">
                    <a16:rowId xmlns:a16="http://schemas.microsoft.com/office/drawing/2014/main" xmlns="" val="10004"/>
                  </a:ext>
                </a:extLst>
              </a:tr>
              <a:tr h="299938">
                <a:tc>
                  <a:txBody>
                    <a:bodyPr/>
                    <a:lstStyle/>
                    <a:p>
                      <a:pPr marL="93663" marR="0" lvl="1" indent="0" algn="l" defTabSz="914400" rtl="0" eaLnBrk="1" fontAlgn="t" latinLnBrk="0" hangingPunct="1">
                        <a:lnSpc>
                          <a:spcPct val="100000"/>
                        </a:lnSpc>
                        <a:spcBef>
                          <a:spcPts val="0"/>
                        </a:spcBef>
                        <a:spcAft>
                          <a:spcPts val="0"/>
                        </a:spcAft>
                        <a:buClrTx/>
                        <a:buSzTx/>
                        <a:buFontTx/>
                        <a:buNone/>
                        <a:tabLst/>
                        <a:defRPr/>
                      </a:pPr>
                      <a:r>
                        <a:rPr lang="en-GB" sz="1200" u="none" strike="noStrike" kern="1200" dirty="0">
                          <a:effectLst/>
                        </a:rPr>
                        <a:t>Head circumference, </a:t>
                      </a:r>
                      <a:r>
                        <a:rPr lang="en-US" sz="1200" u="none" strike="noStrike" kern="1200" dirty="0">
                          <a:effectLst/>
                        </a:rPr>
                        <a:t>cm (mean ± SD)</a:t>
                      </a:r>
                      <a:endParaRPr lang="de-DE" sz="1200" b="0" i="0" u="none" strike="noStrike" kern="1200" dirty="0">
                        <a:solidFill>
                          <a:srgbClr val="000000"/>
                        </a:solidFill>
                        <a:effectLst/>
                        <a:latin typeface="Arial" panose="020B0604020202020204" pitchFamily="34" charset="0"/>
                        <a:ea typeface="+mn-ea"/>
                        <a:cs typeface="Arial" panose="020B0604020202020204" pitchFamily="34" charset="0"/>
                      </a:endParaRPr>
                    </a:p>
                  </a:txBody>
                  <a:tcPr marL="36000" marR="7620" marT="46800" marB="46800" anchor="ctr"/>
                </a:tc>
                <a:tc>
                  <a:txBody>
                    <a:bodyPr/>
                    <a:lstStyle/>
                    <a:p>
                      <a:pPr algn="ctr" fontAlgn="t"/>
                      <a:r>
                        <a:rPr lang="en-GB" sz="1200" u="none" strike="noStrike" dirty="0">
                          <a:effectLst/>
                        </a:rPr>
                        <a:t>33.4 </a:t>
                      </a:r>
                      <a:r>
                        <a:rPr lang="en-US" sz="1200" u="none" strike="noStrike" kern="1200" dirty="0">
                          <a:effectLst/>
                        </a:rPr>
                        <a:t>± 2.4</a:t>
                      </a:r>
                      <a:endParaRPr lang="en-GB" sz="1200" b="0" i="0" u="none" strike="noStrike" dirty="0">
                        <a:solidFill>
                          <a:srgbClr val="000000"/>
                        </a:solidFill>
                        <a:effectLst/>
                        <a:latin typeface="Arial" panose="020B0604020202020204" pitchFamily="34" charset="0"/>
                        <a:cs typeface="Arial" panose="020B0604020202020204" pitchFamily="34" charset="0"/>
                      </a:endParaRPr>
                    </a:p>
                  </a:txBody>
                  <a:tcPr marL="7620" marR="7620" marT="46800" marB="46800" anchor="ctr"/>
                </a:tc>
                <a:tc>
                  <a:txBody>
                    <a:bodyPr/>
                    <a:lstStyle/>
                    <a:p>
                      <a:pPr algn="ctr" fontAlgn="t"/>
                      <a:r>
                        <a:rPr lang="en-GB" sz="1200" u="none" strike="noStrike" dirty="0">
                          <a:effectLst/>
                        </a:rPr>
                        <a:t>33.8 </a:t>
                      </a:r>
                      <a:r>
                        <a:rPr lang="en-US" sz="1200" u="none" strike="noStrike" kern="1200" dirty="0">
                          <a:effectLst/>
                        </a:rPr>
                        <a:t>± 1.9</a:t>
                      </a:r>
                      <a:endParaRPr lang="en-GB" sz="1200" b="0" i="0" u="none" strike="noStrike" dirty="0">
                        <a:solidFill>
                          <a:srgbClr val="000000"/>
                        </a:solidFill>
                        <a:effectLst/>
                        <a:latin typeface="Arial" panose="020B0604020202020204" pitchFamily="34" charset="0"/>
                        <a:cs typeface="Arial" panose="020B0604020202020204" pitchFamily="34" charset="0"/>
                      </a:endParaRPr>
                    </a:p>
                  </a:txBody>
                  <a:tcPr marL="7620" marR="7620" marT="46800" marB="46800" anchor="ctr"/>
                </a:tc>
                <a:extLst>
                  <a:ext uri="{0D108BD9-81ED-4DB2-BD59-A6C34878D82A}">
                    <a16:rowId xmlns:a16="http://schemas.microsoft.com/office/drawing/2014/main" xmlns="" val="10007"/>
                  </a:ext>
                </a:extLst>
              </a:tr>
              <a:tr h="299938">
                <a:tc>
                  <a:txBody>
                    <a:bodyPr/>
                    <a:lstStyle/>
                    <a:p>
                      <a:pPr marL="93663" marR="0" lvl="1" indent="0" algn="l" defTabSz="914400" rtl="0" eaLnBrk="1" fontAlgn="t" latinLnBrk="0" hangingPunct="1">
                        <a:lnSpc>
                          <a:spcPct val="100000"/>
                        </a:lnSpc>
                        <a:spcBef>
                          <a:spcPts val="0"/>
                        </a:spcBef>
                        <a:spcAft>
                          <a:spcPts val="0"/>
                        </a:spcAft>
                        <a:buClrTx/>
                        <a:buSzTx/>
                        <a:buFontTx/>
                        <a:buNone/>
                        <a:tabLst/>
                        <a:defRPr/>
                      </a:pPr>
                      <a:r>
                        <a:rPr lang="de-DE" sz="1200" u="none" strike="noStrike" kern="1200" dirty="0">
                          <a:effectLst/>
                        </a:rPr>
                        <a:t>APGAR 1 minute post</a:t>
                      </a:r>
                      <a:r>
                        <a:rPr lang="de-DE" sz="1200" u="none" strike="noStrike" kern="1200" baseline="0" dirty="0">
                          <a:effectLst/>
                        </a:rPr>
                        <a:t>partal </a:t>
                      </a:r>
                      <a:r>
                        <a:rPr lang="de-DE" sz="1200" u="none" strike="noStrike" kern="1200" dirty="0">
                          <a:effectLst/>
                        </a:rPr>
                        <a:t>score </a:t>
                      </a:r>
                      <a:r>
                        <a:rPr lang="en-US" sz="1200" u="none" strike="noStrike" kern="1200" dirty="0">
                          <a:effectLst/>
                        </a:rPr>
                        <a:t>(mean ± SD)</a:t>
                      </a:r>
                      <a:endParaRPr lang="de-DE" sz="12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36000" marR="7620" marT="46800" marB="46800" anchor="ctr"/>
                </a:tc>
                <a:tc>
                  <a:txBody>
                    <a:bodyPr/>
                    <a:lstStyle/>
                    <a:p>
                      <a:pPr algn="ctr" fontAlgn="t"/>
                      <a:r>
                        <a:rPr lang="en-GB" sz="1200" u="none" strike="noStrike" dirty="0">
                          <a:effectLst/>
                        </a:rPr>
                        <a:t>8.1 </a:t>
                      </a:r>
                      <a:r>
                        <a:rPr lang="en-US" sz="1200" u="none" strike="noStrike" kern="1200" dirty="0">
                          <a:effectLst/>
                        </a:rPr>
                        <a:t>± 1.5</a:t>
                      </a:r>
                      <a:endParaRPr lang="en-GB" sz="1200" b="0" i="0" u="none" strike="noStrike" dirty="0">
                        <a:solidFill>
                          <a:srgbClr val="000000"/>
                        </a:solidFill>
                        <a:effectLst/>
                        <a:latin typeface="Arial" panose="020B0604020202020204" pitchFamily="34" charset="0"/>
                        <a:cs typeface="Arial" panose="020B0604020202020204" pitchFamily="34" charset="0"/>
                      </a:endParaRPr>
                    </a:p>
                  </a:txBody>
                  <a:tcPr marL="7620" marR="7620" marT="46800" marB="46800" anchor="ctr"/>
                </a:tc>
                <a:tc>
                  <a:txBody>
                    <a:bodyPr/>
                    <a:lstStyle/>
                    <a:p>
                      <a:pPr algn="ctr" fontAlgn="t"/>
                      <a:r>
                        <a:rPr lang="en-GB" sz="1200" u="none" strike="noStrike" dirty="0">
                          <a:effectLst/>
                        </a:rPr>
                        <a:t>8.2 </a:t>
                      </a:r>
                      <a:r>
                        <a:rPr lang="en-US" sz="1200" u="none" strike="noStrike" kern="1200" dirty="0">
                          <a:effectLst/>
                        </a:rPr>
                        <a:t>± 1.5</a:t>
                      </a:r>
                      <a:endParaRPr lang="en-GB" sz="1200" b="0" i="0" u="none" strike="noStrike" dirty="0">
                        <a:solidFill>
                          <a:srgbClr val="000000"/>
                        </a:solidFill>
                        <a:effectLst/>
                        <a:latin typeface="Arial" panose="020B0604020202020204" pitchFamily="34" charset="0"/>
                        <a:cs typeface="Arial" panose="020B0604020202020204" pitchFamily="34" charset="0"/>
                      </a:endParaRPr>
                    </a:p>
                  </a:txBody>
                  <a:tcPr marL="7620" marR="7620" marT="46800" marB="46800" anchor="ctr"/>
                </a:tc>
                <a:extLst>
                  <a:ext uri="{0D108BD9-81ED-4DB2-BD59-A6C34878D82A}">
                    <a16:rowId xmlns:a16="http://schemas.microsoft.com/office/drawing/2014/main" xmlns="" val="10009"/>
                  </a:ext>
                </a:extLst>
              </a:tr>
              <a:tr h="299938">
                <a:tc>
                  <a:txBody>
                    <a:bodyPr/>
                    <a:lstStyle/>
                    <a:p>
                      <a:pPr marL="93663" marR="0" lvl="1" indent="0" algn="l" defTabSz="914400" rtl="0" eaLnBrk="1" fontAlgn="t" latinLnBrk="0" hangingPunct="1">
                        <a:lnSpc>
                          <a:spcPct val="100000"/>
                        </a:lnSpc>
                        <a:spcBef>
                          <a:spcPts val="0"/>
                        </a:spcBef>
                        <a:spcAft>
                          <a:spcPts val="0"/>
                        </a:spcAft>
                        <a:buClrTx/>
                        <a:buSzTx/>
                        <a:buFontTx/>
                        <a:buNone/>
                        <a:tabLst/>
                        <a:defRPr/>
                      </a:pPr>
                      <a:r>
                        <a:rPr lang="de-DE" sz="1200" u="none" strike="noStrike" kern="1200" dirty="0">
                          <a:effectLst/>
                        </a:rPr>
                        <a:t>APGAR 5 minute post</a:t>
                      </a:r>
                      <a:r>
                        <a:rPr lang="de-DE" sz="1200" u="none" strike="noStrike" kern="1200" baseline="0" dirty="0">
                          <a:effectLst/>
                        </a:rPr>
                        <a:t>partal </a:t>
                      </a:r>
                      <a:r>
                        <a:rPr lang="de-DE" sz="1200" u="none" strike="noStrike" kern="1200" dirty="0">
                          <a:effectLst/>
                        </a:rPr>
                        <a:t>score </a:t>
                      </a:r>
                      <a:r>
                        <a:rPr lang="en-US" sz="1200" u="none" strike="noStrike" kern="1200" dirty="0">
                          <a:effectLst/>
                        </a:rPr>
                        <a:t>(mean ± SD)</a:t>
                      </a:r>
                      <a:endParaRPr lang="de-DE" sz="12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36000" marR="7620" marT="46800" marB="46800" anchor="ctr"/>
                </a:tc>
                <a:tc>
                  <a:txBody>
                    <a:bodyPr/>
                    <a:lstStyle/>
                    <a:p>
                      <a:pPr algn="ctr" fontAlgn="t"/>
                      <a:r>
                        <a:rPr lang="en-GB" sz="1200" u="none" strike="noStrike" dirty="0">
                          <a:effectLst/>
                        </a:rPr>
                        <a:t>9.0 </a:t>
                      </a:r>
                      <a:r>
                        <a:rPr lang="en-US" sz="1200" u="none" strike="noStrike" kern="1200" dirty="0">
                          <a:effectLst/>
                        </a:rPr>
                        <a:t>± 1.3</a:t>
                      </a:r>
                      <a:endParaRPr lang="en-GB" sz="1200" b="0" i="0" u="none" strike="noStrike" dirty="0">
                        <a:solidFill>
                          <a:srgbClr val="000000"/>
                        </a:solidFill>
                        <a:effectLst/>
                        <a:latin typeface="Arial" panose="020B0604020202020204" pitchFamily="34" charset="0"/>
                        <a:cs typeface="Arial" panose="020B0604020202020204" pitchFamily="34" charset="0"/>
                      </a:endParaRPr>
                    </a:p>
                  </a:txBody>
                  <a:tcPr marL="7620" marR="7620" marT="46800" marB="46800" anchor="ctr"/>
                </a:tc>
                <a:tc>
                  <a:txBody>
                    <a:bodyPr/>
                    <a:lstStyle/>
                    <a:p>
                      <a:pPr algn="ctr" fontAlgn="t"/>
                      <a:r>
                        <a:rPr lang="en-GB" sz="1200" u="none" strike="noStrike" dirty="0">
                          <a:effectLst/>
                        </a:rPr>
                        <a:t>9.2 </a:t>
                      </a:r>
                      <a:r>
                        <a:rPr lang="en-US" sz="1200" u="none" strike="noStrike" kern="1200" dirty="0">
                          <a:effectLst/>
                        </a:rPr>
                        <a:t>± 1.1</a:t>
                      </a:r>
                      <a:endParaRPr lang="en-GB" sz="1200" b="0" i="0" u="none" strike="noStrike" dirty="0">
                        <a:solidFill>
                          <a:srgbClr val="000000"/>
                        </a:solidFill>
                        <a:effectLst/>
                        <a:latin typeface="Arial" panose="020B0604020202020204" pitchFamily="34" charset="0"/>
                        <a:cs typeface="Arial" panose="020B0604020202020204" pitchFamily="34" charset="0"/>
                      </a:endParaRPr>
                    </a:p>
                  </a:txBody>
                  <a:tcPr marL="7620" marR="7620" marT="46800" marB="46800" anchor="ctr"/>
                </a:tc>
                <a:extLst>
                  <a:ext uri="{0D108BD9-81ED-4DB2-BD59-A6C34878D82A}">
                    <a16:rowId xmlns:a16="http://schemas.microsoft.com/office/drawing/2014/main" xmlns="" val="10010"/>
                  </a:ext>
                </a:extLst>
              </a:tr>
            </a:tbl>
          </a:graphicData>
        </a:graphic>
      </p:graphicFrame>
      <p:sp>
        <p:nvSpPr>
          <p:cNvPr id="11" name="Content Placeholder 2"/>
          <p:cNvSpPr txBox="1">
            <a:spLocks/>
          </p:cNvSpPr>
          <p:nvPr/>
        </p:nvSpPr>
        <p:spPr>
          <a:xfrm>
            <a:off x="503238" y="1411200"/>
            <a:ext cx="8173218" cy="450000"/>
          </a:xfrm>
          <a:prstGeom prst="roundRect">
            <a:avLst/>
          </a:prstGeom>
          <a:solidFill>
            <a:schemeClr val="accent5">
              <a:lumMod val="20000"/>
              <a:lumOff val="80000"/>
            </a:schemeClr>
          </a:solidFill>
        </p:spPr>
        <p:txBody>
          <a:bodyPr vert="horz" lIns="91440" tIns="45720" rIns="91440" bIns="45720" rtlCol="0" anchor="ctr">
            <a:noAutofit/>
          </a:bodyPr>
          <a:lstStyle>
            <a:defPPr>
              <a:defRPr lang="en-US"/>
            </a:defPPr>
            <a:lvl1pPr indent="0">
              <a:spcBef>
                <a:spcPct val="20000"/>
              </a:spcBef>
              <a:buFont typeface="Arial" panose="020B0604020202020204" pitchFamily="34" charset="0"/>
              <a:buNone/>
              <a:defRPr sz="1400" b="1">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sz="1600">
                <a:solidFill>
                  <a:schemeClr val="tx2">
                    <a:lumMod val="50000"/>
                  </a:schemeClr>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1400">
                <a:solidFill>
                  <a:schemeClr val="tx2">
                    <a:lumMod val="50000"/>
                  </a:schemeClr>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1200">
                <a:solidFill>
                  <a:schemeClr val="tx2">
                    <a:lumMod val="50000"/>
                  </a:schemeClr>
                </a:solidFill>
                <a:latin typeface="Arial" panose="020B0604020202020204" pitchFamily="34" charset="0"/>
                <a:cs typeface="Arial" panose="020B0604020202020204" pitchFamily="34" charset="0"/>
              </a:defRPr>
            </a:lvl4pPr>
            <a:lvl5pPr marL="2057400" indent="-228600">
              <a:spcBef>
                <a:spcPct val="20000"/>
              </a:spcBef>
              <a:buFont typeface="Arial" panose="020B0604020202020204" pitchFamily="34" charset="0"/>
              <a:buChar char="»"/>
              <a:defRPr sz="1200">
                <a:solidFill>
                  <a:schemeClr val="tx2">
                    <a:lumMod val="50000"/>
                  </a:schemeClr>
                </a:solidFill>
                <a:latin typeface="Arial" panose="020B0604020202020204" pitchFamily="34" charset="0"/>
                <a:cs typeface="Arial" panose="020B0604020202020204" pitchFamily="34" charset="0"/>
              </a:defRPr>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pPr defTabSz="914400">
              <a:defRPr/>
            </a:pPr>
            <a:r>
              <a:rPr lang="en-GB" dirty="0">
                <a:solidFill>
                  <a:prstClr val="black"/>
                </a:solidFill>
                <a:latin typeface="+mn-lt"/>
              </a:rPr>
              <a:t>Infant safety data collected at delivery were similar between the two treatment groups</a:t>
            </a:r>
          </a:p>
        </p:txBody>
      </p:sp>
      <p:sp>
        <p:nvSpPr>
          <p:cNvPr id="3" name="Rectangle 2"/>
          <p:cNvSpPr/>
          <p:nvPr/>
        </p:nvSpPr>
        <p:spPr>
          <a:xfrm>
            <a:off x="1043610" y="2132858"/>
            <a:ext cx="4270031" cy="276999"/>
          </a:xfrm>
          <a:prstGeom prst="rect">
            <a:avLst/>
          </a:prstGeom>
        </p:spPr>
        <p:txBody>
          <a:bodyPr wrap="square">
            <a:spAutoFit/>
          </a:bodyPr>
          <a:lstStyle/>
          <a:p>
            <a:pPr defTabSz="914400">
              <a:defRPr/>
            </a:pPr>
            <a:r>
              <a:rPr lang="en-GB" sz="1200" b="1" dirty="0">
                <a:solidFill>
                  <a:srgbClr val="FFC000"/>
                </a:solidFill>
                <a:cs typeface="Arial" panose="020B0604020202020204" pitchFamily="34" charset="0"/>
              </a:rPr>
              <a:t>Status at end of pregnancy: Infant FAS</a:t>
            </a:r>
          </a:p>
        </p:txBody>
      </p:sp>
    </p:spTree>
    <p:extLst>
      <p:ext uri="{BB962C8B-B14F-4D97-AF65-F5344CB8AC3E}">
        <p14:creationId xmlns:p14="http://schemas.microsoft.com/office/powerpoint/2010/main" val="1445686035"/>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itle 5"/>
          <p:cNvSpPr>
            <a:spLocks noGrp="1"/>
          </p:cNvSpPr>
          <p:nvPr>
            <p:ph type="title"/>
          </p:nvPr>
        </p:nvSpPr>
        <p:spPr>
          <a:xfrm>
            <a:off x="395536" y="188640"/>
            <a:ext cx="8229600" cy="914400"/>
          </a:xfrm>
        </p:spPr>
        <p:txBody>
          <a:bodyPr/>
          <a:lstStyle/>
          <a:p>
            <a:r>
              <a:rPr lang="en-GB" dirty="0">
                <a:solidFill>
                  <a:srgbClr val="FFFF00"/>
                </a:solidFill>
              </a:rPr>
              <a:t>Conclusions</a:t>
            </a:r>
          </a:p>
        </p:txBody>
      </p:sp>
      <p:sp>
        <p:nvSpPr>
          <p:cNvPr id="17" name="Footer Placeholder 16"/>
          <p:cNvSpPr>
            <a:spLocks noGrp="1"/>
          </p:cNvSpPr>
          <p:nvPr>
            <p:ph type="ftr" sz="quarter" idx="4294967295"/>
          </p:nvPr>
        </p:nvSpPr>
        <p:spPr>
          <a:xfrm>
            <a:off x="405087" y="6042401"/>
            <a:ext cx="8126694" cy="365125"/>
          </a:xfrm>
          <a:prstGeom prst="rect">
            <a:avLst/>
          </a:prstGeom>
        </p:spPr>
        <p:txBody>
          <a:bodyPr/>
          <a:lstStyle/>
          <a:p>
            <a:pPr defTabSz="914400">
              <a:defRPr/>
            </a:pPr>
            <a:r>
              <a:rPr lang="en-US" altLang="en-US" sz="900" dirty="0">
                <a:solidFill>
                  <a:prstClr val="black"/>
                </a:solidFill>
                <a:cs typeface="Arial" panose="020B0604020202020204" pitchFamily="34" charset="0"/>
              </a:rPr>
              <a:t>DYD, dydrogesterone; IVF, </a:t>
            </a:r>
            <a:r>
              <a:rPr lang="en-US" altLang="en-US" sz="900" i="1" dirty="0">
                <a:solidFill>
                  <a:prstClr val="black"/>
                </a:solidFill>
                <a:cs typeface="Arial" panose="020B0604020202020204" pitchFamily="34" charset="0"/>
              </a:rPr>
              <a:t>in vitro </a:t>
            </a:r>
            <a:r>
              <a:rPr lang="en-US" altLang="en-US" sz="900" dirty="0">
                <a:solidFill>
                  <a:prstClr val="black"/>
                </a:solidFill>
                <a:cs typeface="Arial" panose="020B0604020202020204" pitchFamily="34" charset="0"/>
              </a:rPr>
              <a:t>fertilization; MVP, micronized vaginal progesterone</a:t>
            </a:r>
            <a:endParaRPr lang="en-US" sz="900" dirty="0">
              <a:solidFill>
                <a:prstClr val="black"/>
              </a:solidFill>
              <a:cs typeface="Arial" panose="020B0604020202020204" pitchFamily="34" charset="0"/>
            </a:endParaRPr>
          </a:p>
          <a:p>
            <a:pPr defTabSz="914400">
              <a:defRPr/>
            </a:pPr>
            <a:r>
              <a:rPr lang="de-DE" sz="900" dirty="0" err="1"/>
              <a:t>Tournaye</a:t>
            </a:r>
            <a:r>
              <a:rPr lang="de-DE" sz="900" dirty="0"/>
              <a:t> H, </a:t>
            </a:r>
            <a:r>
              <a:rPr lang="de-DE" sz="900" dirty="0" err="1"/>
              <a:t>Sukhikh</a:t>
            </a:r>
            <a:r>
              <a:rPr lang="de-DE" sz="900" dirty="0"/>
              <a:t> GT, Kahler E, </a:t>
            </a:r>
            <a:r>
              <a:rPr lang="de-DE" sz="900" dirty="0" err="1"/>
              <a:t>Griesinger</a:t>
            </a:r>
            <a:r>
              <a:rPr lang="de-DE" sz="900" dirty="0"/>
              <a:t> G. </a:t>
            </a:r>
            <a:r>
              <a:rPr lang="en-US" sz="900" dirty="0"/>
              <a:t>A Phase III randomized controlled trial comparing the efficacy, safety and tolerability of oral </a:t>
            </a:r>
            <a:r>
              <a:rPr lang="en-US" sz="900" dirty="0" err="1"/>
              <a:t>dydrogesterone</a:t>
            </a:r>
            <a:r>
              <a:rPr lang="en-US" sz="900" dirty="0"/>
              <a:t> versus micronized vaginal progesterone for luteal support in in vitro fertilization. </a:t>
            </a:r>
            <a:r>
              <a:rPr lang="de-DE" sz="900" i="1" dirty="0"/>
              <a:t>Hum Reprod </a:t>
            </a:r>
            <a:r>
              <a:rPr lang="de-DE" sz="900" dirty="0"/>
              <a:t>2017;32(5):1019</a:t>
            </a:r>
            <a:r>
              <a:rPr lang="en-US" sz="900" dirty="0"/>
              <a:t>–</a:t>
            </a:r>
            <a:r>
              <a:rPr lang="de-DE" sz="900" dirty="0"/>
              <a:t>1027.</a:t>
            </a:r>
            <a:endParaRPr lang="en-US" sz="900" dirty="0">
              <a:solidFill>
                <a:prstClr val="black"/>
              </a:solidFill>
              <a:cs typeface="Arial" panose="020B0604020202020204" pitchFamily="34" charset="0"/>
            </a:endParaRPr>
          </a:p>
        </p:txBody>
      </p:sp>
      <p:grpSp>
        <p:nvGrpSpPr>
          <p:cNvPr id="19" name="Group 18"/>
          <p:cNvGrpSpPr/>
          <p:nvPr/>
        </p:nvGrpSpPr>
        <p:grpSpPr>
          <a:xfrm>
            <a:off x="683568" y="1412778"/>
            <a:ext cx="3600400" cy="2124248"/>
            <a:chOff x="683568" y="1412776"/>
            <a:chExt cx="3600400" cy="2124248"/>
          </a:xfrm>
        </p:grpSpPr>
        <p:sp>
          <p:nvSpPr>
            <p:cNvPr id="20" name="Freeform: Shape 6"/>
            <p:cNvSpPr/>
            <p:nvPr/>
          </p:nvSpPr>
          <p:spPr>
            <a:xfrm>
              <a:off x="683568" y="1412776"/>
              <a:ext cx="3600000" cy="576000"/>
            </a:xfrm>
            <a:custGeom>
              <a:avLst/>
              <a:gdLst>
                <a:gd name="connsiteX0" fmla="*/ 0 w 3703883"/>
                <a:gd name="connsiteY0" fmla="*/ 0 h 1116001"/>
                <a:gd name="connsiteX1" fmla="*/ 3703883 w 3703883"/>
                <a:gd name="connsiteY1" fmla="*/ 0 h 1116001"/>
                <a:gd name="connsiteX2" fmla="*/ 3703883 w 3703883"/>
                <a:gd name="connsiteY2" fmla="*/ 1116001 h 1116001"/>
                <a:gd name="connsiteX3" fmla="*/ 0 w 3703883"/>
                <a:gd name="connsiteY3" fmla="*/ 1116001 h 1116001"/>
                <a:gd name="connsiteX4" fmla="*/ 0 w 3703883"/>
                <a:gd name="connsiteY4" fmla="*/ 0 h 1116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03883" h="1116001">
                  <a:moveTo>
                    <a:pt x="0" y="0"/>
                  </a:moveTo>
                  <a:lnTo>
                    <a:pt x="3703883" y="0"/>
                  </a:lnTo>
                  <a:lnTo>
                    <a:pt x="3703883" y="1116001"/>
                  </a:lnTo>
                  <a:lnTo>
                    <a:pt x="0" y="1116001"/>
                  </a:lnTo>
                  <a:lnTo>
                    <a:pt x="0" y="0"/>
                  </a:lnTo>
                  <a:close/>
                </a:path>
              </a:pathLst>
            </a:custGeom>
            <a:solidFill>
              <a:srgbClr val="FF0000"/>
            </a:solidFill>
            <a:ln w="19050">
              <a:solidFill>
                <a:schemeClr val="tx2"/>
              </a:solidFill>
            </a:ln>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36000" tIns="65024" rIns="36000" bIns="65024" numCol="1" spcCol="1270" anchor="ctr" anchorCtr="0">
              <a:noAutofit/>
            </a:bodyPr>
            <a:lstStyle/>
            <a:p>
              <a:pPr algn="ctr" defTabSz="711200">
                <a:lnSpc>
                  <a:spcPct val="90000"/>
                </a:lnSpc>
                <a:spcBef>
                  <a:spcPct val="0"/>
                </a:spcBef>
                <a:spcAft>
                  <a:spcPts val="600"/>
                </a:spcAft>
                <a:defRPr/>
              </a:pPr>
              <a:r>
                <a:rPr lang="en-GB" b="1" dirty="0">
                  <a:solidFill>
                    <a:prstClr val="white"/>
                  </a:solidFill>
                  <a:cs typeface="Arial" panose="020B0604020202020204" pitchFamily="34" charset="0"/>
                </a:rPr>
                <a:t>Primary objective</a:t>
              </a:r>
              <a:endParaRPr lang="en-GB" dirty="0">
                <a:solidFill>
                  <a:prstClr val="white"/>
                </a:solidFill>
                <a:cs typeface="Arial" panose="020B0604020202020204" pitchFamily="34" charset="0"/>
              </a:endParaRPr>
            </a:p>
          </p:txBody>
        </p:sp>
        <p:sp>
          <p:nvSpPr>
            <p:cNvPr id="21" name="Freeform: Shape 7"/>
            <p:cNvSpPr/>
            <p:nvPr/>
          </p:nvSpPr>
          <p:spPr>
            <a:xfrm>
              <a:off x="683568" y="1988840"/>
              <a:ext cx="3600400" cy="1548184"/>
            </a:xfrm>
            <a:custGeom>
              <a:avLst/>
              <a:gdLst>
                <a:gd name="connsiteX0" fmla="*/ 0 w 3703883"/>
                <a:gd name="connsiteY0" fmla="*/ 0 h 1844640"/>
                <a:gd name="connsiteX1" fmla="*/ 3703883 w 3703883"/>
                <a:gd name="connsiteY1" fmla="*/ 0 h 1844640"/>
                <a:gd name="connsiteX2" fmla="*/ 3703883 w 3703883"/>
                <a:gd name="connsiteY2" fmla="*/ 1844640 h 1844640"/>
                <a:gd name="connsiteX3" fmla="*/ 0 w 3703883"/>
                <a:gd name="connsiteY3" fmla="*/ 1844640 h 1844640"/>
                <a:gd name="connsiteX4" fmla="*/ 0 w 3703883"/>
                <a:gd name="connsiteY4" fmla="*/ 0 h 1844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03883" h="1844640">
                  <a:moveTo>
                    <a:pt x="0" y="0"/>
                  </a:moveTo>
                  <a:lnTo>
                    <a:pt x="3703883" y="0"/>
                  </a:lnTo>
                  <a:lnTo>
                    <a:pt x="3703883" y="1844640"/>
                  </a:lnTo>
                  <a:lnTo>
                    <a:pt x="0" y="1844640"/>
                  </a:lnTo>
                  <a:lnTo>
                    <a:pt x="0" y="0"/>
                  </a:lnTo>
                  <a:close/>
                </a:path>
              </a:pathLst>
            </a:custGeom>
            <a:noFill/>
            <a:ln w="19050">
              <a:solidFill>
                <a:schemeClr val="bg2">
                  <a:lumMod val="25000"/>
                  <a:alpha val="90000"/>
                </a:schemeClr>
              </a:solidFill>
            </a:ln>
          </p:spPr>
          <p:style>
            <a:lnRef idx="2">
              <a:schemeClr val="accent2">
                <a:tint val="40000"/>
                <a:alpha val="90000"/>
                <a:hueOff val="0"/>
                <a:satOff val="0"/>
                <a:lumOff val="0"/>
                <a:alphaOff val="0"/>
              </a:schemeClr>
            </a:lnRef>
            <a:fillRef idx="1">
              <a:schemeClr val="accent2">
                <a:tint val="40000"/>
                <a:alpha val="90000"/>
                <a:hueOff val="0"/>
                <a:satOff val="0"/>
                <a:lumOff val="0"/>
                <a:alphaOff val="0"/>
              </a:schemeClr>
            </a:fillRef>
            <a:effectRef idx="0">
              <a:schemeClr val="accent2">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108000" tIns="180000" rIns="108000" bIns="108000" numCol="1" spcCol="1270" anchor="t" anchorCtr="0">
              <a:noAutofit/>
            </a:bodyPr>
            <a:lstStyle/>
            <a:p>
              <a:pPr defTabSz="914400">
                <a:defRPr/>
              </a:pPr>
              <a:r>
                <a:rPr lang="en-US" sz="1600" dirty="0">
                  <a:solidFill>
                    <a:srgbClr val="FFC000"/>
                  </a:solidFill>
                  <a:cs typeface="Arial" panose="020B0604020202020204" pitchFamily="34" charset="0"/>
                </a:rPr>
                <a:t>Lotus I demonstrated that oral DYD was non-inferior to MVP for the presence of fetal heartbeats at 12 weeks of gestation</a:t>
              </a:r>
              <a:endParaRPr lang="en-GB" sz="1600" dirty="0">
                <a:solidFill>
                  <a:srgbClr val="FFC000"/>
                </a:solidFill>
                <a:cs typeface="Arial" panose="020B0604020202020204" pitchFamily="34" charset="0"/>
              </a:endParaRPr>
            </a:p>
            <a:p>
              <a:pPr marL="180000" lvl="1" indent="-180000" defTabSz="914400">
                <a:spcAft>
                  <a:spcPts val="1200"/>
                </a:spcAft>
                <a:buClr>
                  <a:srgbClr val="4E67C8"/>
                </a:buClr>
                <a:buFont typeface="Arial" panose="020B0604020202020204" pitchFamily="34" charset="0"/>
                <a:buChar char="•"/>
                <a:defRPr/>
              </a:pPr>
              <a:endParaRPr lang="en-GB" sz="1600" dirty="0">
                <a:solidFill>
                  <a:srgbClr val="FFC000"/>
                </a:solidFill>
              </a:endParaRPr>
            </a:p>
          </p:txBody>
        </p:sp>
      </p:grpSp>
      <p:sp>
        <p:nvSpPr>
          <p:cNvPr id="22" name="Freeform: Shape 6"/>
          <p:cNvSpPr/>
          <p:nvPr/>
        </p:nvSpPr>
        <p:spPr>
          <a:xfrm>
            <a:off x="683568" y="3825226"/>
            <a:ext cx="3600400" cy="575967"/>
          </a:xfrm>
          <a:custGeom>
            <a:avLst/>
            <a:gdLst>
              <a:gd name="connsiteX0" fmla="*/ 0 w 3703883"/>
              <a:gd name="connsiteY0" fmla="*/ 0 h 1116001"/>
              <a:gd name="connsiteX1" fmla="*/ 3703883 w 3703883"/>
              <a:gd name="connsiteY1" fmla="*/ 0 h 1116001"/>
              <a:gd name="connsiteX2" fmla="*/ 3703883 w 3703883"/>
              <a:gd name="connsiteY2" fmla="*/ 1116001 h 1116001"/>
              <a:gd name="connsiteX3" fmla="*/ 0 w 3703883"/>
              <a:gd name="connsiteY3" fmla="*/ 1116001 h 1116001"/>
              <a:gd name="connsiteX4" fmla="*/ 0 w 3703883"/>
              <a:gd name="connsiteY4" fmla="*/ 0 h 1116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03883" h="1116001">
                <a:moveTo>
                  <a:pt x="0" y="0"/>
                </a:moveTo>
                <a:lnTo>
                  <a:pt x="3703883" y="0"/>
                </a:lnTo>
                <a:lnTo>
                  <a:pt x="3703883" y="1116001"/>
                </a:lnTo>
                <a:lnTo>
                  <a:pt x="0" y="1116001"/>
                </a:lnTo>
                <a:lnTo>
                  <a:pt x="0" y="0"/>
                </a:lnTo>
                <a:close/>
              </a:path>
            </a:pathLst>
          </a:custGeom>
          <a:solidFill>
            <a:srgbClr val="FF0000"/>
          </a:solidFill>
          <a:ln w="19050">
            <a:solidFill>
              <a:schemeClr val="bg2">
                <a:lumMod val="75000"/>
              </a:schemeClr>
            </a:solidFill>
          </a:ln>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113792" tIns="65024" rIns="113792" bIns="65024" numCol="1" spcCol="1270" anchor="ctr" anchorCtr="0">
            <a:noAutofit/>
          </a:bodyPr>
          <a:lstStyle/>
          <a:p>
            <a:pPr algn="ctr" defTabSz="711200">
              <a:lnSpc>
                <a:spcPct val="90000"/>
              </a:lnSpc>
              <a:spcBef>
                <a:spcPct val="0"/>
              </a:spcBef>
              <a:spcAft>
                <a:spcPts val="600"/>
              </a:spcAft>
              <a:defRPr/>
            </a:pPr>
            <a:r>
              <a:rPr lang="en-GB" b="1" dirty="0">
                <a:solidFill>
                  <a:prstClr val="white"/>
                </a:solidFill>
                <a:cs typeface="Arial" panose="020B0604020202020204" pitchFamily="34" charset="0"/>
              </a:rPr>
              <a:t>Safety and tolerability</a:t>
            </a:r>
          </a:p>
        </p:txBody>
      </p:sp>
      <p:grpSp>
        <p:nvGrpSpPr>
          <p:cNvPr id="23" name="Group 22"/>
          <p:cNvGrpSpPr/>
          <p:nvPr/>
        </p:nvGrpSpPr>
        <p:grpSpPr>
          <a:xfrm>
            <a:off x="4788024" y="1412778"/>
            <a:ext cx="3600400" cy="2122329"/>
            <a:chOff x="4788024" y="1412776"/>
            <a:chExt cx="3600400" cy="2122329"/>
          </a:xfrm>
        </p:grpSpPr>
        <p:sp>
          <p:nvSpPr>
            <p:cNvPr id="24" name="Freeform: Shape 6"/>
            <p:cNvSpPr/>
            <p:nvPr/>
          </p:nvSpPr>
          <p:spPr>
            <a:xfrm>
              <a:off x="4788024" y="1412776"/>
              <a:ext cx="3600000" cy="576000"/>
            </a:xfrm>
            <a:custGeom>
              <a:avLst/>
              <a:gdLst>
                <a:gd name="connsiteX0" fmla="*/ 0 w 3703883"/>
                <a:gd name="connsiteY0" fmla="*/ 0 h 1116001"/>
                <a:gd name="connsiteX1" fmla="*/ 3703883 w 3703883"/>
                <a:gd name="connsiteY1" fmla="*/ 0 h 1116001"/>
                <a:gd name="connsiteX2" fmla="*/ 3703883 w 3703883"/>
                <a:gd name="connsiteY2" fmla="*/ 1116001 h 1116001"/>
                <a:gd name="connsiteX3" fmla="*/ 0 w 3703883"/>
                <a:gd name="connsiteY3" fmla="*/ 1116001 h 1116001"/>
                <a:gd name="connsiteX4" fmla="*/ 0 w 3703883"/>
                <a:gd name="connsiteY4" fmla="*/ 0 h 1116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03883" h="1116001">
                  <a:moveTo>
                    <a:pt x="0" y="0"/>
                  </a:moveTo>
                  <a:lnTo>
                    <a:pt x="3703883" y="0"/>
                  </a:lnTo>
                  <a:lnTo>
                    <a:pt x="3703883" y="1116001"/>
                  </a:lnTo>
                  <a:lnTo>
                    <a:pt x="0" y="1116001"/>
                  </a:lnTo>
                  <a:lnTo>
                    <a:pt x="0" y="0"/>
                  </a:lnTo>
                  <a:close/>
                </a:path>
              </a:pathLst>
            </a:custGeom>
            <a:solidFill>
              <a:srgbClr val="FF0000"/>
            </a:solidFill>
            <a:ln w="19050">
              <a:solidFill>
                <a:schemeClr val="accent5"/>
              </a:solidFill>
            </a:ln>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113792" tIns="65024" rIns="113792" bIns="65024" numCol="1" spcCol="1270" anchor="ctr" anchorCtr="0">
              <a:noAutofit/>
            </a:bodyPr>
            <a:lstStyle/>
            <a:p>
              <a:pPr algn="ctr" defTabSz="622300">
                <a:lnSpc>
                  <a:spcPct val="90000"/>
                </a:lnSpc>
                <a:spcBef>
                  <a:spcPct val="0"/>
                </a:spcBef>
                <a:spcAft>
                  <a:spcPct val="35000"/>
                </a:spcAft>
                <a:defRPr/>
              </a:pPr>
              <a:r>
                <a:rPr lang="en-GB" b="1" dirty="0">
                  <a:solidFill>
                    <a:prstClr val="white"/>
                  </a:solidFill>
                  <a:cs typeface="Arial" panose="020B0604020202020204" pitchFamily="34" charset="0"/>
                </a:rPr>
                <a:t>Secondary objectives</a:t>
              </a:r>
            </a:p>
          </p:txBody>
        </p:sp>
        <p:sp>
          <p:nvSpPr>
            <p:cNvPr id="25" name="Freeform: Shape 7"/>
            <p:cNvSpPr/>
            <p:nvPr/>
          </p:nvSpPr>
          <p:spPr>
            <a:xfrm>
              <a:off x="4788024" y="1988840"/>
              <a:ext cx="3600400" cy="1546265"/>
            </a:xfrm>
            <a:custGeom>
              <a:avLst/>
              <a:gdLst>
                <a:gd name="connsiteX0" fmla="*/ 0 w 3703883"/>
                <a:gd name="connsiteY0" fmla="*/ 0 h 1844640"/>
                <a:gd name="connsiteX1" fmla="*/ 3703883 w 3703883"/>
                <a:gd name="connsiteY1" fmla="*/ 0 h 1844640"/>
                <a:gd name="connsiteX2" fmla="*/ 3703883 w 3703883"/>
                <a:gd name="connsiteY2" fmla="*/ 1844640 h 1844640"/>
                <a:gd name="connsiteX3" fmla="*/ 0 w 3703883"/>
                <a:gd name="connsiteY3" fmla="*/ 1844640 h 1844640"/>
                <a:gd name="connsiteX4" fmla="*/ 0 w 3703883"/>
                <a:gd name="connsiteY4" fmla="*/ 0 h 1844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03883" h="1844640">
                  <a:moveTo>
                    <a:pt x="0" y="0"/>
                  </a:moveTo>
                  <a:lnTo>
                    <a:pt x="3703883" y="0"/>
                  </a:lnTo>
                  <a:lnTo>
                    <a:pt x="3703883" y="1844640"/>
                  </a:lnTo>
                  <a:lnTo>
                    <a:pt x="0" y="1844640"/>
                  </a:lnTo>
                  <a:lnTo>
                    <a:pt x="0" y="0"/>
                  </a:lnTo>
                  <a:close/>
                </a:path>
              </a:pathLst>
            </a:custGeom>
            <a:noFill/>
            <a:ln w="19050">
              <a:solidFill>
                <a:schemeClr val="bg2">
                  <a:lumMod val="50000"/>
                  <a:alpha val="90000"/>
                </a:schemeClr>
              </a:solidFill>
            </a:ln>
          </p:spPr>
          <p:style>
            <a:lnRef idx="2">
              <a:schemeClr val="accent2">
                <a:tint val="40000"/>
                <a:alpha val="90000"/>
                <a:hueOff val="0"/>
                <a:satOff val="0"/>
                <a:lumOff val="0"/>
                <a:alphaOff val="0"/>
              </a:schemeClr>
            </a:lnRef>
            <a:fillRef idx="1">
              <a:schemeClr val="accent2">
                <a:tint val="40000"/>
                <a:alpha val="90000"/>
                <a:hueOff val="0"/>
                <a:satOff val="0"/>
                <a:lumOff val="0"/>
                <a:alphaOff val="0"/>
              </a:schemeClr>
            </a:fillRef>
            <a:effectRef idx="0">
              <a:schemeClr val="accent2">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108000" tIns="180000" rIns="36000" bIns="108000" numCol="1" spcCol="1270" anchor="t" anchorCtr="0">
              <a:noAutofit/>
            </a:bodyPr>
            <a:lstStyle/>
            <a:p>
              <a:pPr defTabSz="914400">
                <a:defRPr/>
              </a:pPr>
              <a:r>
                <a:rPr lang="en-GB" sz="1600" dirty="0">
                  <a:solidFill>
                    <a:srgbClr val="FFC000"/>
                  </a:solidFill>
                  <a:cs typeface="Arial" panose="020B0604020202020204" pitchFamily="34" charset="0"/>
                </a:rPr>
                <a:t>Rates of positive pregnancy test, clinical pregnancy, live births and newborn assessments were similar between the two treatment groups</a:t>
              </a:r>
            </a:p>
          </p:txBody>
        </p:sp>
      </p:grpSp>
      <p:sp>
        <p:nvSpPr>
          <p:cNvPr id="26" name="Freeform: Shape 7"/>
          <p:cNvSpPr/>
          <p:nvPr/>
        </p:nvSpPr>
        <p:spPr>
          <a:xfrm>
            <a:off x="683568" y="4401288"/>
            <a:ext cx="3600000" cy="1511992"/>
          </a:xfrm>
          <a:custGeom>
            <a:avLst/>
            <a:gdLst>
              <a:gd name="connsiteX0" fmla="*/ 0 w 3703883"/>
              <a:gd name="connsiteY0" fmla="*/ 0 h 1844640"/>
              <a:gd name="connsiteX1" fmla="*/ 3703883 w 3703883"/>
              <a:gd name="connsiteY1" fmla="*/ 0 h 1844640"/>
              <a:gd name="connsiteX2" fmla="*/ 3703883 w 3703883"/>
              <a:gd name="connsiteY2" fmla="*/ 1844640 h 1844640"/>
              <a:gd name="connsiteX3" fmla="*/ 0 w 3703883"/>
              <a:gd name="connsiteY3" fmla="*/ 1844640 h 1844640"/>
              <a:gd name="connsiteX4" fmla="*/ 0 w 3703883"/>
              <a:gd name="connsiteY4" fmla="*/ 0 h 1844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03883" h="1844640">
                <a:moveTo>
                  <a:pt x="0" y="0"/>
                </a:moveTo>
                <a:lnTo>
                  <a:pt x="3703883" y="0"/>
                </a:lnTo>
                <a:lnTo>
                  <a:pt x="3703883" y="1844640"/>
                </a:lnTo>
                <a:lnTo>
                  <a:pt x="0" y="1844640"/>
                </a:lnTo>
                <a:lnTo>
                  <a:pt x="0" y="0"/>
                </a:lnTo>
                <a:close/>
              </a:path>
            </a:pathLst>
          </a:custGeom>
          <a:noFill/>
          <a:ln w="19050">
            <a:solidFill>
              <a:schemeClr val="bg2">
                <a:lumMod val="75000"/>
                <a:alpha val="90000"/>
              </a:schemeClr>
            </a:solidFill>
          </a:ln>
        </p:spPr>
        <p:style>
          <a:lnRef idx="2">
            <a:schemeClr val="accent2">
              <a:tint val="40000"/>
              <a:alpha val="90000"/>
              <a:hueOff val="0"/>
              <a:satOff val="0"/>
              <a:lumOff val="0"/>
              <a:alphaOff val="0"/>
            </a:schemeClr>
          </a:lnRef>
          <a:fillRef idx="1">
            <a:schemeClr val="accent2">
              <a:tint val="40000"/>
              <a:alpha val="90000"/>
              <a:hueOff val="0"/>
              <a:satOff val="0"/>
              <a:lumOff val="0"/>
              <a:alphaOff val="0"/>
            </a:schemeClr>
          </a:fillRef>
          <a:effectRef idx="0">
            <a:schemeClr val="accent2">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108000" tIns="180000" rIns="108000" bIns="108000" numCol="1" spcCol="1270" anchor="t" anchorCtr="0">
            <a:noAutofit/>
          </a:bodyPr>
          <a:lstStyle/>
          <a:p>
            <a:pPr defTabSz="914400">
              <a:defRPr/>
            </a:pPr>
            <a:r>
              <a:rPr lang="en-US" sz="1600" spc="-10" dirty="0">
                <a:solidFill>
                  <a:srgbClr val="FFC000"/>
                </a:solidFill>
                <a:cs typeface="Arial" panose="020B0604020202020204" pitchFamily="34" charset="0"/>
              </a:rPr>
              <a:t>Oral DYD treatment had a similar safety profile to MVP, with no new safety concerns identified in this study</a:t>
            </a:r>
          </a:p>
          <a:p>
            <a:pPr defTabSz="914400">
              <a:defRPr/>
            </a:pPr>
            <a:endParaRPr lang="en-GB" sz="1600" dirty="0">
              <a:solidFill>
                <a:prstClr val="black"/>
              </a:solidFill>
              <a:cs typeface="Arial" panose="020B0604020202020204" pitchFamily="34" charset="0"/>
            </a:endParaRPr>
          </a:p>
        </p:txBody>
      </p:sp>
      <p:sp>
        <p:nvSpPr>
          <p:cNvPr id="27" name="Freeform: Shape 6"/>
          <p:cNvSpPr/>
          <p:nvPr/>
        </p:nvSpPr>
        <p:spPr>
          <a:xfrm>
            <a:off x="4788024" y="3825226"/>
            <a:ext cx="3600400" cy="575967"/>
          </a:xfrm>
          <a:custGeom>
            <a:avLst/>
            <a:gdLst>
              <a:gd name="connsiteX0" fmla="*/ 0 w 3703883"/>
              <a:gd name="connsiteY0" fmla="*/ 0 h 1116001"/>
              <a:gd name="connsiteX1" fmla="*/ 3703883 w 3703883"/>
              <a:gd name="connsiteY1" fmla="*/ 0 h 1116001"/>
              <a:gd name="connsiteX2" fmla="*/ 3703883 w 3703883"/>
              <a:gd name="connsiteY2" fmla="*/ 1116001 h 1116001"/>
              <a:gd name="connsiteX3" fmla="*/ 0 w 3703883"/>
              <a:gd name="connsiteY3" fmla="*/ 1116001 h 1116001"/>
              <a:gd name="connsiteX4" fmla="*/ 0 w 3703883"/>
              <a:gd name="connsiteY4" fmla="*/ 0 h 1116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03883" h="1116001">
                <a:moveTo>
                  <a:pt x="0" y="0"/>
                </a:moveTo>
                <a:lnTo>
                  <a:pt x="3703883" y="0"/>
                </a:lnTo>
                <a:lnTo>
                  <a:pt x="3703883" y="1116001"/>
                </a:lnTo>
                <a:lnTo>
                  <a:pt x="0" y="1116001"/>
                </a:lnTo>
                <a:lnTo>
                  <a:pt x="0" y="0"/>
                </a:lnTo>
                <a:close/>
              </a:path>
            </a:pathLst>
          </a:custGeom>
          <a:solidFill>
            <a:srgbClr val="FF0000"/>
          </a:solidFill>
          <a:ln w="19050">
            <a:solidFill>
              <a:schemeClr val="tx2"/>
            </a:solidFill>
          </a:ln>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113792" tIns="65024" rIns="113792" bIns="65024" numCol="1" spcCol="1270" anchor="ctr" anchorCtr="0">
            <a:noAutofit/>
          </a:bodyPr>
          <a:lstStyle/>
          <a:p>
            <a:pPr algn="ctr" defTabSz="711200">
              <a:lnSpc>
                <a:spcPct val="90000"/>
              </a:lnSpc>
              <a:spcBef>
                <a:spcPct val="0"/>
              </a:spcBef>
              <a:spcAft>
                <a:spcPts val="600"/>
              </a:spcAft>
              <a:defRPr/>
            </a:pPr>
            <a:r>
              <a:rPr lang="en-GB" b="1" dirty="0">
                <a:solidFill>
                  <a:prstClr val="white"/>
                </a:solidFill>
                <a:cs typeface="Arial" panose="020B0604020202020204" pitchFamily="34" charset="0"/>
              </a:rPr>
              <a:t>Implications</a:t>
            </a:r>
          </a:p>
        </p:txBody>
      </p:sp>
      <p:sp>
        <p:nvSpPr>
          <p:cNvPr id="28" name="Freeform: Shape 7"/>
          <p:cNvSpPr/>
          <p:nvPr/>
        </p:nvSpPr>
        <p:spPr>
          <a:xfrm>
            <a:off x="4788024" y="4401288"/>
            <a:ext cx="3600000" cy="1512000"/>
          </a:xfrm>
          <a:custGeom>
            <a:avLst/>
            <a:gdLst>
              <a:gd name="connsiteX0" fmla="*/ 0 w 3703883"/>
              <a:gd name="connsiteY0" fmla="*/ 0 h 1844640"/>
              <a:gd name="connsiteX1" fmla="*/ 3703883 w 3703883"/>
              <a:gd name="connsiteY1" fmla="*/ 0 h 1844640"/>
              <a:gd name="connsiteX2" fmla="*/ 3703883 w 3703883"/>
              <a:gd name="connsiteY2" fmla="*/ 1844640 h 1844640"/>
              <a:gd name="connsiteX3" fmla="*/ 0 w 3703883"/>
              <a:gd name="connsiteY3" fmla="*/ 1844640 h 1844640"/>
              <a:gd name="connsiteX4" fmla="*/ 0 w 3703883"/>
              <a:gd name="connsiteY4" fmla="*/ 0 h 1844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03883" h="1844640">
                <a:moveTo>
                  <a:pt x="0" y="0"/>
                </a:moveTo>
                <a:lnTo>
                  <a:pt x="3703883" y="0"/>
                </a:lnTo>
                <a:lnTo>
                  <a:pt x="3703883" y="1844640"/>
                </a:lnTo>
                <a:lnTo>
                  <a:pt x="0" y="1844640"/>
                </a:lnTo>
                <a:lnTo>
                  <a:pt x="0" y="0"/>
                </a:lnTo>
                <a:close/>
              </a:path>
            </a:pathLst>
          </a:custGeom>
          <a:noFill/>
          <a:ln w="19050">
            <a:solidFill>
              <a:schemeClr val="tx1">
                <a:alpha val="90000"/>
              </a:schemeClr>
            </a:solidFill>
          </a:ln>
        </p:spPr>
        <p:style>
          <a:lnRef idx="2">
            <a:schemeClr val="accent2">
              <a:tint val="40000"/>
              <a:alpha val="90000"/>
              <a:hueOff val="0"/>
              <a:satOff val="0"/>
              <a:lumOff val="0"/>
              <a:alphaOff val="0"/>
            </a:schemeClr>
          </a:lnRef>
          <a:fillRef idx="1">
            <a:schemeClr val="accent2">
              <a:tint val="40000"/>
              <a:alpha val="90000"/>
              <a:hueOff val="0"/>
              <a:satOff val="0"/>
              <a:lumOff val="0"/>
              <a:alphaOff val="0"/>
            </a:schemeClr>
          </a:fillRef>
          <a:effectRef idx="0">
            <a:schemeClr val="accent2">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108000" tIns="108000" rIns="108000" bIns="108000" numCol="1" spcCol="1270" anchor="t" anchorCtr="0">
            <a:noAutofit/>
          </a:bodyPr>
          <a:lstStyle/>
          <a:p>
            <a:pPr defTabSz="914400">
              <a:defRPr/>
            </a:pPr>
            <a:r>
              <a:rPr lang="en-US" sz="1600" dirty="0">
                <a:solidFill>
                  <a:srgbClr val="FFC000"/>
                </a:solidFill>
                <a:cs typeface="Arial" panose="020B0604020202020204" pitchFamily="34" charset="0"/>
              </a:rPr>
              <a:t>Oral DYD may replace MVP as the standard of care for luteal support in IVF, owing to the ease of oral administration</a:t>
            </a:r>
            <a:endParaRPr lang="de-DE" sz="1600" spc="-40" dirty="0">
              <a:solidFill>
                <a:srgbClr val="FFC000"/>
              </a:solidFill>
              <a:cs typeface="Arial" panose="020B0604020202020204" pitchFamily="34" charset="0"/>
            </a:endParaRPr>
          </a:p>
        </p:txBody>
      </p:sp>
    </p:spTree>
    <p:extLst>
      <p:ext uri="{BB962C8B-B14F-4D97-AF65-F5344CB8AC3E}">
        <p14:creationId xmlns:p14="http://schemas.microsoft.com/office/powerpoint/2010/main" val="224770168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1378" name="Title 1"/>
          <p:cNvSpPr>
            <a:spLocks noGrp="1"/>
          </p:cNvSpPr>
          <p:nvPr>
            <p:ph type="title"/>
          </p:nvPr>
        </p:nvSpPr>
        <p:spPr>
          <a:xfrm>
            <a:off x="519902" y="460859"/>
            <a:ext cx="8702675" cy="927100"/>
          </a:xfrm>
        </p:spPr>
        <p:txBody>
          <a:bodyPr/>
          <a:lstStyle/>
          <a:p>
            <a:r>
              <a:rPr lang="en-US" altLang="en-US" dirty="0">
                <a:solidFill>
                  <a:srgbClr val="FFFF00"/>
                </a:solidFill>
              </a:rPr>
              <a:t>Transformation of the Endometrium</a:t>
            </a:r>
            <a:r>
              <a:rPr lang="en-US" altLang="en-US" baseline="30000" dirty="0">
                <a:solidFill>
                  <a:srgbClr val="FFFF00"/>
                </a:solidFill>
              </a:rPr>
              <a:t>1</a:t>
            </a:r>
          </a:p>
        </p:txBody>
      </p:sp>
      <p:sp>
        <p:nvSpPr>
          <p:cNvPr id="101380" name="Content Placeholder 100"/>
          <p:cNvSpPr txBox="1">
            <a:spLocks/>
          </p:cNvSpPr>
          <p:nvPr/>
        </p:nvSpPr>
        <p:spPr bwMode="gray">
          <a:xfrm>
            <a:off x="356393" y="6241703"/>
            <a:ext cx="6354486" cy="326243"/>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lvl="0" fontAlgn="base">
              <a:lnSpc>
                <a:spcPct val="95000"/>
              </a:lnSpc>
              <a:spcBef>
                <a:spcPct val="30000"/>
              </a:spcBef>
              <a:spcAft>
                <a:spcPct val="20000"/>
              </a:spcAft>
              <a:buClr>
                <a:schemeClr val="tx1"/>
              </a:buClr>
              <a:buSzPct val="110000"/>
              <a:defRPr sz="800"/>
            </a:lvl1pPr>
            <a:lvl2pPr marL="742950" indent="-285750" eaLnBrk="0" hangingPunct="0">
              <a:spcBef>
                <a:spcPct val="0"/>
              </a:spcBef>
              <a:spcAft>
                <a:spcPct val="30000"/>
              </a:spcAft>
              <a:buChar char="•"/>
              <a:defRPr sz="2000">
                <a:latin typeface="Arial" charset="0"/>
              </a:defRPr>
            </a:lvl2pPr>
            <a:lvl3pPr marL="1143000" indent="-228600" eaLnBrk="0" hangingPunct="0">
              <a:spcBef>
                <a:spcPct val="0"/>
              </a:spcBef>
              <a:spcAft>
                <a:spcPct val="30000"/>
              </a:spcAft>
              <a:buChar char="–"/>
              <a:defRPr sz="1600">
                <a:latin typeface="Arial" charset="0"/>
              </a:defRPr>
            </a:lvl3pPr>
            <a:lvl4pPr marL="1600200" indent="-228600" eaLnBrk="0" hangingPunct="0">
              <a:spcBef>
                <a:spcPct val="0"/>
              </a:spcBef>
              <a:spcAft>
                <a:spcPct val="30000"/>
              </a:spcAft>
              <a:buChar char="•"/>
              <a:defRPr sz="1600">
                <a:latin typeface="Arial" charset="0"/>
              </a:defRPr>
            </a:lvl4pPr>
            <a:lvl5pPr marL="2057400" indent="-228600" eaLnBrk="0" hangingPunct="0">
              <a:spcBef>
                <a:spcPct val="0"/>
              </a:spcBef>
              <a:spcAft>
                <a:spcPct val="30000"/>
              </a:spcAft>
              <a:buChar char="–"/>
              <a:defRPr sz="1600">
                <a:latin typeface="Arial" charset="0"/>
              </a:defRPr>
            </a:lvl5pPr>
            <a:lvl6pPr marL="2514600" indent="-228600" eaLnBrk="0" fontAlgn="base" hangingPunct="0">
              <a:spcBef>
                <a:spcPct val="0"/>
              </a:spcBef>
              <a:spcAft>
                <a:spcPct val="30000"/>
              </a:spcAft>
              <a:buChar char="–"/>
              <a:defRPr sz="1600">
                <a:latin typeface="Arial" charset="0"/>
              </a:defRPr>
            </a:lvl6pPr>
            <a:lvl7pPr marL="2971800" indent="-228600" eaLnBrk="0" fontAlgn="base" hangingPunct="0">
              <a:spcBef>
                <a:spcPct val="0"/>
              </a:spcBef>
              <a:spcAft>
                <a:spcPct val="30000"/>
              </a:spcAft>
              <a:buChar char="–"/>
              <a:defRPr sz="1600">
                <a:latin typeface="Arial" charset="0"/>
              </a:defRPr>
            </a:lvl7pPr>
            <a:lvl8pPr marL="3429000" indent="-228600" eaLnBrk="0" fontAlgn="base" hangingPunct="0">
              <a:spcBef>
                <a:spcPct val="0"/>
              </a:spcBef>
              <a:spcAft>
                <a:spcPct val="30000"/>
              </a:spcAft>
              <a:buChar char="–"/>
              <a:defRPr sz="1600">
                <a:latin typeface="Arial" charset="0"/>
              </a:defRPr>
            </a:lvl8pPr>
            <a:lvl9pPr marL="3886200" indent="-228600" eaLnBrk="0" fontAlgn="base" hangingPunct="0">
              <a:spcBef>
                <a:spcPct val="0"/>
              </a:spcBef>
              <a:spcAft>
                <a:spcPct val="30000"/>
              </a:spcAft>
              <a:buChar char="–"/>
              <a:defRPr sz="1600">
                <a:latin typeface="Arial" charset="0"/>
              </a:defRPr>
            </a:lvl9pPr>
          </a:lstStyle>
          <a:p>
            <a:r>
              <a:rPr lang="en-GB" dirty="0"/>
              <a:t>Reprinted by permission from the American Society for Reproductive Medicine (1. </a:t>
            </a:r>
            <a:r>
              <a:rPr lang="en-IN" dirty="0"/>
              <a:t>King RJ, Whitehead MI. Assessment of the potency of orally administered progestins in women. </a:t>
            </a:r>
            <a:r>
              <a:rPr lang="en-IN" i="1" dirty="0"/>
              <a:t>Fertil Steril</a:t>
            </a:r>
            <a:r>
              <a:rPr lang="en-IN" dirty="0"/>
              <a:t> 1986;46(6):1062–1066</a:t>
            </a:r>
            <a:r>
              <a:rPr lang="en-GB" dirty="0"/>
              <a:t>)</a:t>
            </a:r>
          </a:p>
        </p:txBody>
      </p:sp>
      <p:sp>
        <p:nvSpPr>
          <p:cNvPr id="6" name="Rounded Rectangle 5"/>
          <p:cNvSpPr/>
          <p:nvPr/>
        </p:nvSpPr>
        <p:spPr bwMode="auto">
          <a:xfrm>
            <a:off x="508649" y="1364102"/>
            <a:ext cx="8236800" cy="3780000"/>
          </a:xfrm>
          <a:prstGeom prst="roundRect">
            <a:avLst>
              <a:gd name="adj" fmla="val 9789"/>
            </a:avLst>
          </a:prstGeom>
          <a:noFill/>
          <a:ln w="28575" cap="flat" cmpd="sng" algn="ctr">
            <a:solidFill>
              <a:srgbClr val="D8027F"/>
            </a:solidFill>
            <a:prstDash val="solid"/>
            <a:round/>
            <a:headEnd type="none" w="med" len="med"/>
            <a:tailEnd type="none" w="med" len="med"/>
          </a:ln>
          <a:effectLst/>
          <a:extLst/>
        </p:spPr>
        <p:txBody>
          <a:bodyPr vert="horz" wrap="square" lIns="0" tIns="0" rIns="0" bIns="0" numCol="1" rtlCol="0" anchor="ctr" anchorCtr="0" compatLnSpc="1">
            <a:prstTxWarp prst="textNoShape">
              <a:avLst/>
            </a:prstTxWarp>
            <a:spAutoFit/>
          </a:bodyPr>
          <a:lstStyle/>
          <a:p>
            <a:pPr marL="0" marR="0" indent="0" algn="ctr" defTabSz="914400" rtl="0" eaLnBrk="1" fontAlgn="base" latinLnBrk="0" hangingPunct="1">
              <a:lnSpc>
                <a:spcPct val="100000"/>
              </a:lnSpc>
              <a:spcBef>
                <a:spcPct val="50000"/>
              </a:spcBef>
              <a:spcAft>
                <a:spcPct val="50000"/>
              </a:spcAft>
              <a:buClrTx/>
              <a:buSzTx/>
              <a:buFontTx/>
              <a:buNone/>
              <a:tabLst/>
            </a:pPr>
            <a:endParaRPr kumimoji="0" lang="en-GB" sz="2000" b="0" i="0" u="none" strike="noStrike" cap="none" normalizeH="0" baseline="0" dirty="0">
              <a:ln>
                <a:noFill/>
              </a:ln>
              <a:solidFill>
                <a:schemeClr val="tx1"/>
              </a:solidFill>
              <a:effectLst/>
              <a:latin typeface="Arial" charset="0"/>
            </a:endParaRPr>
          </a:p>
        </p:txBody>
      </p:sp>
      <p:sp>
        <p:nvSpPr>
          <p:cNvPr id="9" name="TextBox 8"/>
          <p:cNvSpPr txBox="1"/>
          <p:nvPr/>
        </p:nvSpPr>
        <p:spPr>
          <a:xfrm>
            <a:off x="508649" y="5201528"/>
            <a:ext cx="8236800" cy="715089"/>
          </a:xfrm>
          <a:prstGeom prst="roundRect">
            <a:avLst/>
          </a:prstGeom>
          <a:solidFill>
            <a:srgbClr val="D8027F"/>
          </a:solidFill>
          <a:ln>
            <a:noFill/>
          </a:ln>
        </p:spPr>
        <p:txBody>
          <a:bodyPr wrap="square" rtlCol="0">
            <a:spAutoFit/>
          </a:bodyPr>
          <a:lstStyle/>
          <a:p>
            <a:r>
              <a:rPr lang="en-GB" sz="1800" b="1" dirty="0">
                <a:solidFill>
                  <a:schemeClr val="bg1"/>
                </a:solidFill>
              </a:rPr>
              <a:t>Dydrogesterone induces in-phase secretory  transformation of the endometrium at recommended dosage</a:t>
            </a:r>
            <a:r>
              <a:rPr lang="en-GB" sz="1800" b="1" baseline="30000" dirty="0">
                <a:solidFill>
                  <a:schemeClr val="bg1"/>
                </a:solidFill>
              </a:rPr>
              <a:t>1</a:t>
            </a:r>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47053" y="1676400"/>
            <a:ext cx="7020921"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452998" y="5901975"/>
            <a:ext cx="7393943" cy="338554"/>
          </a:xfrm>
          <a:prstGeom prst="rect">
            <a:avLst/>
          </a:prstGeom>
          <a:noFill/>
        </p:spPr>
        <p:txBody>
          <a:bodyPr wrap="square" lIns="36000" rIns="0" rtlCol="0">
            <a:spAutoFit/>
          </a:bodyPr>
          <a:lstStyle/>
          <a:p>
            <a:pPr algn="l">
              <a:spcBef>
                <a:spcPts val="0"/>
              </a:spcBef>
              <a:spcAft>
                <a:spcPts val="0"/>
              </a:spcAft>
            </a:pPr>
            <a:r>
              <a:rPr lang="en-GB" sz="800" baseline="30000" dirty="0"/>
              <a:t>a</a:t>
            </a:r>
            <a:r>
              <a:rPr lang="en-GB" sz="800" dirty="0"/>
              <a:t>Postmenopausal women were treated with conjugated estrogens (every day) and an oral progestogen (for the last 6–12 days of the month); curettage was performed to obtain endometria after 6 days of progestogen treatment</a:t>
            </a:r>
          </a:p>
        </p:txBody>
      </p:sp>
      <p:sp>
        <p:nvSpPr>
          <p:cNvPr id="10" name="Slide Number Placeholder 2">
            <a:extLst>
              <a:ext uri="{FF2B5EF4-FFF2-40B4-BE49-F238E27FC236}">
                <a16:creationId xmlns:a16="http://schemas.microsoft.com/office/drawing/2014/main" xmlns="" id="{AC78A61D-E16B-48E3-A81C-90C2B1C14444}"/>
              </a:ext>
            </a:extLst>
          </p:cNvPr>
          <p:cNvSpPr txBox="1">
            <a:spLocks/>
          </p:cNvSpPr>
          <p:nvPr/>
        </p:nvSpPr>
        <p:spPr>
          <a:xfrm>
            <a:off x="78056" y="6407532"/>
            <a:ext cx="415659" cy="283464"/>
          </a:xfrm>
          <a:prstGeom prst="rect">
            <a:avLst/>
          </a:prstGeom>
        </p:spPr>
        <p:txBody>
          <a:bodyPr vert="horz" lIns="91440" tIns="45720" rIns="91440" bIns="45720" rtlCol="0" anchor="ctr"/>
          <a:lstStyle>
            <a:defPPr>
              <a:defRPr lang="en-US"/>
            </a:defPPr>
            <a:lvl1pPr marL="0" algn="l" defTabSz="914400" rtl="0" eaLnBrk="1" latinLnBrk="0" hangingPunct="1">
              <a:defRPr sz="10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A2885E78-1F86-4A3D-9EE1-B0103B1CEF15}" type="slidenum">
              <a:rPr lang="en-US" smtClean="0">
                <a:solidFill>
                  <a:srgbClr val="000000"/>
                </a:solidFill>
              </a:rPr>
              <a:pPr/>
              <a:t>6</a:t>
            </a:fld>
            <a:endParaRPr lang="en-US" dirty="0">
              <a:solidFill>
                <a:srgbClr val="000000"/>
              </a:solidFill>
            </a:endParaRPr>
          </a:p>
        </p:txBody>
      </p:sp>
    </p:spTree>
    <p:extLst>
      <p:ext uri="{BB962C8B-B14F-4D97-AF65-F5344CB8AC3E}">
        <p14:creationId xmlns:p14="http://schemas.microsoft.com/office/powerpoint/2010/main" val="3877684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sp>
        <p:nvSpPr>
          <p:cNvPr id="3" name="Text Placeholder 2"/>
          <p:cNvSpPr>
            <a:spLocks noGrp="1"/>
          </p:cNvSpPr>
          <p:nvPr>
            <p:ph type="body" sz="quarter" idx="15"/>
          </p:nvPr>
        </p:nvSpPr>
        <p:spPr/>
        <p:txBody>
          <a:bodyPr/>
          <a:lstStyle/>
          <a:p>
            <a:endParaRPr lang="tr-TR" dirty="0"/>
          </a:p>
        </p:txBody>
      </p:sp>
      <p:pic>
        <p:nvPicPr>
          <p:cNvPr id="419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075" y="116632"/>
            <a:ext cx="8786924" cy="21120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98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9075" y="2420888"/>
            <a:ext cx="8786924" cy="41764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8353256" y="55066"/>
            <a:ext cx="652743" cy="369332"/>
          </a:xfrm>
          <a:prstGeom prst="rect">
            <a:avLst/>
          </a:prstGeom>
          <a:solidFill>
            <a:srgbClr val="FFFF00"/>
          </a:solidFill>
        </p:spPr>
        <p:txBody>
          <a:bodyPr wrap="none" rtlCol="0">
            <a:spAutoFit/>
          </a:bodyPr>
          <a:lstStyle/>
          <a:p>
            <a:r>
              <a:rPr lang="tr-TR" dirty="0" smtClean="0">
                <a:solidFill>
                  <a:srgbClr val="FF0000"/>
                </a:solidFill>
              </a:rPr>
              <a:t>2018</a:t>
            </a:r>
            <a:endParaRPr lang="tr-TR" dirty="0">
              <a:solidFill>
                <a:srgbClr val="FF0000"/>
              </a:solidFill>
            </a:endParaRPr>
          </a:p>
        </p:txBody>
      </p:sp>
      <p:cxnSp>
        <p:nvCxnSpPr>
          <p:cNvPr id="5" name="Straight Arrow Connector 4"/>
          <p:cNvCxnSpPr/>
          <p:nvPr/>
        </p:nvCxnSpPr>
        <p:spPr>
          <a:xfrm>
            <a:off x="3131840" y="4941168"/>
            <a:ext cx="5472608" cy="0"/>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47269082"/>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27989" y="116632"/>
            <a:ext cx="8229600" cy="914400"/>
          </a:xfrm>
        </p:spPr>
        <p:txBody>
          <a:bodyPr/>
          <a:lstStyle/>
          <a:p>
            <a:r>
              <a:rPr lang="en-US" dirty="0">
                <a:solidFill>
                  <a:srgbClr val="FFFF00"/>
                </a:solidFill>
              </a:rPr>
              <a:t>Result of Lotus II - Vaginal Gel</a:t>
            </a:r>
          </a:p>
        </p:txBody>
      </p:sp>
      <p:sp>
        <p:nvSpPr>
          <p:cNvPr id="10" name="Content Placeholder 9"/>
          <p:cNvSpPr>
            <a:spLocks noGrp="1"/>
          </p:cNvSpPr>
          <p:nvPr>
            <p:ph idx="4294967295"/>
          </p:nvPr>
        </p:nvSpPr>
        <p:spPr>
          <a:xfrm>
            <a:off x="600708" y="1694224"/>
            <a:ext cx="8543292" cy="3535040"/>
          </a:xfrm>
        </p:spPr>
        <p:txBody>
          <a:bodyPr>
            <a:normAutofit fontScale="92500" lnSpcReduction="20000"/>
          </a:bodyPr>
          <a:lstStyle/>
          <a:p>
            <a:pPr marL="0" indent="0">
              <a:buNone/>
            </a:pPr>
            <a:r>
              <a:rPr lang="en-US" altLang="en-US" dirty="0"/>
              <a:t>A randomized, open-label, multicenter study comparing oral dydrogesterone with 8% MVP gel for luteal phase support during IVF</a:t>
            </a:r>
            <a:endParaRPr lang="en-US" altLang="en-US" baseline="30000" dirty="0"/>
          </a:p>
          <a:p>
            <a:pPr>
              <a:buClr>
                <a:schemeClr val="tx1"/>
              </a:buClr>
            </a:pPr>
            <a:r>
              <a:rPr lang="en-US" altLang="en-US" sz="1200" b="1" dirty="0">
                <a:solidFill>
                  <a:srgbClr val="FFC000"/>
                </a:solidFill>
              </a:rPr>
              <a:t>Oral DYD 30 mg </a:t>
            </a:r>
            <a:r>
              <a:rPr lang="en-US" altLang="en-US" sz="1200" i="1" dirty="0">
                <a:solidFill>
                  <a:srgbClr val="FFC000"/>
                </a:solidFill>
              </a:rPr>
              <a:t>vs.</a:t>
            </a:r>
            <a:r>
              <a:rPr lang="en-US" altLang="en-US" sz="1200" b="1" dirty="0">
                <a:solidFill>
                  <a:srgbClr val="FFC000"/>
                </a:solidFill>
              </a:rPr>
              <a:t>8% MVP gel 90 mg </a:t>
            </a:r>
            <a:r>
              <a:rPr lang="en-US" altLang="en-US" sz="1200" dirty="0">
                <a:solidFill>
                  <a:srgbClr val="FFC000"/>
                </a:solidFill>
              </a:rPr>
              <a:t>daily, starting on the day of oocyte retrieval until 12 weeks of gestation</a:t>
            </a:r>
          </a:p>
          <a:p>
            <a:pPr>
              <a:buClr>
                <a:schemeClr val="tx1"/>
              </a:buClr>
            </a:pPr>
            <a:r>
              <a:rPr lang="en-US" altLang="en-US" sz="1200" b="1" dirty="0">
                <a:solidFill>
                  <a:srgbClr val="FFC000"/>
                </a:solidFill>
              </a:rPr>
              <a:t>Conducted at 37 sites: </a:t>
            </a:r>
            <a:r>
              <a:rPr lang="en-US" altLang="en-US" sz="1200" dirty="0">
                <a:solidFill>
                  <a:srgbClr val="FFC000"/>
                </a:solidFill>
              </a:rPr>
              <a:t>Australia, Belgium, China, Germany, Hong Kong, India, Russia, Singapore, Thailand, Ukraine</a:t>
            </a:r>
          </a:p>
          <a:p>
            <a:pPr>
              <a:buClr>
                <a:schemeClr val="tx1"/>
              </a:buClr>
            </a:pPr>
            <a:endParaRPr lang="en-US" altLang="en-US" sz="1200" dirty="0">
              <a:solidFill>
                <a:srgbClr val="FFC000"/>
              </a:solidFill>
            </a:endParaRPr>
          </a:p>
          <a:p>
            <a:pPr>
              <a:buClr>
                <a:schemeClr val="tx1"/>
              </a:buClr>
            </a:pPr>
            <a:endParaRPr lang="en-US" altLang="en-US" sz="1200" dirty="0">
              <a:solidFill>
                <a:srgbClr val="FFC000"/>
              </a:solidFill>
            </a:endParaRPr>
          </a:p>
          <a:p>
            <a:pPr>
              <a:buClr>
                <a:schemeClr val="tx1"/>
              </a:buClr>
            </a:pPr>
            <a:endParaRPr lang="en-US" altLang="en-US" sz="1200" dirty="0">
              <a:solidFill>
                <a:srgbClr val="FFC000"/>
              </a:solidFill>
            </a:endParaRPr>
          </a:p>
          <a:p>
            <a:pPr>
              <a:buClr>
                <a:schemeClr val="tx1"/>
              </a:buClr>
            </a:pPr>
            <a:endParaRPr lang="en-US" altLang="en-US" sz="1200" dirty="0"/>
          </a:p>
          <a:p>
            <a:pPr>
              <a:buClr>
                <a:schemeClr val="tx1"/>
              </a:buClr>
            </a:pPr>
            <a:endParaRPr lang="en-US" altLang="en-US" sz="1200" dirty="0"/>
          </a:p>
          <a:p>
            <a:pPr>
              <a:buClr>
                <a:schemeClr val="tx1"/>
              </a:buClr>
            </a:pPr>
            <a:endParaRPr lang="en-US" altLang="en-US" sz="1200" dirty="0"/>
          </a:p>
          <a:p>
            <a:pPr>
              <a:buClr>
                <a:schemeClr val="tx1"/>
              </a:buClr>
            </a:pPr>
            <a:endParaRPr lang="en-US" altLang="en-US" sz="1200" dirty="0"/>
          </a:p>
          <a:p>
            <a:pPr>
              <a:buClr>
                <a:schemeClr val="tx1"/>
              </a:buClr>
            </a:pPr>
            <a:endParaRPr lang="en-US" altLang="en-US" sz="1200" dirty="0"/>
          </a:p>
          <a:p>
            <a:pPr>
              <a:buClr>
                <a:schemeClr val="tx1"/>
              </a:buClr>
            </a:pPr>
            <a:endParaRPr lang="en-US" altLang="en-US" sz="1200" dirty="0"/>
          </a:p>
          <a:p>
            <a:pPr>
              <a:buClr>
                <a:schemeClr val="tx1"/>
              </a:buClr>
            </a:pPr>
            <a:endParaRPr lang="en-US" altLang="en-US" sz="1200" dirty="0"/>
          </a:p>
          <a:p>
            <a:pPr>
              <a:buClr>
                <a:schemeClr val="tx1"/>
              </a:buClr>
            </a:pPr>
            <a:endParaRPr lang="en-US" altLang="en-US" sz="1200" dirty="0"/>
          </a:p>
          <a:p>
            <a:pPr marL="0" indent="0">
              <a:buClr>
                <a:schemeClr val="tx1"/>
              </a:buClr>
              <a:buNone/>
            </a:pPr>
            <a:r>
              <a:rPr lang="en-US" sz="1050" b="1" dirty="0">
                <a:solidFill>
                  <a:srgbClr val="0D79CA"/>
                </a:solidFill>
              </a:rPr>
              <a:t>Efficacy sample: </a:t>
            </a:r>
            <a:r>
              <a:rPr lang="en-US" sz="1050" dirty="0"/>
              <a:t>All subjects who received treatment and underwent ET or discontinued prior to ET due to study drug-related issue</a:t>
            </a:r>
          </a:p>
          <a:p>
            <a:pPr marL="0" indent="0">
              <a:buClr>
                <a:schemeClr val="tx1"/>
              </a:buClr>
              <a:buNone/>
            </a:pPr>
            <a:endParaRPr lang="en-US" altLang="en-US" sz="1200" dirty="0"/>
          </a:p>
          <a:p>
            <a:pPr>
              <a:buClr>
                <a:schemeClr val="tx1"/>
              </a:buClr>
            </a:pPr>
            <a:endParaRPr lang="en-US" sz="1200" b="1" dirty="0"/>
          </a:p>
          <a:p>
            <a:pPr>
              <a:buClr>
                <a:schemeClr val="tx1"/>
              </a:buClr>
            </a:pPr>
            <a:endParaRPr lang="en-US" sz="1200" b="1" dirty="0">
              <a:solidFill>
                <a:srgbClr val="0D79CA"/>
              </a:solidFill>
            </a:endParaRPr>
          </a:p>
          <a:p>
            <a:pPr>
              <a:buClr>
                <a:schemeClr val="tx1"/>
              </a:buClr>
            </a:pPr>
            <a:endParaRPr lang="en-US" sz="1200" b="1" dirty="0">
              <a:solidFill>
                <a:srgbClr val="0D79CA"/>
              </a:solidFill>
            </a:endParaRPr>
          </a:p>
          <a:p>
            <a:pPr>
              <a:buClr>
                <a:schemeClr val="tx1"/>
              </a:buClr>
            </a:pPr>
            <a:endParaRPr lang="en-US" sz="1200" b="1" dirty="0">
              <a:solidFill>
                <a:srgbClr val="0D79CA"/>
              </a:solidFill>
            </a:endParaRPr>
          </a:p>
          <a:p>
            <a:pPr>
              <a:buClr>
                <a:schemeClr val="tx1"/>
              </a:buClr>
            </a:pPr>
            <a:endParaRPr lang="en-US" sz="1200" b="1" dirty="0">
              <a:solidFill>
                <a:srgbClr val="0D79CA"/>
              </a:solidFill>
            </a:endParaRPr>
          </a:p>
          <a:p>
            <a:pPr>
              <a:buClr>
                <a:schemeClr val="tx1"/>
              </a:buClr>
            </a:pPr>
            <a:endParaRPr lang="en-US" sz="1200" b="1" dirty="0">
              <a:solidFill>
                <a:srgbClr val="0D79CA"/>
              </a:solidFill>
            </a:endParaRPr>
          </a:p>
          <a:p>
            <a:pPr>
              <a:buClr>
                <a:schemeClr val="tx1"/>
              </a:buClr>
            </a:pPr>
            <a:endParaRPr lang="en-US" sz="1200" b="1" dirty="0">
              <a:solidFill>
                <a:srgbClr val="0D79CA"/>
              </a:solidFill>
            </a:endParaRPr>
          </a:p>
          <a:p>
            <a:pPr>
              <a:buClr>
                <a:schemeClr val="tx1"/>
              </a:buClr>
            </a:pPr>
            <a:endParaRPr lang="en-US" sz="1200" b="1" dirty="0">
              <a:solidFill>
                <a:srgbClr val="0D79CA"/>
              </a:solidFill>
            </a:endParaRPr>
          </a:p>
          <a:p>
            <a:pPr>
              <a:buClr>
                <a:schemeClr val="tx1"/>
              </a:buClr>
            </a:pPr>
            <a:endParaRPr lang="en-US" sz="1200" b="1" dirty="0">
              <a:solidFill>
                <a:srgbClr val="0D79CA"/>
              </a:solidFill>
            </a:endParaRPr>
          </a:p>
          <a:p>
            <a:pPr>
              <a:buClr>
                <a:schemeClr val="tx1"/>
              </a:buClr>
            </a:pPr>
            <a:endParaRPr lang="en-US" sz="1200" b="1" dirty="0">
              <a:solidFill>
                <a:srgbClr val="0D79CA"/>
              </a:solidFill>
            </a:endParaRPr>
          </a:p>
          <a:p>
            <a:pPr marL="0" indent="0">
              <a:buNone/>
            </a:pPr>
            <a:endParaRPr lang="en-US" dirty="0">
              <a:highlight>
                <a:srgbClr val="FFFF00"/>
              </a:highlight>
            </a:endParaRPr>
          </a:p>
        </p:txBody>
      </p:sp>
      <p:graphicFrame>
        <p:nvGraphicFramePr>
          <p:cNvPr id="12" name="Content Placeholder 8"/>
          <p:cNvGraphicFramePr>
            <a:graphicFrameLocks/>
          </p:cNvGraphicFramePr>
          <p:nvPr>
            <p:extLst>
              <p:ext uri="{D42A27DB-BD31-4B8C-83A1-F6EECF244321}">
                <p14:modId xmlns:p14="http://schemas.microsoft.com/office/powerpoint/2010/main" val="2808158801"/>
              </p:ext>
            </p:extLst>
          </p:nvPr>
        </p:nvGraphicFramePr>
        <p:xfrm>
          <a:off x="573394" y="3437134"/>
          <a:ext cx="4718213" cy="1239370"/>
        </p:xfrm>
        <a:graphic>
          <a:graphicData uri="http://schemas.openxmlformats.org/drawingml/2006/table">
            <a:tbl>
              <a:tblPr firstRow="1" bandRow="1">
                <a:effectLst/>
                <a:tableStyleId>{5C22544A-7EE6-4342-B048-85BDC9FD1C3A}</a:tableStyleId>
              </a:tblPr>
              <a:tblGrid>
                <a:gridCol w="1431778">
                  <a:extLst>
                    <a:ext uri="{9D8B030D-6E8A-4147-A177-3AD203B41FA5}">
                      <a16:colId xmlns:a16="http://schemas.microsoft.com/office/drawing/2014/main" xmlns="" val="20000"/>
                    </a:ext>
                  </a:extLst>
                </a:gridCol>
                <a:gridCol w="748153">
                  <a:extLst>
                    <a:ext uri="{9D8B030D-6E8A-4147-A177-3AD203B41FA5}">
                      <a16:colId xmlns:a16="http://schemas.microsoft.com/office/drawing/2014/main" xmlns="" val="20001"/>
                    </a:ext>
                  </a:extLst>
                </a:gridCol>
                <a:gridCol w="640977">
                  <a:extLst>
                    <a:ext uri="{9D8B030D-6E8A-4147-A177-3AD203B41FA5}">
                      <a16:colId xmlns:a16="http://schemas.microsoft.com/office/drawing/2014/main" xmlns="" val="20002"/>
                    </a:ext>
                  </a:extLst>
                </a:gridCol>
                <a:gridCol w="1030716">
                  <a:extLst>
                    <a:ext uri="{9D8B030D-6E8A-4147-A177-3AD203B41FA5}">
                      <a16:colId xmlns:a16="http://schemas.microsoft.com/office/drawing/2014/main" xmlns="" val="20003"/>
                    </a:ext>
                  </a:extLst>
                </a:gridCol>
                <a:gridCol w="866589">
                  <a:extLst>
                    <a:ext uri="{9D8B030D-6E8A-4147-A177-3AD203B41FA5}">
                      <a16:colId xmlns:a16="http://schemas.microsoft.com/office/drawing/2014/main" xmlns="" val="20004"/>
                    </a:ext>
                  </a:extLst>
                </a:gridCol>
              </a:tblGrid>
              <a:tr h="231877">
                <a:tc rowSpan="2">
                  <a:txBody>
                    <a:bodyPr/>
                    <a:lstStyle/>
                    <a:p>
                      <a:pPr algn="ctr"/>
                      <a:endParaRPr lang="en-GB" sz="900" dirty="0">
                        <a:solidFill>
                          <a:schemeClr val="tx1"/>
                        </a:solidFill>
                        <a:latin typeface="Arial" panose="020B0604020202020204" pitchFamily="34" charset="0"/>
                        <a:cs typeface="Arial" panose="020B0604020202020204" pitchFamily="34" charset="0"/>
                      </a:endParaRPr>
                    </a:p>
                  </a:txBody>
                  <a:tcPr marL="68580" marR="68580" marT="34290" marB="34290"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0000"/>
                    </a:solidFill>
                  </a:tcPr>
                </a:tc>
                <a:tc gridSpan="2">
                  <a:txBody>
                    <a:bodyPr/>
                    <a:lstStyle/>
                    <a:p>
                      <a:pPr algn="ctr"/>
                      <a:r>
                        <a:rPr lang="en-GB" sz="900" dirty="0">
                          <a:solidFill>
                            <a:schemeClr val="tx1"/>
                          </a:solidFill>
                          <a:latin typeface="Arial" panose="020B0604020202020204" pitchFamily="34" charset="0"/>
                          <a:cs typeface="Arial" panose="020B0604020202020204" pitchFamily="34" charset="0"/>
                        </a:rPr>
                        <a:t>%</a:t>
                      </a:r>
                      <a:r>
                        <a:rPr lang="en-GB" sz="900" baseline="0" dirty="0">
                          <a:solidFill>
                            <a:schemeClr val="tx1"/>
                          </a:solidFill>
                          <a:latin typeface="Arial" panose="020B0604020202020204" pitchFamily="34" charset="0"/>
                          <a:cs typeface="Arial" panose="020B0604020202020204" pitchFamily="34" charset="0"/>
                        </a:rPr>
                        <a:t> (n/N)</a:t>
                      </a:r>
                      <a:endParaRPr lang="en-GB" sz="900" dirty="0">
                        <a:solidFill>
                          <a:schemeClr val="tx1"/>
                        </a:solidFill>
                        <a:latin typeface="Arial" panose="020B0604020202020204" pitchFamily="34" charset="0"/>
                        <a:cs typeface="Arial" panose="020B0604020202020204" pitchFamily="34" charset="0"/>
                      </a:endParaRPr>
                    </a:p>
                  </a:txBody>
                  <a:tcPr marL="68580" marR="68580" marT="34290" marB="34290"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0000"/>
                    </a:solidFill>
                  </a:tcPr>
                </a:tc>
                <a:tc hMerge="1">
                  <a:txBody>
                    <a:bodyPr/>
                    <a:lstStyle/>
                    <a:p>
                      <a:pPr algn="l"/>
                      <a:endParaRPr lang="en-GB" sz="1200" dirty="0">
                        <a:solidFill>
                          <a:schemeClr val="tx1"/>
                        </a:solidFill>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algn="ctr"/>
                      <a:r>
                        <a:rPr lang="en-GB" sz="900" b="1" spc="-40" dirty="0">
                          <a:solidFill>
                            <a:schemeClr val="tx1"/>
                          </a:solidFill>
                          <a:latin typeface="Arial" panose="020B0604020202020204" pitchFamily="34" charset="0"/>
                          <a:cs typeface="Arial" panose="020B0604020202020204" pitchFamily="34" charset="0"/>
                        </a:rPr>
                        <a:t>Difference in pregnancy rate</a:t>
                      </a:r>
                      <a:r>
                        <a:rPr lang="en-GB" sz="900" b="1" spc="-40" baseline="30000" dirty="0">
                          <a:solidFill>
                            <a:schemeClr val="tx1"/>
                          </a:solidFill>
                          <a:latin typeface="Arial" panose="020B0604020202020204" pitchFamily="34" charset="0"/>
                          <a:cs typeface="Arial" panose="020B0604020202020204" pitchFamily="34" charset="0"/>
                        </a:rPr>
                        <a:t>a</a:t>
                      </a:r>
                      <a:r>
                        <a:rPr lang="en-GB" sz="900" b="1" spc="-40" dirty="0">
                          <a:solidFill>
                            <a:schemeClr val="tx1"/>
                          </a:solidFill>
                          <a:latin typeface="Arial" panose="020B0604020202020204" pitchFamily="34" charset="0"/>
                          <a:cs typeface="Arial" panose="020B0604020202020204" pitchFamily="34" charset="0"/>
                        </a:rPr>
                        <a:t/>
                      </a:r>
                      <a:br>
                        <a:rPr lang="en-GB" sz="900" b="1" spc="-40" dirty="0">
                          <a:solidFill>
                            <a:schemeClr val="tx1"/>
                          </a:solidFill>
                          <a:latin typeface="Arial" panose="020B0604020202020204" pitchFamily="34" charset="0"/>
                          <a:cs typeface="Arial" panose="020B0604020202020204" pitchFamily="34" charset="0"/>
                        </a:rPr>
                      </a:br>
                      <a:r>
                        <a:rPr lang="en-GB" sz="900" b="1" spc="-40" dirty="0">
                          <a:solidFill>
                            <a:schemeClr val="tx1"/>
                          </a:solidFill>
                          <a:latin typeface="Arial" panose="020B0604020202020204" pitchFamily="34" charset="0"/>
                          <a:cs typeface="Arial" panose="020B0604020202020204" pitchFamily="34" charset="0"/>
                        </a:rPr>
                        <a:t>(Oral </a:t>
                      </a:r>
                      <a:r>
                        <a:rPr lang="en-GB" sz="900" b="1" spc="-40">
                          <a:solidFill>
                            <a:schemeClr val="tx1"/>
                          </a:solidFill>
                          <a:latin typeface="Arial" panose="020B0604020202020204" pitchFamily="34" charset="0"/>
                          <a:cs typeface="Arial" panose="020B0604020202020204" pitchFamily="34" charset="0"/>
                        </a:rPr>
                        <a:t>DYD</a:t>
                      </a:r>
                      <a:r>
                        <a:rPr lang="en-GB" sz="900" b="1" spc="-40" baseline="0">
                          <a:solidFill>
                            <a:schemeClr val="tx1"/>
                          </a:solidFill>
                          <a:latin typeface="Arial" panose="020B0604020202020204" pitchFamily="34" charset="0"/>
                          <a:cs typeface="Arial" panose="020B0604020202020204" pitchFamily="34" charset="0"/>
                        </a:rPr>
                        <a:t>–MVP</a:t>
                      </a:r>
                      <a:r>
                        <a:rPr lang="en-GB" sz="900" b="1" spc="-40" baseline="0" dirty="0">
                          <a:solidFill>
                            <a:schemeClr val="tx1"/>
                          </a:solidFill>
                          <a:latin typeface="Arial" panose="020B0604020202020204" pitchFamily="34" charset="0"/>
                          <a:cs typeface="Arial" panose="020B0604020202020204" pitchFamily="34" charset="0"/>
                        </a:rPr>
                        <a:t>)</a:t>
                      </a:r>
                      <a:endParaRPr lang="en-GB" sz="900" b="1" spc="-40" baseline="30000" dirty="0">
                        <a:solidFill>
                          <a:schemeClr val="tx1"/>
                        </a:solidFill>
                        <a:latin typeface="Arial" panose="020B0604020202020204" pitchFamily="34" charset="0"/>
                        <a:cs typeface="Arial" panose="020B0604020202020204" pitchFamily="34" charset="0"/>
                      </a:endParaRPr>
                    </a:p>
                  </a:txBody>
                  <a:tcPr marL="68580" marR="68580" marT="34290" marB="34290"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0000"/>
                    </a:solidFill>
                  </a:tcPr>
                </a:tc>
                <a:tc rowSpan="2">
                  <a:txBody>
                    <a:bodyPr/>
                    <a:lstStyle/>
                    <a:p>
                      <a:pPr algn="ctr"/>
                      <a:r>
                        <a:rPr lang="en-GB" sz="900" dirty="0">
                          <a:solidFill>
                            <a:schemeClr val="tx1"/>
                          </a:solidFill>
                          <a:latin typeface="Arial" panose="020B0604020202020204" pitchFamily="34" charset="0"/>
                          <a:cs typeface="Arial" panose="020B0604020202020204" pitchFamily="34" charset="0"/>
                        </a:rPr>
                        <a:t>95% CI</a:t>
                      </a:r>
                    </a:p>
                  </a:txBody>
                  <a:tcPr marL="68580" marR="68580" marT="34290" marB="34290"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0000"/>
                    </a:solidFill>
                  </a:tcPr>
                </a:tc>
                <a:extLst>
                  <a:ext uri="{0D108BD9-81ED-4DB2-BD59-A6C34878D82A}">
                    <a16:rowId xmlns:a16="http://schemas.microsoft.com/office/drawing/2014/main" xmlns="" val="10000"/>
                  </a:ext>
                </a:extLst>
              </a:tr>
              <a:tr h="248183">
                <a:tc vMerge="1">
                  <a:txBody>
                    <a:bodyPr/>
                    <a:lstStyle/>
                    <a:p>
                      <a:pPr algn="l"/>
                      <a:endParaRPr lang="en-GB" sz="1200" dirty="0">
                        <a:solidFill>
                          <a:schemeClr val="tx1"/>
                        </a:solidFill>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900" b="1" dirty="0">
                          <a:solidFill>
                            <a:schemeClr val="tx1"/>
                          </a:solidFill>
                          <a:latin typeface="Arial" panose="020B0604020202020204" pitchFamily="34" charset="0"/>
                          <a:cs typeface="Arial" panose="020B0604020202020204" pitchFamily="34" charset="0"/>
                        </a:rPr>
                        <a:t>Oral DYD</a:t>
                      </a:r>
                    </a:p>
                  </a:txBody>
                  <a:tcPr marL="68580" marR="68580" marT="34290" marB="34290"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000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900" b="1" dirty="0">
                          <a:solidFill>
                            <a:schemeClr val="tx1"/>
                          </a:solidFill>
                          <a:latin typeface="Arial" panose="020B0604020202020204" pitchFamily="34" charset="0"/>
                          <a:cs typeface="Arial" panose="020B0604020202020204" pitchFamily="34" charset="0"/>
                        </a:rPr>
                        <a:t>MVP</a:t>
                      </a:r>
                    </a:p>
                  </a:txBody>
                  <a:tcPr marL="68580" marR="68580" marT="34290" marB="34290"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0000"/>
                    </a:solidFill>
                  </a:tcPr>
                </a:tc>
                <a:tc vMerge="1">
                  <a:txBody>
                    <a:bodyPr/>
                    <a:lstStyle/>
                    <a:p>
                      <a:pPr algn="ctr"/>
                      <a:endParaRPr lang="en-GB" sz="1200" baseline="30000" dirty="0">
                        <a:solidFill>
                          <a:schemeClr val="tx1"/>
                        </a:solidFill>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algn="ctr"/>
                      <a:endParaRPr lang="en-GB" sz="1200" dirty="0">
                        <a:solidFill>
                          <a:schemeClr val="tx1"/>
                        </a:solidFill>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1"/>
                  </a:ext>
                </a:extLst>
              </a:tr>
              <a:tr h="374040">
                <a:tc>
                  <a:txBody>
                    <a:bodyPr/>
                    <a:lstStyle>
                      <a:lvl1pPr eaLnBrk="0" fontAlgn="b" hangingPunct="0">
                        <a:spcBef>
                          <a:spcPct val="20000"/>
                        </a:spcBef>
                        <a:spcAft>
                          <a:spcPct val="20000"/>
                        </a:spcAft>
                        <a:buClr>
                          <a:schemeClr val="bg2"/>
                        </a:buClr>
                        <a:buFont typeface="Wingdings 2" pitchFamily="18" charset="2"/>
                        <a:defRPr>
                          <a:solidFill>
                            <a:schemeClr val="tx1"/>
                          </a:solidFill>
                          <a:latin typeface="Arial" charset="0"/>
                        </a:defRPr>
                      </a:lvl1pPr>
                      <a:lvl2pPr marL="742950" indent="-285750" eaLnBrk="0" fontAlgn="b" hangingPunct="0">
                        <a:spcBef>
                          <a:spcPct val="10000"/>
                        </a:spcBef>
                        <a:spcAft>
                          <a:spcPct val="10000"/>
                        </a:spcAft>
                        <a:buClr>
                          <a:schemeClr val="bg2"/>
                        </a:buClr>
                        <a:buFont typeface="Symbol" pitchFamily="18" charset="2"/>
                        <a:defRPr sz="1600">
                          <a:solidFill>
                            <a:schemeClr val="tx1"/>
                          </a:solidFill>
                          <a:latin typeface="Arial" charset="0"/>
                        </a:defRPr>
                      </a:lvl2pPr>
                      <a:lvl3pPr marL="1143000" indent="-228600" eaLnBrk="0" fontAlgn="b" hangingPunct="0">
                        <a:spcBef>
                          <a:spcPct val="10000"/>
                        </a:spcBef>
                        <a:spcAft>
                          <a:spcPct val="10000"/>
                        </a:spcAft>
                        <a:buClr>
                          <a:schemeClr val="bg2"/>
                        </a:buClr>
                        <a:buFont typeface="Arial" charset="0"/>
                        <a:defRPr sz="1600">
                          <a:solidFill>
                            <a:schemeClr val="tx1"/>
                          </a:solidFill>
                          <a:latin typeface="Arial" charset="0"/>
                        </a:defRPr>
                      </a:lvl3pPr>
                      <a:lvl4pPr marL="1600200" indent="-228600" eaLnBrk="0" fontAlgn="b" hangingPunct="0">
                        <a:spcBef>
                          <a:spcPct val="10000"/>
                        </a:spcBef>
                        <a:spcAft>
                          <a:spcPct val="10000"/>
                        </a:spcAft>
                        <a:buClr>
                          <a:schemeClr val="bg2"/>
                        </a:buClr>
                        <a:buFont typeface="Arial" charset="0"/>
                        <a:defRPr sz="1600">
                          <a:solidFill>
                            <a:schemeClr val="tx1"/>
                          </a:solidFill>
                          <a:latin typeface="Arial" charset="0"/>
                        </a:defRPr>
                      </a:lvl4pPr>
                      <a:lvl5pPr marL="2057400" indent="-228600" eaLnBrk="0" fontAlgn="b" hangingPunct="0">
                        <a:spcBef>
                          <a:spcPct val="10000"/>
                        </a:spcBef>
                        <a:spcAft>
                          <a:spcPct val="10000"/>
                        </a:spcAft>
                        <a:buClr>
                          <a:schemeClr val="bg2"/>
                        </a:buClr>
                        <a:buFont typeface="Arial" charset="0"/>
                        <a:defRPr sz="1600">
                          <a:solidFill>
                            <a:schemeClr val="tx1"/>
                          </a:solidFill>
                          <a:latin typeface="Arial" charset="0"/>
                        </a:defRPr>
                      </a:lvl5pPr>
                      <a:lvl6pPr marL="2514600" indent="-228600" eaLnBrk="0" fontAlgn="b" hangingPunct="0">
                        <a:spcBef>
                          <a:spcPct val="10000"/>
                        </a:spcBef>
                        <a:spcAft>
                          <a:spcPct val="10000"/>
                        </a:spcAft>
                        <a:buClr>
                          <a:schemeClr val="bg2"/>
                        </a:buClr>
                        <a:buFont typeface="Arial" charset="0"/>
                        <a:defRPr sz="1600">
                          <a:solidFill>
                            <a:schemeClr val="tx1"/>
                          </a:solidFill>
                          <a:latin typeface="Arial" charset="0"/>
                        </a:defRPr>
                      </a:lvl6pPr>
                      <a:lvl7pPr marL="2971800" indent="-228600" eaLnBrk="0" fontAlgn="b" hangingPunct="0">
                        <a:spcBef>
                          <a:spcPct val="10000"/>
                        </a:spcBef>
                        <a:spcAft>
                          <a:spcPct val="10000"/>
                        </a:spcAft>
                        <a:buClr>
                          <a:schemeClr val="bg2"/>
                        </a:buClr>
                        <a:buFont typeface="Arial" charset="0"/>
                        <a:defRPr sz="1600">
                          <a:solidFill>
                            <a:schemeClr val="tx1"/>
                          </a:solidFill>
                          <a:latin typeface="Arial" charset="0"/>
                        </a:defRPr>
                      </a:lvl7pPr>
                      <a:lvl8pPr marL="3429000" indent="-228600" eaLnBrk="0" fontAlgn="b" hangingPunct="0">
                        <a:spcBef>
                          <a:spcPct val="10000"/>
                        </a:spcBef>
                        <a:spcAft>
                          <a:spcPct val="10000"/>
                        </a:spcAft>
                        <a:buClr>
                          <a:schemeClr val="bg2"/>
                        </a:buClr>
                        <a:buFont typeface="Arial" charset="0"/>
                        <a:defRPr sz="1600">
                          <a:solidFill>
                            <a:schemeClr val="tx1"/>
                          </a:solidFill>
                          <a:latin typeface="Arial" charset="0"/>
                        </a:defRPr>
                      </a:lvl8pPr>
                      <a:lvl9pPr marL="3886200" indent="-228600" eaLnBrk="0" fontAlgn="b" hangingPunct="0">
                        <a:spcBef>
                          <a:spcPct val="10000"/>
                        </a:spcBef>
                        <a:spcAft>
                          <a:spcPct val="10000"/>
                        </a:spcAft>
                        <a:buClr>
                          <a:schemeClr val="bg2"/>
                        </a:buClr>
                        <a:buFont typeface="Arial" charset="0"/>
                        <a:defRPr sz="1600">
                          <a:solidFill>
                            <a:schemeClr val="tx1"/>
                          </a:solidFill>
                          <a:latin typeface="Arial" charset="0"/>
                        </a:defRPr>
                      </a:lvl9pPr>
                    </a:lstStyle>
                    <a:p>
                      <a:pPr marL="96838" marR="0" lvl="0" indent="0" algn="ctr" defTabSz="914400" rtl="0" eaLnBrk="0" fontAlgn="b" latinLnBrk="0" hangingPunct="0">
                        <a:lnSpc>
                          <a:spcPct val="100000"/>
                        </a:lnSpc>
                        <a:spcBef>
                          <a:spcPct val="20000"/>
                        </a:spcBef>
                        <a:spcAft>
                          <a:spcPct val="20000"/>
                        </a:spcAft>
                        <a:buClr>
                          <a:schemeClr val="bg2"/>
                        </a:buClr>
                        <a:buSzTx/>
                        <a:buFont typeface="Wingdings 2" pitchFamily="18" charset="2"/>
                        <a:buNone/>
                        <a:tabLst/>
                      </a:pPr>
                      <a:r>
                        <a:rPr kumimoji="0" lang="en-GB" altLang="en-US" sz="11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Ongoing </a:t>
                      </a:r>
                      <a:r>
                        <a:rPr kumimoji="0" lang="en-GB" altLang="en-US" sz="11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pregnancy</a:t>
                      </a:r>
                      <a:r>
                        <a:rPr kumimoji="0" lang="en-GB" altLang="en-US" sz="1100" b="1" i="0" u="none" strike="noStrike" cap="none" normalizeH="0" baseline="30000" dirty="0" err="1">
                          <a:ln>
                            <a:noFill/>
                          </a:ln>
                          <a:solidFill>
                            <a:schemeClr val="tx1"/>
                          </a:solidFill>
                          <a:effectLst/>
                          <a:latin typeface="Arial" panose="020B0604020202020204" pitchFamily="34" charset="0"/>
                          <a:cs typeface="Arial" panose="020B0604020202020204" pitchFamily="34" charset="0"/>
                        </a:rPr>
                        <a:t>a</a:t>
                      </a:r>
                      <a:endParaRPr kumimoji="0" lang="en-GB" altLang="en-US" sz="11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54090" marR="54090" marT="27000" marB="27000" anchor="ctr" horzOverflow="overflow">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F0000"/>
                    </a:solidFill>
                  </a:tcPr>
                </a:tc>
                <a:tc>
                  <a:txBody>
                    <a:bodyPr/>
                    <a:lstStyle/>
                    <a:p>
                      <a:pPr marL="0" marR="0" lvl="0" indent="0" algn="ctr" defTabSz="914400" rtl="0" eaLnBrk="0" fontAlgn="b" latinLnBrk="0" hangingPunct="0">
                        <a:lnSpc>
                          <a:spcPct val="100000"/>
                        </a:lnSpc>
                        <a:spcBef>
                          <a:spcPct val="20000"/>
                        </a:spcBef>
                        <a:spcAft>
                          <a:spcPct val="20000"/>
                        </a:spcAft>
                        <a:buClr>
                          <a:schemeClr val="bg2"/>
                        </a:buClr>
                        <a:buSzTx/>
                        <a:buFont typeface="Wingdings 2" pitchFamily="18" charset="2"/>
                        <a:buNone/>
                        <a:tabLst/>
                      </a:pPr>
                      <a:r>
                        <a:rPr kumimoji="0" lang="en-GB" altLang="en-US" sz="11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38.7</a:t>
                      </a:r>
                      <a:r>
                        <a:rPr kumimoji="0" lang="en-GB" altLang="en-US" sz="9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r>
                      <a:br>
                        <a:rPr kumimoji="0" lang="en-GB" altLang="en-US" sz="900" b="0" i="0" u="none" strike="noStrike" cap="none" normalizeH="0" baseline="0" dirty="0">
                          <a:ln>
                            <a:noFill/>
                          </a:ln>
                          <a:solidFill>
                            <a:schemeClr val="tx1"/>
                          </a:solidFill>
                          <a:effectLst/>
                          <a:latin typeface="Arial" panose="020B0604020202020204" pitchFamily="34" charset="0"/>
                          <a:cs typeface="Arial" panose="020B0604020202020204" pitchFamily="34" charset="0"/>
                        </a:rPr>
                      </a:br>
                      <a:r>
                        <a:rPr kumimoji="0" lang="en-GB" altLang="en-US" sz="9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(191/494)</a:t>
                      </a:r>
                    </a:p>
                  </a:txBody>
                  <a:tcPr marL="54090" marR="54090" marT="27000" marB="27000" anchor="ctr" horzOverflow="overflow">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F0000"/>
                    </a:solidFill>
                  </a:tcPr>
                </a:tc>
                <a:tc>
                  <a:txBody>
                    <a:bodyPr/>
                    <a:lstStyle/>
                    <a:p>
                      <a:pPr marL="0" marR="0" lvl="0" indent="0" algn="ctr" defTabSz="914400" rtl="0" eaLnBrk="0" fontAlgn="b" latinLnBrk="0" hangingPunct="0">
                        <a:lnSpc>
                          <a:spcPct val="100000"/>
                        </a:lnSpc>
                        <a:spcBef>
                          <a:spcPct val="20000"/>
                        </a:spcBef>
                        <a:spcAft>
                          <a:spcPct val="20000"/>
                        </a:spcAft>
                        <a:buClr>
                          <a:schemeClr val="bg2"/>
                        </a:buClr>
                        <a:buSzTx/>
                        <a:buFont typeface="Wingdings 2" pitchFamily="18" charset="2"/>
                        <a:buNone/>
                        <a:tabLst/>
                      </a:pPr>
                      <a:r>
                        <a:rPr kumimoji="0" lang="en-GB" altLang="en-US" sz="11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35.0</a:t>
                      </a:r>
                      <a:r>
                        <a:rPr kumimoji="0" lang="en-GB" altLang="en-US" sz="9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r>
                      <a:br>
                        <a:rPr kumimoji="0" lang="en-GB" altLang="en-US" sz="900" b="0" i="0" u="none" strike="noStrike" cap="none" normalizeH="0" baseline="0" dirty="0">
                          <a:ln>
                            <a:noFill/>
                          </a:ln>
                          <a:solidFill>
                            <a:schemeClr val="tx1"/>
                          </a:solidFill>
                          <a:effectLst/>
                          <a:latin typeface="Arial" panose="020B0604020202020204" pitchFamily="34" charset="0"/>
                          <a:cs typeface="Arial" panose="020B0604020202020204" pitchFamily="34" charset="0"/>
                        </a:rPr>
                      </a:br>
                      <a:r>
                        <a:rPr kumimoji="0" lang="en-GB" altLang="en-US" sz="9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(171/489)</a:t>
                      </a:r>
                    </a:p>
                  </a:txBody>
                  <a:tcPr marL="54090" marR="54090" marT="27000" marB="27000" anchor="ctr" horzOverflow="overflow">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F0000"/>
                    </a:solidFill>
                  </a:tcPr>
                </a:tc>
                <a:tc>
                  <a:txBody>
                    <a:bodyPr/>
                    <a:lstStyle/>
                    <a:p>
                      <a:pPr algn="ctr"/>
                      <a:r>
                        <a:rPr lang="en-GB" sz="1100" b="1" dirty="0">
                          <a:solidFill>
                            <a:schemeClr val="tx1"/>
                          </a:solidFill>
                          <a:latin typeface="Arial" panose="020B0604020202020204" pitchFamily="34" charset="0"/>
                          <a:cs typeface="Arial" panose="020B0604020202020204" pitchFamily="34" charset="0"/>
                        </a:rPr>
                        <a:t>3.7</a:t>
                      </a:r>
                    </a:p>
                  </a:txBody>
                  <a:tcPr marL="68580" marR="68580" marT="34290" marB="34290"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F000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100" b="1" dirty="0">
                          <a:solidFill>
                            <a:schemeClr val="tx1"/>
                          </a:solidFill>
                          <a:latin typeface="Arial" panose="020B0604020202020204" pitchFamily="34" charset="0"/>
                          <a:cs typeface="Arial" panose="020B0604020202020204" pitchFamily="34" charset="0"/>
                        </a:rPr>
                        <a:t>−2.3, 9.7</a:t>
                      </a:r>
                    </a:p>
                  </a:txBody>
                  <a:tcPr marL="68580" marR="68580" marT="34290" marB="34290"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F0000"/>
                    </a:solidFill>
                  </a:tcPr>
                </a:tc>
                <a:extLst>
                  <a:ext uri="{0D108BD9-81ED-4DB2-BD59-A6C34878D82A}">
                    <a16:rowId xmlns:a16="http://schemas.microsoft.com/office/drawing/2014/main" xmlns="" val="10002"/>
                  </a:ext>
                </a:extLst>
              </a:tr>
              <a:tr h="370030">
                <a:tc>
                  <a:txBody>
                    <a:bodyPr/>
                    <a:lstStyle/>
                    <a:p>
                      <a:pPr marL="96838" marR="0" lvl="0" indent="0" algn="ctr" defTabSz="914400" rtl="0" eaLnBrk="0" fontAlgn="b" latinLnBrk="0" hangingPunct="0">
                        <a:lnSpc>
                          <a:spcPct val="100000"/>
                        </a:lnSpc>
                        <a:spcBef>
                          <a:spcPct val="20000"/>
                        </a:spcBef>
                        <a:spcAft>
                          <a:spcPct val="20000"/>
                        </a:spcAft>
                        <a:buClr>
                          <a:schemeClr val="bg2"/>
                        </a:buClr>
                        <a:buSzTx/>
                        <a:buFont typeface="Wingdings 2" pitchFamily="18" charset="2"/>
                        <a:buNone/>
                        <a:tabLst/>
                      </a:pPr>
                      <a:r>
                        <a:rPr kumimoji="0" lang="en-GB" altLang="en-US" sz="11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Live birth rate</a:t>
                      </a:r>
                    </a:p>
                  </a:txBody>
                  <a:tcPr marL="54090" marR="54090" marT="27000" marB="27000" anchor="ctr" horzOverflow="overflow">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0000"/>
                    </a:solidFill>
                  </a:tcPr>
                </a:tc>
                <a:tc>
                  <a:txBody>
                    <a:bodyPr/>
                    <a:lstStyle/>
                    <a:p>
                      <a:pPr marL="0" marR="0" lvl="0" indent="0" algn="ctr" defTabSz="914400" rtl="0" eaLnBrk="0" fontAlgn="b" latinLnBrk="0" hangingPunct="0">
                        <a:lnSpc>
                          <a:spcPct val="100000"/>
                        </a:lnSpc>
                        <a:spcBef>
                          <a:spcPct val="20000"/>
                        </a:spcBef>
                        <a:spcAft>
                          <a:spcPct val="20000"/>
                        </a:spcAft>
                        <a:buClr>
                          <a:schemeClr val="bg2"/>
                        </a:buClr>
                        <a:buSzTx/>
                        <a:buFont typeface="Wingdings 2" pitchFamily="18" charset="2"/>
                        <a:buNone/>
                        <a:tabLst/>
                      </a:pPr>
                      <a:r>
                        <a:rPr kumimoji="0" lang="en-GB" altLang="en-US" sz="11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34.4</a:t>
                      </a:r>
                      <a:br>
                        <a:rPr kumimoji="0" lang="en-GB" altLang="en-US" sz="1100" b="1" i="0" u="none" strike="noStrike" cap="none" normalizeH="0" baseline="0" dirty="0">
                          <a:ln>
                            <a:noFill/>
                          </a:ln>
                          <a:solidFill>
                            <a:schemeClr val="tx1"/>
                          </a:solidFill>
                          <a:effectLst/>
                          <a:latin typeface="Arial" panose="020B0604020202020204" pitchFamily="34" charset="0"/>
                          <a:cs typeface="Arial" panose="020B0604020202020204" pitchFamily="34" charset="0"/>
                        </a:rPr>
                      </a:br>
                      <a:r>
                        <a:rPr kumimoji="0" lang="en-GB" altLang="en-US" sz="9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(170/494)</a:t>
                      </a:r>
                    </a:p>
                  </a:txBody>
                  <a:tcPr marL="54090" marR="54090" marT="27000" marB="27000" anchor="ctr" horzOverflow="overflow">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0000"/>
                    </a:solidFill>
                  </a:tcPr>
                </a:tc>
                <a:tc>
                  <a:txBody>
                    <a:bodyPr/>
                    <a:lstStyle/>
                    <a:p>
                      <a:pPr marL="0" marR="0" lvl="0" indent="0" algn="ctr" defTabSz="914400" rtl="0" eaLnBrk="0" fontAlgn="b" latinLnBrk="0" hangingPunct="0">
                        <a:lnSpc>
                          <a:spcPct val="100000"/>
                        </a:lnSpc>
                        <a:spcBef>
                          <a:spcPct val="20000"/>
                        </a:spcBef>
                        <a:spcAft>
                          <a:spcPct val="20000"/>
                        </a:spcAft>
                        <a:buClr>
                          <a:schemeClr val="bg2"/>
                        </a:buClr>
                        <a:buSzTx/>
                        <a:buFont typeface="Wingdings 2" pitchFamily="18" charset="2"/>
                        <a:buNone/>
                        <a:tabLst/>
                      </a:pPr>
                      <a:r>
                        <a:rPr kumimoji="0" lang="en-GB" altLang="en-US" sz="11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32.5</a:t>
                      </a:r>
                      <a:r>
                        <a:rPr kumimoji="0" lang="en-GB" altLang="en-US" sz="9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r>
                      <a:br>
                        <a:rPr kumimoji="0" lang="en-GB" altLang="en-US" sz="900" b="0" i="0" u="none" strike="noStrike" cap="none" normalizeH="0" baseline="0" dirty="0">
                          <a:ln>
                            <a:noFill/>
                          </a:ln>
                          <a:solidFill>
                            <a:schemeClr val="tx1"/>
                          </a:solidFill>
                          <a:effectLst/>
                          <a:latin typeface="Arial" panose="020B0604020202020204" pitchFamily="34" charset="0"/>
                          <a:cs typeface="Arial" panose="020B0604020202020204" pitchFamily="34" charset="0"/>
                        </a:rPr>
                      </a:br>
                      <a:r>
                        <a:rPr kumimoji="0" lang="en-GB" altLang="en-US" sz="9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(159/489)</a:t>
                      </a:r>
                    </a:p>
                  </a:txBody>
                  <a:tcPr marL="54090" marR="54090" marT="27000" marB="27000" anchor="ctr" horzOverflow="overflow">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0000"/>
                    </a:solidFill>
                  </a:tcPr>
                </a:tc>
                <a:tc>
                  <a:txBody>
                    <a:bodyPr/>
                    <a:lstStyle/>
                    <a:p>
                      <a:pPr algn="ctr"/>
                      <a:r>
                        <a:rPr lang="en-GB" sz="1100" b="1" dirty="0">
                          <a:solidFill>
                            <a:schemeClr val="tx1"/>
                          </a:solidFill>
                          <a:latin typeface="Arial" panose="020B0604020202020204" pitchFamily="34" charset="0"/>
                          <a:cs typeface="Arial" panose="020B0604020202020204" pitchFamily="34" charset="0"/>
                        </a:rPr>
                        <a:t>1.9</a:t>
                      </a:r>
                    </a:p>
                  </a:txBody>
                  <a:tcPr marL="68580" marR="68580" marT="34290" marB="34290"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000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100" b="1" dirty="0">
                          <a:solidFill>
                            <a:schemeClr val="tx1"/>
                          </a:solidFill>
                          <a:latin typeface="Arial" panose="020B0604020202020204" pitchFamily="34" charset="0"/>
                          <a:cs typeface="Arial" panose="020B0604020202020204" pitchFamily="34" charset="0"/>
                        </a:rPr>
                        <a:t>−4.0, 7.8</a:t>
                      </a:r>
                    </a:p>
                  </a:txBody>
                  <a:tcPr marL="68580" marR="68580" marT="34290" marB="34290"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0000"/>
                    </a:solidFill>
                  </a:tcPr>
                </a:tc>
                <a:extLst>
                  <a:ext uri="{0D108BD9-81ED-4DB2-BD59-A6C34878D82A}">
                    <a16:rowId xmlns:a16="http://schemas.microsoft.com/office/drawing/2014/main" xmlns="" val="10003"/>
                  </a:ext>
                </a:extLst>
              </a:tr>
            </a:tbl>
          </a:graphicData>
        </a:graphic>
      </p:graphicFrame>
    </p:spTree>
    <p:extLst>
      <p:ext uri="{BB962C8B-B14F-4D97-AF65-F5344CB8AC3E}">
        <p14:creationId xmlns:p14="http://schemas.microsoft.com/office/powerpoint/2010/main" val="1926884158"/>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sp>
        <p:nvSpPr>
          <p:cNvPr id="3" name="Text Placeholder 2"/>
          <p:cNvSpPr>
            <a:spLocks noGrp="1"/>
          </p:cNvSpPr>
          <p:nvPr>
            <p:ph type="body" sz="quarter" idx="15"/>
          </p:nvPr>
        </p:nvSpPr>
        <p:spPr/>
        <p:txBody>
          <a:bodyPr/>
          <a:lstStyle/>
          <a:p>
            <a:endParaRPr lang="tr-TR"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871538"/>
            <a:ext cx="9229725" cy="5114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32105630"/>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2048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6759"/>
            <a:ext cx="9144000" cy="16811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483" name="Picture 3"/>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457200" y="2348880"/>
            <a:ext cx="8229600" cy="43204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3923928" y="1876182"/>
            <a:ext cx="513282" cy="369332"/>
          </a:xfrm>
          <a:prstGeom prst="rect">
            <a:avLst/>
          </a:prstGeom>
          <a:noFill/>
        </p:spPr>
        <p:txBody>
          <a:bodyPr wrap="none" rtlCol="0">
            <a:spAutoFit/>
          </a:bodyPr>
          <a:lstStyle/>
          <a:p>
            <a:r>
              <a:rPr lang="tr-TR" dirty="0" smtClean="0"/>
              <a:t>N:9</a:t>
            </a:r>
            <a:endParaRPr lang="tr-TR" dirty="0"/>
          </a:p>
        </p:txBody>
      </p:sp>
      <p:sp>
        <p:nvSpPr>
          <p:cNvPr id="6" name="TextBox 5"/>
          <p:cNvSpPr txBox="1"/>
          <p:nvPr/>
        </p:nvSpPr>
        <p:spPr>
          <a:xfrm>
            <a:off x="8489653" y="722674"/>
            <a:ext cx="652743" cy="369332"/>
          </a:xfrm>
          <a:prstGeom prst="rect">
            <a:avLst/>
          </a:prstGeom>
          <a:solidFill>
            <a:srgbClr val="FFFF00"/>
          </a:solidFill>
        </p:spPr>
        <p:txBody>
          <a:bodyPr wrap="none" rtlCol="0">
            <a:spAutoFit/>
          </a:bodyPr>
          <a:lstStyle/>
          <a:p>
            <a:r>
              <a:rPr lang="tr-TR" dirty="0" smtClean="0">
                <a:solidFill>
                  <a:srgbClr val="FF0000"/>
                </a:solidFill>
              </a:rPr>
              <a:t>2018</a:t>
            </a:r>
            <a:endParaRPr lang="tr-TR" dirty="0">
              <a:solidFill>
                <a:srgbClr val="FF0000"/>
              </a:solidFill>
            </a:endParaRPr>
          </a:p>
        </p:txBody>
      </p:sp>
    </p:spTree>
    <p:extLst>
      <p:ext uri="{BB962C8B-B14F-4D97-AF65-F5344CB8AC3E}">
        <p14:creationId xmlns:p14="http://schemas.microsoft.com/office/powerpoint/2010/main" val="2480518722"/>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rgbClr val="FFFF00"/>
                </a:solidFill>
              </a:rPr>
              <a:t>Summary</a:t>
            </a:r>
          </a:p>
        </p:txBody>
      </p:sp>
      <p:sp>
        <p:nvSpPr>
          <p:cNvPr id="3" name="Content Placeholder 2"/>
          <p:cNvSpPr>
            <a:spLocks noGrp="1"/>
          </p:cNvSpPr>
          <p:nvPr>
            <p:ph type="body" sz="quarter" idx="15"/>
          </p:nvPr>
        </p:nvSpPr>
        <p:spPr>
          <a:xfrm>
            <a:off x="403703" y="1316412"/>
            <a:ext cx="8231187" cy="4272657"/>
          </a:xfrm>
        </p:spPr>
        <p:txBody>
          <a:bodyPr>
            <a:normAutofit fontScale="77500" lnSpcReduction="20000"/>
          </a:bodyPr>
          <a:lstStyle/>
          <a:p>
            <a:pPr marL="342900" indent="-342900"/>
            <a:r>
              <a:rPr lang="en-GB" dirty="0"/>
              <a:t>Luteal support is necessary in patients undergoing ART procedures due to low progesterone levels resulting from disrupted luteal phase physiology</a:t>
            </a:r>
            <a:r>
              <a:rPr lang="en-GB" baseline="30000" dirty="0"/>
              <a:t>1,2</a:t>
            </a:r>
            <a:endParaRPr lang="en-GB" dirty="0"/>
          </a:p>
          <a:p>
            <a:pPr marL="342900" indent="-342900"/>
            <a:r>
              <a:rPr lang="en-GB" dirty="0"/>
              <a:t>Dydrogesterone is structurally similar to endogenous progesterone, but has enhanced oral bioavailability</a:t>
            </a:r>
            <a:r>
              <a:rPr lang="en-GB" baseline="30000" dirty="0"/>
              <a:t>3,4</a:t>
            </a:r>
          </a:p>
          <a:p>
            <a:pPr marL="342900" indent="-342900"/>
            <a:r>
              <a:rPr lang="en-GB" b="1" dirty="0">
                <a:solidFill>
                  <a:srgbClr val="FFC000"/>
                </a:solidFill>
              </a:rPr>
              <a:t>Clinical data from the Lotus </a:t>
            </a:r>
            <a:r>
              <a:rPr lang="en-GB" b="1" dirty="0" smtClean="0">
                <a:solidFill>
                  <a:srgbClr val="FFC000"/>
                </a:solidFill>
              </a:rPr>
              <a:t>1</a:t>
            </a:r>
            <a:r>
              <a:rPr lang="tr-TR" b="1" dirty="0" smtClean="0">
                <a:solidFill>
                  <a:srgbClr val="FFC000"/>
                </a:solidFill>
              </a:rPr>
              <a:t>-2</a:t>
            </a:r>
            <a:r>
              <a:rPr lang="en-GB" b="1" dirty="0" smtClean="0">
                <a:solidFill>
                  <a:srgbClr val="FFC000"/>
                </a:solidFill>
              </a:rPr>
              <a:t> stud</a:t>
            </a:r>
            <a:r>
              <a:rPr lang="tr-TR" b="1" dirty="0" smtClean="0">
                <a:solidFill>
                  <a:srgbClr val="FFC000"/>
                </a:solidFill>
              </a:rPr>
              <a:t>ies</a:t>
            </a:r>
            <a:r>
              <a:rPr lang="en-GB" b="1" dirty="0" smtClean="0">
                <a:solidFill>
                  <a:srgbClr val="FFC000"/>
                </a:solidFill>
              </a:rPr>
              <a:t> demonstrate </a:t>
            </a:r>
            <a:r>
              <a:rPr lang="en-GB" b="1" dirty="0">
                <a:solidFill>
                  <a:srgbClr val="FFC000"/>
                </a:solidFill>
              </a:rPr>
              <a:t>that dydrogesterone is at least as effective as vaginal micronized progesterone and results in comparable pregnancy outcomes</a:t>
            </a:r>
            <a:r>
              <a:rPr lang="en-GB" b="1" baseline="30000" dirty="0">
                <a:solidFill>
                  <a:srgbClr val="FFC000"/>
                </a:solidFill>
              </a:rPr>
              <a:t>5</a:t>
            </a:r>
            <a:endParaRPr lang="en-GB" b="1" dirty="0">
              <a:solidFill>
                <a:srgbClr val="FFC000"/>
              </a:solidFill>
            </a:endParaRPr>
          </a:p>
          <a:p>
            <a:pPr marL="342900" indent="-342900"/>
            <a:r>
              <a:rPr lang="en-GB" b="1" dirty="0">
                <a:solidFill>
                  <a:srgbClr val="FFC000"/>
                </a:solidFill>
              </a:rPr>
              <a:t>Dydrogesterone is well tolerated and has a </a:t>
            </a:r>
            <a:r>
              <a:rPr lang="en-GB" b="1" dirty="0" err="1">
                <a:solidFill>
                  <a:srgbClr val="FFC000"/>
                </a:solidFill>
              </a:rPr>
              <a:t>favorable</a:t>
            </a:r>
            <a:r>
              <a:rPr lang="en-GB" b="1" dirty="0">
                <a:solidFill>
                  <a:srgbClr val="FFC000"/>
                </a:solidFill>
              </a:rPr>
              <a:t> safety profile in all approved indications,</a:t>
            </a:r>
            <a:r>
              <a:rPr lang="en-GB" b="1" baseline="30000" dirty="0">
                <a:solidFill>
                  <a:srgbClr val="FFC000"/>
                </a:solidFill>
              </a:rPr>
              <a:t>6–11</a:t>
            </a:r>
            <a:r>
              <a:rPr lang="en-GB" b="1" dirty="0">
                <a:solidFill>
                  <a:srgbClr val="FFC000"/>
                </a:solidFill>
              </a:rPr>
              <a:t> including luteal support</a:t>
            </a:r>
            <a:r>
              <a:rPr lang="en-GB" b="1" baseline="30000" dirty="0">
                <a:solidFill>
                  <a:srgbClr val="FFC000"/>
                </a:solidFill>
              </a:rPr>
              <a:t>5</a:t>
            </a:r>
            <a:endParaRPr lang="en-GB" b="1" dirty="0">
              <a:solidFill>
                <a:srgbClr val="FFC000"/>
              </a:solidFill>
            </a:endParaRPr>
          </a:p>
          <a:p>
            <a:pPr marL="342900" indent="-342900"/>
            <a:endParaRPr lang="en-GB" dirty="0"/>
          </a:p>
        </p:txBody>
      </p:sp>
      <p:sp>
        <p:nvSpPr>
          <p:cNvPr id="5" name="Rectangle 4"/>
          <p:cNvSpPr/>
          <p:nvPr/>
        </p:nvSpPr>
        <p:spPr>
          <a:xfrm>
            <a:off x="423648" y="5102352"/>
            <a:ext cx="8422005" cy="1677382"/>
          </a:xfrm>
          <a:prstGeom prst="rect">
            <a:avLst/>
          </a:prstGeom>
        </p:spPr>
        <p:txBody>
          <a:bodyPr wrap="square">
            <a:spAutoFit/>
          </a:bodyPr>
          <a:lstStyle/>
          <a:p>
            <a:r>
              <a:rPr lang="en-GB" sz="900" dirty="0"/>
              <a:t>1. Practice Committee of the American Society for Reproductive Medicine. Current clinical irrelevance of luteal phase deficiency: a committee opinion. </a:t>
            </a:r>
            <a:r>
              <a:rPr lang="en-GB" sz="900" i="1" dirty="0" err="1"/>
              <a:t>Fertil</a:t>
            </a:r>
            <a:r>
              <a:rPr lang="en-GB" sz="900" i="1" dirty="0"/>
              <a:t> </a:t>
            </a:r>
            <a:r>
              <a:rPr lang="en-GB" sz="900" i="1" dirty="0" err="1"/>
              <a:t>Steril</a:t>
            </a:r>
            <a:r>
              <a:rPr lang="en-GB" sz="900" i="1" dirty="0"/>
              <a:t> </a:t>
            </a:r>
            <a:r>
              <a:rPr lang="en-GB" sz="900" dirty="0"/>
              <a:t>2015;103:e27-e32;</a:t>
            </a:r>
            <a:r>
              <a:rPr lang="en-US" sz="900" dirty="0"/>
              <a:t> </a:t>
            </a:r>
            <a:r>
              <a:rPr lang="en-US" altLang="de-DE" sz="900" dirty="0"/>
              <a:t>2. Green KA, </a:t>
            </a:r>
            <a:r>
              <a:rPr lang="en-US" altLang="de-DE" sz="900" dirty="0" err="1"/>
              <a:t>Zolton</a:t>
            </a:r>
            <a:r>
              <a:rPr lang="en-US" altLang="de-DE" sz="900" dirty="0"/>
              <a:t> JR, </a:t>
            </a:r>
            <a:r>
              <a:rPr lang="en-US" altLang="de-DE" sz="900" dirty="0" err="1"/>
              <a:t>Schermerhorn</a:t>
            </a:r>
            <a:r>
              <a:rPr lang="en-US" altLang="de-DE" sz="900" dirty="0"/>
              <a:t> SMV, et al. </a:t>
            </a:r>
            <a:r>
              <a:rPr lang="en-GB" sz="900" dirty="0"/>
              <a:t>Progesterone luteal support after ovulation induction and intrauterine insemination: an updated systematic review and meta-analysis. </a:t>
            </a:r>
            <a:r>
              <a:rPr lang="en-GB" sz="900" i="1" dirty="0" err="1"/>
              <a:t>Fertil</a:t>
            </a:r>
            <a:r>
              <a:rPr lang="en-GB" sz="900" i="1" dirty="0"/>
              <a:t> </a:t>
            </a:r>
            <a:r>
              <a:rPr lang="en-GB" sz="900" i="1" dirty="0" err="1"/>
              <a:t>Steril</a:t>
            </a:r>
            <a:r>
              <a:rPr lang="en-GB" sz="900" i="1" dirty="0"/>
              <a:t> </a:t>
            </a:r>
            <a:r>
              <a:rPr lang="en-GB" sz="900" dirty="0"/>
              <a:t>2017;107(4):924–933.e5; 3</a:t>
            </a:r>
            <a:r>
              <a:rPr lang="en-US" sz="900" dirty="0"/>
              <a:t>. Schindler AE, et al. </a:t>
            </a:r>
            <a:r>
              <a:rPr lang="en-GB" sz="900" dirty="0" err="1"/>
              <a:t>Progestational</a:t>
            </a:r>
            <a:r>
              <a:rPr lang="en-GB" sz="900" dirty="0"/>
              <a:t> effects of </a:t>
            </a:r>
            <a:r>
              <a:rPr lang="en-GB" sz="900" dirty="0" err="1"/>
              <a:t>dydrogesterone</a:t>
            </a:r>
            <a:r>
              <a:rPr lang="en-GB" sz="900" dirty="0"/>
              <a:t> in vitro, in vivo and on the human endometrium. </a:t>
            </a:r>
            <a:r>
              <a:rPr lang="en-US" sz="900" i="1" dirty="0" err="1"/>
              <a:t>Maturitas</a:t>
            </a:r>
            <a:r>
              <a:rPr lang="en-US" sz="900" dirty="0"/>
              <a:t> 2009;65(</a:t>
            </a:r>
            <a:r>
              <a:rPr lang="en-US" sz="900" dirty="0" err="1"/>
              <a:t>Suppl</a:t>
            </a:r>
            <a:r>
              <a:rPr lang="en-US" sz="900" dirty="0"/>
              <a:t> 1):S3–S11;</a:t>
            </a:r>
            <a:r>
              <a:rPr lang="en-US" altLang="en-US" sz="900" dirty="0"/>
              <a:t> 4. Schindler AE, et al. </a:t>
            </a:r>
            <a:r>
              <a:rPr lang="en-US" sz="900" dirty="0">
                <a:cs typeface="Arial" panose="020B0604020202020204" pitchFamily="34" charset="0"/>
              </a:rPr>
              <a:t>Classification and pharmacology of progestins. </a:t>
            </a:r>
            <a:r>
              <a:rPr lang="en-US" altLang="en-US" sz="900" i="1" dirty="0" err="1"/>
              <a:t>Maturitas</a:t>
            </a:r>
            <a:r>
              <a:rPr lang="en-US" altLang="en-US" sz="900" dirty="0"/>
              <a:t> 2008;61(1–2):171–180; 5. </a:t>
            </a:r>
            <a:r>
              <a:rPr lang="en-GB" sz="900" dirty="0" err="1"/>
              <a:t>Tournaye</a:t>
            </a:r>
            <a:r>
              <a:rPr lang="en-GB" sz="900" dirty="0"/>
              <a:t> H, et al. </a:t>
            </a:r>
            <a:r>
              <a:rPr lang="en-US" sz="900" dirty="0"/>
              <a:t>A Phase III randomized controlled trial comparing the efficacy, safety and tolerability of oral </a:t>
            </a:r>
            <a:r>
              <a:rPr lang="en-US" sz="900" dirty="0" err="1"/>
              <a:t>dydrogesterone</a:t>
            </a:r>
            <a:r>
              <a:rPr lang="en-US" sz="900" dirty="0"/>
              <a:t> versus micronized vaginal progesterone for luteal support in in vitro fertilization. </a:t>
            </a:r>
            <a:r>
              <a:rPr lang="en-GB" sz="900" i="1" dirty="0"/>
              <a:t>Hum </a:t>
            </a:r>
            <a:r>
              <a:rPr lang="en-GB" sz="900" i="1" dirty="0" err="1"/>
              <a:t>Reprod</a:t>
            </a:r>
            <a:r>
              <a:rPr lang="en-GB" sz="900" i="1" dirty="0"/>
              <a:t> </a:t>
            </a:r>
            <a:r>
              <a:rPr lang="de-DE" sz="900" dirty="0"/>
              <a:t>2017;32(5):1019</a:t>
            </a:r>
            <a:r>
              <a:rPr lang="en-US" sz="900" dirty="0"/>
              <a:t>–</a:t>
            </a:r>
            <a:r>
              <a:rPr lang="de-DE" sz="900" dirty="0"/>
              <a:t>1027</a:t>
            </a:r>
            <a:r>
              <a:rPr lang="en-GB" sz="900" dirty="0"/>
              <a:t>; 6. </a:t>
            </a:r>
            <a:r>
              <a:rPr lang="en-US" sz="900" dirty="0"/>
              <a:t>Abbott Laboratories. Company Core Data Sheet. </a:t>
            </a:r>
            <a:r>
              <a:rPr lang="en-US" sz="900" dirty="0" err="1"/>
              <a:t>Dydrogesterone</a:t>
            </a:r>
            <a:r>
              <a:rPr lang="en-US" sz="900" dirty="0"/>
              <a:t>. 5 July 2017</a:t>
            </a:r>
            <a:r>
              <a:rPr lang="en-GB" sz="900" dirty="0"/>
              <a:t>; 7. El-</a:t>
            </a:r>
            <a:r>
              <a:rPr lang="en-GB" sz="900" dirty="0" err="1"/>
              <a:t>Zibdeh</a:t>
            </a:r>
            <a:r>
              <a:rPr lang="en-GB" sz="900" dirty="0"/>
              <a:t> MY, Yousef LT. </a:t>
            </a:r>
            <a:r>
              <a:rPr lang="en-GB" sz="900" dirty="0" err="1"/>
              <a:t>Dydrogesterone</a:t>
            </a:r>
            <a:r>
              <a:rPr lang="en-GB" sz="900" dirty="0"/>
              <a:t> support in threatened miscarriage. </a:t>
            </a:r>
            <a:r>
              <a:rPr lang="en-GB" sz="900" dirty="0" err="1"/>
              <a:t>M</a:t>
            </a:r>
            <a:r>
              <a:rPr lang="en-GB" sz="900" i="1" dirty="0" err="1"/>
              <a:t>aturitas</a:t>
            </a:r>
            <a:r>
              <a:rPr lang="en-GB" sz="900" dirty="0"/>
              <a:t> 2009;65(</a:t>
            </a:r>
            <a:r>
              <a:rPr lang="en-GB" sz="900" dirty="0" err="1"/>
              <a:t>Suppl</a:t>
            </a:r>
            <a:r>
              <a:rPr lang="en-GB" sz="900" dirty="0"/>
              <a:t> 1):S43–S46; 8. Pandian RU. </a:t>
            </a:r>
            <a:r>
              <a:rPr lang="en-GB" sz="900" dirty="0" err="1"/>
              <a:t>Dydrogesterone</a:t>
            </a:r>
            <a:r>
              <a:rPr lang="en-GB" sz="900" dirty="0"/>
              <a:t> in threatened miscarriage: a Malaysian experience. </a:t>
            </a:r>
            <a:r>
              <a:rPr lang="en-GB" sz="900" i="1" dirty="0" err="1"/>
              <a:t>Maturitas</a:t>
            </a:r>
            <a:r>
              <a:rPr lang="en-GB" sz="900" dirty="0"/>
              <a:t> 2009;65(</a:t>
            </a:r>
            <a:r>
              <a:rPr lang="en-GB" sz="900" dirty="0" err="1"/>
              <a:t>Suppl</a:t>
            </a:r>
            <a:r>
              <a:rPr lang="en-GB" sz="900" dirty="0"/>
              <a:t> 1):S47–S50; 9. El-</a:t>
            </a:r>
            <a:r>
              <a:rPr lang="en-GB" sz="900" dirty="0" err="1"/>
              <a:t>Zibdeh</a:t>
            </a:r>
            <a:r>
              <a:rPr lang="en-GB" sz="900" dirty="0"/>
              <a:t> MY. </a:t>
            </a:r>
            <a:r>
              <a:rPr lang="en-GB" sz="900" dirty="0" err="1"/>
              <a:t>Dydrogesterone</a:t>
            </a:r>
            <a:r>
              <a:rPr lang="en-GB" sz="900" dirty="0"/>
              <a:t> in the reduction of recurrent spontaneous abortion. </a:t>
            </a:r>
            <a:r>
              <a:rPr lang="en-GB" sz="900" i="1" dirty="0"/>
              <a:t>J</a:t>
            </a:r>
            <a:r>
              <a:rPr lang="en-GB" sz="900" dirty="0"/>
              <a:t> </a:t>
            </a:r>
            <a:r>
              <a:rPr lang="en-GB" sz="900" i="1" dirty="0"/>
              <a:t>Steroid </a:t>
            </a:r>
            <a:r>
              <a:rPr lang="en-GB" sz="900" i="1" dirty="0" err="1"/>
              <a:t>Biochem</a:t>
            </a:r>
            <a:r>
              <a:rPr lang="en-GB" sz="900" i="1" dirty="0"/>
              <a:t> </a:t>
            </a:r>
            <a:r>
              <a:rPr lang="en-GB" sz="900" i="1" dirty="0" err="1"/>
              <a:t>Mol</a:t>
            </a:r>
            <a:r>
              <a:rPr lang="en-GB" sz="900" i="1" dirty="0"/>
              <a:t> </a:t>
            </a:r>
            <a:r>
              <a:rPr lang="en-GB" sz="900" i="1" dirty="0" err="1"/>
              <a:t>Biol</a:t>
            </a:r>
            <a:r>
              <a:rPr lang="en-GB" sz="900" i="1" dirty="0"/>
              <a:t> </a:t>
            </a:r>
            <a:r>
              <a:rPr lang="en-GB" sz="900" dirty="0"/>
              <a:t>2005;97(5):431-434; 10. Dutta DK. Management of Luteal Phase Defect in Adolescent Girls. </a:t>
            </a:r>
            <a:r>
              <a:rPr lang="en-GB" sz="900" i="1" dirty="0"/>
              <a:t>Asian J </a:t>
            </a:r>
            <a:r>
              <a:rPr lang="en-GB" sz="900" i="1" dirty="0" err="1"/>
              <a:t>Obstet</a:t>
            </a:r>
            <a:r>
              <a:rPr lang="en-GB" sz="900" i="1" dirty="0"/>
              <a:t> Gynae </a:t>
            </a:r>
            <a:r>
              <a:rPr lang="en-GB" sz="900" i="1" dirty="0" err="1"/>
              <a:t>Pract</a:t>
            </a:r>
            <a:r>
              <a:rPr lang="en-GB" sz="900" i="1" dirty="0"/>
              <a:t> </a:t>
            </a:r>
            <a:r>
              <a:rPr lang="en-GB" sz="900" dirty="0"/>
              <a:t>2001;5(2):3–5; 11. </a:t>
            </a:r>
            <a:r>
              <a:rPr lang="en-GB" sz="900" dirty="0" err="1"/>
              <a:t>Queisser-Luft</a:t>
            </a:r>
            <a:r>
              <a:rPr lang="en-GB" sz="900" dirty="0"/>
              <a:t> A. </a:t>
            </a:r>
            <a:r>
              <a:rPr lang="en-GB" sz="900" dirty="0" err="1"/>
              <a:t>Dydrogesterone</a:t>
            </a:r>
            <a:r>
              <a:rPr lang="en-GB" sz="900" dirty="0"/>
              <a:t> use during pregnancy: Overview of birth defects reported since 1977. </a:t>
            </a:r>
            <a:r>
              <a:rPr lang="en-GB" sz="900" i="1" dirty="0"/>
              <a:t>Early Hum Dev </a:t>
            </a:r>
            <a:r>
              <a:rPr lang="en-GB" sz="900" dirty="0"/>
              <a:t>2009;85(6):375–377.</a:t>
            </a:r>
          </a:p>
        </p:txBody>
      </p:sp>
    </p:spTree>
    <p:extLst>
      <p:ext uri="{BB962C8B-B14F-4D97-AF65-F5344CB8AC3E}">
        <p14:creationId xmlns:p14="http://schemas.microsoft.com/office/powerpoint/2010/main" val="948897915"/>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sp>
        <p:nvSpPr>
          <p:cNvPr id="3" name="Text Placeholder 2"/>
          <p:cNvSpPr>
            <a:spLocks noGrp="1"/>
          </p:cNvSpPr>
          <p:nvPr>
            <p:ph type="body" sz="quarter" idx="15"/>
          </p:nvPr>
        </p:nvSpPr>
        <p:spPr/>
        <p:txBody>
          <a:bodyPr/>
          <a:lstStyle/>
          <a:p>
            <a:endParaRPr lang="tr-TR" dirty="0"/>
          </a:p>
        </p:txBody>
      </p:sp>
      <p:pic>
        <p:nvPicPr>
          <p:cNvPr id="430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01174"/>
            <a:ext cx="8568952" cy="34718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3573016"/>
            <a:ext cx="9036497" cy="31101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6"/>
          <p:cNvSpPr txBox="1"/>
          <p:nvPr/>
        </p:nvSpPr>
        <p:spPr>
          <a:xfrm>
            <a:off x="8353256" y="55066"/>
            <a:ext cx="652743" cy="369332"/>
          </a:xfrm>
          <a:prstGeom prst="rect">
            <a:avLst/>
          </a:prstGeom>
          <a:solidFill>
            <a:srgbClr val="FFFF00"/>
          </a:solidFill>
        </p:spPr>
        <p:txBody>
          <a:bodyPr wrap="none" rtlCol="0">
            <a:spAutoFit/>
          </a:bodyPr>
          <a:lstStyle/>
          <a:p>
            <a:r>
              <a:rPr lang="tr-TR" dirty="0" smtClean="0">
                <a:solidFill>
                  <a:srgbClr val="FF0000"/>
                </a:solidFill>
              </a:rPr>
              <a:t>2018</a:t>
            </a:r>
            <a:endParaRPr lang="tr-TR" dirty="0">
              <a:solidFill>
                <a:srgbClr val="FF0000"/>
              </a:solidFill>
            </a:endParaRPr>
          </a:p>
        </p:txBody>
      </p:sp>
      <p:sp>
        <p:nvSpPr>
          <p:cNvPr id="8" name="TextBox 7"/>
          <p:cNvSpPr txBox="1"/>
          <p:nvPr/>
        </p:nvSpPr>
        <p:spPr>
          <a:xfrm>
            <a:off x="8391317" y="3573016"/>
            <a:ext cx="652743" cy="369332"/>
          </a:xfrm>
          <a:prstGeom prst="rect">
            <a:avLst/>
          </a:prstGeom>
          <a:solidFill>
            <a:srgbClr val="FFFF00"/>
          </a:solidFill>
        </p:spPr>
        <p:txBody>
          <a:bodyPr wrap="none" rtlCol="0">
            <a:spAutoFit/>
          </a:bodyPr>
          <a:lstStyle/>
          <a:p>
            <a:r>
              <a:rPr lang="tr-TR" dirty="0" smtClean="0">
                <a:solidFill>
                  <a:srgbClr val="FF0000"/>
                </a:solidFill>
              </a:rPr>
              <a:t>2017</a:t>
            </a:r>
            <a:endParaRPr lang="tr-TR" dirty="0">
              <a:solidFill>
                <a:srgbClr val="FF0000"/>
              </a:solidFill>
            </a:endParaRPr>
          </a:p>
        </p:txBody>
      </p:sp>
    </p:spTree>
    <p:extLst>
      <p:ext uri="{BB962C8B-B14F-4D97-AF65-F5344CB8AC3E}">
        <p14:creationId xmlns:p14="http://schemas.microsoft.com/office/powerpoint/2010/main" val="1623025342"/>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sp>
        <p:nvSpPr>
          <p:cNvPr id="3" name="Text Placeholder 2"/>
          <p:cNvSpPr>
            <a:spLocks noGrp="1"/>
          </p:cNvSpPr>
          <p:nvPr>
            <p:ph type="body" sz="quarter" idx="15"/>
          </p:nvPr>
        </p:nvSpPr>
        <p:spPr/>
        <p:txBody>
          <a:bodyPr/>
          <a:lstStyle/>
          <a:p>
            <a:endParaRPr lang="tr-TR" dirty="0"/>
          </a:p>
        </p:txBody>
      </p:sp>
      <p:pic>
        <p:nvPicPr>
          <p:cNvPr id="378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3999" cy="26369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789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36912"/>
            <a:ext cx="9073008" cy="40641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8353256" y="55066"/>
            <a:ext cx="652743" cy="369332"/>
          </a:xfrm>
          <a:prstGeom prst="rect">
            <a:avLst/>
          </a:prstGeom>
          <a:solidFill>
            <a:srgbClr val="FFFF00"/>
          </a:solidFill>
        </p:spPr>
        <p:txBody>
          <a:bodyPr wrap="none" rtlCol="0">
            <a:spAutoFit/>
          </a:bodyPr>
          <a:lstStyle/>
          <a:p>
            <a:r>
              <a:rPr lang="tr-TR" dirty="0" smtClean="0">
                <a:solidFill>
                  <a:srgbClr val="FF0000"/>
                </a:solidFill>
              </a:rPr>
              <a:t>2018</a:t>
            </a:r>
            <a:endParaRPr lang="tr-TR" dirty="0">
              <a:solidFill>
                <a:srgbClr val="FF0000"/>
              </a:solidFill>
            </a:endParaRPr>
          </a:p>
        </p:txBody>
      </p:sp>
    </p:spTree>
    <p:extLst>
      <p:ext uri="{BB962C8B-B14F-4D97-AF65-F5344CB8AC3E}">
        <p14:creationId xmlns:p14="http://schemas.microsoft.com/office/powerpoint/2010/main" val="935622043"/>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nvPr>
        </p:nvSpPr>
        <p:spPr>
          <a:xfrm>
            <a:off x="539552" y="1772816"/>
            <a:ext cx="7315200" cy="1645920"/>
          </a:xfrm>
        </p:spPr>
        <p:txBody>
          <a:bodyPr anchor="b">
            <a:normAutofit/>
          </a:bodyPr>
          <a:lstStyle/>
          <a:p>
            <a:r>
              <a:rPr lang="en-US" altLang="en-US" sz="5400" b="1" dirty="0">
                <a:solidFill>
                  <a:srgbClr val="FFC000"/>
                </a:solidFill>
              </a:rPr>
              <a:t>Dydrogesterone </a:t>
            </a:r>
            <a:br>
              <a:rPr lang="en-US" altLang="en-US" sz="5400" b="1" dirty="0">
                <a:solidFill>
                  <a:srgbClr val="FFC000"/>
                </a:solidFill>
              </a:rPr>
            </a:br>
            <a:r>
              <a:rPr lang="en-US" altLang="en-US" sz="5400" b="1" dirty="0">
                <a:solidFill>
                  <a:srgbClr val="FFC000"/>
                </a:solidFill>
              </a:rPr>
              <a:t>and Endometriosis</a:t>
            </a:r>
            <a:endParaRPr lang="en-GB" sz="5400" b="1" dirty="0">
              <a:solidFill>
                <a:srgbClr val="FFC000"/>
              </a:solidFill>
            </a:endParaRPr>
          </a:p>
        </p:txBody>
      </p:sp>
    </p:spTree>
    <p:extLst>
      <p:ext uri="{BB962C8B-B14F-4D97-AF65-F5344CB8AC3E}">
        <p14:creationId xmlns:p14="http://schemas.microsoft.com/office/powerpoint/2010/main" val="3253943754"/>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sp>
        <p:nvSpPr>
          <p:cNvPr id="4" name="Text Placeholder 3"/>
          <p:cNvSpPr>
            <a:spLocks noGrp="1"/>
          </p:cNvSpPr>
          <p:nvPr>
            <p:ph type="body" sz="quarter" idx="13"/>
          </p:nvPr>
        </p:nvSpPr>
        <p:spPr/>
        <p:txBody>
          <a:bodyPr/>
          <a:lstStyle/>
          <a:p>
            <a:endParaRPr lang="tr-TR"/>
          </a:p>
        </p:txBody>
      </p:sp>
      <p:pic>
        <p:nvPicPr>
          <p:cNvPr id="5" name="Content Placeholder 4"/>
          <p:cNvPicPr>
            <a:picLocks noGrp="1"/>
          </p:cNvPicPr>
          <p:nvPr>
            <p:ph idx="1"/>
          </p:nvPr>
        </p:nvPicPr>
        <p:blipFill>
          <a:blip r:embed="rId3">
            <a:extLst>
              <a:ext uri="{28A0092B-C50C-407E-A947-70E740481C1C}">
                <a14:useLocalDpi xmlns:a14="http://schemas.microsoft.com/office/drawing/2010/main" val="0"/>
              </a:ext>
            </a:extLst>
          </a:blip>
          <a:stretch>
            <a:fillRect/>
          </a:stretch>
        </p:blipFill>
        <p:spPr>
          <a:xfrm>
            <a:off x="251520" y="188640"/>
            <a:ext cx="8712968" cy="6480720"/>
          </a:xfrm>
          <a:prstGeom prst="rect">
            <a:avLst/>
          </a:prstGeom>
        </p:spPr>
      </p:pic>
      <p:pic>
        <p:nvPicPr>
          <p:cNvPr id="4710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87824" y="548680"/>
            <a:ext cx="5048250" cy="285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710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3568" y="5733256"/>
            <a:ext cx="5972175" cy="466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6804248" y="1052736"/>
            <a:ext cx="2016224" cy="5472608"/>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3626732107"/>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Autofit/>
          </a:bodyPr>
          <a:lstStyle/>
          <a:p>
            <a:r>
              <a:rPr lang="en-US" sz="2800" spc="-10" dirty="0">
                <a:solidFill>
                  <a:srgbClr val="FFFF00"/>
                </a:solidFill>
              </a:rPr>
              <a:t>Symptoms of Endometriosis: Pain Score After Treatment with Dydrogesterone Day 5 to 25</a:t>
            </a:r>
          </a:p>
        </p:txBody>
      </p:sp>
      <p:sp>
        <p:nvSpPr>
          <p:cNvPr id="3" name="Inhaltsplatzhalter 2"/>
          <p:cNvSpPr>
            <a:spLocks noGrp="1"/>
          </p:cNvSpPr>
          <p:nvPr>
            <p:ph idx="1"/>
          </p:nvPr>
        </p:nvSpPr>
        <p:spPr/>
        <p:txBody>
          <a:bodyPr/>
          <a:lstStyle/>
          <a:p>
            <a:pPr>
              <a:spcBef>
                <a:spcPts val="0"/>
              </a:spcBef>
            </a:pPr>
            <a:r>
              <a:rPr lang="en-US" sz="1600" b="1" dirty="0"/>
              <a:t>Decline of pelvic pain during treatment with dydrogesterone</a:t>
            </a:r>
          </a:p>
          <a:p>
            <a:pPr>
              <a:spcBef>
                <a:spcPts val="0"/>
              </a:spcBef>
            </a:pPr>
            <a:r>
              <a:rPr lang="en-US" sz="1600" dirty="0"/>
              <a:t>Treatment: two initial cycles with placebo treatment followed by 6 cycles </a:t>
            </a:r>
            <a:br>
              <a:rPr lang="en-US" sz="1600" dirty="0"/>
            </a:br>
            <a:r>
              <a:rPr lang="en-US" sz="1600" dirty="0"/>
              <a:t>with dydrogesterone 10 mg TID on days 5 to 25 of each cycle</a:t>
            </a:r>
          </a:p>
          <a:p>
            <a:r>
              <a:rPr lang="en-US" sz="1600" dirty="0"/>
              <a:t>Pelvic endometriosis diagnosed by </a:t>
            </a:r>
            <a:br>
              <a:rPr lang="en-US" sz="1600" dirty="0"/>
            </a:br>
            <a:r>
              <a:rPr lang="en-US" sz="1600" dirty="0"/>
              <a:t>laparoscopy (n=10 evaluable patients)</a:t>
            </a:r>
          </a:p>
        </p:txBody>
      </p:sp>
      <p:sp>
        <p:nvSpPr>
          <p:cNvPr id="13" name="Textfeld 12"/>
          <p:cNvSpPr txBox="1"/>
          <p:nvPr/>
        </p:nvSpPr>
        <p:spPr>
          <a:xfrm>
            <a:off x="608526" y="4395399"/>
            <a:ext cx="3201228" cy="923330"/>
          </a:xfrm>
          <a:prstGeom prst="rect">
            <a:avLst/>
          </a:prstGeom>
          <a:noFill/>
          <a:ln>
            <a:solidFill>
              <a:srgbClr val="AA0061"/>
            </a:solidFill>
          </a:ln>
        </p:spPr>
        <p:txBody>
          <a:bodyPr wrap="square" rtlCol="0">
            <a:spAutoFit/>
          </a:bodyPr>
          <a:lstStyle/>
          <a:p>
            <a:pPr algn="l">
              <a:spcBef>
                <a:spcPts val="0"/>
              </a:spcBef>
              <a:spcAft>
                <a:spcPts val="0"/>
              </a:spcAft>
            </a:pPr>
            <a:r>
              <a:rPr lang="en-US" sz="1800" b="1" dirty="0">
                <a:solidFill>
                  <a:srgbClr val="AA0061"/>
                </a:solidFill>
              </a:rPr>
              <a:t>Significant decline </a:t>
            </a:r>
            <a:br>
              <a:rPr lang="en-US" sz="1800" b="1" dirty="0">
                <a:solidFill>
                  <a:srgbClr val="AA0061"/>
                </a:solidFill>
              </a:rPr>
            </a:br>
            <a:r>
              <a:rPr lang="en-US" sz="1800" b="1" dirty="0">
                <a:solidFill>
                  <a:srgbClr val="AA0061"/>
                </a:solidFill>
              </a:rPr>
              <a:t>in pelvic pain in </a:t>
            </a:r>
            <a:br>
              <a:rPr lang="en-US" sz="1800" b="1" dirty="0">
                <a:solidFill>
                  <a:srgbClr val="AA0061"/>
                </a:solidFill>
              </a:rPr>
            </a:br>
            <a:r>
              <a:rPr lang="en-US" sz="1800" b="1" dirty="0">
                <a:solidFill>
                  <a:srgbClr val="AA0061"/>
                </a:solidFill>
              </a:rPr>
              <a:t>6 out of 10 patients </a:t>
            </a:r>
          </a:p>
        </p:txBody>
      </p:sp>
      <p:sp>
        <p:nvSpPr>
          <p:cNvPr id="11" name="Content Placeholder 100"/>
          <p:cNvSpPr txBox="1">
            <a:spLocks/>
          </p:cNvSpPr>
          <p:nvPr/>
        </p:nvSpPr>
        <p:spPr bwMode="gray">
          <a:xfrm>
            <a:off x="417600" y="5886000"/>
            <a:ext cx="8528400" cy="36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b" anchorCtr="0"/>
          <a:lstStyle>
            <a:lvl1pPr defTabSz="965200" eaLnBrk="0" hangingPunct="0">
              <a:defRPr sz="2000">
                <a:solidFill>
                  <a:schemeClr val="tx1"/>
                </a:solidFill>
                <a:latin typeface="Arial" charset="0"/>
              </a:defRPr>
            </a:lvl1pPr>
            <a:lvl2pPr marL="742950" indent="-285750" defTabSz="965200" eaLnBrk="0" hangingPunct="0">
              <a:defRPr sz="2000">
                <a:solidFill>
                  <a:schemeClr val="tx1"/>
                </a:solidFill>
                <a:latin typeface="Arial" charset="0"/>
              </a:defRPr>
            </a:lvl2pPr>
            <a:lvl3pPr marL="1143000" indent="-228600" defTabSz="965200" eaLnBrk="0" hangingPunct="0">
              <a:defRPr sz="2000">
                <a:solidFill>
                  <a:schemeClr val="tx1"/>
                </a:solidFill>
                <a:latin typeface="Arial" charset="0"/>
              </a:defRPr>
            </a:lvl3pPr>
            <a:lvl4pPr marL="1600200" indent="-228600" defTabSz="965200" eaLnBrk="0" hangingPunct="0">
              <a:defRPr sz="2000">
                <a:solidFill>
                  <a:schemeClr val="tx1"/>
                </a:solidFill>
                <a:latin typeface="Arial" charset="0"/>
              </a:defRPr>
            </a:lvl4pPr>
            <a:lvl5pPr marL="2057400" indent="-228600" defTabSz="965200" eaLnBrk="0" hangingPunct="0">
              <a:defRPr sz="2000">
                <a:solidFill>
                  <a:schemeClr val="tx1"/>
                </a:solidFill>
                <a:latin typeface="Arial" charset="0"/>
              </a:defRPr>
            </a:lvl5pPr>
            <a:lvl6pPr marL="2514600" indent="-228600" algn="ctr" defTabSz="965200" eaLnBrk="0" fontAlgn="base" hangingPunct="0">
              <a:spcBef>
                <a:spcPct val="50000"/>
              </a:spcBef>
              <a:spcAft>
                <a:spcPct val="50000"/>
              </a:spcAft>
              <a:defRPr sz="2000">
                <a:solidFill>
                  <a:schemeClr val="tx1"/>
                </a:solidFill>
                <a:latin typeface="Arial" charset="0"/>
              </a:defRPr>
            </a:lvl6pPr>
            <a:lvl7pPr marL="2971800" indent="-228600" algn="ctr" defTabSz="965200" eaLnBrk="0" fontAlgn="base" hangingPunct="0">
              <a:spcBef>
                <a:spcPct val="50000"/>
              </a:spcBef>
              <a:spcAft>
                <a:spcPct val="50000"/>
              </a:spcAft>
              <a:defRPr sz="2000">
                <a:solidFill>
                  <a:schemeClr val="tx1"/>
                </a:solidFill>
                <a:latin typeface="Arial" charset="0"/>
              </a:defRPr>
            </a:lvl7pPr>
            <a:lvl8pPr marL="3429000" indent="-228600" algn="ctr" defTabSz="965200" eaLnBrk="0" fontAlgn="base" hangingPunct="0">
              <a:spcBef>
                <a:spcPct val="50000"/>
              </a:spcBef>
              <a:spcAft>
                <a:spcPct val="50000"/>
              </a:spcAft>
              <a:defRPr sz="2000">
                <a:solidFill>
                  <a:schemeClr val="tx1"/>
                </a:solidFill>
                <a:latin typeface="Arial" charset="0"/>
              </a:defRPr>
            </a:lvl8pPr>
            <a:lvl9pPr marL="3886200" indent="-228600" algn="ctr" defTabSz="965200" eaLnBrk="0" fontAlgn="base" hangingPunct="0">
              <a:spcBef>
                <a:spcPct val="50000"/>
              </a:spcBef>
              <a:spcAft>
                <a:spcPct val="50000"/>
              </a:spcAft>
              <a:defRPr sz="2000">
                <a:solidFill>
                  <a:schemeClr val="tx1"/>
                </a:solidFill>
                <a:latin typeface="Arial" charset="0"/>
              </a:defRPr>
            </a:lvl9pPr>
          </a:lstStyle>
          <a:p>
            <a:r>
              <a:rPr lang="de-DE" sz="900" dirty="0">
                <a:solidFill>
                  <a:srgbClr val="FFC000"/>
                </a:solidFill>
                <a:latin typeface="+mn-lt"/>
              </a:rPr>
              <a:t>TID, three times daily</a:t>
            </a:r>
            <a:br>
              <a:rPr lang="de-DE" sz="900" dirty="0">
                <a:solidFill>
                  <a:srgbClr val="FFC000"/>
                </a:solidFill>
                <a:latin typeface="+mn-lt"/>
              </a:rPr>
            </a:br>
            <a:r>
              <a:rPr lang="de-DE" sz="900" dirty="0">
                <a:solidFill>
                  <a:srgbClr val="FFC000"/>
                </a:solidFill>
                <a:latin typeface="+mn-lt"/>
              </a:rPr>
              <a:t>Walker SM. </a:t>
            </a:r>
            <a:r>
              <a:rPr lang="en-GB" sz="900" dirty="0">
                <a:solidFill>
                  <a:srgbClr val="FFC000"/>
                </a:solidFill>
                <a:latin typeface="+mn-lt"/>
              </a:rPr>
              <a:t>The treatment of endometriosis with </a:t>
            </a:r>
            <a:r>
              <a:rPr lang="en-GB" sz="900" dirty="0" err="1">
                <a:solidFill>
                  <a:srgbClr val="FFC000"/>
                </a:solidFill>
                <a:latin typeface="+mn-lt"/>
              </a:rPr>
              <a:t>dydrogesterone</a:t>
            </a:r>
            <a:r>
              <a:rPr lang="en-GB" sz="900" dirty="0">
                <a:solidFill>
                  <a:srgbClr val="FFC000"/>
                </a:solidFill>
                <a:latin typeface="+mn-lt"/>
              </a:rPr>
              <a:t>.</a:t>
            </a:r>
            <a:r>
              <a:rPr lang="de-DE" sz="900" dirty="0">
                <a:solidFill>
                  <a:srgbClr val="FFC000"/>
                </a:solidFill>
                <a:latin typeface="+mn-lt"/>
              </a:rPr>
              <a:t> </a:t>
            </a:r>
            <a:r>
              <a:rPr lang="de-DE" sz="900" i="1" dirty="0">
                <a:solidFill>
                  <a:srgbClr val="FFC000"/>
                </a:solidFill>
                <a:latin typeface="+mn-lt"/>
              </a:rPr>
              <a:t>Br J Clin Practice </a:t>
            </a:r>
            <a:r>
              <a:rPr lang="de-DE" sz="900" dirty="0">
                <a:solidFill>
                  <a:srgbClr val="FFC000"/>
                </a:solidFill>
                <a:latin typeface="+mn-lt"/>
              </a:rPr>
              <a:t>1983;24(Suppl.):S40</a:t>
            </a:r>
            <a:r>
              <a:rPr lang="en-US" sz="900" dirty="0">
                <a:solidFill>
                  <a:srgbClr val="FFC000"/>
                </a:solidFill>
                <a:latin typeface="+mn-lt"/>
              </a:rPr>
              <a:t>–S</a:t>
            </a:r>
            <a:r>
              <a:rPr lang="de-DE" sz="900" dirty="0">
                <a:solidFill>
                  <a:srgbClr val="FFC000"/>
                </a:solidFill>
                <a:latin typeface="+mn-lt"/>
              </a:rPr>
              <a:t>46</a:t>
            </a:r>
          </a:p>
        </p:txBody>
      </p:sp>
      <p:graphicFrame>
        <p:nvGraphicFramePr>
          <p:cNvPr id="6" name="Chart 5"/>
          <p:cNvGraphicFramePr/>
          <p:nvPr>
            <p:extLst>
              <p:ext uri="{D42A27DB-BD31-4B8C-83A1-F6EECF244321}">
                <p14:modId xmlns:p14="http://schemas.microsoft.com/office/powerpoint/2010/main" val="2557319957"/>
              </p:ext>
            </p:extLst>
          </p:nvPr>
        </p:nvGraphicFramePr>
        <p:xfrm>
          <a:off x="4155602" y="2334768"/>
          <a:ext cx="4178423" cy="3882200"/>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8383753" y="55066"/>
            <a:ext cx="652743" cy="369332"/>
          </a:xfrm>
          <a:prstGeom prst="rect">
            <a:avLst/>
          </a:prstGeom>
          <a:solidFill>
            <a:srgbClr val="FFFF00"/>
          </a:solidFill>
        </p:spPr>
        <p:txBody>
          <a:bodyPr wrap="none" rtlCol="0">
            <a:spAutoFit/>
          </a:bodyPr>
          <a:lstStyle/>
          <a:p>
            <a:r>
              <a:rPr lang="tr-TR" dirty="0" smtClean="0">
                <a:solidFill>
                  <a:srgbClr val="FF0000"/>
                </a:solidFill>
              </a:rPr>
              <a:t>1983</a:t>
            </a:r>
            <a:endParaRPr lang="tr-TR" dirty="0">
              <a:solidFill>
                <a:srgbClr val="FF0000"/>
              </a:solidFill>
            </a:endParaRPr>
          </a:p>
        </p:txBody>
      </p:sp>
    </p:spTree>
    <p:extLst>
      <p:ext uri="{BB962C8B-B14F-4D97-AF65-F5344CB8AC3E}">
        <p14:creationId xmlns:p14="http://schemas.microsoft.com/office/powerpoint/2010/main" val="246183903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674" name="Title 1"/>
          <p:cNvSpPr>
            <a:spLocks noGrp="1"/>
          </p:cNvSpPr>
          <p:nvPr>
            <p:ph type="title"/>
          </p:nvPr>
        </p:nvSpPr>
        <p:spPr>
          <a:xfrm>
            <a:off x="502920" y="465138"/>
            <a:ext cx="8242530" cy="914400"/>
          </a:xfrm>
        </p:spPr>
        <p:txBody>
          <a:bodyPr>
            <a:noAutofit/>
          </a:bodyPr>
          <a:lstStyle/>
          <a:p>
            <a:pPr eaLnBrk="1" hangingPunct="1"/>
            <a:r>
              <a:rPr lang="en-US" altLang="en-US" sz="3200" dirty="0">
                <a:solidFill>
                  <a:srgbClr val="FFFF00"/>
                </a:solidFill>
              </a:rPr>
              <a:t>Dydrogesterone and Micronized Progesterone Are Synthesized from a Natural Source</a:t>
            </a:r>
          </a:p>
        </p:txBody>
      </p:sp>
      <p:sp>
        <p:nvSpPr>
          <p:cNvPr id="28675" name="Rectangle 3"/>
          <p:cNvSpPr>
            <a:spLocks noGrp="1" noChangeArrowheads="1"/>
          </p:cNvSpPr>
          <p:nvPr>
            <p:ph idx="1"/>
          </p:nvPr>
        </p:nvSpPr>
        <p:spPr>
          <a:xfrm>
            <a:off x="416739" y="1600200"/>
            <a:ext cx="8439923" cy="4525963"/>
          </a:xfrm>
        </p:spPr>
        <p:txBody>
          <a:bodyPr/>
          <a:lstStyle/>
          <a:p>
            <a:pPr marL="0" indent="0" eaLnBrk="1" hangingPunct="1"/>
            <a:endParaRPr lang="en-US" altLang="en-US" sz="1800" dirty="0"/>
          </a:p>
          <a:p>
            <a:pPr marL="0" indent="0" eaLnBrk="1" hangingPunct="1"/>
            <a:endParaRPr lang="en-US" altLang="en-US" sz="1800" dirty="0"/>
          </a:p>
          <a:p>
            <a:pPr marL="0" indent="0" eaLnBrk="1" hangingPunct="1">
              <a:spcBef>
                <a:spcPts val="0"/>
              </a:spcBef>
              <a:spcAft>
                <a:spcPts val="0"/>
              </a:spcAft>
            </a:pPr>
            <a:endParaRPr lang="en-US" altLang="en-US" sz="1800" dirty="0"/>
          </a:p>
          <a:p>
            <a:pPr eaLnBrk="1" hangingPunct="1">
              <a:spcBef>
                <a:spcPts val="0"/>
              </a:spcBef>
              <a:spcAft>
                <a:spcPts val="0"/>
              </a:spcAft>
            </a:pPr>
            <a:r>
              <a:rPr lang="en-US" altLang="en-US" sz="1800" dirty="0"/>
              <a:t>Dydrogesterone, shaped by light,</a:t>
            </a:r>
            <a:r>
              <a:rPr lang="en-US" altLang="en-US" sz="1800" baseline="30000" dirty="0"/>
              <a:t>2</a:t>
            </a:r>
            <a:r>
              <a:rPr lang="en-US" altLang="en-US" sz="1800" dirty="0"/>
              <a:t> has enhanced oral bioavailability and high selectivity for progesterone receptors</a:t>
            </a:r>
            <a:r>
              <a:rPr lang="en-US" altLang="en-US" sz="1800" baseline="30000" dirty="0"/>
              <a:t>3,4</a:t>
            </a:r>
          </a:p>
          <a:p>
            <a:pPr lvl="1" eaLnBrk="1" hangingPunct="1">
              <a:spcBef>
                <a:spcPts val="0"/>
              </a:spcBef>
              <a:spcAft>
                <a:spcPts val="0"/>
              </a:spcAft>
            </a:pPr>
            <a:r>
              <a:rPr lang="de-DE" altLang="en-US" sz="1600" dirty="0"/>
              <a:t>No estrogenic, androgenic, or glucocorticoid effects</a:t>
            </a:r>
            <a:r>
              <a:rPr lang="de-DE" altLang="en-US" sz="1600" baseline="30000" dirty="0"/>
              <a:t>3</a:t>
            </a:r>
            <a:endParaRPr lang="de-DE" altLang="en-US" sz="1600" dirty="0"/>
          </a:p>
          <a:p>
            <a:pPr lvl="1" eaLnBrk="1" hangingPunct="1">
              <a:spcBef>
                <a:spcPts val="0"/>
              </a:spcBef>
              <a:spcAft>
                <a:spcPts val="0"/>
              </a:spcAft>
            </a:pPr>
            <a:r>
              <a:rPr lang="de-DE" altLang="en-US" sz="1600" dirty="0"/>
              <a:t>Does not inhibit ovulation, at normal dosage</a:t>
            </a:r>
            <a:r>
              <a:rPr lang="de-DE" altLang="en-US" sz="1600" baseline="30000" dirty="0"/>
              <a:t>3</a:t>
            </a:r>
          </a:p>
          <a:p>
            <a:pPr lvl="1" eaLnBrk="1" hangingPunct="1">
              <a:spcBef>
                <a:spcPts val="0"/>
              </a:spcBef>
              <a:spcAft>
                <a:spcPts val="0"/>
              </a:spcAft>
            </a:pPr>
            <a:r>
              <a:rPr lang="en-US" altLang="en-US" sz="1600" dirty="0"/>
              <a:t>Anti-androgenic potential of dydrogesterone is less pronounced in comparison </a:t>
            </a:r>
            <a:br>
              <a:rPr lang="en-US" altLang="en-US" sz="1600" dirty="0"/>
            </a:br>
            <a:r>
              <a:rPr lang="en-US" altLang="en-US" sz="1600" dirty="0"/>
              <a:t>to progesterone</a:t>
            </a:r>
            <a:r>
              <a:rPr lang="en-US" altLang="en-US" sz="1600" baseline="30000" dirty="0"/>
              <a:t>4</a:t>
            </a:r>
          </a:p>
          <a:p>
            <a:pPr marL="0" indent="0" eaLnBrk="1" hangingPunct="1"/>
            <a:endParaRPr lang="en-US" altLang="en-US" sz="1800" baseline="30000" dirty="0"/>
          </a:p>
          <a:p>
            <a:pPr marL="0" indent="0" eaLnBrk="1" hangingPunct="1"/>
            <a:endParaRPr lang="en-US" altLang="en-US" sz="1800" baseline="30000" dirty="0"/>
          </a:p>
          <a:p>
            <a:pPr marL="0" indent="0" eaLnBrk="1" hangingPunct="1"/>
            <a:endParaRPr lang="en-US" altLang="en-US" sz="1800" dirty="0"/>
          </a:p>
          <a:p>
            <a:pPr marL="0" indent="0" eaLnBrk="1" hangingPunct="1"/>
            <a:endParaRPr lang="en-US" altLang="en-US" sz="1800" dirty="0"/>
          </a:p>
          <a:p>
            <a:pPr marL="0" indent="0" eaLnBrk="1" hangingPunct="1"/>
            <a:endParaRPr lang="en-US" altLang="en-US" sz="1800" dirty="0"/>
          </a:p>
          <a:p>
            <a:pPr marL="0" indent="0" eaLnBrk="1" hangingPunct="1"/>
            <a:endParaRPr lang="en-US" altLang="en-US" sz="1800" dirty="0"/>
          </a:p>
          <a:p>
            <a:pPr marL="0" indent="0" eaLnBrk="1" hangingPunct="1"/>
            <a:endParaRPr lang="en-US" altLang="en-US" sz="1800" dirty="0"/>
          </a:p>
          <a:p>
            <a:pPr marL="0" indent="0" eaLnBrk="1" hangingPunct="1">
              <a:buNone/>
            </a:pPr>
            <a:endParaRPr lang="en-US" altLang="en-US" sz="1800" dirty="0"/>
          </a:p>
          <a:p>
            <a:pPr marL="0" indent="0" eaLnBrk="1" hangingPunct="1"/>
            <a:endParaRPr lang="en-US" altLang="en-US" sz="1800" baseline="30000" dirty="0"/>
          </a:p>
          <a:p>
            <a:pPr marL="0" indent="0" eaLnBrk="1" hangingPunct="1"/>
            <a:endParaRPr lang="de-DE" altLang="en-US" sz="2000" dirty="0"/>
          </a:p>
        </p:txBody>
      </p:sp>
      <p:sp>
        <p:nvSpPr>
          <p:cNvPr id="28677" name="TextBox 28"/>
          <p:cNvSpPr txBox="1">
            <a:spLocks noChangeArrowheads="1"/>
          </p:cNvSpPr>
          <p:nvPr/>
        </p:nvSpPr>
        <p:spPr bwMode="auto">
          <a:xfrm>
            <a:off x="1543050" y="4200419"/>
            <a:ext cx="6188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0"/>
              </a:spcBef>
              <a:defRPr sz="2200">
                <a:solidFill>
                  <a:schemeClr val="tx1"/>
                </a:solidFill>
                <a:latin typeface="Arial" charset="0"/>
              </a:defRPr>
            </a:lvl1pPr>
            <a:lvl2pPr marL="742950" indent="-285750" algn="l" eaLnBrk="0" hangingPunct="0">
              <a:spcBef>
                <a:spcPct val="0"/>
              </a:spcBef>
              <a:spcAft>
                <a:spcPct val="30000"/>
              </a:spcAft>
              <a:buChar char="•"/>
              <a:defRPr sz="2000">
                <a:solidFill>
                  <a:schemeClr val="tx1"/>
                </a:solidFill>
                <a:latin typeface="Arial" charset="0"/>
              </a:defRPr>
            </a:lvl2pPr>
            <a:lvl3pPr marL="1143000" indent="-228600" algn="l" eaLnBrk="0" hangingPunct="0">
              <a:spcBef>
                <a:spcPct val="0"/>
              </a:spcBef>
              <a:spcAft>
                <a:spcPct val="30000"/>
              </a:spcAft>
              <a:buChar char="–"/>
              <a:defRPr sz="1600">
                <a:solidFill>
                  <a:schemeClr val="tx1"/>
                </a:solidFill>
                <a:latin typeface="Arial" charset="0"/>
              </a:defRPr>
            </a:lvl3pPr>
            <a:lvl4pPr marL="1600200" indent="-228600" algn="l" eaLnBrk="0" hangingPunct="0">
              <a:spcBef>
                <a:spcPct val="0"/>
              </a:spcBef>
              <a:spcAft>
                <a:spcPct val="30000"/>
              </a:spcAft>
              <a:buChar char="•"/>
              <a:defRPr sz="1600">
                <a:solidFill>
                  <a:schemeClr val="tx1"/>
                </a:solidFill>
                <a:latin typeface="Arial" charset="0"/>
              </a:defRPr>
            </a:lvl4pPr>
            <a:lvl5pPr marL="2057400" indent="-228600" algn="l" eaLnBrk="0" hangingPunct="0">
              <a:spcBef>
                <a:spcPct val="0"/>
              </a:spcBef>
              <a:spcAft>
                <a:spcPct val="30000"/>
              </a:spcAft>
              <a:buChar char="–"/>
              <a:defRPr sz="1600">
                <a:solidFill>
                  <a:schemeClr val="tx1"/>
                </a:solidFill>
                <a:latin typeface="Arial" charset="0"/>
              </a:defRPr>
            </a:lvl5pPr>
            <a:lvl6pPr marL="2514600" indent="-228600" eaLnBrk="0" fontAlgn="base" hangingPunct="0">
              <a:spcBef>
                <a:spcPct val="0"/>
              </a:spcBef>
              <a:spcAft>
                <a:spcPct val="30000"/>
              </a:spcAft>
              <a:buChar char="–"/>
              <a:defRPr sz="1600">
                <a:solidFill>
                  <a:schemeClr val="tx1"/>
                </a:solidFill>
                <a:latin typeface="Arial" charset="0"/>
              </a:defRPr>
            </a:lvl6pPr>
            <a:lvl7pPr marL="2971800" indent="-228600" eaLnBrk="0" fontAlgn="base" hangingPunct="0">
              <a:spcBef>
                <a:spcPct val="0"/>
              </a:spcBef>
              <a:spcAft>
                <a:spcPct val="30000"/>
              </a:spcAft>
              <a:buChar char="–"/>
              <a:defRPr sz="1600">
                <a:solidFill>
                  <a:schemeClr val="tx1"/>
                </a:solidFill>
                <a:latin typeface="Arial" charset="0"/>
              </a:defRPr>
            </a:lvl7pPr>
            <a:lvl8pPr marL="3429000" indent="-228600" eaLnBrk="0" fontAlgn="base" hangingPunct="0">
              <a:spcBef>
                <a:spcPct val="0"/>
              </a:spcBef>
              <a:spcAft>
                <a:spcPct val="30000"/>
              </a:spcAft>
              <a:buChar char="–"/>
              <a:defRPr sz="1600">
                <a:solidFill>
                  <a:schemeClr val="tx1"/>
                </a:solidFill>
                <a:latin typeface="Arial" charset="0"/>
              </a:defRPr>
            </a:lvl8pPr>
            <a:lvl9pPr marL="3886200" indent="-228600" eaLnBrk="0" fontAlgn="base" hangingPunct="0">
              <a:spcBef>
                <a:spcPct val="0"/>
              </a:spcBef>
              <a:spcAft>
                <a:spcPct val="30000"/>
              </a:spcAft>
              <a:buChar char="–"/>
              <a:defRPr sz="1600">
                <a:solidFill>
                  <a:schemeClr val="tx1"/>
                </a:solidFill>
                <a:latin typeface="Arial" charset="0"/>
              </a:defRPr>
            </a:lvl9pPr>
          </a:lstStyle>
          <a:p>
            <a:pPr algn="ctr" eaLnBrk="1" hangingPunct="1">
              <a:spcBef>
                <a:spcPct val="50000"/>
              </a:spcBef>
            </a:pPr>
            <a:r>
              <a:rPr lang="en-US" altLang="en-US" sz="1800" b="1" dirty="0">
                <a:solidFill>
                  <a:srgbClr val="60B4DA"/>
                </a:solidFill>
                <a:latin typeface="+mn-lt"/>
              </a:rPr>
              <a:t>Progesterone</a:t>
            </a:r>
            <a:r>
              <a:rPr lang="en-US" altLang="en-US" sz="1800" b="1" dirty="0">
                <a:latin typeface="+mn-lt"/>
              </a:rPr>
              <a:t>  </a:t>
            </a:r>
            <a:r>
              <a:rPr lang="en-US" altLang="en-US" sz="1800" dirty="0">
                <a:latin typeface="+mn-lt"/>
              </a:rPr>
              <a:t>                                         </a:t>
            </a:r>
            <a:r>
              <a:rPr lang="en-US" altLang="en-US" sz="1800" b="1" dirty="0">
                <a:solidFill>
                  <a:srgbClr val="D8027F"/>
                </a:solidFill>
                <a:latin typeface="+mn-lt"/>
              </a:rPr>
              <a:t>Dydrogesterone</a:t>
            </a:r>
            <a:endParaRPr lang="en-US" altLang="en-US" sz="1800" b="1" baseline="30000" dirty="0">
              <a:solidFill>
                <a:srgbClr val="D8027F"/>
              </a:solidFill>
              <a:latin typeface="+mn-lt"/>
            </a:endParaRPr>
          </a:p>
        </p:txBody>
      </p:sp>
      <p:pic>
        <p:nvPicPr>
          <p:cNvPr id="28678" name="Picture 4"/>
          <p:cNvPicPr>
            <a:picLocks noChangeAspect="1" noChangeArrowheads="1"/>
          </p:cNvPicPr>
          <p:nvPr/>
        </p:nvPicPr>
        <p:blipFill>
          <a:blip r:embed="rId3">
            <a:extLst>
              <a:ext uri="{28A0092B-C50C-407E-A947-70E740481C1C}">
                <a14:useLocalDpi xmlns:a14="http://schemas.microsoft.com/office/drawing/2010/main" val="0"/>
              </a:ext>
            </a:extLst>
          </a:blip>
          <a:srcRect t="72560" b="2"/>
          <a:stretch>
            <a:fillRect/>
          </a:stretch>
        </p:blipFill>
        <p:spPr bwMode="auto">
          <a:xfrm>
            <a:off x="2555875" y="5284163"/>
            <a:ext cx="2065338" cy="554038"/>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679" name="Picture 5"/>
          <p:cNvPicPr>
            <a:picLocks noChangeAspect="1" noChangeArrowheads="1"/>
          </p:cNvPicPr>
          <p:nvPr/>
        </p:nvPicPr>
        <p:blipFill>
          <a:blip r:embed="rId4">
            <a:extLst>
              <a:ext uri="{28A0092B-C50C-407E-A947-70E740481C1C}">
                <a14:useLocalDpi xmlns:a14="http://schemas.microsoft.com/office/drawing/2010/main" val="0"/>
              </a:ext>
            </a:extLst>
          </a:blip>
          <a:srcRect t="67004"/>
          <a:stretch>
            <a:fillRect/>
          </a:stretch>
        </p:blipFill>
        <p:spPr bwMode="auto">
          <a:xfrm>
            <a:off x="6873875" y="5173038"/>
            <a:ext cx="1982788" cy="698500"/>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8680" name="Group 11"/>
          <p:cNvGrpSpPr>
            <a:grpSpLocks/>
          </p:cNvGrpSpPr>
          <p:nvPr/>
        </p:nvGrpSpPr>
        <p:grpSpPr bwMode="auto">
          <a:xfrm>
            <a:off x="406400" y="4484063"/>
            <a:ext cx="2479675" cy="1743075"/>
            <a:chOff x="939309" y="3349786"/>
            <a:chExt cx="2760510" cy="1813709"/>
          </a:xfrm>
        </p:grpSpPr>
        <p:sp>
          <p:nvSpPr>
            <p:cNvPr id="13" name="TextBox 12"/>
            <p:cNvSpPr txBox="1"/>
            <p:nvPr/>
          </p:nvSpPr>
          <p:spPr>
            <a:xfrm>
              <a:off x="2825010" y="3349786"/>
              <a:ext cx="461263" cy="287418"/>
            </a:xfrm>
            <a:prstGeom prst="rect">
              <a:avLst/>
            </a:prstGeom>
            <a:noFill/>
            <a:ln w="28575">
              <a:noFill/>
            </a:ln>
          </p:spPr>
          <p:txBody>
            <a:bodyPr wrap="none">
              <a:spAutoFit/>
            </a:bodyPr>
            <a:lstStyle/>
            <a:p>
              <a:pPr algn="l" fontAlgn="auto">
                <a:spcBef>
                  <a:spcPts val="0"/>
                </a:spcBef>
                <a:spcAft>
                  <a:spcPts val="0"/>
                </a:spcAft>
                <a:defRPr/>
              </a:pPr>
              <a:r>
                <a:rPr lang="en-GB" sz="1200" b="1" kern="0" dirty="0">
                  <a:solidFill>
                    <a:srgbClr val="60B4DA"/>
                  </a:solidFill>
                  <a:latin typeface="Calibri"/>
                </a:rPr>
                <a:t>CH</a:t>
              </a:r>
              <a:r>
                <a:rPr lang="en-GB" sz="1200" b="1" kern="0" baseline="-25000" dirty="0">
                  <a:solidFill>
                    <a:srgbClr val="60B4DA"/>
                  </a:solidFill>
                  <a:latin typeface="Calibri"/>
                </a:rPr>
                <a:t>3</a:t>
              </a:r>
            </a:p>
          </p:txBody>
        </p:sp>
        <p:grpSp>
          <p:nvGrpSpPr>
            <p:cNvPr id="28713" name="Group 13"/>
            <p:cNvGrpSpPr>
              <a:grpSpLocks/>
            </p:cNvGrpSpPr>
            <p:nvPr/>
          </p:nvGrpSpPr>
          <p:grpSpPr bwMode="auto">
            <a:xfrm>
              <a:off x="939309" y="3579114"/>
              <a:ext cx="2760510" cy="1584381"/>
              <a:chOff x="939309" y="3579114"/>
              <a:chExt cx="2760510" cy="1584381"/>
            </a:xfrm>
          </p:grpSpPr>
          <p:sp>
            <p:nvSpPr>
              <p:cNvPr id="19" name="TextBox 18"/>
              <p:cNvSpPr txBox="1"/>
              <p:nvPr/>
            </p:nvSpPr>
            <p:spPr>
              <a:xfrm>
                <a:off x="3051223" y="3643812"/>
                <a:ext cx="295137" cy="287418"/>
              </a:xfrm>
              <a:prstGeom prst="rect">
                <a:avLst/>
              </a:prstGeom>
              <a:noFill/>
              <a:ln w="28575">
                <a:noFill/>
              </a:ln>
            </p:spPr>
            <p:txBody>
              <a:bodyPr wrap="none">
                <a:spAutoFit/>
              </a:bodyPr>
              <a:lstStyle/>
              <a:p>
                <a:pPr algn="l" fontAlgn="auto">
                  <a:spcBef>
                    <a:spcPts val="0"/>
                  </a:spcBef>
                  <a:spcAft>
                    <a:spcPts val="0"/>
                  </a:spcAft>
                  <a:defRPr/>
                </a:pPr>
                <a:r>
                  <a:rPr lang="en-GB" sz="1200" b="1" kern="0" dirty="0">
                    <a:solidFill>
                      <a:srgbClr val="60B4DA"/>
                    </a:solidFill>
                    <a:latin typeface="Calibri"/>
                  </a:rPr>
                  <a:t>C</a:t>
                </a:r>
              </a:p>
            </p:txBody>
          </p:sp>
          <p:grpSp>
            <p:nvGrpSpPr>
              <p:cNvPr id="28715" name="Group 14"/>
              <p:cNvGrpSpPr>
                <a:grpSpLocks/>
              </p:cNvGrpSpPr>
              <p:nvPr/>
            </p:nvGrpSpPr>
            <p:grpSpPr bwMode="auto">
              <a:xfrm>
                <a:off x="1288886" y="3968667"/>
                <a:ext cx="1842003" cy="1013495"/>
                <a:chOff x="1620169" y="3645024"/>
                <a:chExt cx="3540756" cy="1886754"/>
              </a:xfrm>
            </p:grpSpPr>
            <p:sp>
              <p:nvSpPr>
                <p:cNvPr id="35" name="Hexagon 34"/>
                <p:cNvSpPr/>
                <p:nvPr/>
              </p:nvSpPr>
              <p:spPr>
                <a:xfrm rot="5400000">
                  <a:off x="1621305" y="4451266"/>
                  <a:ext cx="1079358" cy="1080292"/>
                </a:xfrm>
                <a:prstGeom prst="hexagon">
                  <a:avLst/>
                </a:prstGeom>
                <a:noFill/>
                <a:ln w="28575" cap="flat" cmpd="sng" algn="ctr">
                  <a:solidFill>
                    <a:srgbClr val="60B4DA"/>
                  </a:solidFill>
                  <a:prstDash val="solid"/>
                </a:ln>
                <a:effectLst/>
              </p:spPr>
              <p:txBody>
                <a:bodyPr anchor="ctr"/>
                <a:lstStyle/>
                <a:p>
                  <a:pPr fontAlgn="auto">
                    <a:spcBef>
                      <a:spcPts val="0"/>
                    </a:spcBef>
                    <a:spcAft>
                      <a:spcPts val="0"/>
                    </a:spcAft>
                    <a:defRPr/>
                  </a:pPr>
                  <a:endParaRPr lang="en-GB" sz="1200" kern="0" dirty="0">
                    <a:solidFill>
                      <a:srgbClr val="FF9900"/>
                    </a:solidFill>
                    <a:latin typeface="Calibri"/>
                  </a:endParaRPr>
                </a:p>
              </p:txBody>
            </p:sp>
            <p:sp>
              <p:nvSpPr>
                <p:cNvPr id="36" name="Hexagon 35"/>
                <p:cNvSpPr/>
                <p:nvPr/>
              </p:nvSpPr>
              <p:spPr>
                <a:xfrm rot="5400000">
                  <a:off x="2699898" y="4452965"/>
                  <a:ext cx="1079358" cy="1076896"/>
                </a:xfrm>
                <a:prstGeom prst="hexagon">
                  <a:avLst/>
                </a:prstGeom>
                <a:noFill/>
                <a:ln w="28575" cap="flat" cmpd="sng" algn="ctr">
                  <a:solidFill>
                    <a:srgbClr val="60B4DA"/>
                  </a:solidFill>
                  <a:prstDash val="solid"/>
                </a:ln>
                <a:effectLst/>
              </p:spPr>
              <p:txBody>
                <a:bodyPr anchor="ctr"/>
                <a:lstStyle/>
                <a:p>
                  <a:pPr fontAlgn="auto">
                    <a:spcBef>
                      <a:spcPts val="0"/>
                    </a:spcBef>
                    <a:spcAft>
                      <a:spcPts val="0"/>
                    </a:spcAft>
                    <a:defRPr/>
                  </a:pPr>
                  <a:endParaRPr lang="en-GB" sz="1200" kern="0" dirty="0">
                    <a:solidFill>
                      <a:srgbClr val="FF9900"/>
                    </a:solidFill>
                    <a:latin typeface="Calibri"/>
                  </a:endParaRPr>
                </a:p>
              </p:txBody>
            </p:sp>
            <p:sp>
              <p:nvSpPr>
                <p:cNvPr id="37" name="Hexagon 36"/>
                <p:cNvSpPr/>
                <p:nvPr/>
              </p:nvSpPr>
              <p:spPr>
                <a:xfrm rot="5400000">
                  <a:off x="3238346" y="3645591"/>
                  <a:ext cx="1079358" cy="1080292"/>
                </a:xfrm>
                <a:prstGeom prst="hexagon">
                  <a:avLst/>
                </a:prstGeom>
                <a:noFill/>
                <a:ln w="28575" cap="flat" cmpd="sng" algn="ctr">
                  <a:solidFill>
                    <a:srgbClr val="60B4DA"/>
                  </a:solidFill>
                  <a:prstDash val="solid"/>
                </a:ln>
                <a:effectLst/>
              </p:spPr>
              <p:txBody>
                <a:bodyPr anchor="ctr"/>
                <a:lstStyle/>
                <a:p>
                  <a:pPr fontAlgn="auto">
                    <a:spcBef>
                      <a:spcPts val="0"/>
                    </a:spcBef>
                    <a:spcAft>
                      <a:spcPts val="0"/>
                    </a:spcAft>
                    <a:defRPr/>
                  </a:pPr>
                  <a:endParaRPr lang="en-GB" sz="1200" kern="0" dirty="0">
                    <a:solidFill>
                      <a:srgbClr val="FF9900"/>
                    </a:solidFill>
                    <a:latin typeface="Calibri"/>
                  </a:endParaRPr>
                </a:p>
              </p:txBody>
            </p:sp>
            <p:sp>
              <p:nvSpPr>
                <p:cNvPr id="38" name="Regular Pentagon 37"/>
                <p:cNvSpPr/>
                <p:nvPr/>
              </p:nvSpPr>
              <p:spPr>
                <a:xfrm rot="13929999" flipH="1">
                  <a:off x="4226140" y="3735543"/>
                  <a:ext cx="934830" cy="934214"/>
                </a:xfrm>
                <a:prstGeom prst="pentagon">
                  <a:avLst/>
                </a:prstGeom>
                <a:noFill/>
                <a:ln w="28575" cap="flat" cmpd="sng" algn="ctr">
                  <a:solidFill>
                    <a:srgbClr val="60B4DA"/>
                  </a:solidFill>
                  <a:prstDash val="solid"/>
                </a:ln>
                <a:effectLst/>
              </p:spPr>
              <p:txBody>
                <a:bodyPr anchor="ctr"/>
                <a:lstStyle/>
                <a:p>
                  <a:pPr fontAlgn="auto">
                    <a:spcBef>
                      <a:spcPts val="0"/>
                    </a:spcBef>
                    <a:spcAft>
                      <a:spcPts val="0"/>
                    </a:spcAft>
                    <a:defRPr/>
                  </a:pPr>
                  <a:endParaRPr lang="en-GB" sz="1200" kern="0" dirty="0">
                    <a:solidFill>
                      <a:srgbClr val="60B4DA"/>
                    </a:solidFill>
                    <a:latin typeface="Calibri"/>
                  </a:endParaRPr>
                </a:p>
              </p:txBody>
            </p:sp>
          </p:grpSp>
          <p:cxnSp>
            <p:nvCxnSpPr>
              <p:cNvPr id="28716" name="Straight Connector 15"/>
              <p:cNvCxnSpPr>
                <a:cxnSpLocks noChangeShapeType="1"/>
              </p:cNvCxnSpPr>
              <p:nvPr/>
            </p:nvCxnSpPr>
            <p:spPr bwMode="auto">
              <a:xfrm flipV="1">
                <a:off x="1569809" y="4780947"/>
                <a:ext cx="205806" cy="116040"/>
              </a:xfrm>
              <a:prstGeom prst="line">
                <a:avLst/>
              </a:prstGeom>
              <a:noFill/>
              <a:ln w="28575" algn="ctr">
                <a:solidFill>
                  <a:srgbClr val="60B4DA"/>
                </a:solidFill>
                <a:round/>
                <a:headEnd/>
                <a:tailEnd/>
              </a:ln>
              <a:extLst>
                <a:ext uri="{909E8E84-426E-40DD-AFC4-6F175D3DCCD1}">
                  <a14:hiddenFill xmlns:a14="http://schemas.microsoft.com/office/drawing/2010/main">
                    <a:noFill/>
                  </a14:hiddenFill>
                </a:ext>
              </a:extLst>
            </p:spPr>
          </p:cxnSp>
          <p:grpSp>
            <p:nvGrpSpPr>
              <p:cNvPr id="28717" name="Group 16"/>
              <p:cNvGrpSpPr>
                <a:grpSpLocks/>
              </p:cNvGrpSpPr>
              <p:nvPr/>
            </p:nvGrpSpPr>
            <p:grpSpPr bwMode="auto">
              <a:xfrm>
                <a:off x="1090942" y="4781284"/>
                <a:ext cx="250798" cy="193098"/>
                <a:chOff x="5392424" y="2852936"/>
                <a:chExt cx="482092" cy="359478"/>
              </a:xfrm>
            </p:grpSpPr>
            <p:cxnSp>
              <p:nvCxnSpPr>
                <p:cNvPr id="28731" name="Straight Connector 32"/>
                <p:cNvCxnSpPr>
                  <a:cxnSpLocks noChangeShapeType="1"/>
                </p:cNvCxnSpPr>
                <p:nvPr/>
              </p:nvCxnSpPr>
              <p:spPr bwMode="auto">
                <a:xfrm flipV="1">
                  <a:off x="5478909" y="2996390"/>
                  <a:ext cx="395607" cy="216024"/>
                </a:xfrm>
                <a:prstGeom prst="line">
                  <a:avLst/>
                </a:prstGeom>
                <a:noFill/>
                <a:ln w="28575" algn="ctr">
                  <a:solidFill>
                    <a:srgbClr val="60B4DA"/>
                  </a:solidFill>
                  <a:round/>
                  <a:headEnd/>
                  <a:tailEnd/>
                </a:ln>
                <a:extLst>
                  <a:ext uri="{909E8E84-426E-40DD-AFC4-6F175D3DCCD1}">
                    <a14:hiddenFill xmlns:a14="http://schemas.microsoft.com/office/drawing/2010/main">
                      <a:noFill/>
                    </a14:hiddenFill>
                  </a:ext>
                </a:extLst>
              </p:spPr>
            </p:cxnSp>
            <p:cxnSp>
              <p:nvCxnSpPr>
                <p:cNvPr id="28732" name="Straight Connector 33"/>
                <p:cNvCxnSpPr>
                  <a:cxnSpLocks noChangeShapeType="1"/>
                </p:cNvCxnSpPr>
                <p:nvPr/>
              </p:nvCxnSpPr>
              <p:spPr bwMode="auto">
                <a:xfrm flipV="1">
                  <a:off x="5392424" y="2852936"/>
                  <a:ext cx="395607" cy="216024"/>
                </a:xfrm>
                <a:prstGeom prst="line">
                  <a:avLst/>
                </a:prstGeom>
                <a:noFill/>
                <a:ln w="28575" algn="ctr">
                  <a:solidFill>
                    <a:srgbClr val="60B4DA"/>
                  </a:solidFill>
                  <a:round/>
                  <a:headEnd/>
                  <a:tailEnd/>
                </a:ln>
                <a:extLst>
                  <a:ext uri="{909E8E84-426E-40DD-AFC4-6F175D3DCCD1}">
                    <a14:hiddenFill xmlns:a14="http://schemas.microsoft.com/office/drawing/2010/main">
                      <a:noFill/>
                    </a14:hiddenFill>
                  </a:ext>
                </a:extLst>
              </p:spPr>
            </p:cxnSp>
          </p:grpSp>
          <p:grpSp>
            <p:nvGrpSpPr>
              <p:cNvPr id="28718" name="Group 17"/>
              <p:cNvGrpSpPr>
                <a:grpSpLocks/>
              </p:cNvGrpSpPr>
              <p:nvPr/>
            </p:nvGrpSpPr>
            <p:grpSpPr bwMode="auto">
              <a:xfrm>
                <a:off x="3272488" y="3751719"/>
                <a:ext cx="160327" cy="82709"/>
                <a:chOff x="5134905" y="1983647"/>
                <a:chExt cx="308185" cy="153977"/>
              </a:xfrm>
            </p:grpSpPr>
            <p:cxnSp>
              <p:nvCxnSpPr>
                <p:cNvPr id="28729" name="Straight Connector 30"/>
                <p:cNvCxnSpPr>
                  <a:cxnSpLocks noChangeShapeType="1"/>
                </p:cNvCxnSpPr>
                <p:nvPr/>
              </p:nvCxnSpPr>
              <p:spPr bwMode="auto">
                <a:xfrm>
                  <a:off x="5134905" y="1983647"/>
                  <a:ext cx="308185" cy="2910"/>
                </a:xfrm>
                <a:prstGeom prst="line">
                  <a:avLst/>
                </a:prstGeom>
                <a:noFill/>
                <a:ln w="28575" algn="ctr">
                  <a:solidFill>
                    <a:srgbClr val="60B4DA"/>
                  </a:solidFill>
                  <a:round/>
                  <a:headEnd/>
                  <a:tailEnd/>
                </a:ln>
                <a:extLst>
                  <a:ext uri="{909E8E84-426E-40DD-AFC4-6F175D3DCCD1}">
                    <a14:hiddenFill xmlns:a14="http://schemas.microsoft.com/office/drawing/2010/main">
                      <a:noFill/>
                    </a14:hiddenFill>
                  </a:ext>
                </a:extLst>
              </p:spPr>
            </p:cxnSp>
            <p:cxnSp>
              <p:nvCxnSpPr>
                <p:cNvPr id="28730" name="Straight Connector 31"/>
                <p:cNvCxnSpPr>
                  <a:cxnSpLocks noChangeShapeType="1"/>
                </p:cNvCxnSpPr>
                <p:nvPr/>
              </p:nvCxnSpPr>
              <p:spPr bwMode="auto">
                <a:xfrm>
                  <a:off x="5134905" y="2136039"/>
                  <a:ext cx="308185" cy="1585"/>
                </a:xfrm>
                <a:prstGeom prst="line">
                  <a:avLst/>
                </a:prstGeom>
                <a:noFill/>
                <a:ln w="28575" algn="ctr">
                  <a:solidFill>
                    <a:srgbClr val="60B4DA"/>
                  </a:solidFill>
                  <a:round/>
                  <a:headEnd/>
                  <a:tailEnd/>
                </a:ln>
                <a:extLst>
                  <a:ext uri="{909E8E84-426E-40DD-AFC4-6F175D3DCCD1}">
                    <a14:hiddenFill xmlns:a14="http://schemas.microsoft.com/office/drawing/2010/main">
                      <a:noFill/>
                    </a14:hiddenFill>
                  </a:ext>
                </a:extLst>
              </p:spPr>
            </p:cxnSp>
          </p:grpSp>
          <p:sp>
            <p:nvSpPr>
              <p:cNvPr id="20" name="TextBox 19"/>
              <p:cNvSpPr txBox="1"/>
              <p:nvPr/>
            </p:nvSpPr>
            <p:spPr>
              <a:xfrm>
                <a:off x="939309" y="4876077"/>
                <a:ext cx="321647" cy="287418"/>
              </a:xfrm>
              <a:prstGeom prst="rect">
                <a:avLst/>
              </a:prstGeom>
              <a:noFill/>
              <a:ln w="28575">
                <a:noFill/>
              </a:ln>
            </p:spPr>
            <p:txBody>
              <a:bodyPr wrap="none">
                <a:spAutoFit/>
              </a:bodyPr>
              <a:lstStyle/>
              <a:p>
                <a:pPr algn="l" fontAlgn="auto">
                  <a:spcBef>
                    <a:spcPts val="0"/>
                  </a:spcBef>
                  <a:spcAft>
                    <a:spcPts val="0"/>
                  </a:spcAft>
                  <a:defRPr/>
                </a:pPr>
                <a:r>
                  <a:rPr lang="en-GB" sz="1200" b="1" kern="0" dirty="0">
                    <a:solidFill>
                      <a:srgbClr val="60B4DA"/>
                    </a:solidFill>
                    <a:latin typeface="Calibri"/>
                  </a:rPr>
                  <a:t>O</a:t>
                </a:r>
              </a:p>
            </p:txBody>
          </p:sp>
          <p:sp>
            <p:nvSpPr>
              <p:cNvPr id="21" name="TextBox 20"/>
              <p:cNvSpPr txBox="1"/>
              <p:nvPr/>
            </p:nvSpPr>
            <p:spPr>
              <a:xfrm>
                <a:off x="2031495" y="4565533"/>
                <a:ext cx="314578" cy="289071"/>
              </a:xfrm>
              <a:prstGeom prst="rect">
                <a:avLst/>
              </a:prstGeom>
              <a:noFill/>
              <a:ln w="28575">
                <a:noFill/>
              </a:ln>
            </p:spPr>
            <p:txBody>
              <a:bodyPr wrap="none">
                <a:spAutoFit/>
              </a:bodyPr>
              <a:lstStyle/>
              <a:p>
                <a:pPr algn="l" fontAlgn="auto">
                  <a:spcBef>
                    <a:spcPts val="0"/>
                  </a:spcBef>
                  <a:spcAft>
                    <a:spcPts val="0"/>
                  </a:spcAft>
                  <a:defRPr/>
                </a:pPr>
                <a:r>
                  <a:rPr lang="en-GB" sz="1200" b="1" kern="0" dirty="0">
                    <a:solidFill>
                      <a:srgbClr val="60B4DA"/>
                    </a:solidFill>
                    <a:latin typeface="Calibri"/>
                  </a:rPr>
                  <a:t>H</a:t>
                </a:r>
              </a:p>
            </p:txBody>
          </p:sp>
          <p:sp>
            <p:nvSpPr>
              <p:cNvPr id="22" name="TextBox 21"/>
              <p:cNvSpPr txBox="1"/>
              <p:nvPr/>
            </p:nvSpPr>
            <p:spPr>
              <a:xfrm>
                <a:off x="1692175" y="4162486"/>
                <a:ext cx="463030" cy="287418"/>
              </a:xfrm>
              <a:prstGeom prst="rect">
                <a:avLst/>
              </a:prstGeom>
              <a:noFill/>
              <a:ln w="28575">
                <a:noFill/>
              </a:ln>
            </p:spPr>
            <p:txBody>
              <a:bodyPr wrap="none">
                <a:spAutoFit/>
              </a:bodyPr>
              <a:lstStyle/>
              <a:p>
                <a:pPr algn="l" fontAlgn="auto">
                  <a:spcBef>
                    <a:spcPts val="0"/>
                  </a:spcBef>
                  <a:spcAft>
                    <a:spcPts val="0"/>
                  </a:spcAft>
                  <a:defRPr/>
                </a:pPr>
                <a:r>
                  <a:rPr lang="en-GB" sz="1200" b="1" kern="0" dirty="0">
                    <a:solidFill>
                      <a:srgbClr val="60B4DA"/>
                    </a:solidFill>
                    <a:latin typeface="Calibri"/>
                  </a:rPr>
                  <a:t>CH</a:t>
                </a:r>
                <a:r>
                  <a:rPr lang="en-GB" sz="1200" b="1" kern="0" baseline="-25000" dirty="0">
                    <a:solidFill>
                      <a:srgbClr val="60B4DA"/>
                    </a:solidFill>
                    <a:latin typeface="Calibri"/>
                  </a:rPr>
                  <a:t>3</a:t>
                </a:r>
              </a:p>
            </p:txBody>
          </p:sp>
          <p:sp>
            <p:nvSpPr>
              <p:cNvPr id="23" name="TextBox 22"/>
              <p:cNvSpPr txBox="1"/>
              <p:nvPr/>
            </p:nvSpPr>
            <p:spPr>
              <a:xfrm>
                <a:off x="2549313" y="3792476"/>
                <a:ext cx="461263" cy="287418"/>
              </a:xfrm>
              <a:prstGeom prst="rect">
                <a:avLst/>
              </a:prstGeom>
              <a:noFill/>
              <a:ln w="28575">
                <a:noFill/>
              </a:ln>
            </p:spPr>
            <p:txBody>
              <a:bodyPr wrap="none">
                <a:spAutoFit/>
              </a:bodyPr>
              <a:lstStyle/>
              <a:p>
                <a:pPr algn="l" fontAlgn="auto">
                  <a:spcBef>
                    <a:spcPts val="0"/>
                  </a:spcBef>
                  <a:spcAft>
                    <a:spcPts val="0"/>
                  </a:spcAft>
                  <a:defRPr/>
                </a:pPr>
                <a:r>
                  <a:rPr lang="en-GB" sz="1200" b="1" kern="0" dirty="0">
                    <a:solidFill>
                      <a:srgbClr val="60B4DA"/>
                    </a:solidFill>
                    <a:latin typeface="Calibri"/>
                  </a:rPr>
                  <a:t>CH</a:t>
                </a:r>
                <a:r>
                  <a:rPr lang="en-GB" sz="1200" b="1" kern="0" baseline="-25000" dirty="0">
                    <a:solidFill>
                      <a:srgbClr val="60B4DA"/>
                    </a:solidFill>
                    <a:latin typeface="Calibri"/>
                  </a:rPr>
                  <a:t>3</a:t>
                </a:r>
              </a:p>
            </p:txBody>
          </p:sp>
          <p:cxnSp>
            <p:nvCxnSpPr>
              <p:cNvPr id="28723" name="Straight Connector 23"/>
              <p:cNvCxnSpPr>
                <a:cxnSpLocks noChangeShapeType="1"/>
              </p:cNvCxnSpPr>
              <p:nvPr/>
            </p:nvCxnSpPr>
            <p:spPr bwMode="auto">
              <a:xfrm flipV="1">
                <a:off x="2968782" y="3824709"/>
                <a:ext cx="115017" cy="164906"/>
              </a:xfrm>
              <a:prstGeom prst="line">
                <a:avLst/>
              </a:prstGeom>
              <a:noFill/>
              <a:ln w="28575" algn="ctr">
                <a:solidFill>
                  <a:srgbClr val="60B4DA"/>
                </a:solidFill>
                <a:round/>
                <a:headEnd/>
                <a:tailEnd/>
              </a:ln>
              <a:extLst>
                <a:ext uri="{909E8E84-426E-40DD-AFC4-6F175D3DCCD1}">
                  <a14:hiddenFill xmlns:a14="http://schemas.microsoft.com/office/drawing/2010/main">
                    <a:noFill/>
                  </a14:hiddenFill>
                </a:ext>
              </a:extLst>
            </p:spPr>
          </p:cxnSp>
          <p:cxnSp>
            <p:nvCxnSpPr>
              <p:cNvPr id="28724" name="Straight Connector 24"/>
              <p:cNvCxnSpPr>
                <a:cxnSpLocks noChangeShapeType="1"/>
              </p:cNvCxnSpPr>
              <p:nvPr/>
            </p:nvCxnSpPr>
            <p:spPr bwMode="auto">
              <a:xfrm>
                <a:off x="3004203" y="3579114"/>
                <a:ext cx="70276" cy="119384"/>
              </a:xfrm>
              <a:prstGeom prst="line">
                <a:avLst/>
              </a:prstGeom>
              <a:noFill/>
              <a:ln w="28575" algn="ctr">
                <a:solidFill>
                  <a:srgbClr val="60B4DA"/>
                </a:solidFill>
                <a:round/>
                <a:headEnd/>
                <a:tailEnd/>
              </a:ln>
              <a:extLst>
                <a:ext uri="{909E8E84-426E-40DD-AFC4-6F175D3DCCD1}">
                  <a14:hiddenFill xmlns:a14="http://schemas.microsoft.com/office/drawing/2010/main">
                    <a:noFill/>
                  </a14:hiddenFill>
                </a:ext>
              </a:extLst>
            </p:spPr>
          </p:cxnSp>
          <p:sp>
            <p:nvSpPr>
              <p:cNvPr id="26" name="TextBox 25"/>
              <p:cNvSpPr txBox="1"/>
              <p:nvPr/>
            </p:nvSpPr>
            <p:spPr>
              <a:xfrm>
                <a:off x="3378172" y="3645464"/>
                <a:ext cx="321647" cy="289070"/>
              </a:xfrm>
              <a:prstGeom prst="rect">
                <a:avLst/>
              </a:prstGeom>
              <a:noFill/>
              <a:ln w="28575">
                <a:noFill/>
              </a:ln>
            </p:spPr>
            <p:txBody>
              <a:bodyPr wrap="none">
                <a:spAutoFit/>
              </a:bodyPr>
              <a:lstStyle/>
              <a:p>
                <a:pPr algn="l" fontAlgn="auto">
                  <a:spcBef>
                    <a:spcPts val="0"/>
                  </a:spcBef>
                  <a:spcAft>
                    <a:spcPts val="0"/>
                  </a:spcAft>
                  <a:defRPr/>
                </a:pPr>
                <a:r>
                  <a:rPr lang="en-GB" sz="1200" b="1" kern="0" dirty="0">
                    <a:solidFill>
                      <a:srgbClr val="60B4DA"/>
                    </a:solidFill>
                    <a:latin typeface="Calibri"/>
                  </a:rPr>
                  <a:t>O</a:t>
                </a:r>
              </a:p>
            </p:txBody>
          </p:sp>
          <p:cxnSp>
            <p:nvCxnSpPr>
              <p:cNvPr id="28726" name="Straight Connector 27"/>
              <p:cNvCxnSpPr>
                <a:cxnSpLocks noChangeShapeType="1"/>
              </p:cNvCxnSpPr>
              <p:nvPr/>
            </p:nvCxnSpPr>
            <p:spPr bwMode="auto">
              <a:xfrm rot="16200000" flipV="1">
                <a:off x="2021610" y="4469818"/>
                <a:ext cx="212505" cy="0"/>
              </a:xfrm>
              <a:prstGeom prst="line">
                <a:avLst/>
              </a:prstGeom>
              <a:noFill/>
              <a:ln w="28575" algn="ctr">
                <a:solidFill>
                  <a:srgbClr val="60B4DA"/>
                </a:solidFill>
                <a:prstDash val="sysDot"/>
                <a:round/>
                <a:headEnd/>
                <a:tailEnd/>
              </a:ln>
              <a:extLst>
                <a:ext uri="{909E8E84-426E-40DD-AFC4-6F175D3DCCD1}">
                  <a14:hiddenFill xmlns:a14="http://schemas.microsoft.com/office/drawing/2010/main">
                    <a:noFill/>
                  </a14:hiddenFill>
                </a:ext>
              </a:extLst>
            </p:spPr>
          </p:cxnSp>
          <p:cxnSp>
            <p:nvCxnSpPr>
              <p:cNvPr id="28727" name="Straight Connector 28"/>
              <p:cNvCxnSpPr>
                <a:cxnSpLocks noChangeShapeType="1"/>
              </p:cNvCxnSpPr>
              <p:nvPr/>
            </p:nvCxnSpPr>
            <p:spPr bwMode="auto">
              <a:xfrm rot="16200000" flipV="1">
                <a:off x="1747312" y="4473112"/>
                <a:ext cx="212505" cy="0"/>
              </a:xfrm>
              <a:prstGeom prst="line">
                <a:avLst/>
              </a:prstGeom>
              <a:noFill/>
              <a:ln w="28575" algn="ctr">
                <a:solidFill>
                  <a:srgbClr val="60B4DA"/>
                </a:solidFill>
                <a:round/>
                <a:headEnd/>
                <a:tailEnd/>
              </a:ln>
              <a:extLst>
                <a:ext uri="{909E8E84-426E-40DD-AFC4-6F175D3DCCD1}">
                  <a14:hiddenFill xmlns:a14="http://schemas.microsoft.com/office/drawing/2010/main">
                    <a:noFill/>
                  </a14:hiddenFill>
                </a:ext>
              </a:extLst>
            </p:spPr>
          </p:cxnSp>
          <p:cxnSp>
            <p:nvCxnSpPr>
              <p:cNvPr id="28728" name="Straight Connector 29"/>
              <p:cNvCxnSpPr>
                <a:cxnSpLocks noChangeShapeType="1"/>
                <a:stCxn id="38" idx="1"/>
              </p:cNvCxnSpPr>
              <p:nvPr/>
            </p:nvCxnSpPr>
            <p:spPr bwMode="auto">
              <a:xfrm flipV="1">
                <a:off x="2687834" y="3989805"/>
                <a:ext cx="5962" cy="114993"/>
              </a:xfrm>
              <a:prstGeom prst="line">
                <a:avLst/>
              </a:prstGeom>
              <a:noFill/>
              <a:ln w="28575" algn="ctr">
                <a:solidFill>
                  <a:srgbClr val="60B4DA"/>
                </a:solidFill>
                <a:round/>
                <a:headEnd/>
                <a:tailEnd/>
              </a:ln>
              <a:extLst>
                <a:ext uri="{909E8E84-426E-40DD-AFC4-6F175D3DCCD1}">
                  <a14:hiddenFill xmlns:a14="http://schemas.microsoft.com/office/drawing/2010/main">
                    <a:noFill/>
                  </a14:hiddenFill>
                </a:ext>
              </a:extLst>
            </p:spPr>
          </p:cxnSp>
        </p:grpSp>
      </p:grpSp>
      <p:grpSp>
        <p:nvGrpSpPr>
          <p:cNvPr id="28681" name="Group 39"/>
          <p:cNvGrpSpPr>
            <a:grpSpLocks/>
          </p:cNvGrpSpPr>
          <p:nvPr/>
        </p:nvGrpSpPr>
        <p:grpSpPr bwMode="auto">
          <a:xfrm>
            <a:off x="4621213" y="4528513"/>
            <a:ext cx="2486025" cy="1743075"/>
            <a:chOff x="4725553" y="3301439"/>
            <a:chExt cx="2772419" cy="1813943"/>
          </a:xfrm>
        </p:grpSpPr>
        <p:grpSp>
          <p:nvGrpSpPr>
            <p:cNvPr id="28686" name="Group 41"/>
            <p:cNvGrpSpPr>
              <a:grpSpLocks/>
            </p:cNvGrpSpPr>
            <p:nvPr/>
          </p:nvGrpSpPr>
          <p:grpSpPr bwMode="auto">
            <a:xfrm>
              <a:off x="4725553" y="3532326"/>
              <a:ext cx="2772419" cy="1583056"/>
              <a:chOff x="939309" y="3580673"/>
              <a:chExt cx="2772419" cy="1583056"/>
            </a:xfrm>
          </p:grpSpPr>
          <p:sp>
            <p:nvSpPr>
              <p:cNvPr id="56" name="TextBox 55"/>
              <p:cNvSpPr txBox="1"/>
              <p:nvPr/>
            </p:nvSpPr>
            <p:spPr>
              <a:xfrm>
                <a:off x="3389518" y="3635590"/>
                <a:ext cx="322210" cy="287456"/>
              </a:xfrm>
              <a:prstGeom prst="rect">
                <a:avLst/>
              </a:prstGeom>
              <a:noFill/>
              <a:ln w="28575">
                <a:noFill/>
              </a:ln>
            </p:spPr>
            <p:txBody>
              <a:bodyPr wrap="none">
                <a:spAutoFit/>
              </a:bodyPr>
              <a:lstStyle/>
              <a:p>
                <a:pPr algn="l" fontAlgn="auto">
                  <a:spcBef>
                    <a:spcPts val="0"/>
                  </a:spcBef>
                  <a:spcAft>
                    <a:spcPts val="0"/>
                  </a:spcAft>
                  <a:defRPr/>
                </a:pPr>
                <a:r>
                  <a:rPr lang="en-GB" sz="1200" b="1" kern="0" dirty="0">
                    <a:solidFill>
                      <a:srgbClr val="D8027F"/>
                    </a:solidFill>
                    <a:latin typeface="Calibri"/>
                  </a:rPr>
                  <a:t>O</a:t>
                </a:r>
              </a:p>
            </p:txBody>
          </p:sp>
          <p:grpSp>
            <p:nvGrpSpPr>
              <p:cNvPr id="28690" name="Group 44"/>
              <p:cNvGrpSpPr>
                <a:grpSpLocks/>
              </p:cNvGrpSpPr>
              <p:nvPr/>
            </p:nvGrpSpPr>
            <p:grpSpPr bwMode="auto">
              <a:xfrm>
                <a:off x="1288886" y="3968667"/>
                <a:ext cx="1842003" cy="1013495"/>
                <a:chOff x="1620169" y="3645024"/>
                <a:chExt cx="3540756" cy="1886754"/>
              </a:xfrm>
            </p:grpSpPr>
            <p:sp>
              <p:nvSpPr>
                <p:cNvPr id="64" name="Hexagon 63"/>
                <p:cNvSpPr/>
                <p:nvPr/>
              </p:nvSpPr>
              <p:spPr>
                <a:xfrm rot="5400000">
                  <a:off x="1619951" y="4450643"/>
                  <a:ext cx="1079498" cy="1082181"/>
                </a:xfrm>
                <a:prstGeom prst="hexagon">
                  <a:avLst/>
                </a:prstGeom>
                <a:noFill/>
                <a:ln w="28575" cap="flat" cmpd="sng" algn="ctr">
                  <a:solidFill>
                    <a:srgbClr val="D8027F"/>
                  </a:solidFill>
                  <a:prstDash val="solid"/>
                </a:ln>
                <a:effectLst/>
              </p:spPr>
              <p:txBody>
                <a:bodyPr anchor="ctr"/>
                <a:lstStyle/>
                <a:p>
                  <a:pPr fontAlgn="auto">
                    <a:spcBef>
                      <a:spcPts val="0"/>
                    </a:spcBef>
                    <a:spcAft>
                      <a:spcPts val="0"/>
                    </a:spcAft>
                    <a:defRPr/>
                  </a:pPr>
                  <a:endParaRPr lang="en-GB" sz="1200" kern="0" dirty="0">
                    <a:solidFill>
                      <a:prstClr val="white"/>
                    </a:solidFill>
                    <a:latin typeface="Calibri"/>
                  </a:endParaRPr>
                </a:p>
              </p:txBody>
            </p:sp>
            <p:sp>
              <p:nvSpPr>
                <p:cNvPr id="65" name="Hexagon 64"/>
                <p:cNvSpPr/>
                <p:nvPr/>
              </p:nvSpPr>
              <p:spPr>
                <a:xfrm rot="5400000">
                  <a:off x="2698730" y="4450643"/>
                  <a:ext cx="1079498" cy="1082181"/>
                </a:xfrm>
                <a:prstGeom prst="hexagon">
                  <a:avLst/>
                </a:prstGeom>
                <a:noFill/>
                <a:ln w="28575" cap="flat" cmpd="sng" algn="ctr">
                  <a:solidFill>
                    <a:srgbClr val="D8027F"/>
                  </a:solidFill>
                  <a:prstDash val="solid"/>
                </a:ln>
                <a:effectLst/>
              </p:spPr>
              <p:txBody>
                <a:bodyPr anchor="ctr"/>
                <a:lstStyle/>
                <a:p>
                  <a:pPr fontAlgn="auto">
                    <a:spcBef>
                      <a:spcPts val="0"/>
                    </a:spcBef>
                    <a:spcAft>
                      <a:spcPts val="0"/>
                    </a:spcAft>
                    <a:defRPr/>
                  </a:pPr>
                  <a:endParaRPr lang="en-GB" sz="1200" kern="0" dirty="0">
                    <a:solidFill>
                      <a:prstClr val="white"/>
                    </a:solidFill>
                    <a:latin typeface="Calibri"/>
                  </a:endParaRPr>
                </a:p>
              </p:txBody>
            </p:sp>
            <p:sp>
              <p:nvSpPr>
                <p:cNvPr id="66" name="Hexagon 65"/>
                <p:cNvSpPr/>
                <p:nvPr/>
              </p:nvSpPr>
              <p:spPr>
                <a:xfrm rot="5400000">
                  <a:off x="3239819" y="3644863"/>
                  <a:ext cx="1079498" cy="1082181"/>
                </a:xfrm>
                <a:prstGeom prst="hexagon">
                  <a:avLst/>
                </a:prstGeom>
                <a:noFill/>
                <a:ln w="28575" cap="flat" cmpd="sng" algn="ctr">
                  <a:solidFill>
                    <a:srgbClr val="D8027F"/>
                  </a:solidFill>
                  <a:prstDash val="solid"/>
                </a:ln>
                <a:effectLst/>
              </p:spPr>
              <p:txBody>
                <a:bodyPr anchor="ctr"/>
                <a:lstStyle/>
                <a:p>
                  <a:pPr fontAlgn="auto">
                    <a:spcBef>
                      <a:spcPts val="0"/>
                    </a:spcBef>
                    <a:spcAft>
                      <a:spcPts val="0"/>
                    </a:spcAft>
                    <a:defRPr/>
                  </a:pPr>
                  <a:endParaRPr lang="en-GB" sz="1200" kern="0" dirty="0">
                    <a:solidFill>
                      <a:prstClr val="white"/>
                    </a:solidFill>
                    <a:latin typeface="Calibri"/>
                  </a:endParaRPr>
                </a:p>
              </p:txBody>
            </p:sp>
            <p:sp>
              <p:nvSpPr>
                <p:cNvPr id="67" name="Regular Pentagon 66"/>
                <p:cNvSpPr/>
                <p:nvPr/>
              </p:nvSpPr>
              <p:spPr>
                <a:xfrm rot="13929999" flipH="1">
                  <a:off x="4225822" y="3734944"/>
                  <a:ext cx="934951" cy="935849"/>
                </a:xfrm>
                <a:prstGeom prst="pentagon">
                  <a:avLst/>
                </a:prstGeom>
                <a:noFill/>
                <a:ln w="28575" cap="flat" cmpd="sng" algn="ctr">
                  <a:solidFill>
                    <a:srgbClr val="D8027F"/>
                  </a:solidFill>
                  <a:prstDash val="solid"/>
                </a:ln>
                <a:effectLst/>
              </p:spPr>
              <p:txBody>
                <a:bodyPr anchor="ctr"/>
                <a:lstStyle/>
                <a:p>
                  <a:pPr fontAlgn="auto">
                    <a:spcBef>
                      <a:spcPts val="0"/>
                    </a:spcBef>
                    <a:spcAft>
                      <a:spcPts val="0"/>
                    </a:spcAft>
                    <a:defRPr/>
                  </a:pPr>
                  <a:endParaRPr lang="en-GB" sz="1200" kern="0" dirty="0">
                    <a:solidFill>
                      <a:prstClr val="white"/>
                    </a:solidFill>
                    <a:latin typeface="Calibri"/>
                  </a:endParaRPr>
                </a:p>
              </p:txBody>
            </p:sp>
          </p:grpSp>
          <p:cxnSp>
            <p:nvCxnSpPr>
              <p:cNvPr id="28691" name="Straight Connector 45"/>
              <p:cNvCxnSpPr>
                <a:cxnSpLocks noChangeShapeType="1"/>
              </p:cNvCxnSpPr>
              <p:nvPr/>
            </p:nvCxnSpPr>
            <p:spPr bwMode="auto">
              <a:xfrm flipV="1">
                <a:off x="1569809" y="4780947"/>
                <a:ext cx="205806" cy="116040"/>
              </a:xfrm>
              <a:prstGeom prst="line">
                <a:avLst/>
              </a:prstGeom>
              <a:noFill/>
              <a:ln w="28575" algn="ctr">
                <a:solidFill>
                  <a:srgbClr val="D8027F"/>
                </a:solidFill>
                <a:round/>
                <a:headEnd/>
                <a:tailEnd/>
              </a:ln>
              <a:extLst>
                <a:ext uri="{909E8E84-426E-40DD-AFC4-6F175D3DCCD1}">
                  <a14:hiddenFill xmlns:a14="http://schemas.microsoft.com/office/drawing/2010/main">
                    <a:noFill/>
                  </a14:hiddenFill>
                </a:ext>
              </a:extLst>
            </p:spPr>
          </p:cxnSp>
          <p:grpSp>
            <p:nvGrpSpPr>
              <p:cNvPr id="28692" name="Group 46"/>
              <p:cNvGrpSpPr>
                <a:grpSpLocks/>
              </p:cNvGrpSpPr>
              <p:nvPr/>
            </p:nvGrpSpPr>
            <p:grpSpPr bwMode="auto">
              <a:xfrm>
                <a:off x="1090942" y="4781284"/>
                <a:ext cx="250798" cy="193098"/>
                <a:chOff x="5392424" y="2852936"/>
                <a:chExt cx="482092" cy="359478"/>
              </a:xfrm>
            </p:grpSpPr>
            <p:cxnSp>
              <p:nvCxnSpPr>
                <p:cNvPr id="28706" name="Straight Connector 61"/>
                <p:cNvCxnSpPr>
                  <a:cxnSpLocks noChangeShapeType="1"/>
                </p:cNvCxnSpPr>
                <p:nvPr/>
              </p:nvCxnSpPr>
              <p:spPr bwMode="auto">
                <a:xfrm flipV="1">
                  <a:off x="5478909" y="2996390"/>
                  <a:ext cx="395607" cy="216024"/>
                </a:xfrm>
                <a:prstGeom prst="line">
                  <a:avLst/>
                </a:prstGeom>
                <a:noFill/>
                <a:ln w="28575" algn="ctr">
                  <a:solidFill>
                    <a:srgbClr val="D8027F"/>
                  </a:solidFill>
                  <a:round/>
                  <a:headEnd/>
                  <a:tailEnd/>
                </a:ln>
                <a:extLst>
                  <a:ext uri="{909E8E84-426E-40DD-AFC4-6F175D3DCCD1}">
                    <a14:hiddenFill xmlns:a14="http://schemas.microsoft.com/office/drawing/2010/main">
                      <a:noFill/>
                    </a14:hiddenFill>
                  </a:ext>
                </a:extLst>
              </p:spPr>
            </p:cxnSp>
            <p:cxnSp>
              <p:nvCxnSpPr>
                <p:cNvPr id="28707" name="Straight Connector 62"/>
                <p:cNvCxnSpPr>
                  <a:cxnSpLocks noChangeShapeType="1"/>
                </p:cNvCxnSpPr>
                <p:nvPr/>
              </p:nvCxnSpPr>
              <p:spPr bwMode="auto">
                <a:xfrm flipV="1">
                  <a:off x="5392424" y="2852936"/>
                  <a:ext cx="395607" cy="216024"/>
                </a:xfrm>
                <a:prstGeom prst="line">
                  <a:avLst/>
                </a:prstGeom>
                <a:noFill/>
                <a:ln w="28575" algn="ctr">
                  <a:solidFill>
                    <a:srgbClr val="D8027F"/>
                  </a:solidFill>
                  <a:round/>
                  <a:headEnd/>
                  <a:tailEnd/>
                </a:ln>
                <a:extLst>
                  <a:ext uri="{909E8E84-426E-40DD-AFC4-6F175D3DCCD1}">
                    <a14:hiddenFill xmlns:a14="http://schemas.microsoft.com/office/drawing/2010/main">
                      <a:noFill/>
                    </a14:hiddenFill>
                  </a:ext>
                </a:extLst>
              </p:spPr>
            </p:cxnSp>
          </p:grpSp>
          <p:grpSp>
            <p:nvGrpSpPr>
              <p:cNvPr id="28693" name="Group 47"/>
              <p:cNvGrpSpPr>
                <a:grpSpLocks/>
              </p:cNvGrpSpPr>
              <p:nvPr/>
            </p:nvGrpSpPr>
            <p:grpSpPr bwMode="auto">
              <a:xfrm>
                <a:off x="3284113" y="3751764"/>
                <a:ext cx="160511" cy="71902"/>
                <a:chOff x="5157242" y="1983686"/>
                <a:chExt cx="308538" cy="133855"/>
              </a:xfrm>
            </p:grpSpPr>
            <p:cxnSp>
              <p:nvCxnSpPr>
                <p:cNvPr id="28704" name="Straight Connector 59"/>
                <p:cNvCxnSpPr>
                  <a:cxnSpLocks noChangeShapeType="1"/>
                </p:cNvCxnSpPr>
                <p:nvPr/>
              </p:nvCxnSpPr>
              <p:spPr bwMode="auto">
                <a:xfrm>
                  <a:off x="5157244" y="1983686"/>
                  <a:ext cx="308536" cy="2910"/>
                </a:xfrm>
                <a:prstGeom prst="line">
                  <a:avLst/>
                </a:prstGeom>
                <a:noFill/>
                <a:ln w="28575" algn="ctr">
                  <a:solidFill>
                    <a:srgbClr val="D8027F"/>
                  </a:solidFill>
                  <a:round/>
                  <a:headEnd/>
                  <a:tailEnd/>
                </a:ln>
                <a:extLst>
                  <a:ext uri="{909E8E84-426E-40DD-AFC4-6F175D3DCCD1}">
                    <a14:hiddenFill xmlns:a14="http://schemas.microsoft.com/office/drawing/2010/main">
                      <a:noFill/>
                    </a14:hiddenFill>
                  </a:ext>
                </a:extLst>
              </p:spPr>
            </p:cxnSp>
            <p:cxnSp>
              <p:nvCxnSpPr>
                <p:cNvPr id="28705" name="Straight Connector 60"/>
                <p:cNvCxnSpPr>
                  <a:cxnSpLocks noChangeShapeType="1"/>
                </p:cNvCxnSpPr>
                <p:nvPr/>
              </p:nvCxnSpPr>
              <p:spPr bwMode="auto">
                <a:xfrm>
                  <a:off x="5157242" y="2115954"/>
                  <a:ext cx="308534" cy="1587"/>
                </a:xfrm>
                <a:prstGeom prst="line">
                  <a:avLst/>
                </a:prstGeom>
                <a:noFill/>
                <a:ln w="28575" algn="ctr">
                  <a:solidFill>
                    <a:srgbClr val="D8027F"/>
                  </a:solidFill>
                  <a:round/>
                  <a:headEnd/>
                  <a:tailEnd/>
                </a:ln>
                <a:extLst>
                  <a:ext uri="{909E8E84-426E-40DD-AFC4-6F175D3DCCD1}">
                    <a14:hiddenFill xmlns:a14="http://schemas.microsoft.com/office/drawing/2010/main">
                      <a:noFill/>
                    </a14:hiddenFill>
                  </a:ext>
                </a:extLst>
              </p:spPr>
            </p:cxnSp>
          </p:grpSp>
          <p:sp>
            <p:nvSpPr>
              <p:cNvPr id="49" name="TextBox 48"/>
              <p:cNvSpPr txBox="1"/>
              <p:nvPr/>
            </p:nvSpPr>
            <p:spPr>
              <a:xfrm>
                <a:off x="3049605" y="3643849"/>
                <a:ext cx="297424" cy="287456"/>
              </a:xfrm>
              <a:prstGeom prst="rect">
                <a:avLst/>
              </a:prstGeom>
              <a:noFill/>
              <a:ln w="28575">
                <a:noFill/>
              </a:ln>
            </p:spPr>
            <p:txBody>
              <a:bodyPr wrap="none">
                <a:spAutoFit/>
              </a:bodyPr>
              <a:lstStyle/>
              <a:p>
                <a:pPr algn="l" fontAlgn="auto">
                  <a:spcBef>
                    <a:spcPts val="0"/>
                  </a:spcBef>
                  <a:spcAft>
                    <a:spcPts val="0"/>
                  </a:spcAft>
                  <a:defRPr/>
                </a:pPr>
                <a:r>
                  <a:rPr lang="en-GB" sz="1200" b="1" kern="0" dirty="0">
                    <a:solidFill>
                      <a:srgbClr val="D8027F"/>
                    </a:solidFill>
                    <a:latin typeface="Calibri"/>
                  </a:rPr>
                  <a:t>C</a:t>
                </a:r>
              </a:p>
            </p:txBody>
          </p:sp>
          <p:sp>
            <p:nvSpPr>
              <p:cNvPr id="50" name="TextBox 49"/>
              <p:cNvSpPr txBox="1"/>
              <p:nvPr/>
            </p:nvSpPr>
            <p:spPr>
              <a:xfrm>
                <a:off x="939309" y="4876273"/>
                <a:ext cx="322210" cy="287456"/>
              </a:xfrm>
              <a:prstGeom prst="rect">
                <a:avLst/>
              </a:prstGeom>
              <a:noFill/>
              <a:ln w="28575">
                <a:noFill/>
              </a:ln>
            </p:spPr>
            <p:txBody>
              <a:bodyPr wrap="none">
                <a:spAutoFit/>
              </a:bodyPr>
              <a:lstStyle/>
              <a:p>
                <a:pPr algn="l" fontAlgn="auto">
                  <a:spcBef>
                    <a:spcPts val="0"/>
                  </a:spcBef>
                  <a:spcAft>
                    <a:spcPts val="0"/>
                  </a:spcAft>
                  <a:defRPr/>
                </a:pPr>
                <a:r>
                  <a:rPr lang="en-GB" sz="1200" b="1" kern="0" dirty="0">
                    <a:solidFill>
                      <a:srgbClr val="D8027F"/>
                    </a:solidFill>
                    <a:latin typeface="Calibri"/>
                  </a:rPr>
                  <a:t>O</a:t>
                </a:r>
              </a:p>
            </p:txBody>
          </p:sp>
          <p:sp>
            <p:nvSpPr>
              <p:cNvPr id="51" name="TextBox 50"/>
              <p:cNvSpPr txBox="1"/>
              <p:nvPr/>
            </p:nvSpPr>
            <p:spPr>
              <a:xfrm>
                <a:off x="2031634" y="4565689"/>
                <a:ext cx="315128" cy="289108"/>
              </a:xfrm>
              <a:prstGeom prst="rect">
                <a:avLst/>
              </a:prstGeom>
              <a:noFill/>
              <a:ln w="28575">
                <a:noFill/>
              </a:ln>
            </p:spPr>
            <p:txBody>
              <a:bodyPr wrap="none">
                <a:spAutoFit/>
              </a:bodyPr>
              <a:lstStyle/>
              <a:p>
                <a:pPr algn="l" fontAlgn="auto">
                  <a:spcBef>
                    <a:spcPts val="0"/>
                  </a:spcBef>
                  <a:spcAft>
                    <a:spcPts val="0"/>
                  </a:spcAft>
                  <a:defRPr/>
                </a:pPr>
                <a:r>
                  <a:rPr lang="en-GB" sz="1200" b="1" kern="0" dirty="0">
                    <a:solidFill>
                      <a:srgbClr val="D8027F"/>
                    </a:solidFill>
                    <a:latin typeface="Calibri"/>
                  </a:rPr>
                  <a:t>H</a:t>
                </a:r>
              </a:p>
            </p:txBody>
          </p:sp>
          <p:sp>
            <p:nvSpPr>
              <p:cNvPr id="52" name="TextBox 51"/>
              <p:cNvSpPr txBox="1"/>
              <p:nvPr/>
            </p:nvSpPr>
            <p:spPr>
              <a:xfrm>
                <a:off x="1693492" y="4162591"/>
                <a:ext cx="462069" cy="287456"/>
              </a:xfrm>
              <a:prstGeom prst="rect">
                <a:avLst/>
              </a:prstGeom>
              <a:noFill/>
              <a:ln w="28575">
                <a:noFill/>
              </a:ln>
            </p:spPr>
            <p:txBody>
              <a:bodyPr wrap="none">
                <a:spAutoFit/>
              </a:bodyPr>
              <a:lstStyle/>
              <a:p>
                <a:pPr algn="l" fontAlgn="auto">
                  <a:spcBef>
                    <a:spcPts val="0"/>
                  </a:spcBef>
                  <a:spcAft>
                    <a:spcPts val="0"/>
                  </a:spcAft>
                  <a:defRPr/>
                </a:pPr>
                <a:r>
                  <a:rPr lang="en-GB" sz="1200" b="1" kern="0" dirty="0">
                    <a:solidFill>
                      <a:srgbClr val="D8027F"/>
                    </a:solidFill>
                    <a:latin typeface="Calibri"/>
                  </a:rPr>
                  <a:t>CH</a:t>
                </a:r>
                <a:r>
                  <a:rPr lang="en-GB" sz="1200" b="1" kern="0" baseline="-25000" dirty="0">
                    <a:solidFill>
                      <a:srgbClr val="D8027F"/>
                    </a:solidFill>
                    <a:latin typeface="Calibri"/>
                  </a:rPr>
                  <a:t>3</a:t>
                </a:r>
              </a:p>
            </p:txBody>
          </p:sp>
          <p:sp>
            <p:nvSpPr>
              <p:cNvPr id="53" name="TextBox 52"/>
              <p:cNvSpPr txBox="1"/>
              <p:nvPr/>
            </p:nvSpPr>
            <p:spPr>
              <a:xfrm>
                <a:off x="2548586" y="3792533"/>
                <a:ext cx="463840" cy="289108"/>
              </a:xfrm>
              <a:prstGeom prst="rect">
                <a:avLst/>
              </a:prstGeom>
              <a:noFill/>
              <a:ln w="28575">
                <a:noFill/>
              </a:ln>
            </p:spPr>
            <p:txBody>
              <a:bodyPr wrap="none">
                <a:spAutoFit/>
              </a:bodyPr>
              <a:lstStyle/>
              <a:p>
                <a:pPr algn="l" fontAlgn="auto">
                  <a:spcBef>
                    <a:spcPts val="0"/>
                  </a:spcBef>
                  <a:spcAft>
                    <a:spcPts val="0"/>
                  </a:spcAft>
                  <a:defRPr/>
                </a:pPr>
                <a:r>
                  <a:rPr lang="en-GB" sz="1200" b="1" kern="0" dirty="0">
                    <a:solidFill>
                      <a:srgbClr val="D8027F"/>
                    </a:solidFill>
                    <a:latin typeface="Calibri"/>
                  </a:rPr>
                  <a:t>CH</a:t>
                </a:r>
                <a:r>
                  <a:rPr lang="en-GB" sz="1200" b="1" kern="0" baseline="-25000" dirty="0">
                    <a:solidFill>
                      <a:srgbClr val="D8027F"/>
                    </a:solidFill>
                    <a:latin typeface="Calibri"/>
                  </a:rPr>
                  <a:t>3</a:t>
                </a:r>
              </a:p>
            </p:txBody>
          </p:sp>
          <p:cxnSp>
            <p:nvCxnSpPr>
              <p:cNvPr id="28699" name="Straight Connector 53"/>
              <p:cNvCxnSpPr>
                <a:cxnSpLocks noChangeShapeType="1"/>
              </p:cNvCxnSpPr>
              <p:nvPr/>
            </p:nvCxnSpPr>
            <p:spPr bwMode="auto">
              <a:xfrm flipV="1">
                <a:off x="2968782" y="3824709"/>
                <a:ext cx="115017" cy="164906"/>
              </a:xfrm>
              <a:prstGeom prst="line">
                <a:avLst/>
              </a:prstGeom>
              <a:noFill/>
              <a:ln w="28575" algn="ctr">
                <a:solidFill>
                  <a:srgbClr val="D8027F"/>
                </a:solidFill>
                <a:round/>
                <a:headEnd/>
                <a:tailEnd/>
              </a:ln>
              <a:extLst>
                <a:ext uri="{909E8E84-426E-40DD-AFC4-6F175D3DCCD1}">
                  <a14:hiddenFill xmlns:a14="http://schemas.microsoft.com/office/drawing/2010/main">
                    <a:noFill/>
                  </a14:hiddenFill>
                </a:ext>
              </a:extLst>
            </p:spPr>
          </p:cxnSp>
          <p:cxnSp>
            <p:nvCxnSpPr>
              <p:cNvPr id="28700" name="Straight Connector 54"/>
              <p:cNvCxnSpPr>
                <a:cxnSpLocks noChangeShapeType="1"/>
              </p:cNvCxnSpPr>
              <p:nvPr/>
            </p:nvCxnSpPr>
            <p:spPr bwMode="auto">
              <a:xfrm>
                <a:off x="3003127" y="3580673"/>
                <a:ext cx="65855" cy="123062"/>
              </a:xfrm>
              <a:prstGeom prst="line">
                <a:avLst/>
              </a:prstGeom>
              <a:noFill/>
              <a:ln w="28575" algn="ctr">
                <a:solidFill>
                  <a:srgbClr val="D8027F"/>
                </a:solidFill>
                <a:round/>
                <a:headEnd/>
                <a:tailEnd/>
              </a:ln>
              <a:extLst>
                <a:ext uri="{909E8E84-426E-40DD-AFC4-6F175D3DCCD1}">
                  <a14:hiddenFill xmlns:a14="http://schemas.microsoft.com/office/drawing/2010/main">
                    <a:noFill/>
                  </a14:hiddenFill>
                </a:ext>
              </a:extLst>
            </p:spPr>
          </p:cxnSp>
          <p:cxnSp>
            <p:nvCxnSpPr>
              <p:cNvPr id="28701" name="Straight Connector 56"/>
              <p:cNvCxnSpPr>
                <a:cxnSpLocks noChangeShapeType="1"/>
              </p:cNvCxnSpPr>
              <p:nvPr/>
            </p:nvCxnSpPr>
            <p:spPr bwMode="auto">
              <a:xfrm rot="16200000" flipV="1">
                <a:off x="2021610" y="4469818"/>
                <a:ext cx="212505" cy="0"/>
              </a:xfrm>
              <a:prstGeom prst="line">
                <a:avLst/>
              </a:prstGeom>
              <a:noFill/>
              <a:ln w="28575" algn="ctr">
                <a:solidFill>
                  <a:srgbClr val="D8027F"/>
                </a:solidFill>
                <a:prstDash val="sysDot"/>
                <a:round/>
                <a:headEnd/>
                <a:tailEnd/>
              </a:ln>
              <a:extLst>
                <a:ext uri="{909E8E84-426E-40DD-AFC4-6F175D3DCCD1}">
                  <a14:hiddenFill xmlns:a14="http://schemas.microsoft.com/office/drawing/2010/main">
                    <a:noFill/>
                  </a14:hiddenFill>
                </a:ext>
              </a:extLst>
            </p:spPr>
          </p:cxnSp>
          <p:cxnSp>
            <p:nvCxnSpPr>
              <p:cNvPr id="28702" name="Straight Connector 57"/>
              <p:cNvCxnSpPr>
                <a:cxnSpLocks noChangeShapeType="1"/>
              </p:cNvCxnSpPr>
              <p:nvPr/>
            </p:nvCxnSpPr>
            <p:spPr bwMode="auto">
              <a:xfrm rot="16200000" flipV="1">
                <a:off x="1747312" y="4476861"/>
                <a:ext cx="212505" cy="0"/>
              </a:xfrm>
              <a:prstGeom prst="line">
                <a:avLst/>
              </a:prstGeom>
              <a:noFill/>
              <a:ln w="28575" algn="ctr">
                <a:solidFill>
                  <a:srgbClr val="D8027F"/>
                </a:solidFill>
                <a:prstDash val="sysDot"/>
                <a:round/>
                <a:headEnd/>
                <a:tailEnd/>
              </a:ln>
              <a:extLst>
                <a:ext uri="{909E8E84-426E-40DD-AFC4-6F175D3DCCD1}">
                  <a14:hiddenFill xmlns:a14="http://schemas.microsoft.com/office/drawing/2010/main">
                    <a:noFill/>
                  </a14:hiddenFill>
                </a:ext>
              </a:extLst>
            </p:spPr>
          </p:cxnSp>
          <p:cxnSp>
            <p:nvCxnSpPr>
              <p:cNvPr id="28703" name="Straight Connector 58"/>
              <p:cNvCxnSpPr>
                <a:cxnSpLocks noChangeShapeType="1"/>
              </p:cNvCxnSpPr>
              <p:nvPr/>
            </p:nvCxnSpPr>
            <p:spPr bwMode="auto">
              <a:xfrm rot="16200000" flipV="1">
                <a:off x="2587543" y="4096057"/>
                <a:ext cx="212505" cy="0"/>
              </a:xfrm>
              <a:prstGeom prst="line">
                <a:avLst/>
              </a:prstGeom>
              <a:noFill/>
              <a:ln w="28575" algn="ctr">
                <a:solidFill>
                  <a:srgbClr val="D8027F"/>
                </a:solidFill>
                <a:round/>
                <a:headEnd/>
                <a:tailEnd/>
              </a:ln>
              <a:extLst>
                <a:ext uri="{909E8E84-426E-40DD-AFC4-6F175D3DCCD1}">
                  <a14:hiddenFill xmlns:a14="http://schemas.microsoft.com/office/drawing/2010/main">
                    <a:noFill/>
                  </a14:hiddenFill>
                </a:ext>
              </a:extLst>
            </p:spPr>
          </p:cxnSp>
        </p:grpSp>
        <p:sp>
          <p:nvSpPr>
            <p:cNvPr id="43" name="TextBox 42"/>
            <p:cNvSpPr txBox="1"/>
            <p:nvPr/>
          </p:nvSpPr>
          <p:spPr>
            <a:xfrm>
              <a:off x="6634025" y="3301439"/>
              <a:ext cx="463840" cy="287455"/>
            </a:xfrm>
            <a:prstGeom prst="rect">
              <a:avLst/>
            </a:prstGeom>
            <a:noFill/>
            <a:ln w="28575">
              <a:noFill/>
            </a:ln>
          </p:spPr>
          <p:txBody>
            <a:bodyPr wrap="none">
              <a:spAutoFit/>
            </a:bodyPr>
            <a:lstStyle/>
            <a:p>
              <a:pPr algn="l" fontAlgn="auto">
                <a:spcBef>
                  <a:spcPts val="0"/>
                </a:spcBef>
                <a:spcAft>
                  <a:spcPts val="0"/>
                </a:spcAft>
                <a:defRPr/>
              </a:pPr>
              <a:r>
                <a:rPr lang="en-GB" sz="1200" b="1" kern="0" dirty="0">
                  <a:solidFill>
                    <a:srgbClr val="D8027F"/>
                  </a:solidFill>
                  <a:latin typeface="Calibri"/>
                </a:rPr>
                <a:t>CH</a:t>
              </a:r>
              <a:r>
                <a:rPr lang="en-GB" sz="1200" b="1" kern="0" baseline="-25000" dirty="0">
                  <a:solidFill>
                    <a:srgbClr val="D8027F"/>
                  </a:solidFill>
                  <a:latin typeface="Calibri"/>
                </a:rPr>
                <a:t>3</a:t>
              </a:r>
            </a:p>
          </p:txBody>
        </p:sp>
        <p:cxnSp>
          <p:nvCxnSpPr>
            <p:cNvPr id="28688" name="Straight Connector 43"/>
            <p:cNvCxnSpPr>
              <a:cxnSpLocks noChangeShapeType="1"/>
            </p:cNvCxnSpPr>
            <p:nvPr/>
          </p:nvCxnSpPr>
          <p:spPr bwMode="auto">
            <a:xfrm flipV="1">
              <a:off x="5932452" y="4744840"/>
              <a:ext cx="205806" cy="116040"/>
            </a:xfrm>
            <a:prstGeom prst="line">
              <a:avLst/>
            </a:prstGeom>
            <a:noFill/>
            <a:ln w="28575" algn="ctr">
              <a:solidFill>
                <a:srgbClr val="D8027F"/>
              </a:solidFill>
              <a:round/>
              <a:headEnd/>
              <a:tailEnd/>
            </a:ln>
            <a:extLst>
              <a:ext uri="{909E8E84-426E-40DD-AFC4-6F175D3DCCD1}">
                <a14:hiddenFill xmlns:a14="http://schemas.microsoft.com/office/drawing/2010/main">
                  <a:noFill/>
                </a14:hiddenFill>
              </a:ext>
            </a:extLst>
          </p:spPr>
        </p:cxnSp>
      </p:grpSp>
      <p:sp>
        <p:nvSpPr>
          <p:cNvPr id="28682" name="Rectangle 67"/>
          <p:cNvSpPr>
            <a:spLocks noChangeArrowheads="1"/>
          </p:cNvSpPr>
          <p:nvPr/>
        </p:nvSpPr>
        <p:spPr bwMode="auto">
          <a:xfrm>
            <a:off x="5651500" y="5915988"/>
            <a:ext cx="312738" cy="247650"/>
          </a:xfrm>
          <a:prstGeom prst="rect">
            <a:avLst/>
          </a:prstGeom>
          <a:noFill/>
          <a:ln w="9525" algn="ctr">
            <a:solidFill>
              <a:srgbClr val="D8027F"/>
            </a:solidFill>
            <a:prstDash val="dash"/>
            <a:round/>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lvl1pPr algn="l" eaLnBrk="0" hangingPunct="0">
              <a:spcBef>
                <a:spcPct val="0"/>
              </a:spcBef>
              <a:defRPr sz="2200">
                <a:solidFill>
                  <a:schemeClr val="tx1"/>
                </a:solidFill>
                <a:latin typeface="Arial" charset="0"/>
              </a:defRPr>
            </a:lvl1pPr>
            <a:lvl2pPr marL="742950" indent="-285750" algn="l" eaLnBrk="0" hangingPunct="0">
              <a:spcBef>
                <a:spcPct val="0"/>
              </a:spcBef>
              <a:spcAft>
                <a:spcPct val="30000"/>
              </a:spcAft>
              <a:buChar char="•"/>
              <a:defRPr sz="2000">
                <a:solidFill>
                  <a:schemeClr val="tx1"/>
                </a:solidFill>
                <a:latin typeface="Arial" charset="0"/>
              </a:defRPr>
            </a:lvl2pPr>
            <a:lvl3pPr marL="1143000" indent="-228600" algn="l" eaLnBrk="0" hangingPunct="0">
              <a:spcBef>
                <a:spcPct val="0"/>
              </a:spcBef>
              <a:spcAft>
                <a:spcPct val="30000"/>
              </a:spcAft>
              <a:buChar char="–"/>
              <a:defRPr sz="1600">
                <a:solidFill>
                  <a:schemeClr val="tx1"/>
                </a:solidFill>
                <a:latin typeface="Arial" charset="0"/>
              </a:defRPr>
            </a:lvl3pPr>
            <a:lvl4pPr marL="1600200" indent="-228600" algn="l" eaLnBrk="0" hangingPunct="0">
              <a:spcBef>
                <a:spcPct val="0"/>
              </a:spcBef>
              <a:spcAft>
                <a:spcPct val="30000"/>
              </a:spcAft>
              <a:buChar char="•"/>
              <a:defRPr sz="1600">
                <a:solidFill>
                  <a:schemeClr val="tx1"/>
                </a:solidFill>
                <a:latin typeface="Arial" charset="0"/>
              </a:defRPr>
            </a:lvl4pPr>
            <a:lvl5pPr marL="2057400" indent="-228600" algn="l" eaLnBrk="0" hangingPunct="0">
              <a:spcBef>
                <a:spcPct val="0"/>
              </a:spcBef>
              <a:spcAft>
                <a:spcPct val="30000"/>
              </a:spcAft>
              <a:buChar char="–"/>
              <a:defRPr sz="1600">
                <a:solidFill>
                  <a:schemeClr val="tx1"/>
                </a:solidFill>
                <a:latin typeface="Arial" charset="0"/>
              </a:defRPr>
            </a:lvl5pPr>
            <a:lvl6pPr marL="2514600" indent="-228600" eaLnBrk="0" fontAlgn="base" hangingPunct="0">
              <a:spcBef>
                <a:spcPct val="0"/>
              </a:spcBef>
              <a:spcAft>
                <a:spcPct val="30000"/>
              </a:spcAft>
              <a:buChar char="–"/>
              <a:defRPr sz="1600">
                <a:solidFill>
                  <a:schemeClr val="tx1"/>
                </a:solidFill>
                <a:latin typeface="Arial" charset="0"/>
              </a:defRPr>
            </a:lvl6pPr>
            <a:lvl7pPr marL="2971800" indent="-228600" eaLnBrk="0" fontAlgn="base" hangingPunct="0">
              <a:spcBef>
                <a:spcPct val="0"/>
              </a:spcBef>
              <a:spcAft>
                <a:spcPct val="30000"/>
              </a:spcAft>
              <a:buChar char="–"/>
              <a:defRPr sz="1600">
                <a:solidFill>
                  <a:schemeClr val="tx1"/>
                </a:solidFill>
                <a:latin typeface="Arial" charset="0"/>
              </a:defRPr>
            </a:lvl7pPr>
            <a:lvl8pPr marL="3429000" indent="-228600" eaLnBrk="0" fontAlgn="base" hangingPunct="0">
              <a:spcBef>
                <a:spcPct val="0"/>
              </a:spcBef>
              <a:spcAft>
                <a:spcPct val="30000"/>
              </a:spcAft>
              <a:buChar char="–"/>
              <a:defRPr sz="1600">
                <a:solidFill>
                  <a:schemeClr val="tx1"/>
                </a:solidFill>
                <a:latin typeface="Arial" charset="0"/>
              </a:defRPr>
            </a:lvl8pPr>
            <a:lvl9pPr marL="3886200" indent="-228600" eaLnBrk="0" fontAlgn="base" hangingPunct="0">
              <a:spcBef>
                <a:spcPct val="0"/>
              </a:spcBef>
              <a:spcAft>
                <a:spcPct val="30000"/>
              </a:spcAft>
              <a:buChar char="–"/>
              <a:defRPr sz="1600">
                <a:solidFill>
                  <a:schemeClr val="tx1"/>
                </a:solidFill>
                <a:latin typeface="Arial" charset="0"/>
              </a:defRPr>
            </a:lvl9pPr>
          </a:lstStyle>
          <a:p>
            <a:pPr algn="ctr" eaLnBrk="1" hangingPunct="1">
              <a:spcBef>
                <a:spcPct val="50000"/>
              </a:spcBef>
            </a:pPr>
            <a:endParaRPr lang="en-US" altLang="en-US" sz="2000" dirty="0"/>
          </a:p>
        </p:txBody>
      </p:sp>
      <p:sp>
        <p:nvSpPr>
          <p:cNvPr id="28683" name="Rectangle 68"/>
          <p:cNvSpPr>
            <a:spLocks noChangeArrowheads="1"/>
          </p:cNvSpPr>
          <p:nvPr/>
        </p:nvSpPr>
        <p:spPr bwMode="auto">
          <a:xfrm>
            <a:off x="5319713" y="5382588"/>
            <a:ext cx="314325" cy="312738"/>
          </a:xfrm>
          <a:prstGeom prst="rect">
            <a:avLst/>
          </a:prstGeom>
          <a:noFill/>
          <a:ln w="9525" algn="ctr">
            <a:solidFill>
              <a:srgbClr val="D8027F"/>
            </a:solidFill>
            <a:prstDash val="dash"/>
            <a:round/>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lvl1pPr algn="l" eaLnBrk="0" hangingPunct="0">
              <a:spcBef>
                <a:spcPct val="0"/>
              </a:spcBef>
              <a:defRPr sz="2200">
                <a:solidFill>
                  <a:schemeClr val="tx1"/>
                </a:solidFill>
                <a:latin typeface="Arial" charset="0"/>
              </a:defRPr>
            </a:lvl1pPr>
            <a:lvl2pPr marL="742950" indent="-285750" algn="l" eaLnBrk="0" hangingPunct="0">
              <a:spcBef>
                <a:spcPct val="0"/>
              </a:spcBef>
              <a:spcAft>
                <a:spcPct val="30000"/>
              </a:spcAft>
              <a:buChar char="•"/>
              <a:defRPr sz="2000">
                <a:solidFill>
                  <a:schemeClr val="tx1"/>
                </a:solidFill>
                <a:latin typeface="Arial" charset="0"/>
              </a:defRPr>
            </a:lvl2pPr>
            <a:lvl3pPr marL="1143000" indent="-228600" algn="l" eaLnBrk="0" hangingPunct="0">
              <a:spcBef>
                <a:spcPct val="0"/>
              </a:spcBef>
              <a:spcAft>
                <a:spcPct val="30000"/>
              </a:spcAft>
              <a:buChar char="–"/>
              <a:defRPr sz="1600">
                <a:solidFill>
                  <a:schemeClr val="tx1"/>
                </a:solidFill>
                <a:latin typeface="Arial" charset="0"/>
              </a:defRPr>
            </a:lvl3pPr>
            <a:lvl4pPr marL="1600200" indent="-228600" algn="l" eaLnBrk="0" hangingPunct="0">
              <a:spcBef>
                <a:spcPct val="0"/>
              </a:spcBef>
              <a:spcAft>
                <a:spcPct val="30000"/>
              </a:spcAft>
              <a:buChar char="•"/>
              <a:defRPr sz="1600">
                <a:solidFill>
                  <a:schemeClr val="tx1"/>
                </a:solidFill>
                <a:latin typeface="Arial" charset="0"/>
              </a:defRPr>
            </a:lvl4pPr>
            <a:lvl5pPr marL="2057400" indent="-228600" algn="l" eaLnBrk="0" hangingPunct="0">
              <a:spcBef>
                <a:spcPct val="0"/>
              </a:spcBef>
              <a:spcAft>
                <a:spcPct val="30000"/>
              </a:spcAft>
              <a:buChar char="–"/>
              <a:defRPr sz="1600">
                <a:solidFill>
                  <a:schemeClr val="tx1"/>
                </a:solidFill>
                <a:latin typeface="Arial" charset="0"/>
              </a:defRPr>
            </a:lvl5pPr>
            <a:lvl6pPr marL="2514600" indent="-228600" eaLnBrk="0" fontAlgn="base" hangingPunct="0">
              <a:spcBef>
                <a:spcPct val="0"/>
              </a:spcBef>
              <a:spcAft>
                <a:spcPct val="30000"/>
              </a:spcAft>
              <a:buChar char="–"/>
              <a:defRPr sz="1600">
                <a:solidFill>
                  <a:schemeClr val="tx1"/>
                </a:solidFill>
                <a:latin typeface="Arial" charset="0"/>
              </a:defRPr>
            </a:lvl6pPr>
            <a:lvl7pPr marL="2971800" indent="-228600" eaLnBrk="0" fontAlgn="base" hangingPunct="0">
              <a:spcBef>
                <a:spcPct val="0"/>
              </a:spcBef>
              <a:spcAft>
                <a:spcPct val="30000"/>
              </a:spcAft>
              <a:buChar char="–"/>
              <a:defRPr sz="1600">
                <a:solidFill>
                  <a:schemeClr val="tx1"/>
                </a:solidFill>
                <a:latin typeface="Arial" charset="0"/>
              </a:defRPr>
            </a:lvl7pPr>
            <a:lvl8pPr marL="3429000" indent="-228600" eaLnBrk="0" fontAlgn="base" hangingPunct="0">
              <a:spcBef>
                <a:spcPct val="0"/>
              </a:spcBef>
              <a:spcAft>
                <a:spcPct val="30000"/>
              </a:spcAft>
              <a:buChar char="–"/>
              <a:defRPr sz="1600">
                <a:solidFill>
                  <a:schemeClr val="tx1"/>
                </a:solidFill>
                <a:latin typeface="Arial" charset="0"/>
              </a:defRPr>
            </a:lvl8pPr>
            <a:lvl9pPr marL="3886200" indent="-228600" eaLnBrk="0" fontAlgn="base" hangingPunct="0">
              <a:spcBef>
                <a:spcPct val="0"/>
              </a:spcBef>
              <a:spcAft>
                <a:spcPct val="30000"/>
              </a:spcAft>
              <a:buChar char="–"/>
              <a:defRPr sz="1600">
                <a:solidFill>
                  <a:schemeClr val="tx1"/>
                </a:solidFill>
                <a:latin typeface="Arial" charset="0"/>
              </a:defRPr>
            </a:lvl9pPr>
          </a:lstStyle>
          <a:p>
            <a:pPr algn="ctr" eaLnBrk="1" hangingPunct="1">
              <a:spcBef>
                <a:spcPct val="50000"/>
              </a:spcBef>
            </a:pPr>
            <a:endParaRPr lang="en-US" altLang="en-US" sz="2000" dirty="0"/>
          </a:p>
        </p:txBody>
      </p:sp>
      <p:sp>
        <p:nvSpPr>
          <p:cNvPr id="28684" name="Rectangle 69"/>
          <p:cNvSpPr>
            <a:spLocks noChangeArrowheads="1"/>
          </p:cNvSpPr>
          <p:nvPr/>
        </p:nvSpPr>
        <p:spPr bwMode="auto">
          <a:xfrm>
            <a:off x="1123950" y="5339726"/>
            <a:ext cx="298450" cy="312737"/>
          </a:xfrm>
          <a:prstGeom prst="rect">
            <a:avLst/>
          </a:prstGeom>
          <a:noFill/>
          <a:ln w="9525" algn="ctr">
            <a:solidFill>
              <a:srgbClr val="60B4DA"/>
            </a:solidFill>
            <a:prstDash val="dash"/>
            <a:round/>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lvl1pPr algn="l" eaLnBrk="0" hangingPunct="0">
              <a:spcBef>
                <a:spcPct val="0"/>
              </a:spcBef>
              <a:defRPr sz="2200">
                <a:solidFill>
                  <a:schemeClr val="tx1"/>
                </a:solidFill>
                <a:latin typeface="Arial" charset="0"/>
              </a:defRPr>
            </a:lvl1pPr>
            <a:lvl2pPr marL="742950" indent="-285750" algn="l" eaLnBrk="0" hangingPunct="0">
              <a:spcBef>
                <a:spcPct val="0"/>
              </a:spcBef>
              <a:spcAft>
                <a:spcPct val="30000"/>
              </a:spcAft>
              <a:buChar char="•"/>
              <a:defRPr sz="2000">
                <a:solidFill>
                  <a:schemeClr val="tx1"/>
                </a:solidFill>
                <a:latin typeface="Arial" charset="0"/>
              </a:defRPr>
            </a:lvl2pPr>
            <a:lvl3pPr marL="1143000" indent="-228600" algn="l" eaLnBrk="0" hangingPunct="0">
              <a:spcBef>
                <a:spcPct val="0"/>
              </a:spcBef>
              <a:spcAft>
                <a:spcPct val="30000"/>
              </a:spcAft>
              <a:buChar char="–"/>
              <a:defRPr sz="1600">
                <a:solidFill>
                  <a:schemeClr val="tx1"/>
                </a:solidFill>
                <a:latin typeface="Arial" charset="0"/>
              </a:defRPr>
            </a:lvl3pPr>
            <a:lvl4pPr marL="1600200" indent="-228600" algn="l" eaLnBrk="0" hangingPunct="0">
              <a:spcBef>
                <a:spcPct val="0"/>
              </a:spcBef>
              <a:spcAft>
                <a:spcPct val="30000"/>
              </a:spcAft>
              <a:buChar char="•"/>
              <a:defRPr sz="1600">
                <a:solidFill>
                  <a:schemeClr val="tx1"/>
                </a:solidFill>
                <a:latin typeface="Arial" charset="0"/>
              </a:defRPr>
            </a:lvl4pPr>
            <a:lvl5pPr marL="2057400" indent="-228600" algn="l" eaLnBrk="0" hangingPunct="0">
              <a:spcBef>
                <a:spcPct val="0"/>
              </a:spcBef>
              <a:spcAft>
                <a:spcPct val="30000"/>
              </a:spcAft>
              <a:buChar char="–"/>
              <a:defRPr sz="1600">
                <a:solidFill>
                  <a:schemeClr val="tx1"/>
                </a:solidFill>
                <a:latin typeface="Arial" charset="0"/>
              </a:defRPr>
            </a:lvl5pPr>
            <a:lvl6pPr marL="2514600" indent="-228600" eaLnBrk="0" fontAlgn="base" hangingPunct="0">
              <a:spcBef>
                <a:spcPct val="0"/>
              </a:spcBef>
              <a:spcAft>
                <a:spcPct val="30000"/>
              </a:spcAft>
              <a:buChar char="–"/>
              <a:defRPr sz="1600">
                <a:solidFill>
                  <a:schemeClr val="tx1"/>
                </a:solidFill>
                <a:latin typeface="Arial" charset="0"/>
              </a:defRPr>
            </a:lvl6pPr>
            <a:lvl7pPr marL="2971800" indent="-228600" eaLnBrk="0" fontAlgn="base" hangingPunct="0">
              <a:spcBef>
                <a:spcPct val="0"/>
              </a:spcBef>
              <a:spcAft>
                <a:spcPct val="30000"/>
              </a:spcAft>
              <a:buChar char="–"/>
              <a:defRPr sz="1600">
                <a:solidFill>
                  <a:schemeClr val="tx1"/>
                </a:solidFill>
                <a:latin typeface="Arial" charset="0"/>
              </a:defRPr>
            </a:lvl7pPr>
            <a:lvl8pPr marL="3429000" indent="-228600" eaLnBrk="0" fontAlgn="base" hangingPunct="0">
              <a:spcBef>
                <a:spcPct val="0"/>
              </a:spcBef>
              <a:spcAft>
                <a:spcPct val="30000"/>
              </a:spcAft>
              <a:buChar char="–"/>
              <a:defRPr sz="1600">
                <a:solidFill>
                  <a:schemeClr val="tx1"/>
                </a:solidFill>
                <a:latin typeface="Arial" charset="0"/>
              </a:defRPr>
            </a:lvl8pPr>
            <a:lvl9pPr marL="3886200" indent="-228600" eaLnBrk="0" fontAlgn="base" hangingPunct="0">
              <a:spcBef>
                <a:spcPct val="0"/>
              </a:spcBef>
              <a:spcAft>
                <a:spcPct val="30000"/>
              </a:spcAft>
              <a:buChar char="–"/>
              <a:defRPr sz="1600">
                <a:solidFill>
                  <a:schemeClr val="tx1"/>
                </a:solidFill>
                <a:latin typeface="Arial" charset="0"/>
              </a:defRPr>
            </a:lvl9pPr>
          </a:lstStyle>
          <a:p>
            <a:pPr algn="ctr" eaLnBrk="1" hangingPunct="1">
              <a:spcBef>
                <a:spcPct val="50000"/>
              </a:spcBef>
            </a:pPr>
            <a:endParaRPr lang="en-US" altLang="en-US" sz="2000" dirty="0"/>
          </a:p>
        </p:txBody>
      </p:sp>
      <p:sp>
        <p:nvSpPr>
          <p:cNvPr id="28685" name="Rectangle 70"/>
          <p:cNvSpPr>
            <a:spLocks noChangeArrowheads="1"/>
          </p:cNvSpPr>
          <p:nvPr/>
        </p:nvSpPr>
        <p:spPr bwMode="auto">
          <a:xfrm>
            <a:off x="1436688" y="5879476"/>
            <a:ext cx="312737" cy="246062"/>
          </a:xfrm>
          <a:prstGeom prst="rect">
            <a:avLst/>
          </a:prstGeom>
          <a:noFill/>
          <a:ln w="9525" algn="ctr">
            <a:solidFill>
              <a:srgbClr val="60B4DA"/>
            </a:solidFill>
            <a:prstDash val="dash"/>
            <a:round/>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lvl1pPr algn="l" eaLnBrk="0" hangingPunct="0">
              <a:spcBef>
                <a:spcPct val="0"/>
              </a:spcBef>
              <a:defRPr sz="2200">
                <a:solidFill>
                  <a:schemeClr val="tx1"/>
                </a:solidFill>
                <a:latin typeface="Arial" charset="0"/>
              </a:defRPr>
            </a:lvl1pPr>
            <a:lvl2pPr marL="742950" indent="-285750" algn="l" eaLnBrk="0" hangingPunct="0">
              <a:spcBef>
                <a:spcPct val="0"/>
              </a:spcBef>
              <a:spcAft>
                <a:spcPct val="30000"/>
              </a:spcAft>
              <a:buChar char="•"/>
              <a:defRPr sz="2000">
                <a:solidFill>
                  <a:schemeClr val="tx1"/>
                </a:solidFill>
                <a:latin typeface="Arial" charset="0"/>
              </a:defRPr>
            </a:lvl2pPr>
            <a:lvl3pPr marL="1143000" indent="-228600" algn="l" eaLnBrk="0" hangingPunct="0">
              <a:spcBef>
                <a:spcPct val="0"/>
              </a:spcBef>
              <a:spcAft>
                <a:spcPct val="30000"/>
              </a:spcAft>
              <a:buChar char="–"/>
              <a:defRPr sz="1600">
                <a:solidFill>
                  <a:schemeClr val="tx1"/>
                </a:solidFill>
                <a:latin typeface="Arial" charset="0"/>
              </a:defRPr>
            </a:lvl3pPr>
            <a:lvl4pPr marL="1600200" indent="-228600" algn="l" eaLnBrk="0" hangingPunct="0">
              <a:spcBef>
                <a:spcPct val="0"/>
              </a:spcBef>
              <a:spcAft>
                <a:spcPct val="30000"/>
              </a:spcAft>
              <a:buChar char="•"/>
              <a:defRPr sz="1600">
                <a:solidFill>
                  <a:schemeClr val="tx1"/>
                </a:solidFill>
                <a:latin typeface="Arial" charset="0"/>
              </a:defRPr>
            </a:lvl4pPr>
            <a:lvl5pPr marL="2057400" indent="-228600" algn="l" eaLnBrk="0" hangingPunct="0">
              <a:spcBef>
                <a:spcPct val="0"/>
              </a:spcBef>
              <a:spcAft>
                <a:spcPct val="30000"/>
              </a:spcAft>
              <a:buChar char="–"/>
              <a:defRPr sz="1600">
                <a:solidFill>
                  <a:schemeClr val="tx1"/>
                </a:solidFill>
                <a:latin typeface="Arial" charset="0"/>
              </a:defRPr>
            </a:lvl5pPr>
            <a:lvl6pPr marL="2514600" indent="-228600" eaLnBrk="0" fontAlgn="base" hangingPunct="0">
              <a:spcBef>
                <a:spcPct val="0"/>
              </a:spcBef>
              <a:spcAft>
                <a:spcPct val="30000"/>
              </a:spcAft>
              <a:buChar char="–"/>
              <a:defRPr sz="1600">
                <a:solidFill>
                  <a:schemeClr val="tx1"/>
                </a:solidFill>
                <a:latin typeface="Arial" charset="0"/>
              </a:defRPr>
            </a:lvl6pPr>
            <a:lvl7pPr marL="2971800" indent="-228600" eaLnBrk="0" fontAlgn="base" hangingPunct="0">
              <a:spcBef>
                <a:spcPct val="0"/>
              </a:spcBef>
              <a:spcAft>
                <a:spcPct val="30000"/>
              </a:spcAft>
              <a:buChar char="–"/>
              <a:defRPr sz="1600">
                <a:solidFill>
                  <a:schemeClr val="tx1"/>
                </a:solidFill>
                <a:latin typeface="Arial" charset="0"/>
              </a:defRPr>
            </a:lvl7pPr>
            <a:lvl8pPr marL="3429000" indent="-228600" eaLnBrk="0" fontAlgn="base" hangingPunct="0">
              <a:spcBef>
                <a:spcPct val="0"/>
              </a:spcBef>
              <a:spcAft>
                <a:spcPct val="30000"/>
              </a:spcAft>
              <a:buChar char="–"/>
              <a:defRPr sz="1600">
                <a:solidFill>
                  <a:schemeClr val="tx1"/>
                </a:solidFill>
                <a:latin typeface="Arial" charset="0"/>
              </a:defRPr>
            </a:lvl8pPr>
            <a:lvl9pPr marL="3886200" indent="-228600" eaLnBrk="0" fontAlgn="base" hangingPunct="0">
              <a:spcBef>
                <a:spcPct val="0"/>
              </a:spcBef>
              <a:spcAft>
                <a:spcPct val="30000"/>
              </a:spcAft>
              <a:buChar char="–"/>
              <a:defRPr sz="1600">
                <a:solidFill>
                  <a:schemeClr val="tx1"/>
                </a:solidFill>
                <a:latin typeface="Arial" charset="0"/>
              </a:defRPr>
            </a:lvl9pPr>
          </a:lstStyle>
          <a:p>
            <a:pPr algn="ctr" eaLnBrk="1" hangingPunct="1">
              <a:spcBef>
                <a:spcPct val="50000"/>
              </a:spcBef>
            </a:pPr>
            <a:endParaRPr lang="en-US" altLang="en-US" sz="2000" dirty="0"/>
          </a:p>
        </p:txBody>
      </p:sp>
      <p:sp>
        <p:nvSpPr>
          <p:cNvPr id="68" name="TextBox 67"/>
          <p:cNvSpPr txBox="1"/>
          <p:nvPr/>
        </p:nvSpPr>
        <p:spPr>
          <a:xfrm>
            <a:off x="508649" y="1739871"/>
            <a:ext cx="8236800" cy="646986"/>
          </a:xfrm>
          <a:prstGeom prst="roundRect">
            <a:avLst/>
          </a:prstGeom>
          <a:solidFill>
            <a:srgbClr val="D8027F"/>
          </a:solidFill>
          <a:ln>
            <a:noFill/>
          </a:ln>
        </p:spPr>
        <p:txBody>
          <a:bodyPr wrap="square" rtlCol="0">
            <a:spAutoFit/>
          </a:bodyPr>
          <a:lstStyle/>
          <a:p>
            <a:r>
              <a:rPr lang="en-GB" sz="1600" b="1" dirty="0">
                <a:solidFill>
                  <a:schemeClr val="bg1"/>
                </a:solidFill>
              </a:rPr>
              <a:t>Dydrogesterone is a retroprogesterone derivative, a stereoisomer of progesterone, with an additional double-bond between carbon 6 and 7</a:t>
            </a:r>
            <a:r>
              <a:rPr lang="en-GB" sz="1600" b="1" baseline="30000" dirty="0">
                <a:solidFill>
                  <a:schemeClr val="bg1"/>
                </a:solidFill>
              </a:rPr>
              <a:t>1</a:t>
            </a:r>
          </a:p>
        </p:txBody>
      </p:sp>
      <p:sp>
        <p:nvSpPr>
          <p:cNvPr id="69" name="Content Placeholder 100"/>
          <p:cNvSpPr txBox="1">
            <a:spLocks/>
          </p:cNvSpPr>
          <p:nvPr/>
        </p:nvSpPr>
        <p:spPr bwMode="gray">
          <a:xfrm>
            <a:off x="356400" y="6241124"/>
            <a:ext cx="6661150" cy="560153"/>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lvl="0" fontAlgn="base">
              <a:lnSpc>
                <a:spcPct val="95000"/>
              </a:lnSpc>
              <a:spcBef>
                <a:spcPct val="30000"/>
              </a:spcBef>
              <a:spcAft>
                <a:spcPct val="20000"/>
              </a:spcAft>
              <a:buClr>
                <a:schemeClr val="tx1"/>
              </a:buClr>
              <a:buSzPct val="110000"/>
              <a:defRPr sz="800"/>
            </a:lvl1pPr>
            <a:lvl2pPr marL="742950" indent="-285750" eaLnBrk="0" hangingPunct="0">
              <a:spcBef>
                <a:spcPct val="0"/>
              </a:spcBef>
              <a:spcAft>
                <a:spcPct val="30000"/>
              </a:spcAft>
              <a:buChar char="•"/>
              <a:defRPr sz="2000">
                <a:latin typeface="Arial" charset="0"/>
              </a:defRPr>
            </a:lvl2pPr>
            <a:lvl3pPr marL="1143000" indent="-228600" eaLnBrk="0" hangingPunct="0">
              <a:spcBef>
                <a:spcPct val="0"/>
              </a:spcBef>
              <a:spcAft>
                <a:spcPct val="30000"/>
              </a:spcAft>
              <a:buChar char="–"/>
              <a:defRPr sz="1600">
                <a:latin typeface="Arial" charset="0"/>
              </a:defRPr>
            </a:lvl3pPr>
            <a:lvl4pPr marL="1600200" indent="-228600" eaLnBrk="0" hangingPunct="0">
              <a:spcBef>
                <a:spcPct val="0"/>
              </a:spcBef>
              <a:spcAft>
                <a:spcPct val="30000"/>
              </a:spcAft>
              <a:buChar char="•"/>
              <a:defRPr sz="1600">
                <a:latin typeface="Arial" charset="0"/>
              </a:defRPr>
            </a:lvl4pPr>
            <a:lvl5pPr marL="2057400" indent="-228600" eaLnBrk="0" hangingPunct="0">
              <a:spcBef>
                <a:spcPct val="0"/>
              </a:spcBef>
              <a:spcAft>
                <a:spcPct val="30000"/>
              </a:spcAft>
              <a:buChar char="–"/>
              <a:defRPr sz="1600">
                <a:latin typeface="Arial" charset="0"/>
              </a:defRPr>
            </a:lvl5pPr>
            <a:lvl6pPr marL="2514600" indent="-228600" eaLnBrk="0" fontAlgn="base" hangingPunct="0">
              <a:spcBef>
                <a:spcPct val="0"/>
              </a:spcBef>
              <a:spcAft>
                <a:spcPct val="30000"/>
              </a:spcAft>
              <a:buChar char="–"/>
              <a:defRPr sz="1600">
                <a:latin typeface="Arial" charset="0"/>
              </a:defRPr>
            </a:lvl6pPr>
            <a:lvl7pPr marL="2971800" indent="-228600" eaLnBrk="0" fontAlgn="base" hangingPunct="0">
              <a:spcBef>
                <a:spcPct val="0"/>
              </a:spcBef>
              <a:spcAft>
                <a:spcPct val="30000"/>
              </a:spcAft>
              <a:buChar char="–"/>
              <a:defRPr sz="1600">
                <a:latin typeface="Arial" charset="0"/>
              </a:defRPr>
            </a:lvl7pPr>
            <a:lvl8pPr marL="3429000" indent="-228600" eaLnBrk="0" fontAlgn="base" hangingPunct="0">
              <a:spcBef>
                <a:spcPct val="0"/>
              </a:spcBef>
              <a:spcAft>
                <a:spcPct val="30000"/>
              </a:spcAft>
              <a:buChar char="–"/>
              <a:defRPr sz="1600">
                <a:latin typeface="Arial" charset="0"/>
              </a:defRPr>
            </a:lvl8pPr>
            <a:lvl9pPr marL="3886200" indent="-228600" eaLnBrk="0" fontAlgn="base" hangingPunct="0">
              <a:spcBef>
                <a:spcPct val="0"/>
              </a:spcBef>
              <a:spcAft>
                <a:spcPct val="30000"/>
              </a:spcAft>
              <a:buChar char="–"/>
              <a:defRPr sz="1600">
                <a:latin typeface="Arial" charset="0"/>
              </a:defRPr>
            </a:lvl9pPr>
          </a:lstStyle>
          <a:p>
            <a:r>
              <a:rPr lang="en-GB" dirty="0"/>
              <a:t>1. </a:t>
            </a:r>
            <a:r>
              <a:rPr lang="en-US" dirty="0"/>
              <a:t>Kuhl H. Pharmacology of estrogens and progestogens: influence of different routes of administration. </a:t>
            </a:r>
            <a:r>
              <a:rPr lang="en-US" i="1" dirty="0"/>
              <a:t>Climacteric</a:t>
            </a:r>
            <a:r>
              <a:rPr lang="en-US" dirty="0"/>
              <a:t> 2005;8(Suppl 1):3–63;</a:t>
            </a:r>
            <a:r>
              <a:rPr lang="en-GB" dirty="0"/>
              <a:t> </a:t>
            </a:r>
            <a:br>
              <a:rPr lang="en-GB" dirty="0"/>
            </a:br>
            <a:r>
              <a:rPr lang="en-GB" dirty="0"/>
              <a:t>2. </a:t>
            </a:r>
            <a:r>
              <a:rPr lang="en-US" dirty="0"/>
              <a:t>Fischer M. Industrial applications of photochemical syntheses. </a:t>
            </a:r>
            <a:r>
              <a:rPr lang="en-US" i="1" dirty="0"/>
              <a:t>Agnew Chem Int Ed Engl</a:t>
            </a:r>
            <a:r>
              <a:rPr lang="en-US" dirty="0"/>
              <a:t> 1978;17(1):16–26</a:t>
            </a:r>
            <a:r>
              <a:rPr lang="en-GB" dirty="0"/>
              <a:t>; </a:t>
            </a:r>
            <a:br>
              <a:rPr lang="en-GB" dirty="0"/>
            </a:br>
            <a:r>
              <a:rPr lang="en-GB" dirty="0"/>
              <a:t>3. </a:t>
            </a:r>
            <a:r>
              <a:rPr lang="en-US" dirty="0"/>
              <a:t>Schindler AE. Progestational effects of dydrogesterone in vitro, in vivo and on the human endometrium. </a:t>
            </a:r>
            <a:r>
              <a:rPr lang="en-US" i="1" dirty="0"/>
              <a:t>Maturitas</a:t>
            </a:r>
            <a:r>
              <a:rPr lang="en-US" dirty="0"/>
              <a:t> 2009;65(Suppl 1):S3–S11;</a:t>
            </a:r>
            <a:r>
              <a:rPr lang="en-GB" dirty="0"/>
              <a:t> </a:t>
            </a:r>
            <a:br>
              <a:rPr lang="en-GB" dirty="0"/>
            </a:br>
            <a:r>
              <a:rPr lang="en-GB" dirty="0"/>
              <a:t>4. Rižner TL, </a:t>
            </a:r>
            <a:r>
              <a:rPr lang="en-GB" i="1" dirty="0"/>
              <a:t>et al</a:t>
            </a:r>
            <a:r>
              <a:rPr lang="en-GB" dirty="0"/>
              <a:t>. Selectivity and potency of the retroprogesterone dydrogesterone in vitro. </a:t>
            </a:r>
            <a:r>
              <a:rPr lang="en-GB" i="1" dirty="0"/>
              <a:t>Steroids</a:t>
            </a:r>
            <a:r>
              <a:rPr lang="en-GB" dirty="0"/>
              <a:t> 2011;76(6):607–615</a:t>
            </a:r>
          </a:p>
        </p:txBody>
      </p:sp>
      <p:sp>
        <p:nvSpPr>
          <p:cNvPr id="70" name="Slide Number Placeholder 2">
            <a:extLst>
              <a:ext uri="{FF2B5EF4-FFF2-40B4-BE49-F238E27FC236}">
                <a16:creationId xmlns:a16="http://schemas.microsoft.com/office/drawing/2014/main" xmlns="" id="{755893A1-4CA3-40EB-A5EC-167AF0C0D71D}"/>
              </a:ext>
            </a:extLst>
          </p:cNvPr>
          <p:cNvSpPr txBox="1">
            <a:spLocks/>
          </p:cNvSpPr>
          <p:nvPr/>
        </p:nvSpPr>
        <p:spPr>
          <a:xfrm>
            <a:off x="78056" y="6407532"/>
            <a:ext cx="415659" cy="283464"/>
          </a:xfrm>
          <a:prstGeom prst="rect">
            <a:avLst/>
          </a:prstGeom>
        </p:spPr>
        <p:txBody>
          <a:bodyPr vert="horz" lIns="91440" tIns="45720" rIns="91440" bIns="45720" rtlCol="0" anchor="ctr"/>
          <a:lstStyle>
            <a:defPPr>
              <a:defRPr lang="en-US"/>
            </a:defPPr>
            <a:lvl1pPr marL="0" algn="l" defTabSz="914400" rtl="0" eaLnBrk="1" latinLnBrk="0" hangingPunct="1">
              <a:defRPr sz="10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A2885E78-1F86-4A3D-9EE1-B0103B1CEF15}" type="slidenum">
              <a:rPr lang="en-US" smtClean="0">
                <a:solidFill>
                  <a:srgbClr val="000000"/>
                </a:solidFill>
              </a:rPr>
              <a:pPr/>
              <a:t>7</a:t>
            </a:fld>
            <a:endParaRPr lang="en-US" dirty="0">
              <a:solidFill>
                <a:srgbClr val="000000"/>
              </a:solidFill>
            </a:endParaRPr>
          </a:p>
        </p:txBody>
      </p:sp>
    </p:spTree>
    <p:extLst>
      <p:ext uri="{BB962C8B-B14F-4D97-AF65-F5344CB8AC3E}">
        <p14:creationId xmlns:p14="http://schemas.microsoft.com/office/powerpoint/2010/main" val="29241642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Rectangle 15"/>
          <p:cNvSpPr/>
          <p:nvPr/>
        </p:nvSpPr>
        <p:spPr>
          <a:xfrm>
            <a:off x="346651" y="692696"/>
            <a:ext cx="8351520" cy="7413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 name="Title 1"/>
          <p:cNvSpPr>
            <a:spLocks noGrp="1"/>
          </p:cNvSpPr>
          <p:nvPr>
            <p:ph type="title"/>
          </p:nvPr>
        </p:nvSpPr>
        <p:spPr>
          <a:xfrm>
            <a:off x="502920" y="34980"/>
            <a:ext cx="8229600" cy="914400"/>
          </a:xfrm>
        </p:spPr>
        <p:txBody>
          <a:bodyPr>
            <a:noAutofit/>
          </a:bodyPr>
          <a:lstStyle/>
          <a:p>
            <a:r>
              <a:rPr lang="de-DE" sz="2800" dirty="0">
                <a:solidFill>
                  <a:srgbClr val="FFFF00"/>
                </a:solidFill>
              </a:rPr>
              <a:t>Laparoscopy and symptoms After Treatment with Dydrogesterone Day 5 to 25</a:t>
            </a:r>
            <a:endParaRPr lang="en-GB" sz="2800" dirty="0">
              <a:solidFill>
                <a:srgbClr val="FFFF00"/>
              </a:solidFill>
            </a:endParaRPr>
          </a:p>
        </p:txBody>
      </p:sp>
      <p:sp>
        <p:nvSpPr>
          <p:cNvPr id="3" name="Content Placeholder 2"/>
          <p:cNvSpPr>
            <a:spLocks noGrp="1"/>
          </p:cNvSpPr>
          <p:nvPr>
            <p:ph idx="1"/>
          </p:nvPr>
        </p:nvSpPr>
        <p:spPr>
          <a:xfrm>
            <a:off x="488178" y="1145927"/>
            <a:ext cx="8229600" cy="288131"/>
          </a:xfrm>
        </p:spPr>
        <p:txBody>
          <a:bodyPr>
            <a:normAutofit lnSpcReduction="10000"/>
          </a:bodyPr>
          <a:lstStyle/>
          <a:p>
            <a:pPr>
              <a:spcBef>
                <a:spcPts val="0"/>
              </a:spcBef>
            </a:pPr>
            <a:r>
              <a:rPr lang="en-US" sz="1400" b="1" dirty="0"/>
              <a:t>Laparoscopy after 6 treatment cycles with dydrogesterone</a:t>
            </a:r>
            <a:r>
              <a:rPr lang="en-US" sz="1400" b="1" baseline="30000" dirty="0"/>
              <a:t>1</a:t>
            </a:r>
            <a:endParaRPr lang="en-GB" sz="1400" dirty="0"/>
          </a:p>
        </p:txBody>
      </p:sp>
      <p:sp>
        <p:nvSpPr>
          <p:cNvPr id="6" name="Slide Number Placeholder 5"/>
          <p:cNvSpPr>
            <a:spLocks noGrp="1"/>
          </p:cNvSpPr>
          <p:nvPr>
            <p:ph type="sldNum" sz="quarter" idx="12"/>
          </p:nvPr>
        </p:nvSpPr>
        <p:spPr/>
        <p:txBody>
          <a:bodyPr/>
          <a:lstStyle/>
          <a:p>
            <a:fld id="{A2885E78-1F86-4A3D-9EE1-B0103B1CEF15}" type="slidenum">
              <a:rPr lang="en-US" smtClean="0">
                <a:solidFill>
                  <a:srgbClr val="000000"/>
                </a:solidFill>
              </a:rPr>
              <a:pPr/>
              <a:t>70</a:t>
            </a:fld>
            <a:endParaRPr lang="en-US" dirty="0">
              <a:solidFill>
                <a:srgbClr val="000000"/>
              </a:solidFill>
            </a:endParaRPr>
          </a:p>
        </p:txBody>
      </p:sp>
      <p:sp>
        <p:nvSpPr>
          <p:cNvPr id="9" name="Textfeld 12"/>
          <p:cNvSpPr txBox="1"/>
          <p:nvPr/>
        </p:nvSpPr>
        <p:spPr>
          <a:xfrm>
            <a:off x="4953000" y="1890986"/>
            <a:ext cx="3282304" cy="1477328"/>
          </a:xfrm>
          <a:prstGeom prst="rect">
            <a:avLst/>
          </a:prstGeom>
          <a:noFill/>
          <a:ln>
            <a:solidFill>
              <a:srgbClr val="AA0061"/>
            </a:solidFill>
          </a:ln>
        </p:spPr>
        <p:txBody>
          <a:bodyPr wrap="square" rtlCol="0">
            <a:spAutoFit/>
          </a:bodyPr>
          <a:lstStyle/>
          <a:p>
            <a:pPr algn="ctr">
              <a:spcBef>
                <a:spcPts val="0"/>
              </a:spcBef>
              <a:spcAft>
                <a:spcPts val="0"/>
              </a:spcAft>
            </a:pPr>
            <a:r>
              <a:rPr lang="en-US" sz="1800" b="1" dirty="0">
                <a:solidFill>
                  <a:srgbClr val="AA0061"/>
                </a:solidFill>
              </a:rPr>
              <a:t>55% showed improvement in laparoscopy score indicating an improvement in the severity of endometriosis</a:t>
            </a:r>
          </a:p>
        </p:txBody>
      </p:sp>
      <p:sp>
        <p:nvSpPr>
          <p:cNvPr id="10" name="Textfeld 8"/>
          <p:cNvSpPr txBox="1"/>
          <p:nvPr/>
        </p:nvSpPr>
        <p:spPr>
          <a:xfrm>
            <a:off x="4953000" y="4357619"/>
            <a:ext cx="3282304" cy="1200329"/>
          </a:xfrm>
          <a:prstGeom prst="rect">
            <a:avLst/>
          </a:prstGeom>
          <a:noFill/>
          <a:ln>
            <a:solidFill>
              <a:srgbClr val="AA0061"/>
            </a:solidFill>
          </a:ln>
        </p:spPr>
        <p:txBody>
          <a:bodyPr wrap="square" rtlCol="0">
            <a:spAutoFit/>
          </a:bodyPr>
          <a:lstStyle/>
          <a:p>
            <a:pPr algn="ctr"/>
            <a:r>
              <a:rPr lang="en-US" sz="1800" b="1" dirty="0">
                <a:solidFill>
                  <a:srgbClr val="AA0061"/>
                </a:solidFill>
              </a:rPr>
              <a:t>Improvement in subjective symptoms, palpatory findings and laparoscopic finding</a:t>
            </a:r>
          </a:p>
        </p:txBody>
      </p:sp>
      <p:sp>
        <p:nvSpPr>
          <p:cNvPr id="12" name="Rectangle 11"/>
          <p:cNvSpPr/>
          <p:nvPr/>
        </p:nvSpPr>
        <p:spPr>
          <a:xfrm>
            <a:off x="346651" y="3824721"/>
            <a:ext cx="8670298" cy="523220"/>
          </a:xfrm>
          <a:prstGeom prst="rect">
            <a:avLst/>
          </a:prstGeom>
        </p:spPr>
        <p:txBody>
          <a:bodyPr wrap="square">
            <a:spAutoFit/>
          </a:bodyPr>
          <a:lstStyle/>
          <a:p>
            <a:pPr>
              <a:spcBef>
                <a:spcPts val="0"/>
              </a:spcBef>
            </a:pPr>
            <a:r>
              <a:rPr lang="en-US" sz="1400" b="1" dirty="0"/>
              <a:t>Changes in laparoscopic, palpatory and subjective findings </a:t>
            </a:r>
            <a:br>
              <a:rPr lang="en-US" sz="1400" b="1" dirty="0"/>
            </a:br>
            <a:r>
              <a:rPr lang="en-US" sz="1400" b="1" dirty="0"/>
              <a:t>after treatment with dydrogesterone</a:t>
            </a:r>
            <a:r>
              <a:rPr lang="en-US" sz="1400" b="1" baseline="30000" dirty="0"/>
              <a:t>2</a:t>
            </a:r>
          </a:p>
        </p:txBody>
      </p:sp>
      <p:sp>
        <p:nvSpPr>
          <p:cNvPr id="13" name="Content Placeholder 2"/>
          <p:cNvSpPr txBox="1">
            <a:spLocks/>
          </p:cNvSpPr>
          <p:nvPr/>
        </p:nvSpPr>
        <p:spPr>
          <a:xfrm>
            <a:off x="533293" y="2560884"/>
            <a:ext cx="3076806" cy="1051937"/>
          </a:xfrm>
          <a:prstGeom prst="rect">
            <a:avLst/>
          </a:prstGeom>
        </p:spPr>
        <p:txBody>
          <a:bodyPr vert="horz" lIns="0" tIns="0" rIns="91440" bIns="45720" rtlCol="0">
            <a:noAutofit/>
          </a:bodyPr>
          <a:lstStyle>
            <a:lvl1pPr marL="0" indent="0" algn="l" defTabSz="914400" rtl="0" eaLnBrk="1" latinLnBrk="0" hangingPunct="1">
              <a:spcBef>
                <a:spcPts val="1800"/>
              </a:spcBef>
              <a:buFont typeface="Arial" panose="020B0604020202020204" pitchFamily="34" charset="0"/>
              <a:buNone/>
              <a:defRPr sz="2000" kern="1200">
                <a:solidFill>
                  <a:schemeClr val="tx1"/>
                </a:solidFill>
                <a:latin typeface="+mn-lt"/>
                <a:ea typeface="+mn-ea"/>
                <a:cs typeface="+mn-cs"/>
              </a:defRPr>
            </a:lvl1pPr>
            <a:lvl2pPr marL="228600" indent="-228600" algn="l" defTabSz="914400" rtl="0" eaLnBrk="1" latinLnBrk="0" hangingPunct="1">
              <a:spcBef>
                <a:spcPts val="1200"/>
              </a:spcBef>
              <a:buFont typeface="Arial" panose="020B0604020202020204" pitchFamily="34" charset="0"/>
              <a:buChar char="•"/>
              <a:defRPr sz="1800" kern="1200">
                <a:solidFill>
                  <a:schemeClr val="tx1"/>
                </a:solidFill>
                <a:latin typeface="+mn-lt"/>
                <a:ea typeface="+mn-ea"/>
                <a:cs typeface="+mn-cs"/>
              </a:defRPr>
            </a:lvl2pPr>
            <a:lvl3pPr marL="457200" indent="-228600" algn="l" defTabSz="914400" rtl="0" eaLnBrk="1" latinLnBrk="0" hangingPunct="1">
              <a:spcBef>
                <a:spcPts val="800"/>
              </a:spcBef>
              <a:buFont typeface="Arial" panose="020B0604020202020204" pitchFamily="34" charset="0"/>
              <a:buChar char="–"/>
              <a:defRPr sz="1600" kern="1200">
                <a:solidFill>
                  <a:schemeClr val="tx1"/>
                </a:solidFill>
                <a:latin typeface="+mn-lt"/>
                <a:ea typeface="+mn-ea"/>
                <a:cs typeface="+mn-cs"/>
              </a:defRPr>
            </a:lvl3pPr>
            <a:lvl4pPr marL="685800" indent="-228600" algn="l" defTabSz="914400" rtl="0" eaLnBrk="1" latinLnBrk="0" hangingPunct="1">
              <a:spcBef>
                <a:spcPts val="600"/>
              </a:spcBef>
              <a:buFont typeface="Arial" panose="020B0604020202020204" pitchFamily="34" charset="0"/>
              <a:buChar char="•"/>
              <a:defRPr sz="1400" kern="1200">
                <a:solidFill>
                  <a:schemeClr val="tx1"/>
                </a:solidFill>
                <a:latin typeface="+mn-lt"/>
                <a:ea typeface="+mn-ea"/>
                <a:cs typeface="+mn-cs"/>
              </a:defRPr>
            </a:lvl4pPr>
            <a:lvl5pPr marL="914400" indent="-228600" algn="l" defTabSz="914400" rtl="0" eaLnBrk="1" latinLnBrk="0" hangingPunct="1">
              <a:spcBef>
                <a:spcPts val="6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Bef>
                <a:spcPts val="0"/>
              </a:spcBef>
              <a:spcAft>
                <a:spcPts val="600"/>
              </a:spcAft>
            </a:pPr>
            <a:r>
              <a:rPr lang="en-US" sz="1400" dirty="0"/>
              <a:t>Pelvic endometriosis diagnosed by </a:t>
            </a:r>
            <a:br>
              <a:rPr lang="en-US" sz="1400" dirty="0"/>
            </a:br>
            <a:r>
              <a:rPr lang="en-US" sz="1400" dirty="0"/>
              <a:t>laparoscopy (n=10 evaluable patients)</a:t>
            </a:r>
          </a:p>
          <a:p>
            <a:pPr>
              <a:spcBef>
                <a:spcPts val="0"/>
              </a:spcBef>
              <a:spcAft>
                <a:spcPts val="600"/>
              </a:spcAft>
            </a:pPr>
            <a:endParaRPr lang="en-US" sz="1400" b="1" dirty="0"/>
          </a:p>
          <a:p>
            <a:endParaRPr lang="en-GB" sz="1400" dirty="0"/>
          </a:p>
        </p:txBody>
      </p:sp>
      <p:sp>
        <p:nvSpPr>
          <p:cNvPr id="14" name="Rectangle 13"/>
          <p:cNvSpPr/>
          <p:nvPr/>
        </p:nvSpPr>
        <p:spPr>
          <a:xfrm>
            <a:off x="399545" y="1495859"/>
            <a:ext cx="8351520" cy="2328862"/>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5" name="Rectangle 14"/>
          <p:cNvSpPr/>
          <p:nvPr/>
        </p:nvSpPr>
        <p:spPr>
          <a:xfrm>
            <a:off x="426048" y="4276374"/>
            <a:ext cx="8351520" cy="2089824"/>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8" name="Content Placeholder 100"/>
          <p:cNvSpPr txBox="1">
            <a:spLocks/>
          </p:cNvSpPr>
          <p:nvPr/>
        </p:nvSpPr>
        <p:spPr bwMode="gray">
          <a:xfrm>
            <a:off x="394326" y="6366198"/>
            <a:ext cx="8528400" cy="36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b" anchorCtr="0"/>
          <a:lstStyle>
            <a:lvl1pPr defTabSz="965200" eaLnBrk="0" hangingPunct="0">
              <a:defRPr sz="2000">
                <a:solidFill>
                  <a:schemeClr val="tx1"/>
                </a:solidFill>
                <a:latin typeface="Arial" charset="0"/>
              </a:defRPr>
            </a:lvl1pPr>
            <a:lvl2pPr marL="742950" indent="-285750" defTabSz="965200" eaLnBrk="0" hangingPunct="0">
              <a:defRPr sz="2000">
                <a:solidFill>
                  <a:schemeClr val="tx1"/>
                </a:solidFill>
                <a:latin typeface="Arial" charset="0"/>
              </a:defRPr>
            </a:lvl2pPr>
            <a:lvl3pPr marL="1143000" indent="-228600" defTabSz="965200" eaLnBrk="0" hangingPunct="0">
              <a:defRPr sz="2000">
                <a:solidFill>
                  <a:schemeClr val="tx1"/>
                </a:solidFill>
                <a:latin typeface="Arial" charset="0"/>
              </a:defRPr>
            </a:lvl3pPr>
            <a:lvl4pPr marL="1600200" indent="-228600" defTabSz="965200" eaLnBrk="0" hangingPunct="0">
              <a:defRPr sz="2000">
                <a:solidFill>
                  <a:schemeClr val="tx1"/>
                </a:solidFill>
                <a:latin typeface="Arial" charset="0"/>
              </a:defRPr>
            </a:lvl4pPr>
            <a:lvl5pPr marL="2057400" indent="-228600" defTabSz="965200" eaLnBrk="0" hangingPunct="0">
              <a:defRPr sz="2000">
                <a:solidFill>
                  <a:schemeClr val="tx1"/>
                </a:solidFill>
                <a:latin typeface="Arial" charset="0"/>
              </a:defRPr>
            </a:lvl5pPr>
            <a:lvl6pPr marL="2514600" indent="-228600" algn="ctr" defTabSz="965200" eaLnBrk="0" fontAlgn="base" hangingPunct="0">
              <a:spcBef>
                <a:spcPct val="50000"/>
              </a:spcBef>
              <a:spcAft>
                <a:spcPct val="50000"/>
              </a:spcAft>
              <a:defRPr sz="2000">
                <a:solidFill>
                  <a:schemeClr val="tx1"/>
                </a:solidFill>
                <a:latin typeface="Arial" charset="0"/>
              </a:defRPr>
            </a:lvl6pPr>
            <a:lvl7pPr marL="2971800" indent="-228600" algn="ctr" defTabSz="965200" eaLnBrk="0" fontAlgn="base" hangingPunct="0">
              <a:spcBef>
                <a:spcPct val="50000"/>
              </a:spcBef>
              <a:spcAft>
                <a:spcPct val="50000"/>
              </a:spcAft>
              <a:defRPr sz="2000">
                <a:solidFill>
                  <a:schemeClr val="tx1"/>
                </a:solidFill>
                <a:latin typeface="Arial" charset="0"/>
              </a:defRPr>
            </a:lvl7pPr>
            <a:lvl8pPr marL="3429000" indent="-228600" algn="ctr" defTabSz="965200" eaLnBrk="0" fontAlgn="base" hangingPunct="0">
              <a:spcBef>
                <a:spcPct val="50000"/>
              </a:spcBef>
              <a:spcAft>
                <a:spcPct val="50000"/>
              </a:spcAft>
              <a:defRPr sz="2000">
                <a:solidFill>
                  <a:schemeClr val="tx1"/>
                </a:solidFill>
                <a:latin typeface="Arial" charset="0"/>
              </a:defRPr>
            </a:lvl8pPr>
            <a:lvl9pPr marL="3886200" indent="-228600" algn="ctr" defTabSz="965200" eaLnBrk="0" fontAlgn="base" hangingPunct="0">
              <a:spcBef>
                <a:spcPct val="50000"/>
              </a:spcBef>
              <a:spcAft>
                <a:spcPct val="50000"/>
              </a:spcAft>
              <a:defRPr sz="2000">
                <a:solidFill>
                  <a:schemeClr val="tx1"/>
                </a:solidFill>
                <a:latin typeface="Arial" charset="0"/>
              </a:defRPr>
            </a:lvl9pPr>
          </a:lstStyle>
          <a:p>
            <a:r>
              <a:rPr lang="de-DE" sz="900" dirty="0">
                <a:solidFill>
                  <a:srgbClr val="FFC000"/>
                </a:solidFill>
                <a:latin typeface="+mn-lt"/>
              </a:rPr>
              <a:t/>
            </a:r>
            <a:br>
              <a:rPr lang="de-DE" sz="900" dirty="0">
                <a:solidFill>
                  <a:srgbClr val="FFC000"/>
                </a:solidFill>
                <a:latin typeface="+mn-lt"/>
              </a:rPr>
            </a:br>
            <a:r>
              <a:rPr lang="de-DE" sz="900" dirty="0">
                <a:solidFill>
                  <a:srgbClr val="FFC000"/>
                </a:solidFill>
                <a:latin typeface="+mn-lt"/>
              </a:rPr>
              <a:t>TID, three times daily. 1. Walker SM. </a:t>
            </a:r>
            <a:r>
              <a:rPr lang="de-DE" sz="900" i="1" dirty="0">
                <a:solidFill>
                  <a:srgbClr val="FFC000"/>
                </a:solidFill>
                <a:latin typeface="+mn-lt"/>
              </a:rPr>
              <a:t>Br J Clin Practice </a:t>
            </a:r>
            <a:r>
              <a:rPr lang="de-DE" sz="900" dirty="0">
                <a:solidFill>
                  <a:srgbClr val="FFC000"/>
                </a:solidFill>
                <a:latin typeface="+mn-lt"/>
              </a:rPr>
              <a:t>1983;24(Suppl.):S40</a:t>
            </a:r>
            <a:r>
              <a:rPr lang="en-US" sz="900" dirty="0">
                <a:solidFill>
                  <a:srgbClr val="FFC000"/>
                </a:solidFill>
                <a:latin typeface="+mn-lt"/>
              </a:rPr>
              <a:t>–S</a:t>
            </a:r>
            <a:r>
              <a:rPr lang="de-DE" sz="900" dirty="0">
                <a:solidFill>
                  <a:srgbClr val="FFC000"/>
                </a:solidFill>
                <a:latin typeface="+mn-lt"/>
              </a:rPr>
              <a:t>46; 2. Kaiser E, Wagner ThA. </a:t>
            </a:r>
            <a:r>
              <a:rPr lang="de-DE" sz="900" i="1" dirty="0">
                <a:solidFill>
                  <a:srgbClr val="FFC000"/>
                </a:solidFill>
                <a:latin typeface="+mn-lt"/>
              </a:rPr>
              <a:t>TW Gynäkologie </a:t>
            </a:r>
            <a:r>
              <a:rPr lang="de-DE" sz="900" dirty="0">
                <a:solidFill>
                  <a:srgbClr val="FFC000"/>
                </a:solidFill>
                <a:latin typeface="+mn-lt"/>
              </a:rPr>
              <a:t>1989;2:386</a:t>
            </a:r>
            <a:r>
              <a:rPr lang="en-US" sz="900" dirty="0">
                <a:solidFill>
                  <a:srgbClr val="FFC000"/>
                </a:solidFill>
                <a:latin typeface="+mn-lt"/>
              </a:rPr>
              <a:t>–</a:t>
            </a:r>
            <a:r>
              <a:rPr lang="de-DE" sz="900" dirty="0">
                <a:solidFill>
                  <a:srgbClr val="FFC000"/>
                </a:solidFill>
                <a:latin typeface="+mn-lt"/>
              </a:rPr>
              <a:t>388 </a:t>
            </a:r>
            <a:r>
              <a:rPr lang="en-GB" sz="900" dirty="0">
                <a:solidFill>
                  <a:srgbClr val="FFC000"/>
                </a:solidFill>
                <a:latin typeface="+mn-lt"/>
              </a:rPr>
              <a:t>[Full reference </a:t>
            </a:r>
            <a:br>
              <a:rPr lang="en-GB" sz="900" dirty="0">
                <a:solidFill>
                  <a:srgbClr val="FFC000"/>
                </a:solidFill>
                <a:latin typeface="+mn-lt"/>
              </a:rPr>
            </a:br>
            <a:r>
              <a:rPr lang="en-GB" sz="900" dirty="0">
                <a:solidFill>
                  <a:srgbClr val="FFC000"/>
                </a:solidFill>
                <a:latin typeface="+mn-lt"/>
              </a:rPr>
              <a:t>details available in the notes pages]</a:t>
            </a:r>
            <a:endParaRPr lang="de-DE" sz="900" dirty="0">
              <a:solidFill>
                <a:srgbClr val="FFC000"/>
              </a:solidFill>
              <a:latin typeface="+mn-lt"/>
            </a:endParaRPr>
          </a:p>
        </p:txBody>
      </p:sp>
      <p:sp>
        <p:nvSpPr>
          <p:cNvPr id="19" name="Content Placeholder 2"/>
          <p:cNvSpPr txBox="1">
            <a:spLocks/>
          </p:cNvSpPr>
          <p:nvPr/>
        </p:nvSpPr>
        <p:spPr>
          <a:xfrm>
            <a:off x="502919" y="1771679"/>
            <a:ext cx="4178881" cy="646330"/>
          </a:xfrm>
          <a:prstGeom prst="rect">
            <a:avLst/>
          </a:prstGeom>
        </p:spPr>
        <p:txBody>
          <a:bodyPr vert="horz" lIns="0" tIns="0" rIns="91440" bIns="45720" rtlCol="0">
            <a:noAutofit/>
          </a:bodyPr>
          <a:lstStyle>
            <a:lvl1pPr marL="0" indent="0" algn="l" defTabSz="914400" rtl="0" eaLnBrk="1" latinLnBrk="0" hangingPunct="1">
              <a:spcBef>
                <a:spcPts val="1800"/>
              </a:spcBef>
              <a:buFont typeface="Arial" panose="020B0604020202020204" pitchFamily="34" charset="0"/>
              <a:buNone/>
              <a:defRPr sz="2000" kern="1200">
                <a:solidFill>
                  <a:schemeClr val="tx1"/>
                </a:solidFill>
                <a:latin typeface="+mn-lt"/>
                <a:ea typeface="+mn-ea"/>
                <a:cs typeface="+mn-cs"/>
              </a:defRPr>
            </a:lvl1pPr>
            <a:lvl2pPr marL="228600" indent="-228600" algn="l" defTabSz="914400" rtl="0" eaLnBrk="1" latinLnBrk="0" hangingPunct="1">
              <a:spcBef>
                <a:spcPts val="1200"/>
              </a:spcBef>
              <a:buFont typeface="Arial" panose="020B0604020202020204" pitchFamily="34" charset="0"/>
              <a:buChar char="•"/>
              <a:defRPr sz="1800" kern="1200">
                <a:solidFill>
                  <a:schemeClr val="tx1"/>
                </a:solidFill>
                <a:latin typeface="+mn-lt"/>
                <a:ea typeface="+mn-ea"/>
                <a:cs typeface="+mn-cs"/>
              </a:defRPr>
            </a:lvl2pPr>
            <a:lvl3pPr marL="457200" indent="-228600" algn="l" defTabSz="914400" rtl="0" eaLnBrk="1" latinLnBrk="0" hangingPunct="1">
              <a:spcBef>
                <a:spcPts val="800"/>
              </a:spcBef>
              <a:buFont typeface="Arial" panose="020B0604020202020204" pitchFamily="34" charset="0"/>
              <a:buChar char="–"/>
              <a:defRPr sz="1600" kern="1200">
                <a:solidFill>
                  <a:schemeClr val="tx1"/>
                </a:solidFill>
                <a:latin typeface="+mn-lt"/>
                <a:ea typeface="+mn-ea"/>
                <a:cs typeface="+mn-cs"/>
              </a:defRPr>
            </a:lvl3pPr>
            <a:lvl4pPr marL="685800" indent="-228600" algn="l" defTabSz="914400" rtl="0" eaLnBrk="1" latinLnBrk="0" hangingPunct="1">
              <a:spcBef>
                <a:spcPts val="600"/>
              </a:spcBef>
              <a:buFont typeface="Arial" panose="020B0604020202020204" pitchFamily="34" charset="0"/>
              <a:buChar char="•"/>
              <a:defRPr sz="1400" kern="1200">
                <a:solidFill>
                  <a:schemeClr val="tx1"/>
                </a:solidFill>
                <a:latin typeface="+mn-lt"/>
                <a:ea typeface="+mn-ea"/>
                <a:cs typeface="+mn-cs"/>
              </a:defRPr>
            </a:lvl4pPr>
            <a:lvl5pPr marL="914400" indent="-228600" algn="l" defTabSz="914400" rtl="0" eaLnBrk="1" latinLnBrk="0" hangingPunct="1">
              <a:spcBef>
                <a:spcPts val="6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Bef>
                <a:spcPts val="0"/>
              </a:spcBef>
            </a:pPr>
            <a:r>
              <a:rPr lang="en-US" sz="1400" b="1" dirty="0"/>
              <a:t>Treatment: </a:t>
            </a:r>
            <a:r>
              <a:rPr lang="en-US" sz="1400" dirty="0"/>
              <a:t>two initial cycles with placebo followed by 6 cycles with dydrogesterone 10 mg TID on days 5 to 25 of each cycle</a:t>
            </a:r>
            <a:endParaRPr lang="en-GB" sz="1400" dirty="0"/>
          </a:p>
        </p:txBody>
      </p:sp>
      <p:sp>
        <p:nvSpPr>
          <p:cNvPr id="22" name="Rectangle 21"/>
          <p:cNvSpPr/>
          <p:nvPr/>
        </p:nvSpPr>
        <p:spPr>
          <a:xfrm>
            <a:off x="417600" y="4367179"/>
            <a:ext cx="4572000" cy="954107"/>
          </a:xfrm>
          <a:prstGeom prst="rect">
            <a:avLst/>
          </a:prstGeom>
        </p:spPr>
        <p:txBody>
          <a:bodyPr>
            <a:spAutoFit/>
          </a:bodyPr>
          <a:lstStyle/>
          <a:p>
            <a:pPr>
              <a:spcBef>
                <a:spcPts val="0"/>
              </a:spcBef>
            </a:pPr>
            <a:r>
              <a:rPr lang="en-US" sz="1400" b="1" dirty="0"/>
              <a:t>Treatment: </a:t>
            </a:r>
            <a:r>
              <a:rPr lang="en-US" sz="1400" dirty="0"/>
              <a:t>10 mg/day dydrogesterone </a:t>
            </a:r>
            <a:br>
              <a:rPr lang="en-US" sz="1400" dirty="0"/>
            </a:br>
            <a:r>
              <a:rPr lang="en-US" sz="1400" dirty="0"/>
              <a:t>from day 5 to 15 and 20 mg/day from </a:t>
            </a:r>
            <a:br>
              <a:rPr lang="en-US" sz="1400" dirty="0"/>
            </a:br>
            <a:r>
              <a:rPr lang="en-US" sz="1400" dirty="0"/>
              <a:t>day 16 to 25 of each cycle, treatment </a:t>
            </a:r>
            <a:br>
              <a:rPr lang="en-US" sz="1400" dirty="0"/>
            </a:br>
            <a:r>
              <a:rPr lang="en-US" sz="1400" dirty="0"/>
              <a:t>period 6 months or longer (n=20)</a:t>
            </a:r>
          </a:p>
        </p:txBody>
      </p:sp>
    </p:spTree>
    <p:extLst>
      <p:ext uri="{BB962C8B-B14F-4D97-AF65-F5344CB8AC3E}">
        <p14:creationId xmlns:p14="http://schemas.microsoft.com/office/powerpoint/2010/main" val="3468785254"/>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4" name="Diagramm 30"/>
          <p:cNvGraphicFramePr>
            <a:graphicFrameLocks/>
          </p:cNvGraphicFramePr>
          <p:nvPr>
            <p:extLst>
              <p:ext uri="{D42A27DB-BD31-4B8C-83A1-F6EECF244321}">
                <p14:modId xmlns:p14="http://schemas.microsoft.com/office/powerpoint/2010/main" val="2651208222"/>
              </p:ext>
            </p:extLst>
          </p:nvPr>
        </p:nvGraphicFramePr>
        <p:xfrm>
          <a:off x="1897380" y="2242285"/>
          <a:ext cx="5349240" cy="2969795"/>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2689860" y="4796926"/>
            <a:ext cx="1828800" cy="276999"/>
          </a:xfrm>
          <a:prstGeom prst="rect">
            <a:avLst/>
          </a:prstGeom>
          <a:noFill/>
        </p:spPr>
        <p:txBody>
          <a:bodyPr wrap="square" rtlCol="0">
            <a:spAutoFit/>
          </a:bodyPr>
          <a:lstStyle/>
          <a:p>
            <a:r>
              <a:rPr lang="en-GB" sz="1200" dirty="0">
                <a:latin typeface="Georgia" panose="02040502050405020303" pitchFamily="18" charset="0"/>
              </a:rPr>
              <a:t>Lower abdominal pain</a:t>
            </a:r>
          </a:p>
        </p:txBody>
      </p:sp>
      <p:sp>
        <p:nvSpPr>
          <p:cNvPr id="2" name="Titel 1"/>
          <p:cNvSpPr>
            <a:spLocks noGrp="1"/>
          </p:cNvSpPr>
          <p:nvPr>
            <p:ph type="title"/>
          </p:nvPr>
        </p:nvSpPr>
        <p:spPr>
          <a:xfrm>
            <a:off x="511011" y="188640"/>
            <a:ext cx="8229600" cy="914400"/>
          </a:xfrm>
        </p:spPr>
        <p:txBody>
          <a:bodyPr>
            <a:noAutofit/>
          </a:bodyPr>
          <a:lstStyle/>
          <a:p>
            <a:r>
              <a:rPr lang="de-DE" sz="3200" dirty="0">
                <a:solidFill>
                  <a:srgbClr val="FFFF00"/>
                </a:solidFill>
              </a:rPr>
              <a:t>Symptoms After Treatment with Dydrogesterone Day 5 to 25</a:t>
            </a:r>
          </a:p>
        </p:txBody>
      </p:sp>
      <p:sp>
        <p:nvSpPr>
          <p:cNvPr id="4" name="Content Placeholder 3"/>
          <p:cNvSpPr>
            <a:spLocks noGrp="1"/>
          </p:cNvSpPr>
          <p:nvPr>
            <p:ph idx="1"/>
          </p:nvPr>
        </p:nvSpPr>
        <p:spPr/>
        <p:txBody>
          <a:bodyPr/>
          <a:lstStyle/>
          <a:p>
            <a:pPr>
              <a:spcBef>
                <a:spcPts val="0"/>
              </a:spcBef>
            </a:pPr>
            <a:r>
              <a:rPr lang="en-US" sz="1600" b="1" dirty="0"/>
              <a:t>Improvement or absence of symptoms after treatment</a:t>
            </a:r>
            <a:r>
              <a:rPr lang="en-US" sz="1600" b="1" baseline="30000" dirty="0"/>
              <a:t>a</a:t>
            </a:r>
          </a:p>
          <a:p>
            <a:pPr>
              <a:spcBef>
                <a:spcPts val="0"/>
              </a:spcBef>
            </a:pPr>
            <a:r>
              <a:rPr lang="en-US" sz="1600" dirty="0"/>
              <a:t>Treatment: 10 mg/day dydrogesterone, day 5 to 15 and 20 mg day 16 to 25 of each cycle, for six months or longer (N=20)</a:t>
            </a:r>
            <a:endParaRPr lang="en-US" sz="1600" b="1" dirty="0"/>
          </a:p>
          <a:p>
            <a:endParaRPr lang="en-GB" dirty="0"/>
          </a:p>
        </p:txBody>
      </p:sp>
      <p:sp>
        <p:nvSpPr>
          <p:cNvPr id="12" name="Rechteck 8"/>
          <p:cNvSpPr/>
          <p:nvPr/>
        </p:nvSpPr>
        <p:spPr>
          <a:xfrm>
            <a:off x="511011" y="5153764"/>
            <a:ext cx="8221510" cy="646331"/>
          </a:xfrm>
          <a:prstGeom prst="rect">
            <a:avLst/>
          </a:prstGeom>
          <a:ln>
            <a:solidFill>
              <a:srgbClr val="AA0061"/>
            </a:solidFill>
          </a:ln>
        </p:spPr>
        <p:txBody>
          <a:bodyPr wrap="square">
            <a:spAutoFit/>
          </a:bodyPr>
          <a:lstStyle/>
          <a:p>
            <a:pPr marL="0" indent="0" algn="ctr">
              <a:spcBef>
                <a:spcPts val="0"/>
              </a:spcBef>
              <a:buNone/>
            </a:pPr>
            <a:r>
              <a:rPr lang="de-DE" sz="1800" b="1" dirty="0">
                <a:solidFill>
                  <a:srgbClr val="AA0061"/>
                </a:solidFill>
              </a:rPr>
              <a:t>Overall, 6 out of 20 (30%) were symptom free and 12 out of 20 (60%) experienced an improvement in symptoms after treatment </a:t>
            </a:r>
            <a:endParaRPr lang="en-US" sz="1800" b="1" dirty="0">
              <a:solidFill>
                <a:srgbClr val="AA0061"/>
              </a:solidFill>
            </a:endParaRPr>
          </a:p>
        </p:txBody>
      </p:sp>
      <p:sp>
        <p:nvSpPr>
          <p:cNvPr id="13" name="Content Placeholder 100"/>
          <p:cNvSpPr txBox="1">
            <a:spLocks/>
          </p:cNvSpPr>
          <p:nvPr/>
        </p:nvSpPr>
        <p:spPr bwMode="gray">
          <a:xfrm>
            <a:off x="434367" y="6249600"/>
            <a:ext cx="8528400" cy="36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b" anchorCtr="0"/>
          <a:lstStyle>
            <a:lvl1pPr defTabSz="965200" eaLnBrk="0" hangingPunct="0">
              <a:defRPr sz="2000">
                <a:solidFill>
                  <a:schemeClr val="tx1"/>
                </a:solidFill>
                <a:latin typeface="Arial" charset="0"/>
              </a:defRPr>
            </a:lvl1pPr>
            <a:lvl2pPr marL="742950" indent="-285750" defTabSz="965200" eaLnBrk="0" hangingPunct="0">
              <a:defRPr sz="2000">
                <a:solidFill>
                  <a:schemeClr val="tx1"/>
                </a:solidFill>
                <a:latin typeface="Arial" charset="0"/>
              </a:defRPr>
            </a:lvl2pPr>
            <a:lvl3pPr marL="1143000" indent="-228600" defTabSz="965200" eaLnBrk="0" hangingPunct="0">
              <a:defRPr sz="2000">
                <a:solidFill>
                  <a:schemeClr val="tx1"/>
                </a:solidFill>
                <a:latin typeface="Arial" charset="0"/>
              </a:defRPr>
            </a:lvl3pPr>
            <a:lvl4pPr marL="1600200" indent="-228600" defTabSz="965200" eaLnBrk="0" hangingPunct="0">
              <a:defRPr sz="2000">
                <a:solidFill>
                  <a:schemeClr val="tx1"/>
                </a:solidFill>
                <a:latin typeface="Arial" charset="0"/>
              </a:defRPr>
            </a:lvl4pPr>
            <a:lvl5pPr marL="2057400" indent="-228600" defTabSz="965200" eaLnBrk="0" hangingPunct="0">
              <a:defRPr sz="2000">
                <a:solidFill>
                  <a:schemeClr val="tx1"/>
                </a:solidFill>
                <a:latin typeface="Arial" charset="0"/>
              </a:defRPr>
            </a:lvl5pPr>
            <a:lvl6pPr marL="2514600" indent="-228600" algn="ctr" defTabSz="965200" eaLnBrk="0" fontAlgn="base" hangingPunct="0">
              <a:spcBef>
                <a:spcPct val="50000"/>
              </a:spcBef>
              <a:spcAft>
                <a:spcPct val="50000"/>
              </a:spcAft>
              <a:defRPr sz="2000">
                <a:solidFill>
                  <a:schemeClr val="tx1"/>
                </a:solidFill>
                <a:latin typeface="Arial" charset="0"/>
              </a:defRPr>
            </a:lvl6pPr>
            <a:lvl7pPr marL="2971800" indent="-228600" algn="ctr" defTabSz="965200" eaLnBrk="0" fontAlgn="base" hangingPunct="0">
              <a:spcBef>
                <a:spcPct val="50000"/>
              </a:spcBef>
              <a:spcAft>
                <a:spcPct val="50000"/>
              </a:spcAft>
              <a:defRPr sz="2000">
                <a:solidFill>
                  <a:schemeClr val="tx1"/>
                </a:solidFill>
                <a:latin typeface="Arial" charset="0"/>
              </a:defRPr>
            </a:lvl7pPr>
            <a:lvl8pPr marL="3429000" indent="-228600" algn="ctr" defTabSz="965200" eaLnBrk="0" fontAlgn="base" hangingPunct="0">
              <a:spcBef>
                <a:spcPct val="50000"/>
              </a:spcBef>
              <a:spcAft>
                <a:spcPct val="50000"/>
              </a:spcAft>
              <a:defRPr sz="2000">
                <a:solidFill>
                  <a:schemeClr val="tx1"/>
                </a:solidFill>
                <a:latin typeface="Arial" charset="0"/>
              </a:defRPr>
            </a:lvl8pPr>
            <a:lvl9pPr marL="3886200" indent="-228600" algn="ctr" defTabSz="965200" eaLnBrk="0" fontAlgn="base" hangingPunct="0">
              <a:spcBef>
                <a:spcPct val="50000"/>
              </a:spcBef>
              <a:spcAft>
                <a:spcPct val="50000"/>
              </a:spcAft>
              <a:defRPr sz="2000">
                <a:solidFill>
                  <a:schemeClr val="tx1"/>
                </a:solidFill>
                <a:latin typeface="Arial" charset="0"/>
              </a:defRPr>
            </a:lvl9pPr>
          </a:lstStyle>
          <a:p>
            <a:r>
              <a:rPr lang="en-GB" sz="900" baseline="30000" dirty="0">
                <a:solidFill>
                  <a:srgbClr val="FFC000"/>
                </a:solidFill>
                <a:latin typeface="+mn-lt"/>
              </a:rPr>
              <a:t/>
            </a:r>
            <a:br>
              <a:rPr lang="en-GB" sz="900" baseline="30000" dirty="0">
                <a:solidFill>
                  <a:srgbClr val="FFC000"/>
                </a:solidFill>
                <a:latin typeface="+mn-lt"/>
              </a:rPr>
            </a:br>
            <a:r>
              <a:rPr lang="en-GB" sz="900" baseline="30000" dirty="0">
                <a:solidFill>
                  <a:srgbClr val="FFC000"/>
                </a:solidFill>
                <a:latin typeface="+mn-lt"/>
              </a:rPr>
              <a:t>a</a:t>
            </a:r>
            <a:r>
              <a:rPr lang="en-GB" sz="900" dirty="0">
                <a:solidFill>
                  <a:srgbClr val="FFC000"/>
                </a:solidFill>
                <a:latin typeface="+mn-lt"/>
              </a:rPr>
              <a:t>Only those patients who exhibited the symptom before treatment were included in the post-treatment analysis of symptoms</a:t>
            </a:r>
            <a:br>
              <a:rPr lang="en-GB" sz="900" dirty="0">
                <a:solidFill>
                  <a:srgbClr val="FFC000"/>
                </a:solidFill>
                <a:latin typeface="+mn-lt"/>
              </a:rPr>
            </a:br>
            <a:r>
              <a:rPr lang="de-DE" sz="900" dirty="0">
                <a:solidFill>
                  <a:srgbClr val="FFC000"/>
                </a:solidFill>
                <a:latin typeface="+mn-lt"/>
              </a:rPr>
              <a:t>Adapted from: Kaiser E, Wagner ThA. Die Behandlung der Endometriose mit Dydrogesteron. </a:t>
            </a:r>
            <a:r>
              <a:rPr lang="de-DE" sz="900" i="1" dirty="0">
                <a:solidFill>
                  <a:srgbClr val="FFC000"/>
                </a:solidFill>
                <a:latin typeface="+mn-lt"/>
              </a:rPr>
              <a:t>TW Gynäkologie </a:t>
            </a:r>
            <a:r>
              <a:rPr lang="de-DE" sz="900" dirty="0">
                <a:solidFill>
                  <a:srgbClr val="FFC000"/>
                </a:solidFill>
                <a:latin typeface="+mn-lt"/>
              </a:rPr>
              <a:t>1989;2:386</a:t>
            </a:r>
            <a:r>
              <a:rPr lang="en-US" sz="900" dirty="0">
                <a:solidFill>
                  <a:srgbClr val="FFC000"/>
                </a:solidFill>
                <a:latin typeface="+mn-lt"/>
              </a:rPr>
              <a:t>–</a:t>
            </a:r>
            <a:r>
              <a:rPr lang="de-DE" sz="900" dirty="0">
                <a:solidFill>
                  <a:srgbClr val="FFC000"/>
                </a:solidFill>
                <a:latin typeface="+mn-lt"/>
              </a:rPr>
              <a:t>388</a:t>
            </a:r>
          </a:p>
        </p:txBody>
      </p:sp>
      <p:sp>
        <p:nvSpPr>
          <p:cNvPr id="3" name="TextBox 2"/>
          <p:cNvSpPr txBox="1"/>
          <p:nvPr/>
        </p:nvSpPr>
        <p:spPr>
          <a:xfrm>
            <a:off x="4699730" y="2928273"/>
            <a:ext cx="570015" cy="276999"/>
          </a:xfrm>
          <a:prstGeom prst="rect">
            <a:avLst/>
          </a:prstGeom>
          <a:noFill/>
        </p:spPr>
        <p:txBody>
          <a:bodyPr wrap="square" rtlCol="0">
            <a:spAutoFit/>
          </a:bodyPr>
          <a:lstStyle/>
          <a:p>
            <a:r>
              <a:rPr lang="en-GB" sz="1200" dirty="0"/>
              <a:t>12/15</a:t>
            </a:r>
          </a:p>
        </p:txBody>
      </p:sp>
      <p:sp>
        <p:nvSpPr>
          <p:cNvPr id="15" name="TextBox 14"/>
          <p:cNvSpPr txBox="1"/>
          <p:nvPr/>
        </p:nvSpPr>
        <p:spPr>
          <a:xfrm>
            <a:off x="6093695" y="3422584"/>
            <a:ext cx="570015" cy="276999"/>
          </a:xfrm>
          <a:prstGeom prst="rect">
            <a:avLst/>
          </a:prstGeom>
          <a:noFill/>
        </p:spPr>
        <p:txBody>
          <a:bodyPr wrap="square" rtlCol="0">
            <a:spAutoFit/>
          </a:bodyPr>
          <a:lstStyle/>
          <a:p>
            <a:r>
              <a:rPr lang="en-GB" sz="1200" dirty="0"/>
              <a:t>10/17</a:t>
            </a:r>
          </a:p>
        </p:txBody>
      </p:sp>
      <p:sp>
        <p:nvSpPr>
          <p:cNvPr id="16" name="TextBox 15"/>
          <p:cNvSpPr txBox="1"/>
          <p:nvPr/>
        </p:nvSpPr>
        <p:spPr>
          <a:xfrm>
            <a:off x="3223260" y="2574479"/>
            <a:ext cx="762000" cy="276999"/>
          </a:xfrm>
          <a:prstGeom prst="rect">
            <a:avLst/>
          </a:prstGeom>
          <a:noFill/>
        </p:spPr>
        <p:txBody>
          <a:bodyPr wrap="square" rtlCol="0">
            <a:spAutoFit/>
          </a:bodyPr>
          <a:lstStyle/>
          <a:p>
            <a:pPr algn="ctr"/>
            <a:r>
              <a:rPr lang="en-GB" sz="1200" dirty="0"/>
              <a:t>19/20</a:t>
            </a:r>
          </a:p>
        </p:txBody>
      </p:sp>
      <p:sp>
        <p:nvSpPr>
          <p:cNvPr id="17" name="Slide Number Placeholder 3"/>
          <p:cNvSpPr>
            <a:spLocks noGrp="1"/>
          </p:cNvSpPr>
          <p:nvPr>
            <p:ph type="sldNum" sz="quarter" idx="12"/>
          </p:nvPr>
        </p:nvSpPr>
        <p:spPr>
          <a:xfrm>
            <a:off x="8172000" y="6408000"/>
            <a:ext cx="292608" cy="283464"/>
          </a:xfrm>
        </p:spPr>
        <p:txBody>
          <a:bodyPr/>
          <a:lstStyle/>
          <a:p>
            <a:fld id="{A2885E78-1F86-4A3D-9EE1-B0103B1CEF15}" type="slidenum">
              <a:rPr lang="en-US" smtClean="0"/>
              <a:pPr/>
              <a:t>71</a:t>
            </a:fld>
            <a:endParaRPr lang="en-US" dirty="0"/>
          </a:p>
        </p:txBody>
      </p:sp>
      <p:sp>
        <p:nvSpPr>
          <p:cNvPr id="18" name="TextBox 17"/>
          <p:cNvSpPr txBox="1"/>
          <p:nvPr/>
        </p:nvSpPr>
        <p:spPr>
          <a:xfrm>
            <a:off x="4441805" y="4796926"/>
            <a:ext cx="1085863" cy="276999"/>
          </a:xfrm>
          <a:prstGeom prst="rect">
            <a:avLst/>
          </a:prstGeom>
          <a:noFill/>
        </p:spPr>
        <p:txBody>
          <a:bodyPr wrap="square" rtlCol="0">
            <a:spAutoFit/>
          </a:bodyPr>
          <a:lstStyle/>
          <a:p>
            <a:r>
              <a:rPr lang="en-GB" sz="1200" dirty="0">
                <a:latin typeface="Georgia" panose="02040502050405020303" pitchFamily="18" charset="0"/>
              </a:rPr>
              <a:t>Dyspareunia</a:t>
            </a:r>
          </a:p>
        </p:txBody>
      </p:sp>
      <p:sp>
        <p:nvSpPr>
          <p:cNvPr id="19" name="TextBox 18"/>
          <p:cNvSpPr txBox="1"/>
          <p:nvPr/>
        </p:nvSpPr>
        <p:spPr>
          <a:xfrm>
            <a:off x="5724420" y="4796926"/>
            <a:ext cx="1308563" cy="276999"/>
          </a:xfrm>
          <a:prstGeom prst="rect">
            <a:avLst/>
          </a:prstGeom>
          <a:solidFill>
            <a:schemeClr val="bg1"/>
          </a:solidFill>
        </p:spPr>
        <p:txBody>
          <a:bodyPr wrap="square" rtlCol="0">
            <a:spAutoFit/>
          </a:bodyPr>
          <a:lstStyle/>
          <a:p>
            <a:r>
              <a:rPr lang="en-GB" sz="1200" dirty="0">
                <a:latin typeface="Georgia" panose="02040502050405020303" pitchFamily="18" charset="0"/>
              </a:rPr>
              <a:t>Dysmenorrhea</a:t>
            </a:r>
          </a:p>
        </p:txBody>
      </p:sp>
      <p:sp>
        <p:nvSpPr>
          <p:cNvPr id="20" name="TextBox 19"/>
          <p:cNvSpPr txBox="1"/>
          <p:nvPr/>
        </p:nvSpPr>
        <p:spPr>
          <a:xfrm>
            <a:off x="8308420" y="548680"/>
            <a:ext cx="652743" cy="369332"/>
          </a:xfrm>
          <a:prstGeom prst="rect">
            <a:avLst/>
          </a:prstGeom>
          <a:solidFill>
            <a:srgbClr val="FFFF00"/>
          </a:solidFill>
        </p:spPr>
        <p:txBody>
          <a:bodyPr wrap="none" rtlCol="0">
            <a:spAutoFit/>
          </a:bodyPr>
          <a:lstStyle/>
          <a:p>
            <a:r>
              <a:rPr lang="tr-TR" dirty="0" smtClean="0">
                <a:solidFill>
                  <a:srgbClr val="FF0000"/>
                </a:solidFill>
              </a:rPr>
              <a:t>1989</a:t>
            </a:r>
            <a:endParaRPr lang="tr-TR" dirty="0">
              <a:solidFill>
                <a:srgbClr val="FF0000"/>
              </a:solidFill>
            </a:endParaRPr>
          </a:p>
        </p:txBody>
      </p:sp>
    </p:spTree>
    <p:extLst>
      <p:ext uri="{BB962C8B-B14F-4D97-AF65-F5344CB8AC3E}">
        <p14:creationId xmlns:p14="http://schemas.microsoft.com/office/powerpoint/2010/main" val="3130384027"/>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el 1"/>
          <p:cNvSpPr>
            <a:spLocks noGrp="1"/>
          </p:cNvSpPr>
          <p:nvPr>
            <p:ph type="title"/>
          </p:nvPr>
        </p:nvSpPr>
        <p:spPr>
          <a:xfrm>
            <a:off x="439387" y="188640"/>
            <a:ext cx="8229600" cy="914400"/>
          </a:xfrm>
        </p:spPr>
        <p:txBody>
          <a:bodyPr>
            <a:noAutofit/>
          </a:bodyPr>
          <a:lstStyle/>
          <a:p>
            <a:r>
              <a:rPr lang="de-DE" sz="3200" dirty="0">
                <a:solidFill>
                  <a:srgbClr val="FFFF00"/>
                </a:solidFill>
              </a:rPr>
              <a:t>Laparoscopy After Treatment with Dydrogesterone Day 5 to 25</a:t>
            </a:r>
          </a:p>
        </p:txBody>
      </p:sp>
      <p:sp>
        <p:nvSpPr>
          <p:cNvPr id="3" name="Inhaltsplatzhalter 2"/>
          <p:cNvSpPr>
            <a:spLocks noGrp="1"/>
          </p:cNvSpPr>
          <p:nvPr>
            <p:ph idx="1"/>
          </p:nvPr>
        </p:nvSpPr>
        <p:spPr/>
        <p:txBody>
          <a:bodyPr/>
          <a:lstStyle/>
          <a:p>
            <a:pPr>
              <a:spcBef>
                <a:spcPts val="0"/>
              </a:spcBef>
            </a:pPr>
            <a:r>
              <a:rPr lang="en-US" sz="1600" b="1" dirty="0"/>
              <a:t>Reduction of endometriotic lesions</a:t>
            </a:r>
          </a:p>
          <a:p>
            <a:pPr marL="0" indent="0">
              <a:spcBef>
                <a:spcPts val="0"/>
              </a:spcBef>
              <a:buNone/>
            </a:pPr>
            <a:r>
              <a:rPr lang="en-US" sz="1600" dirty="0"/>
              <a:t>Treatment: 10 mg/day dydrogesterone, day 5 to 15 and 20 mg day 16 to 25 of each cycle, for six months or longer (n=20).</a:t>
            </a:r>
          </a:p>
          <a:p>
            <a:pPr marL="0" indent="0">
              <a:spcBef>
                <a:spcPts val="0"/>
              </a:spcBef>
              <a:buNone/>
            </a:pPr>
            <a:endParaRPr lang="en-US" sz="1800" dirty="0"/>
          </a:p>
          <a:p>
            <a:pPr marL="0" indent="0">
              <a:spcBef>
                <a:spcPts val="0"/>
              </a:spcBef>
              <a:buNone/>
            </a:pPr>
            <a:endParaRPr lang="en-US" sz="1800" dirty="0"/>
          </a:p>
          <a:p>
            <a:pPr marL="0" indent="0">
              <a:spcBef>
                <a:spcPts val="0"/>
              </a:spcBef>
              <a:buNone/>
            </a:pPr>
            <a:endParaRPr lang="en-US" sz="1800" dirty="0"/>
          </a:p>
        </p:txBody>
      </p:sp>
      <p:graphicFrame>
        <p:nvGraphicFramePr>
          <p:cNvPr id="5" name="Tabelle 4"/>
          <p:cNvGraphicFramePr>
            <a:graphicFrameLocks noGrp="1"/>
          </p:cNvGraphicFramePr>
          <p:nvPr>
            <p:extLst>
              <p:ext uri="{D42A27DB-BD31-4B8C-83A1-F6EECF244321}">
                <p14:modId xmlns:p14="http://schemas.microsoft.com/office/powerpoint/2010/main" val="28794176"/>
              </p:ext>
            </p:extLst>
          </p:nvPr>
        </p:nvGraphicFramePr>
        <p:xfrm>
          <a:off x="1529842" y="2446316"/>
          <a:ext cx="6056416" cy="1045928"/>
        </p:xfrm>
        <a:graphic>
          <a:graphicData uri="http://schemas.openxmlformats.org/drawingml/2006/table">
            <a:tbl>
              <a:tblPr firstRow="1" bandRow="1">
                <a:tableStyleId>{5C22544A-7EE6-4342-B048-85BDC9FD1C3A}</a:tableStyleId>
              </a:tblPr>
              <a:tblGrid>
                <a:gridCol w="3028208">
                  <a:extLst>
                    <a:ext uri="{9D8B030D-6E8A-4147-A177-3AD203B41FA5}">
                      <a16:colId xmlns:a16="http://schemas.microsoft.com/office/drawing/2014/main" xmlns="" val="20000"/>
                    </a:ext>
                  </a:extLst>
                </a:gridCol>
                <a:gridCol w="1632490">
                  <a:extLst>
                    <a:ext uri="{9D8B030D-6E8A-4147-A177-3AD203B41FA5}">
                      <a16:colId xmlns:a16="http://schemas.microsoft.com/office/drawing/2014/main" xmlns="" val="20001"/>
                    </a:ext>
                  </a:extLst>
                </a:gridCol>
                <a:gridCol w="1395718">
                  <a:extLst>
                    <a:ext uri="{9D8B030D-6E8A-4147-A177-3AD203B41FA5}">
                      <a16:colId xmlns:a16="http://schemas.microsoft.com/office/drawing/2014/main" xmlns="" val="20002"/>
                    </a:ext>
                  </a:extLst>
                </a:gridCol>
              </a:tblGrid>
              <a:tr h="605353">
                <a:tc>
                  <a:txBody>
                    <a:bodyPr/>
                    <a:lstStyle/>
                    <a:p>
                      <a:endParaRPr lang="de-DE" sz="14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AA0061"/>
                    </a:solidFill>
                  </a:tcPr>
                </a:tc>
                <a:tc>
                  <a:txBody>
                    <a:bodyPr/>
                    <a:lstStyle/>
                    <a:p>
                      <a:pPr algn="ctr"/>
                      <a:r>
                        <a:rPr lang="de-DE" sz="1400" b="1" dirty="0">
                          <a:solidFill>
                            <a:schemeClr val="bg1"/>
                          </a:solidFill>
                        </a:rPr>
                        <a:t>Before</a:t>
                      </a:r>
                      <a:r>
                        <a:rPr lang="de-DE" sz="1400" b="1" baseline="0" dirty="0">
                          <a:solidFill>
                            <a:schemeClr val="bg1"/>
                          </a:solidFill>
                        </a:rPr>
                        <a:t> treatment</a:t>
                      </a:r>
                      <a:endParaRPr lang="de-DE" sz="1400" b="1" dirty="0">
                        <a:solidFill>
                          <a:schemeClr val="bg1"/>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AA0061"/>
                    </a:solidFill>
                  </a:tcPr>
                </a:tc>
                <a:tc>
                  <a:txBody>
                    <a:bodyPr/>
                    <a:lstStyle/>
                    <a:p>
                      <a:pPr algn="ctr"/>
                      <a:r>
                        <a:rPr lang="de-DE" sz="1400" b="1" dirty="0">
                          <a:solidFill>
                            <a:schemeClr val="bg1"/>
                          </a:solidFill>
                        </a:rPr>
                        <a:t>After treatment</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AA0061"/>
                    </a:solidFill>
                  </a:tcPr>
                </a:tc>
                <a:extLst>
                  <a:ext uri="{0D108BD9-81ED-4DB2-BD59-A6C34878D82A}">
                    <a16:rowId xmlns:a16="http://schemas.microsoft.com/office/drawing/2014/main" xmlns="" val="10000"/>
                  </a:ext>
                </a:extLst>
              </a:tr>
              <a:tr h="440575">
                <a:tc>
                  <a:txBody>
                    <a:bodyPr/>
                    <a:lstStyle/>
                    <a:p>
                      <a:r>
                        <a:rPr lang="de-DE" sz="1400" baseline="0" dirty="0"/>
                        <a:t>Mean laparoscopy severity </a:t>
                      </a:r>
                      <a:r>
                        <a:rPr lang="de-DE" sz="1400" dirty="0"/>
                        <a:t>score</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5EEFF">
                        <a:alpha val="50196"/>
                      </a:srgbClr>
                    </a:solidFill>
                  </a:tcPr>
                </a:tc>
                <a:tc>
                  <a:txBody>
                    <a:bodyPr/>
                    <a:lstStyle/>
                    <a:p>
                      <a:pPr algn="ctr"/>
                      <a:r>
                        <a:rPr lang="de-DE" sz="1400" dirty="0"/>
                        <a:t>14.5 +/- 8.6</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5EEFF">
                        <a:alpha val="50196"/>
                      </a:srgbClr>
                    </a:solidFill>
                  </a:tcPr>
                </a:tc>
                <a:tc>
                  <a:txBody>
                    <a:bodyPr/>
                    <a:lstStyle/>
                    <a:p>
                      <a:pPr algn="ctr"/>
                      <a:r>
                        <a:rPr lang="de-DE" sz="1400" dirty="0"/>
                        <a:t>2.1 +/- 3.4</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5EEFF">
                        <a:alpha val="50196"/>
                      </a:srgbClr>
                    </a:solidFill>
                  </a:tcPr>
                </a:tc>
                <a:extLst>
                  <a:ext uri="{0D108BD9-81ED-4DB2-BD59-A6C34878D82A}">
                    <a16:rowId xmlns:a16="http://schemas.microsoft.com/office/drawing/2014/main" xmlns="" val="10001"/>
                  </a:ext>
                </a:extLst>
              </a:tr>
            </a:tbl>
          </a:graphicData>
        </a:graphic>
      </p:graphicFrame>
      <p:sp>
        <p:nvSpPr>
          <p:cNvPr id="12" name="Content Placeholder 100"/>
          <p:cNvSpPr txBox="1">
            <a:spLocks/>
          </p:cNvSpPr>
          <p:nvPr/>
        </p:nvSpPr>
        <p:spPr bwMode="gray">
          <a:xfrm>
            <a:off x="417600" y="5886000"/>
            <a:ext cx="8528400" cy="36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b" anchorCtr="0"/>
          <a:lstStyle>
            <a:lvl1pPr defTabSz="965200" eaLnBrk="0" hangingPunct="0">
              <a:defRPr sz="2000">
                <a:solidFill>
                  <a:schemeClr val="tx1"/>
                </a:solidFill>
                <a:latin typeface="Arial" charset="0"/>
              </a:defRPr>
            </a:lvl1pPr>
            <a:lvl2pPr marL="742950" indent="-285750" defTabSz="965200" eaLnBrk="0" hangingPunct="0">
              <a:defRPr sz="2000">
                <a:solidFill>
                  <a:schemeClr val="tx1"/>
                </a:solidFill>
                <a:latin typeface="Arial" charset="0"/>
              </a:defRPr>
            </a:lvl2pPr>
            <a:lvl3pPr marL="1143000" indent="-228600" defTabSz="965200" eaLnBrk="0" hangingPunct="0">
              <a:defRPr sz="2000">
                <a:solidFill>
                  <a:schemeClr val="tx1"/>
                </a:solidFill>
                <a:latin typeface="Arial" charset="0"/>
              </a:defRPr>
            </a:lvl3pPr>
            <a:lvl4pPr marL="1600200" indent="-228600" defTabSz="965200" eaLnBrk="0" hangingPunct="0">
              <a:defRPr sz="2000">
                <a:solidFill>
                  <a:schemeClr val="tx1"/>
                </a:solidFill>
                <a:latin typeface="Arial" charset="0"/>
              </a:defRPr>
            </a:lvl4pPr>
            <a:lvl5pPr marL="2057400" indent="-228600" defTabSz="965200" eaLnBrk="0" hangingPunct="0">
              <a:defRPr sz="2000">
                <a:solidFill>
                  <a:schemeClr val="tx1"/>
                </a:solidFill>
                <a:latin typeface="Arial" charset="0"/>
              </a:defRPr>
            </a:lvl5pPr>
            <a:lvl6pPr marL="2514600" indent="-228600" algn="ctr" defTabSz="965200" eaLnBrk="0" fontAlgn="base" hangingPunct="0">
              <a:spcBef>
                <a:spcPct val="50000"/>
              </a:spcBef>
              <a:spcAft>
                <a:spcPct val="50000"/>
              </a:spcAft>
              <a:defRPr sz="2000">
                <a:solidFill>
                  <a:schemeClr val="tx1"/>
                </a:solidFill>
                <a:latin typeface="Arial" charset="0"/>
              </a:defRPr>
            </a:lvl6pPr>
            <a:lvl7pPr marL="2971800" indent="-228600" algn="ctr" defTabSz="965200" eaLnBrk="0" fontAlgn="base" hangingPunct="0">
              <a:spcBef>
                <a:spcPct val="50000"/>
              </a:spcBef>
              <a:spcAft>
                <a:spcPct val="50000"/>
              </a:spcAft>
              <a:defRPr sz="2000">
                <a:solidFill>
                  <a:schemeClr val="tx1"/>
                </a:solidFill>
                <a:latin typeface="Arial" charset="0"/>
              </a:defRPr>
            </a:lvl7pPr>
            <a:lvl8pPr marL="3429000" indent="-228600" algn="ctr" defTabSz="965200" eaLnBrk="0" fontAlgn="base" hangingPunct="0">
              <a:spcBef>
                <a:spcPct val="50000"/>
              </a:spcBef>
              <a:spcAft>
                <a:spcPct val="50000"/>
              </a:spcAft>
              <a:defRPr sz="2000">
                <a:solidFill>
                  <a:schemeClr val="tx1"/>
                </a:solidFill>
                <a:latin typeface="Arial" charset="0"/>
              </a:defRPr>
            </a:lvl8pPr>
            <a:lvl9pPr marL="3886200" indent="-228600" algn="ctr" defTabSz="965200" eaLnBrk="0" fontAlgn="base" hangingPunct="0">
              <a:spcBef>
                <a:spcPct val="50000"/>
              </a:spcBef>
              <a:spcAft>
                <a:spcPct val="50000"/>
              </a:spcAft>
              <a:defRPr sz="2000">
                <a:solidFill>
                  <a:schemeClr val="tx1"/>
                </a:solidFill>
                <a:latin typeface="Arial" charset="0"/>
              </a:defRPr>
            </a:lvl9pPr>
          </a:lstStyle>
          <a:p>
            <a:r>
              <a:rPr lang="en-GB" sz="900" dirty="0">
                <a:solidFill>
                  <a:srgbClr val="FFC000"/>
                </a:solidFill>
                <a:latin typeface="+mn-lt"/>
              </a:rPr>
              <a:t/>
            </a:r>
            <a:br>
              <a:rPr lang="en-GB" sz="900" dirty="0">
                <a:solidFill>
                  <a:srgbClr val="FFC000"/>
                </a:solidFill>
                <a:latin typeface="+mn-lt"/>
              </a:rPr>
            </a:br>
            <a:r>
              <a:rPr lang="de-DE" sz="900" dirty="0">
                <a:solidFill>
                  <a:srgbClr val="FFC000"/>
                </a:solidFill>
                <a:latin typeface="+mn-lt"/>
              </a:rPr>
              <a:t>Kaiser E, Wagner ThA. Die Behandlung der Endometriose mit Dydrogesteron. </a:t>
            </a:r>
            <a:r>
              <a:rPr lang="de-DE" sz="900" i="1" dirty="0">
                <a:solidFill>
                  <a:srgbClr val="FFC000"/>
                </a:solidFill>
                <a:latin typeface="+mn-lt"/>
              </a:rPr>
              <a:t>TW Gynäkologie </a:t>
            </a:r>
            <a:r>
              <a:rPr lang="de-DE" sz="900" dirty="0">
                <a:solidFill>
                  <a:srgbClr val="FFC000"/>
                </a:solidFill>
                <a:latin typeface="+mn-lt"/>
              </a:rPr>
              <a:t>1989;2:386</a:t>
            </a:r>
            <a:r>
              <a:rPr lang="en-US" sz="900" dirty="0">
                <a:solidFill>
                  <a:srgbClr val="FFC000"/>
                </a:solidFill>
                <a:latin typeface="+mn-lt"/>
              </a:rPr>
              <a:t>–</a:t>
            </a:r>
            <a:r>
              <a:rPr lang="de-DE" sz="900" dirty="0">
                <a:solidFill>
                  <a:srgbClr val="FFC000"/>
                </a:solidFill>
                <a:latin typeface="+mn-lt"/>
              </a:rPr>
              <a:t>388</a:t>
            </a:r>
          </a:p>
        </p:txBody>
      </p:sp>
      <p:sp>
        <p:nvSpPr>
          <p:cNvPr id="10" name="Rechteck 8"/>
          <p:cNvSpPr/>
          <p:nvPr/>
        </p:nvSpPr>
        <p:spPr>
          <a:xfrm>
            <a:off x="1508166" y="4389506"/>
            <a:ext cx="6092042" cy="1200329"/>
          </a:xfrm>
          <a:prstGeom prst="rect">
            <a:avLst/>
          </a:prstGeom>
          <a:ln>
            <a:solidFill>
              <a:srgbClr val="AA0061"/>
            </a:solidFill>
          </a:ln>
        </p:spPr>
        <p:txBody>
          <a:bodyPr wrap="square">
            <a:spAutoFit/>
          </a:bodyPr>
          <a:lstStyle/>
          <a:p>
            <a:pPr marL="0" indent="0" algn="ctr">
              <a:spcBef>
                <a:spcPts val="0"/>
              </a:spcBef>
              <a:buNone/>
            </a:pPr>
            <a:r>
              <a:rPr lang="de-DE" sz="1800" b="1" dirty="0">
                <a:solidFill>
                  <a:srgbClr val="AA0061"/>
                </a:solidFill>
              </a:rPr>
              <a:t>Laparoscopic examination found elimination </a:t>
            </a:r>
            <a:br>
              <a:rPr lang="de-DE" sz="1800" b="1" dirty="0">
                <a:solidFill>
                  <a:srgbClr val="AA0061"/>
                </a:solidFill>
              </a:rPr>
            </a:br>
            <a:r>
              <a:rPr lang="de-DE" sz="1800" b="1" dirty="0">
                <a:solidFill>
                  <a:srgbClr val="AA0061"/>
                </a:solidFill>
              </a:rPr>
              <a:t>of endometriosis in 15 out of 20 (75%) cases</a:t>
            </a:r>
            <a:br>
              <a:rPr lang="de-DE" sz="1800" b="1" dirty="0">
                <a:solidFill>
                  <a:srgbClr val="AA0061"/>
                </a:solidFill>
              </a:rPr>
            </a:br>
            <a:r>
              <a:rPr lang="de-DE" sz="1800" b="1" dirty="0">
                <a:solidFill>
                  <a:srgbClr val="AA0061"/>
                </a:solidFill>
              </a:rPr>
              <a:t>and improvement of endometriosis </a:t>
            </a:r>
            <a:br>
              <a:rPr lang="de-DE" sz="1800" b="1" dirty="0">
                <a:solidFill>
                  <a:srgbClr val="AA0061"/>
                </a:solidFill>
              </a:rPr>
            </a:br>
            <a:r>
              <a:rPr lang="de-DE" sz="1800" b="1" dirty="0">
                <a:solidFill>
                  <a:srgbClr val="AA0061"/>
                </a:solidFill>
              </a:rPr>
              <a:t>in another 4 cases (</a:t>
            </a:r>
            <a:r>
              <a:rPr lang="de-DE" b="1" dirty="0">
                <a:solidFill>
                  <a:srgbClr val="AA0061"/>
                </a:solidFill>
              </a:rPr>
              <a:t>15</a:t>
            </a:r>
            <a:r>
              <a:rPr lang="de-DE" sz="1800" b="1" dirty="0">
                <a:solidFill>
                  <a:srgbClr val="AA0061"/>
                </a:solidFill>
              </a:rPr>
              <a:t>%)</a:t>
            </a:r>
            <a:endParaRPr lang="en-US" sz="1800" b="1" dirty="0">
              <a:solidFill>
                <a:srgbClr val="AA0061"/>
              </a:solidFill>
            </a:endParaRPr>
          </a:p>
        </p:txBody>
      </p:sp>
      <p:sp>
        <p:nvSpPr>
          <p:cNvPr id="11" name="Slide Number Placeholder 3"/>
          <p:cNvSpPr>
            <a:spLocks noGrp="1"/>
          </p:cNvSpPr>
          <p:nvPr>
            <p:ph type="sldNum" sz="quarter" idx="12"/>
          </p:nvPr>
        </p:nvSpPr>
        <p:spPr>
          <a:xfrm>
            <a:off x="8172000" y="6408000"/>
            <a:ext cx="292608" cy="283464"/>
          </a:xfrm>
        </p:spPr>
        <p:txBody>
          <a:bodyPr/>
          <a:lstStyle/>
          <a:p>
            <a:fld id="{A2885E78-1F86-4A3D-9EE1-B0103B1CEF15}" type="slidenum">
              <a:rPr lang="en-US" smtClean="0"/>
              <a:pPr/>
              <a:t>72</a:t>
            </a:fld>
            <a:endParaRPr lang="en-US" dirty="0"/>
          </a:p>
        </p:txBody>
      </p:sp>
    </p:spTree>
    <p:extLst>
      <p:ext uri="{BB962C8B-B14F-4D97-AF65-F5344CB8AC3E}">
        <p14:creationId xmlns:p14="http://schemas.microsoft.com/office/powerpoint/2010/main" val="890380802"/>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el 1"/>
          <p:cNvSpPr>
            <a:spLocks noGrp="1"/>
          </p:cNvSpPr>
          <p:nvPr>
            <p:ph type="title"/>
          </p:nvPr>
        </p:nvSpPr>
        <p:spPr>
          <a:xfrm>
            <a:off x="501192" y="260648"/>
            <a:ext cx="8229600" cy="914400"/>
          </a:xfrm>
        </p:spPr>
        <p:txBody>
          <a:bodyPr>
            <a:normAutofit fontScale="90000"/>
          </a:bodyPr>
          <a:lstStyle/>
          <a:p>
            <a:r>
              <a:rPr lang="de-DE" dirty="0">
                <a:solidFill>
                  <a:srgbClr val="FFFF00"/>
                </a:solidFill>
              </a:rPr>
              <a:t>Symptoms After Treatment with Dydrogesterone Day 5 to </a:t>
            </a:r>
            <a:r>
              <a:rPr lang="de-DE" dirty="0" smtClean="0">
                <a:solidFill>
                  <a:srgbClr val="FFFF00"/>
                </a:solidFill>
              </a:rPr>
              <a:t>25</a:t>
            </a:r>
            <a:endParaRPr lang="de-DE" dirty="0">
              <a:solidFill>
                <a:srgbClr val="FFFF00"/>
              </a:solidFill>
            </a:endParaRPr>
          </a:p>
        </p:txBody>
      </p:sp>
      <p:sp>
        <p:nvSpPr>
          <p:cNvPr id="3" name="Inhaltsplatzhalter 2"/>
          <p:cNvSpPr>
            <a:spLocks noGrp="1"/>
          </p:cNvSpPr>
          <p:nvPr>
            <p:ph idx="1"/>
          </p:nvPr>
        </p:nvSpPr>
        <p:spPr/>
        <p:txBody>
          <a:bodyPr/>
          <a:lstStyle/>
          <a:p>
            <a:r>
              <a:rPr lang="en-US" sz="1600" b="1" dirty="0"/>
              <a:t>Pain during treatment with dydrogesterone of women suffering from endometriosis (n=90)</a:t>
            </a:r>
            <a:br>
              <a:rPr lang="en-US" sz="1600" b="1" dirty="0"/>
            </a:br>
            <a:r>
              <a:rPr lang="en-GB" sz="1600" dirty="0"/>
              <a:t>Treatment: 10 mg/day dydrogesterone or 20 mg/day (in severe cases) on days 5 to 25 of each cycle for 3 to 6 months</a:t>
            </a:r>
          </a:p>
          <a:p>
            <a:pPr marL="0" indent="0">
              <a:buNone/>
            </a:pPr>
            <a:endParaRPr lang="en-US" sz="2000" b="1" dirty="0"/>
          </a:p>
        </p:txBody>
      </p:sp>
      <p:grpSp>
        <p:nvGrpSpPr>
          <p:cNvPr id="4" name="Gruppieren 14"/>
          <p:cNvGrpSpPr/>
          <p:nvPr/>
        </p:nvGrpSpPr>
        <p:grpSpPr>
          <a:xfrm>
            <a:off x="331361" y="2452452"/>
            <a:ext cx="5757019" cy="3470289"/>
            <a:chOff x="972274" y="2037145"/>
            <a:chExt cx="6481821" cy="3777557"/>
          </a:xfrm>
        </p:grpSpPr>
        <p:graphicFrame>
          <p:nvGraphicFramePr>
            <p:cNvPr id="10" name="Diagramm 9"/>
            <p:cNvGraphicFramePr/>
            <p:nvPr>
              <p:extLst>
                <p:ext uri="{D42A27DB-BD31-4B8C-83A1-F6EECF244321}">
                  <p14:modId xmlns:p14="http://schemas.microsoft.com/office/powerpoint/2010/main" val="1180630980"/>
                </p:ext>
              </p:extLst>
            </p:nvPr>
          </p:nvGraphicFramePr>
          <p:xfrm>
            <a:off x="972274" y="2037145"/>
            <a:ext cx="6481821" cy="3527385"/>
          </p:xfrm>
          <a:graphic>
            <a:graphicData uri="http://schemas.openxmlformats.org/drawingml/2006/chart">
              <c:chart xmlns:c="http://schemas.openxmlformats.org/drawingml/2006/chart" xmlns:r="http://schemas.openxmlformats.org/officeDocument/2006/relationships" r:id="rId3"/>
            </a:graphicData>
          </a:graphic>
        </p:graphicFrame>
        <p:sp>
          <p:nvSpPr>
            <p:cNvPr id="11" name="Textfeld 10"/>
            <p:cNvSpPr txBox="1"/>
            <p:nvPr/>
          </p:nvSpPr>
          <p:spPr>
            <a:xfrm>
              <a:off x="2501686" y="5513177"/>
              <a:ext cx="1787132" cy="301525"/>
            </a:xfrm>
            <a:prstGeom prst="rect">
              <a:avLst/>
            </a:prstGeom>
            <a:noFill/>
          </p:spPr>
          <p:txBody>
            <a:bodyPr wrap="none" rtlCol="0">
              <a:spAutoFit/>
            </a:bodyPr>
            <a:lstStyle/>
            <a:p>
              <a:r>
                <a:rPr lang="en-US" sz="1200" b="1" dirty="0"/>
                <a:t>Treatment month</a:t>
              </a:r>
            </a:p>
          </p:txBody>
        </p:sp>
        <p:sp>
          <p:nvSpPr>
            <p:cNvPr id="12" name="Textfeld 11"/>
            <p:cNvSpPr txBox="1"/>
            <p:nvPr/>
          </p:nvSpPr>
          <p:spPr>
            <a:xfrm rot="16200000">
              <a:off x="695550" y="3654219"/>
              <a:ext cx="1229623" cy="311873"/>
            </a:xfrm>
            <a:prstGeom prst="rect">
              <a:avLst/>
            </a:prstGeom>
            <a:noFill/>
          </p:spPr>
          <p:txBody>
            <a:bodyPr wrap="square" rtlCol="0">
              <a:spAutoFit/>
            </a:bodyPr>
            <a:lstStyle/>
            <a:p>
              <a:pPr algn="r"/>
              <a:r>
                <a:rPr lang="en-US" sz="1200" b="1" dirty="0"/>
                <a:t>Pain score</a:t>
              </a:r>
            </a:p>
          </p:txBody>
        </p:sp>
        <p:sp>
          <p:nvSpPr>
            <p:cNvPr id="13" name="Textfeld 12"/>
            <p:cNvSpPr txBox="1"/>
            <p:nvPr/>
          </p:nvSpPr>
          <p:spPr>
            <a:xfrm>
              <a:off x="1461531" y="2777925"/>
              <a:ext cx="433131" cy="307777"/>
            </a:xfrm>
            <a:prstGeom prst="rect">
              <a:avLst/>
            </a:prstGeom>
            <a:solidFill>
              <a:schemeClr val="bg1"/>
            </a:solidFill>
          </p:spPr>
          <p:txBody>
            <a:bodyPr wrap="none" rtlCol="0">
              <a:spAutoFit/>
            </a:bodyPr>
            <a:lstStyle/>
            <a:p>
              <a:r>
                <a:rPr lang="en-US" sz="1400" b="1" dirty="0"/>
                <a:t>1.5</a:t>
              </a:r>
            </a:p>
          </p:txBody>
        </p:sp>
        <p:sp>
          <p:nvSpPr>
            <p:cNvPr id="14" name="Textfeld 13"/>
            <p:cNvSpPr txBox="1"/>
            <p:nvPr/>
          </p:nvSpPr>
          <p:spPr>
            <a:xfrm>
              <a:off x="1438384" y="4271079"/>
              <a:ext cx="433131" cy="307777"/>
            </a:xfrm>
            <a:prstGeom prst="rect">
              <a:avLst/>
            </a:prstGeom>
            <a:solidFill>
              <a:schemeClr val="bg1"/>
            </a:solidFill>
          </p:spPr>
          <p:txBody>
            <a:bodyPr wrap="none" rtlCol="0">
              <a:spAutoFit/>
            </a:bodyPr>
            <a:lstStyle/>
            <a:p>
              <a:r>
                <a:rPr lang="en-US" sz="1400" b="1" dirty="0"/>
                <a:t>0.5</a:t>
              </a:r>
            </a:p>
          </p:txBody>
        </p:sp>
      </p:grpSp>
      <p:sp>
        <p:nvSpPr>
          <p:cNvPr id="15" name="Content Placeholder 100"/>
          <p:cNvSpPr txBox="1">
            <a:spLocks/>
          </p:cNvSpPr>
          <p:nvPr/>
        </p:nvSpPr>
        <p:spPr bwMode="gray">
          <a:xfrm>
            <a:off x="483324" y="6235841"/>
            <a:ext cx="8528400" cy="36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b" anchorCtr="0"/>
          <a:lstStyle>
            <a:lvl1pPr defTabSz="965200" eaLnBrk="0" hangingPunct="0">
              <a:defRPr sz="2000">
                <a:solidFill>
                  <a:schemeClr val="tx1"/>
                </a:solidFill>
                <a:latin typeface="Arial" charset="0"/>
              </a:defRPr>
            </a:lvl1pPr>
            <a:lvl2pPr marL="742950" indent="-285750" defTabSz="965200" eaLnBrk="0" hangingPunct="0">
              <a:defRPr sz="2000">
                <a:solidFill>
                  <a:schemeClr val="tx1"/>
                </a:solidFill>
                <a:latin typeface="Arial" charset="0"/>
              </a:defRPr>
            </a:lvl2pPr>
            <a:lvl3pPr marL="1143000" indent="-228600" defTabSz="965200" eaLnBrk="0" hangingPunct="0">
              <a:defRPr sz="2000">
                <a:solidFill>
                  <a:schemeClr val="tx1"/>
                </a:solidFill>
                <a:latin typeface="Arial" charset="0"/>
              </a:defRPr>
            </a:lvl3pPr>
            <a:lvl4pPr marL="1600200" indent="-228600" defTabSz="965200" eaLnBrk="0" hangingPunct="0">
              <a:defRPr sz="2000">
                <a:solidFill>
                  <a:schemeClr val="tx1"/>
                </a:solidFill>
                <a:latin typeface="Arial" charset="0"/>
              </a:defRPr>
            </a:lvl4pPr>
            <a:lvl5pPr marL="2057400" indent="-228600" defTabSz="965200" eaLnBrk="0" hangingPunct="0">
              <a:defRPr sz="2000">
                <a:solidFill>
                  <a:schemeClr val="tx1"/>
                </a:solidFill>
                <a:latin typeface="Arial" charset="0"/>
              </a:defRPr>
            </a:lvl5pPr>
            <a:lvl6pPr marL="2514600" indent="-228600" algn="ctr" defTabSz="965200" eaLnBrk="0" fontAlgn="base" hangingPunct="0">
              <a:spcBef>
                <a:spcPct val="50000"/>
              </a:spcBef>
              <a:spcAft>
                <a:spcPct val="50000"/>
              </a:spcAft>
              <a:defRPr sz="2000">
                <a:solidFill>
                  <a:schemeClr val="tx1"/>
                </a:solidFill>
                <a:latin typeface="Arial" charset="0"/>
              </a:defRPr>
            </a:lvl6pPr>
            <a:lvl7pPr marL="2971800" indent="-228600" algn="ctr" defTabSz="965200" eaLnBrk="0" fontAlgn="base" hangingPunct="0">
              <a:spcBef>
                <a:spcPct val="50000"/>
              </a:spcBef>
              <a:spcAft>
                <a:spcPct val="50000"/>
              </a:spcAft>
              <a:defRPr sz="2000">
                <a:solidFill>
                  <a:schemeClr val="tx1"/>
                </a:solidFill>
                <a:latin typeface="Arial" charset="0"/>
              </a:defRPr>
            </a:lvl7pPr>
            <a:lvl8pPr marL="3429000" indent="-228600" algn="ctr" defTabSz="965200" eaLnBrk="0" fontAlgn="base" hangingPunct="0">
              <a:spcBef>
                <a:spcPct val="50000"/>
              </a:spcBef>
              <a:spcAft>
                <a:spcPct val="50000"/>
              </a:spcAft>
              <a:defRPr sz="2000">
                <a:solidFill>
                  <a:schemeClr val="tx1"/>
                </a:solidFill>
                <a:latin typeface="Arial" charset="0"/>
              </a:defRPr>
            </a:lvl8pPr>
            <a:lvl9pPr marL="3886200" indent="-228600" algn="ctr" defTabSz="965200" eaLnBrk="0" fontAlgn="base" hangingPunct="0">
              <a:spcBef>
                <a:spcPct val="50000"/>
              </a:spcBef>
              <a:spcAft>
                <a:spcPct val="50000"/>
              </a:spcAft>
              <a:defRPr sz="2000">
                <a:solidFill>
                  <a:schemeClr val="tx1"/>
                </a:solidFill>
                <a:latin typeface="Arial" charset="0"/>
              </a:defRPr>
            </a:lvl9pPr>
          </a:lstStyle>
          <a:p>
            <a:r>
              <a:rPr lang="de-DE" sz="900" dirty="0">
                <a:solidFill>
                  <a:srgbClr val="FFC000"/>
                </a:solidFill>
                <a:latin typeface="+mn-lt"/>
              </a:rPr>
              <a:t>Adapted from: Trivedi P, </a:t>
            </a:r>
            <a:r>
              <a:rPr lang="de-DE" sz="900" i="1" dirty="0">
                <a:solidFill>
                  <a:srgbClr val="FFC000"/>
                </a:solidFill>
                <a:latin typeface="+mn-lt"/>
              </a:rPr>
              <a:t>et al</a:t>
            </a:r>
            <a:r>
              <a:rPr lang="de-DE" sz="900" dirty="0">
                <a:solidFill>
                  <a:srgbClr val="FFC000"/>
                </a:solidFill>
                <a:latin typeface="+mn-lt"/>
              </a:rPr>
              <a:t>. </a:t>
            </a:r>
            <a:r>
              <a:rPr lang="en-GB" sz="900" dirty="0">
                <a:solidFill>
                  <a:srgbClr val="FFC000"/>
                </a:solidFill>
                <a:latin typeface="+mn-lt"/>
              </a:rPr>
              <a:t>Effective post-laparoscopic treatment of endometriosis with </a:t>
            </a:r>
            <a:r>
              <a:rPr lang="en-GB" sz="900" dirty="0" err="1">
                <a:solidFill>
                  <a:srgbClr val="FFC000"/>
                </a:solidFill>
                <a:latin typeface="+mn-lt"/>
              </a:rPr>
              <a:t>dydrogesterone</a:t>
            </a:r>
            <a:r>
              <a:rPr lang="en-GB" sz="900" dirty="0">
                <a:solidFill>
                  <a:srgbClr val="FFC000"/>
                </a:solidFill>
                <a:latin typeface="+mn-lt"/>
              </a:rPr>
              <a:t>. </a:t>
            </a:r>
            <a:r>
              <a:rPr lang="de-DE" sz="900" i="1" dirty="0">
                <a:solidFill>
                  <a:srgbClr val="FFC000"/>
                </a:solidFill>
                <a:latin typeface="+mn-lt"/>
              </a:rPr>
              <a:t>Gynecol Endocrinol </a:t>
            </a:r>
            <a:r>
              <a:rPr lang="de-DE" sz="900" dirty="0">
                <a:solidFill>
                  <a:srgbClr val="FFC000"/>
                </a:solidFill>
                <a:latin typeface="+mn-lt"/>
              </a:rPr>
              <a:t>2007;23(Suppl 1):S73</a:t>
            </a:r>
            <a:r>
              <a:rPr lang="en-US" sz="900" dirty="0">
                <a:solidFill>
                  <a:srgbClr val="FFC000"/>
                </a:solidFill>
                <a:latin typeface="+mn-lt"/>
              </a:rPr>
              <a:t>–S</a:t>
            </a:r>
            <a:r>
              <a:rPr lang="de-DE" sz="900" dirty="0">
                <a:solidFill>
                  <a:srgbClr val="FFC000"/>
                </a:solidFill>
                <a:latin typeface="+mn-lt"/>
              </a:rPr>
              <a:t>76</a:t>
            </a:r>
          </a:p>
        </p:txBody>
      </p:sp>
      <p:sp>
        <p:nvSpPr>
          <p:cNvPr id="8" name="Textfeld 7"/>
          <p:cNvSpPr txBox="1"/>
          <p:nvPr/>
        </p:nvSpPr>
        <p:spPr>
          <a:xfrm>
            <a:off x="5365486" y="2270348"/>
            <a:ext cx="3372593" cy="1815882"/>
          </a:xfrm>
          <a:prstGeom prst="rect">
            <a:avLst/>
          </a:prstGeom>
          <a:noFill/>
          <a:ln>
            <a:solidFill>
              <a:srgbClr val="AA0061"/>
            </a:solidFill>
          </a:ln>
        </p:spPr>
        <p:txBody>
          <a:bodyPr wrap="square" rtlCol="0">
            <a:spAutoFit/>
          </a:bodyPr>
          <a:lstStyle/>
          <a:p>
            <a:pPr marL="285750" indent="-285750" algn="l" fontAlgn="auto">
              <a:spcBef>
                <a:spcPts val="0"/>
              </a:spcBef>
              <a:spcAft>
                <a:spcPts val="0"/>
              </a:spcAft>
              <a:buFont typeface="Arial" panose="020B0604020202020204" pitchFamily="34" charset="0"/>
              <a:buChar char="•"/>
              <a:defRPr/>
            </a:pPr>
            <a:r>
              <a:rPr lang="en-US" sz="1400" b="1" dirty="0">
                <a:solidFill>
                  <a:srgbClr val="AA0061"/>
                </a:solidFill>
              </a:rPr>
              <a:t>Overall 21% symptom free, 67% showed an improvement</a:t>
            </a:r>
          </a:p>
          <a:p>
            <a:pPr marL="285750" indent="-285750" algn="l" fontAlgn="auto">
              <a:spcBef>
                <a:spcPts val="0"/>
              </a:spcBef>
              <a:spcAft>
                <a:spcPts val="0"/>
              </a:spcAft>
              <a:buFont typeface="Arial" panose="020B0604020202020204" pitchFamily="34" charset="0"/>
              <a:buChar char="•"/>
              <a:defRPr/>
            </a:pPr>
            <a:r>
              <a:rPr lang="en-US" sz="1400" b="1" dirty="0">
                <a:solidFill>
                  <a:srgbClr val="AA0061"/>
                </a:solidFill>
              </a:rPr>
              <a:t>Pelvic pain, dysmenorrhea, dyspareunia improved (by 29, 32, 38% respectively, p&lt;0.05) after 1 month and after 6 months (by 95, 87, 85%, respectively, p&lt;0.05)</a:t>
            </a:r>
          </a:p>
        </p:txBody>
      </p:sp>
      <p:sp>
        <p:nvSpPr>
          <p:cNvPr id="16" name="Slide Number Placeholder 3"/>
          <p:cNvSpPr>
            <a:spLocks noGrp="1"/>
          </p:cNvSpPr>
          <p:nvPr>
            <p:ph type="sldNum" sz="quarter" idx="12"/>
          </p:nvPr>
        </p:nvSpPr>
        <p:spPr>
          <a:xfrm>
            <a:off x="8172000" y="6408000"/>
            <a:ext cx="292608" cy="283464"/>
          </a:xfrm>
        </p:spPr>
        <p:txBody>
          <a:bodyPr/>
          <a:lstStyle/>
          <a:p>
            <a:fld id="{A2885E78-1F86-4A3D-9EE1-B0103B1CEF15}" type="slidenum">
              <a:rPr lang="en-US" smtClean="0"/>
              <a:pPr/>
              <a:t>73</a:t>
            </a:fld>
            <a:endParaRPr lang="en-US" dirty="0"/>
          </a:p>
        </p:txBody>
      </p:sp>
      <p:sp>
        <p:nvSpPr>
          <p:cNvPr id="17" name="TextBox 16"/>
          <p:cNvSpPr txBox="1"/>
          <p:nvPr/>
        </p:nvSpPr>
        <p:spPr>
          <a:xfrm>
            <a:off x="8353256" y="55066"/>
            <a:ext cx="652743" cy="369332"/>
          </a:xfrm>
          <a:prstGeom prst="rect">
            <a:avLst/>
          </a:prstGeom>
          <a:solidFill>
            <a:srgbClr val="FFFF00"/>
          </a:solidFill>
        </p:spPr>
        <p:txBody>
          <a:bodyPr wrap="none" rtlCol="0">
            <a:spAutoFit/>
          </a:bodyPr>
          <a:lstStyle/>
          <a:p>
            <a:r>
              <a:rPr lang="tr-TR" dirty="0" smtClean="0">
                <a:solidFill>
                  <a:srgbClr val="FF0000"/>
                </a:solidFill>
              </a:rPr>
              <a:t>2007</a:t>
            </a:r>
            <a:endParaRPr lang="tr-TR" dirty="0">
              <a:solidFill>
                <a:srgbClr val="FF0000"/>
              </a:solidFill>
            </a:endParaRPr>
          </a:p>
        </p:txBody>
      </p:sp>
    </p:spTree>
    <p:extLst>
      <p:ext uri="{BB962C8B-B14F-4D97-AF65-F5344CB8AC3E}">
        <p14:creationId xmlns:p14="http://schemas.microsoft.com/office/powerpoint/2010/main" val="866971163"/>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el 1"/>
          <p:cNvSpPr>
            <a:spLocks noGrp="1"/>
          </p:cNvSpPr>
          <p:nvPr>
            <p:ph type="title"/>
          </p:nvPr>
        </p:nvSpPr>
        <p:spPr>
          <a:xfrm>
            <a:off x="418466" y="260648"/>
            <a:ext cx="8229600" cy="914400"/>
          </a:xfrm>
        </p:spPr>
        <p:txBody>
          <a:bodyPr>
            <a:noAutofit/>
          </a:bodyPr>
          <a:lstStyle/>
          <a:p>
            <a:r>
              <a:rPr lang="de-DE" sz="3200" dirty="0">
                <a:solidFill>
                  <a:srgbClr val="FFFF00"/>
                </a:solidFill>
              </a:rPr>
              <a:t>Global Assessment After Treatment with Dydrogesterone Day 5 to 25</a:t>
            </a:r>
          </a:p>
        </p:txBody>
      </p:sp>
      <p:sp>
        <p:nvSpPr>
          <p:cNvPr id="3" name="Inhaltsplatzhalter 2"/>
          <p:cNvSpPr>
            <a:spLocks noGrp="1"/>
          </p:cNvSpPr>
          <p:nvPr>
            <p:ph idx="1"/>
          </p:nvPr>
        </p:nvSpPr>
        <p:spPr/>
        <p:txBody>
          <a:bodyPr/>
          <a:lstStyle/>
          <a:p>
            <a:r>
              <a:rPr lang="en-US" sz="1600" b="1" dirty="0"/>
              <a:t>Overall global assessment of 3 to 6 months treatment with dydrogesterone</a:t>
            </a:r>
            <a:br>
              <a:rPr lang="en-US" sz="1600" b="1" dirty="0"/>
            </a:br>
            <a:r>
              <a:rPr lang="en-US" sz="1600" dirty="0"/>
              <a:t>90 patients with minimal to severe endometriosis completing the trial</a:t>
            </a:r>
          </a:p>
          <a:p>
            <a:r>
              <a:rPr lang="en-US" sz="1600" dirty="0"/>
              <a:t>Treatment: 10 mg/day dydrogesterone or 20 mg/day (in severe cases) on days 5 to 25 of each cycle for 3 to 6 months</a:t>
            </a:r>
          </a:p>
        </p:txBody>
      </p:sp>
      <p:sp>
        <p:nvSpPr>
          <p:cNvPr id="9" name="Content Placeholder 100"/>
          <p:cNvSpPr txBox="1">
            <a:spLocks/>
          </p:cNvSpPr>
          <p:nvPr/>
        </p:nvSpPr>
        <p:spPr bwMode="gray">
          <a:xfrm>
            <a:off x="417600" y="5983200"/>
            <a:ext cx="8528400" cy="36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b" anchorCtr="0"/>
          <a:lstStyle>
            <a:lvl1pPr defTabSz="965200" eaLnBrk="0" hangingPunct="0">
              <a:defRPr sz="2000">
                <a:solidFill>
                  <a:schemeClr val="tx1"/>
                </a:solidFill>
                <a:latin typeface="Arial" charset="0"/>
              </a:defRPr>
            </a:lvl1pPr>
            <a:lvl2pPr marL="742950" indent="-285750" defTabSz="965200" eaLnBrk="0" hangingPunct="0">
              <a:defRPr sz="2000">
                <a:solidFill>
                  <a:schemeClr val="tx1"/>
                </a:solidFill>
                <a:latin typeface="Arial" charset="0"/>
              </a:defRPr>
            </a:lvl2pPr>
            <a:lvl3pPr marL="1143000" indent="-228600" defTabSz="965200" eaLnBrk="0" hangingPunct="0">
              <a:defRPr sz="2000">
                <a:solidFill>
                  <a:schemeClr val="tx1"/>
                </a:solidFill>
                <a:latin typeface="Arial" charset="0"/>
              </a:defRPr>
            </a:lvl3pPr>
            <a:lvl4pPr marL="1600200" indent="-228600" defTabSz="965200" eaLnBrk="0" hangingPunct="0">
              <a:defRPr sz="2000">
                <a:solidFill>
                  <a:schemeClr val="tx1"/>
                </a:solidFill>
                <a:latin typeface="Arial" charset="0"/>
              </a:defRPr>
            </a:lvl4pPr>
            <a:lvl5pPr marL="2057400" indent="-228600" defTabSz="965200" eaLnBrk="0" hangingPunct="0">
              <a:defRPr sz="2000">
                <a:solidFill>
                  <a:schemeClr val="tx1"/>
                </a:solidFill>
                <a:latin typeface="Arial" charset="0"/>
              </a:defRPr>
            </a:lvl5pPr>
            <a:lvl6pPr marL="2514600" indent="-228600" algn="ctr" defTabSz="965200" eaLnBrk="0" fontAlgn="base" hangingPunct="0">
              <a:spcBef>
                <a:spcPct val="50000"/>
              </a:spcBef>
              <a:spcAft>
                <a:spcPct val="50000"/>
              </a:spcAft>
              <a:defRPr sz="2000">
                <a:solidFill>
                  <a:schemeClr val="tx1"/>
                </a:solidFill>
                <a:latin typeface="Arial" charset="0"/>
              </a:defRPr>
            </a:lvl6pPr>
            <a:lvl7pPr marL="2971800" indent="-228600" algn="ctr" defTabSz="965200" eaLnBrk="0" fontAlgn="base" hangingPunct="0">
              <a:spcBef>
                <a:spcPct val="50000"/>
              </a:spcBef>
              <a:spcAft>
                <a:spcPct val="50000"/>
              </a:spcAft>
              <a:defRPr sz="2000">
                <a:solidFill>
                  <a:schemeClr val="tx1"/>
                </a:solidFill>
                <a:latin typeface="Arial" charset="0"/>
              </a:defRPr>
            </a:lvl7pPr>
            <a:lvl8pPr marL="3429000" indent="-228600" algn="ctr" defTabSz="965200" eaLnBrk="0" fontAlgn="base" hangingPunct="0">
              <a:spcBef>
                <a:spcPct val="50000"/>
              </a:spcBef>
              <a:spcAft>
                <a:spcPct val="50000"/>
              </a:spcAft>
              <a:defRPr sz="2000">
                <a:solidFill>
                  <a:schemeClr val="tx1"/>
                </a:solidFill>
                <a:latin typeface="Arial" charset="0"/>
              </a:defRPr>
            </a:lvl8pPr>
            <a:lvl9pPr marL="3886200" indent="-228600" algn="ctr" defTabSz="965200" eaLnBrk="0" fontAlgn="base" hangingPunct="0">
              <a:spcBef>
                <a:spcPct val="50000"/>
              </a:spcBef>
              <a:spcAft>
                <a:spcPct val="50000"/>
              </a:spcAft>
              <a:defRPr sz="2000">
                <a:solidFill>
                  <a:schemeClr val="tx1"/>
                </a:solidFill>
                <a:latin typeface="Arial" charset="0"/>
              </a:defRPr>
            </a:lvl9pPr>
          </a:lstStyle>
          <a:p>
            <a:r>
              <a:rPr lang="de-DE" sz="900" dirty="0">
                <a:solidFill>
                  <a:srgbClr val="FFC000"/>
                </a:solidFill>
                <a:latin typeface="+mn-lt"/>
              </a:rPr>
              <a:t>Adapted from: Trivedi P, </a:t>
            </a:r>
            <a:r>
              <a:rPr lang="de-DE" sz="900" i="1" dirty="0">
                <a:solidFill>
                  <a:srgbClr val="FFC000"/>
                </a:solidFill>
                <a:latin typeface="+mn-lt"/>
              </a:rPr>
              <a:t>et al</a:t>
            </a:r>
            <a:r>
              <a:rPr lang="de-DE" sz="900" dirty="0">
                <a:solidFill>
                  <a:srgbClr val="FFC000"/>
                </a:solidFill>
                <a:latin typeface="+mn-lt"/>
              </a:rPr>
              <a:t>. </a:t>
            </a:r>
            <a:r>
              <a:rPr lang="en-GB" sz="900" dirty="0">
                <a:solidFill>
                  <a:srgbClr val="FFC000"/>
                </a:solidFill>
                <a:latin typeface="+mn-lt"/>
              </a:rPr>
              <a:t>Effective post-laparoscopic treatment of endometriosis with </a:t>
            </a:r>
            <a:r>
              <a:rPr lang="en-GB" sz="900" dirty="0" err="1">
                <a:solidFill>
                  <a:srgbClr val="FFC000"/>
                </a:solidFill>
                <a:latin typeface="+mn-lt"/>
              </a:rPr>
              <a:t>dydrogesterone</a:t>
            </a:r>
            <a:r>
              <a:rPr lang="en-GB" sz="900" dirty="0">
                <a:solidFill>
                  <a:srgbClr val="FFC000"/>
                </a:solidFill>
                <a:latin typeface="+mn-lt"/>
              </a:rPr>
              <a:t>. </a:t>
            </a:r>
            <a:r>
              <a:rPr lang="de-DE" sz="900" i="1" dirty="0">
                <a:solidFill>
                  <a:srgbClr val="FFC000"/>
                </a:solidFill>
                <a:latin typeface="+mn-lt"/>
              </a:rPr>
              <a:t>Gynecol Endocrinol </a:t>
            </a:r>
            <a:r>
              <a:rPr lang="de-DE" sz="900" dirty="0">
                <a:solidFill>
                  <a:srgbClr val="FFC000"/>
                </a:solidFill>
                <a:latin typeface="+mn-lt"/>
              </a:rPr>
              <a:t>2007;23(Suppl 1):S73</a:t>
            </a:r>
            <a:r>
              <a:rPr lang="en-US" sz="900" dirty="0">
                <a:solidFill>
                  <a:srgbClr val="FFC000"/>
                </a:solidFill>
                <a:latin typeface="+mn-lt"/>
              </a:rPr>
              <a:t>–S</a:t>
            </a:r>
            <a:r>
              <a:rPr lang="de-DE" sz="900" dirty="0">
                <a:solidFill>
                  <a:srgbClr val="FFC000"/>
                </a:solidFill>
                <a:latin typeface="+mn-lt"/>
              </a:rPr>
              <a:t>76</a:t>
            </a:r>
          </a:p>
        </p:txBody>
      </p:sp>
      <p:graphicFrame>
        <p:nvGraphicFramePr>
          <p:cNvPr id="5" name="Chart 4"/>
          <p:cNvGraphicFramePr/>
          <p:nvPr>
            <p:extLst>
              <p:ext uri="{D42A27DB-BD31-4B8C-83A1-F6EECF244321}">
                <p14:modId xmlns:p14="http://schemas.microsoft.com/office/powerpoint/2010/main" val="2960996405"/>
              </p:ext>
            </p:extLst>
          </p:nvPr>
        </p:nvGraphicFramePr>
        <p:xfrm>
          <a:off x="1182090" y="2807134"/>
          <a:ext cx="7237020" cy="314236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938076648"/>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sp>
        <p:nvSpPr>
          <p:cNvPr id="3" name="Text Placeholder 2"/>
          <p:cNvSpPr>
            <a:spLocks noGrp="1"/>
          </p:cNvSpPr>
          <p:nvPr>
            <p:ph type="body" sz="quarter" idx="15"/>
          </p:nvPr>
        </p:nvSpPr>
        <p:spPr/>
        <p:txBody>
          <a:bodyPr/>
          <a:lstStyle/>
          <a:p>
            <a:endParaRPr lang="tr-TR" dirty="0"/>
          </a:p>
        </p:txBody>
      </p:sp>
      <p:pic>
        <p:nvPicPr>
          <p:cNvPr id="317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3764"/>
            <a:ext cx="8496944" cy="68542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69850352"/>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Autofit/>
          </a:bodyPr>
          <a:lstStyle/>
          <a:p>
            <a:r>
              <a:rPr lang="de-DE" sz="3200" dirty="0">
                <a:solidFill>
                  <a:srgbClr val="FFFF00"/>
                </a:solidFill>
              </a:rPr>
              <a:t>Pregnancy Rate After Treatment with Dydrogesterone on Days 5 to 25 </a:t>
            </a:r>
          </a:p>
        </p:txBody>
      </p:sp>
      <p:sp>
        <p:nvSpPr>
          <p:cNvPr id="3" name="Inhaltsplatzhalter 2"/>
          <p:cNvSpPr>
            <a:spLocks noGrp="1"/>
          </p:cNvSpPr>
          <p:nvPr>
            <p:ph idx="1"/>
          </p:nvPr>
        </p:nvSpPr>
        <p:spPr/>
        <p:txBody>
          <a:bodyPr/>
          <a:lstStyle/>
          <a:p>
            <a:pPr>
              <a:spcBef>
                <a:spcPts val="0"/>
              </a:spcBef>
            </a:pPr>
            <a:r>
              <a:rPr lang="en-US" sz="1600" b="1" dirty="0"/>
              <a:t>Treatment of endometriosis in women suffering infertility with dydrogesterone</a:t>
            </a:r>
            <a:br>
              <a:rPr lang="en-US" sz="1600" b="1" dirty="0"/>
            </a:br>
            <a:r>
              <a:rPr lang="en-US" sz="1600" dirty="0">
                <a:solidFill>
                  <a:srgbClr val="000000"/>
                </a:solidFill>
              </a:rPr>
              <a:t>Patients: Women with endometriosis suffering from primary infertility (n=6) or secondary infertility (n=10)</a:t>
            </a:r>
          </a:p>
          <a:p>
            <a:pPr>
              <a:spcBef>
                <a:spcPts val="0"/>
              </a:spcBef>
            </a:pPr>
            <a:r>
              <a:rPr lang="en-US" sz="1600" dirty="0">
                <a:solidFill>
                  <a:srgbClr val="000000"/>
                </a:solidFill>
              </a:rPr>
              <a:t>Treatment: Dydrogesterone 10 mg/day on days 5 to 25 of each cycle for 6 months</a:t>
            </a:r>
          </a:p>
          <a:p>
            <a:pPr>
              <a:spcBef>
                <a:spcPts val="0"/>
              </a:spcBef>
            </a:pPr>
            <a:endParaRPr lang="en-US" sz="1600" dirty="0">
              <a:solidFill>
                <a:srgbClr val="000000"/>
              </a:solidFill>
            </a:endParaRPr>
          </a:p>
          <a:p>
            <a:pPr>
              <a:spcBef>
                <a:spcPts val="0"/>
              </a:spcBef>
            </a:pPr>
            <a:endParaRPr lang="en-US" sz="1600" dirty="0">
              <a:solidFill>
                <a:srgbClr val="000000"/>
              </a:solidFill>
            </a:endParaRPr>
          </a:p>
          <a:p>
            <a:pPr>
              <a:spcBef>
                <a:spcPts val="0"/>
              </a:spcBef>
            </a:pPr>
            <a:endParaRPr lang="en-US" sz="1600" dirty="0">
              <a:solidFill>
                <a:srgbClr val="000000"/>
              </a:solidFill>
            </a:endParaRPr>
          </a:p>
          <a:p>
            <a:pPr>
              <a:spcBef>
                <a:spcPts val="0"/>
              </a:spcBef>
            </a:pPr>
            <a:endParaRPr lang="en-US" sz="1600" dirty="0">
              <a:solidFill>
                <a:srgbClr val="000000"/>
              </a:solidFill>
            </a:endParaRPr>
          </a:p>
          <a:p>
            <a:endParaRPr lang="tr-TR" sz="1600" dirty="0" smtClean="0">
              <a:solidFill>
                <a:srgbClr val="000000"/>
              </a:solidFill>
            </a:endParaRPr>
          </a:p>
          <a:p>
            <a:endParaRPr lang="tr-TR" sz="1600" dirty="0">
              <a:solidFill>
                <a:srgbClr val="000000"/>
              </a:solidFill>
            </a:endParaRPr>
          </a:p>
          <a:p>
            <a:r>
              <a:rPr lang="en-US" sz="1600" dirty="0" smtClean="0">
                <a:solidFill>
                  <a:srgbClr val="000000"/>
                </a:solidFill>
              </a:rPr>
              <a:t>Following </a:t>
            </a:r>
            <a:r>
              <a:rPr lang="en-US" sz="1600" dirty="0">
                <a:solidFill>
                  <a:srgbClr val="000000"/>
                </a:solidFill>
              </a:rPr>
              <a:t>treatment, all the patients noticed an improvement in their general condition</a:t>
            </a:r>
          </a:p>
          <a:p>
            <a:r>
              <a:rPr lang="en-US" sz="1600" dirty="0">
                <a:solidFill>
                  <a:srgbClr val="000000"/>
                </a:solidFill>
              </a:rPr>
              <a:t>Symptoms of premenstrual syndrome disappeared entirely during the subsequent months</a:t>
            </a:r>
          </a:p>
          <a:p>
            <a:endParaRPr lang="en-US" sz="1600" b="1" dirty="0"/>
          </a:p>
        </p:txBody>
      </p:sp>
      <p:sp>
        <p:nvSpPr>
          <p:cNvPr id="6" name="Rechteck 5"/>
          <p:cNvSpPr/>
          <p:nvPr/>
        </p:nvSpPr>
        <p:spPr>
          <a:xfrm>
            <a:off x="1066607" y="2989262"/>
            <a:ext cx="7195811" cy="646331"/>
          </a:xfrm>
          <a:prstGeom prst="rect">
            <a:avLst/>
          </a:prstGeom>
          <a:ln>
            <a:solidFill>
              <a:srgbClr val="AA0061"/>
            </a:solidFill>
          </a:ln>
        </p:spPr>
        <p:txBody>
          <a:bodyPr wrap="square">
            <a:spAutoFit/>
          </a:bodyPr>
          <a:lstStyle/>
          <a:p>
            <a:pPr algn="l">
              <a:spcBef>
                <a:spcPts val="0"/>
              </a:spcBef>
              <a:spcAft>
                <a:spcPts val="0"/>
              </a:spcAft>
            </a:pPr>
            <a:r>
              <a:rPr lang="en-US" b="1" dirty="0">
                <a:solidFill>
                  <a:srgbClr val="AA0061"/>
                </a:solidFill>
              </a:rPr>
              <a:t>Pregnancy rate:</a:t>
            </a:r>
          </a:p>
          <a:p>
            <a:pPr marL="342900" indent="-342900" algn="l">
              <a:spcBef>
                <a:spcPts val="0"/>
              </a:spcBef>
              <a:spcAft>
                <a:spcPts val="0"/>
              </a:spcAft>
              <a:buFont typeface="Arial" panose="020B0604020202020204" pitchFamily="34" charset="0"/>
              <a:buChar char="•"/>
            </a:pPr>
            <a:r>
              <a:rPr lang="en-US" dirty="0">
                <a:solidFill>
                  <a:srgbClr val="AA0061"/>
                </a:solidFill>
              </a:rPr>
              <a:t>7 out of 16 patients (44%) became pregnant</a:t>
            </a:r>
          </a:p>
        </p:txBody>
      </p:sp>
      <p:sp>
        <p:nvSpPr>
          <p:cNvPr id="9" name="Content Placeholder 100"/>
          <p:cNvSpPr txBox="1">
            <a:spLocks/>
          </p:cNvSpPr>
          <p:nvPr/>
        </p:nvSpPr>
        <p:spPr bwMode="gray">
          <a:xfrm>
            <a:off x="417600" y="5886000"/>
            <a:ext cx="8528400" cy="36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b" anchorCtr="0"/>
          <a:lstStyle>
            <a:lvl1pPr defTabSz="965200" eaLnBrk="0" hangingPunct="0">
              <a:defRPr sz="2000">
                <a:solidFill>
                  <a:schemeClr val="tx1"/>
                </a:solidFill>
                <a:latin typeface="Arial" charset="0"/>
              </a:defRPr>
            </a:lvl1pPr>
            <a:lvl2pPr marL="742950" indent="-285750" defTabSz="965200" eaLnBrk="0" hangingPunct="0">
              <a:defRPr sz="2000">
                <a:solidFill>
                  <a:schemeClr val="tx1"/>
                </a:solidFill>
                <a:latin typeface="Arial" charset="0"/>
              </a:defRPr>
            </a:lvl2pPr>
            <a:lvl3pPr marL="1143000" indent="-228600" defTabSz="965200" eaLnBrk="0" hangingPunct="0">
              <a:defRPr sz="2000">
                <a:solidFill>
                  <a:schemeClr val="tx1"/>
                </a:solidFill>
                <a:latin typeface="Arial" charset="0"/>
              </a:defRPr>
            </a:lvl3pPr>
            <a:lvl4pPr marL="1600200" indent="-228600" defTabSz="965200" eaLnBrk="0" hangingPunct="0">
              <a:defRPr sz="2000">
                <a:solidFill>
                  <a:schemeClr val="tx1"/>
                </a:solidFill>
                <a:latin typeface="Arial" charset="0"/>
              </a:defRPr>
            </a:lvl4pPr>
            <a:lvl5pPr marL="2057400" indent="-228600" defTabSz="965200" eaLnBrk="0" hangingPunct="0">
              <a:defRPr sz="2000">
                <a:solidFill>
                  <a:schemeClr val="tx1"/>
                </a:solidFill>
                <a:latin typeface="Arial" charset="0"/>
              </a:defRPr>
            </a:lvl5pPr>
            <a:lvl6pPr marL="2514600" indent="-228600" algn="ctr" defTabSz="965200" eaLnBrk="0" fontAlgn="base" hangingPunct="0">
              <a:spcBef>
                <a:spcPct val="50000"/>
              </a:spcBef>
              <a:spcAft>
                <a:spcPct val="50000"/>
              </a:spcAft>
              <a:defRPr sz="2000">
                <a:solidFill>
                  <a:schemeClr val="tx1"/>
                </a:solidFill>
                <a:latin typeface="Arial" charset="0"/>
              </a:defRPr>
            </a:lvl6pPr>
            <a:lvl7pPr marL="2971800" indent="-228600" algn="ctr" defTabSz="965200" eaLnBrk="0" fontAlgn="base" hangingPunct="0">
              <a:spcBef>
                <a:spcPct val="50000"/>
              </a:spcBef>
              <a:spcAft>
                <a:spcPct val="50000"/>
              </a:spcAft>
              <a:defRPr sz="2000">
                <a:solidFill>
                  <a:schemeClr val="tx1"/>
                </a:solidFill>
                <a:latin typeface="Arial" charset="0"/>
              </a:defRPr>
            </a:lvl7pPr>
            <a:lvl8pPr marL="3429000" indent="-228600" algn="ctr" defTabSz="965200" eaLnBrk="0" fontAlgn="base" hangingPunct="0">
              <a:spcBef>
                <a:spcPct val="50000"/>
              </a:spcBef>
              <a:spcAft>
                <a:spcPct val="50000"/>
              </a:spcAft>
              <a:defRPr sz="2000">
                <a:solidFill>
                  <a:schemeClr val="tx1"/>
                </a:solidFill>
                <a:latin typeface="Arial" charset="0"/>
              </a:defRPr>
            </a:lvl8pPr>
            <a:lvl9pPr marL="3886200" indent="-228600" algn="ctr" defTabSz="965200" eaLnBrk="0" fontAlgn="base" hangingPunct="0">
              <a:spcBef>
                <a:spcPct val="50000"/>
              </a:spcBef>
              <a:spcAft>
                <a:spcPct val="50000"/>
              </a:spcAft>
              <a:defRPr sz="2000">
                <a:solidFill>
                  <a:schemeClr val="tx1"/>
                </a:solidFill>
                <a:latin typeface="Arial" charset="0"/>
              </a:defRPr>
            </a:lvl9pPr>
          </a:lstStyle>
          <a:p>
            <a:r>
              <a:rPr lang="de-DE" sz="900" dirty="0">
                <a:solidFill>
                  <a:srgbClr val="FFC000"/>
                </a:solidFill>
                <a:latin typeface="+mn-lt"/>
              </a:rPr>
              <a:t>Tumasian KP, </a:t>
            </a:r>
            <a:r>
              <a:rPr lang="de-DE" sz="900" i="1" dirty="0">
                <a:solidFill>
                  <a:srgbClr val="FFC000"/>
                </a:solidFill>
                <a:latin typeface="+mn-lt"/>
              </a:rPr>
              <a:t>et al</a:t>
            </a:r>
            <a:r>
              <a:rPr lang="de-DE" sz="900" dirty="0">
                <a:solidFill>
                  <a:srgbClr val="FFC000"/>
                </a:solidFill>
                <a:latin typeface="+mn-lt"/>
              </a:rPr>
              <a:t>. </a:t>
            </a:r>
            <a:r>
              <a:rPr lang="en-GB" sz="900" dirty="0">
                <a:solidFill>
                  <a:srgbClr val="FFC000"/>
                </a:solidFill>
                <a:latin typeface="+mn-lt"/>
              </a:rPr>
              <a:t>Treatment of endometriosis in female infertility. </a:t>
            </a:r>
            <a:r>
              <a:rPr lang="de-DE" sz="900" i="1" dirty="0">
                <a:solidFill>
                  <a:srgbClr val="FFC000"/>
                </a:solidFill>
                <a:latin typeface="+mn-lt"/>
              </a:rPr>
              <a:t>Lik Sprava </a:t>
            </a:r>
            <a:r>
              <a:rPr lang="de-DE" sz="900" dirty="0">
                <a:solidFill>
                  <a:srgbClr val="FFC000"/>
                </a:solidFill>
                <a:latin typeface="+mn-lt"/>
              </a:rPr>
              <a:t>2001;(3):103</a:t>
            </a:r>
            <a:r>
              <a:rPr lang="en-US" sz="900" dirty="0">
                <a:solidFill>
                  <a:srgbClr val="FFC000"/>
                </a:solidFill>
                <a:latin typeface="+mn-lt"/>
              </a:rPr>
              <a:t>–</a:t>
            </a:r>
            <a:r>
              <a:rPr lang="de-DE" sz="900" dirty="0">
                <a:solidFill>
                  <a:srgbClr val="FFC000"/>
                </a:solidFill>
                <a:latin typeface="+mn-lt"/>
              </a:rPr>
              <a:t>105</a:t>
            </a:r>
          </a:p>
        </p:txBody>
      </p:sp>
      <p:sp>
        <p:nvSpPr>
          <p:cNvPr id="8" name="TextBox 7"/>
          <p:cNvSpPr txBox="1"/>
          <p:nvPr/>
        </p:nvSpPr>
        <p:spPr>
          <a:xfrm>
            <a:off x="8353256" y="55066"/>
            <a:ext cx="652743" cy="369332"/>
          </a:xfrm>
          <a:prstGeom prst="rect">
            <a:avLst/>
          </a:prstGeom>
          <a:solidFill>
            <a:srgbClr val="FFFF00"/>
          </a:solidFill>
        </p:spPr>
        <p:txBody>
          <a:bodyPr wrap="none" rtlCol="0">
            <a:spAutoFit/>
          </a:bodyPr>
          <a:lstStyle/>
          <a:p>
            <a:r>
              <a:rPr lang="tr-TR" dirty="0" smtClean="0">
                <a:solidFill>
                  <a:srgbClr val="FF0000"/>
                </a:solidFill>
              </a:rPr>
              <a:t>2001</a:t>
            </a:r>
            <a:endParaRPr lang="tr-TR" dirty="0">
              <a:solidFill>
                <a:srgbClr val="FF0000"/>
              </a:solidFill>
            </a:endParaRPr>
          </a:p>
        </p:txBody>
      </p:sp>
    </p:spTree>
    <p:extLst>
      <p:ext uri="{BB962C8B-B14F-4D97-AF65-F5344CB8AC3E}">
        <p14:creationId xmlns:p14="http://schemas.microsoft.com/office/powerpoint/2010/main" val="846948347"/>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el 1"/>
          <p:cNvSpPr>
            <a:spLocks noGrp="1"/>
          </p:cNvSpPr>
          <p:nvPr>
            <p:ph type="title"/>
          </p:nvPr>
        </p:nvSpPr>
        <p:spPr>
          <a:xfrm>
            <a:off x="458375" y="116632"/>
            <a:ext cx="8229600" cy="914400"/>
          </a:xfrm>
        </p:spPr>
        <p:txBody>
          <a:bodyPr>
            <a:noAutofit/>
          </a:bodyPr>
          <a:lstStyle/>
          <a:p>
            <a:r>
              <a:rPr lang="de-DE" sz="3200" dirty="0">
                <a:solidFill>
                  <a:srgbClr val="FFFF00"/>
                </a:solidFill>
              </a:rPr>
              <a:t>Pregnancy Rate After Postsurgical Treatment with Progestogens</a:t>
            </a:r>
          </a:p>
        </p:txBody>
      </p:sp>
      <p:sp>
        <p:nvSpPr>
          <p:cNvPr id="3" name="Inhaltsplatzhalter 2"/>
          <p:cNvSpPr>
            <a:spLocks noGrp="1"/>
          </p:cNvSpPr>
          <p:nvPr>
            <p:ph idx="1"/>
          </p:nvPr>
        </p:nvSpPr>
        <p:spPr/>
        <p:txBody>
          <a:bodyPr/>
          <a:lstStyle/>
          <a:p>
            <a:r>
              <a:rPr lang="en-US" sz="1600" b="1" dirty="0">
                <a:solidFill>
                  <a:srgbClr val="FFC000"/>
                </a:solidFill>
              </a:rPr>
              <a:t>Medical treatment vs. coagulation of lesions alone</a:t>
            </a:r>
            <a:r>
              <a:rPr lang="en-US" sz="1400" b="1" dirty="0">
                <a:solidFill>
                  <a:srgbClr val="000000"/>
                </a:solidFill>
              </a:rPr>
              <a:t/>
            </a:r>
            <a:br>
              <a:rPr lang="en-US" sz="1400" b="1" dirty="0">
                <a:solidFill>
                  <a:srgbClr val="000000"/>
                </a:solidFill>
              </a:rPr>
            </a:br>
            <a:r>
              <a:rPr lang="en-US" sz="1400" dirty="0"/>
              <a:t>In total, 300 infertile patients with endometriosis undergoing diagnostic and operative laparoscopy </a:t>
            </a:r>
          </a:p>
          <a:p>
            <a:endParaRPr lang="en-US" sz="1400" dirty="0"/>
          </a:p>
          <a:p>
            <a:pPr lvl="1"/>
            <a:endParaRPr lang="en-US" sz="1400" dirty="0"/>
          </a:p>
          <a:p>
            <a:pPr lvl="1"/>
            <a:endParaRPr lang="en-US" sz="1400" dirty="0"/>
          </a:p>
        </p:txBody>
      </p:sp>
      <p:sp>
        <p:nvSpPr>
          <p:cNvPr id="7" name="Textfeld 6"/>
          <p:cNvSpPr txBox="1"/>
          <p:nvPr/>
        </p:nvSpPr>
        <p:spPr>
          <a:xfrm>
            <a:off x="516764" y="5023973"/>
            <a:ext cx="8459367" cy="830997"/>
          </a:xfrm>
          <a:prstGeom prst="rect">
            <a:avLst/>
          </a:prstGeom>
          <a:noFill/>
          <a:ln>
            <a:solidFill>
              <a:srgbClr val="AA0061"/>
            </a:solidFill>
          </a:ln>
        </p:spPr>
        <p:txBody>
          <a:bodyPr wrap="none" rtlCol="0">
            <a:spAutoFit/>
          </a:bodyPr>
          <a:lstStyle/>
          <a:p>
            <a:pPr algn="l">
              <a:spcBef>
                <a:spcPts val="0"/>
              </a:spcBef>
              <a:spcAft>
                <a:spcPts val="0"/>
              </a:spcAft>
            </a:pPr>
            <a:r>
              <a:rPr lang="en-US" sz="1600" b="1" dirty="0">
                <a:solidFill>
                  <a:srgbClr val="AA0061"/>
                </a:solidFill>
              </a:rPr>
              <a:t>Pregnancy rates: </a:t>
            </a:r>
          </a:p>
          <a:p>
            <a:pPr marL="285750" indent="-285750" algn="l">
              <a:spcBef>
                <a:spcPts val="0"/>
              </a:spcBef>
              <a:spcAft>
                <a:spcPts val="0"/>
              </a:spcAft>
              <a:buFont typeface="Arial" panose="020B0604020202020204" pitchFamily="34" charset="0"/>
              <a:buChar char="•"/>
            </a:pPr>
            <a:r>
              <a:rPr lang="en-US" sz="1600" b="1" dirty="0" err="1">
                <a:solidFill>
                  <a:srgbClr val="AA0061"/>
                </a:solidFill>
              </a:rPr>
              <a:t>Danazol</a:t>
            </a:r>
            <a:r>
              <a:rPr lang="en-US" sz="1600" b="1" dirty="0">
                <a:solidFill>
                  <a:srgbClr val="AA0061"/>
                </a:solidFill>
              </a:rPr>
              <a:t> in 63.3% on average 7.6±1.2 months after the product was stopped </a:t>
            </a:r>
          </a:p>
          <a:p>
            <a:pPr marL="285750" indent="-285750" algn="l">
              <a:spcBef>
                <a:spcPts val="0"/>
              </a:spcBef>
              <a:spcAft>
                <a:spcPts val="0"/>
              </a:spcAft>
              <a:buFont typeface="Arial" panose="020B0604020202020204" pitchFamily="34" charset="0"/>
              <a:buChar char="•"/>
            </a:pPr>
            <a:r>
              <a:rPr lang="en-US" sz="1600" b="1" dirty="0">
                <a:solidFill>
                  <a:srgbClr val="AA0061"/>
                </a:solidFill>
              </a:rPr>
              <a:t>Dydrogesterone 50% (20% during therapy, 30% immediately after)</a:t>
            </a:r>
          </a:p>
        </p:txBody>
      </p:sp>
      <p:sp>
        <p:nvSpPr>
          <p:cNvPr id="10" name="Textfeld 9"/>
          <p:cNvSpPr txBox="1"/>
          <p:nvPr/>
        </p:nvSpPr>
        <p:spPr>
          <a:xfrm>
            <a:off x="5295913" y="2345486"/>
            <a:ext cx="3448037" cy="2139047"/>
          </a:xfrm>
          <a:prstGeom prst="rect">
            <a:avLst/>
          </a:prstGeom>
          <a:noFill/>
        </p:spPr>
        <p:txBody>
          <a:bodyPr wrap="square" rtlCol="0">
            <a:spAutoFit/>
          </a:bodyPr>
          <a:lstStyle/>
          <a:p>
            <a:pPr marL="266700" indent="-266700" algn="l">
              <a:spcBef>
                <a:spcPts val="0"/>
              </a:spcBef>
              <a:spcAft>
                <a:spcPts val="600"/>
              </a:spcAft>
              <a:buClr>
                <a:srgbClr val="AA0061"/>
              </a:buClr>
              <a:buFont typeface="Arial" pitchFamily="34" charset="0"/>
              <a:buChar char="•"/>
              <a:tabLst>
                <a:tab pos="266700" algn="l"/>
              </a:tabLst>
            </a:pPr>
            <a:r>
              <a:rPr lang="en-US" sz="1200" dirty="0">
                <a:solidFill>
                  <a:srgbClr val="000000"/>
                </a:solidFill>
              </a:rPr>
              <a:t>Depo-medroxyprogesterone acetate (MPA), 50 mg each week for 3 months </a:t>
            </a:r>
          </a:p>
          <a:p>
            <a:pPr marL="266700" indent="-266700" algn="l">
              <a:spcBef>
                <a:spcPts val="0"/>
              </a:spcBef>
              <a:spcAft>
                <a:spcPts val="600"/>
              </a:spcAft>
              <a:buClr>
                <a:srgbClr val="AA0061"/>
              </a:buClr>
              <a:buFont typeface="Arial" pitchFamily="34" charset="0"/>
              <a:buChar char="•"/>
              <a:tabLst>
                <a:tab pos="266700" algn="l"/>
              </a:tabLst>
            </a:pPr>
            <a:r>
              <a:rPr lang="en-US" sz="1200" dirty="0">
                <a:solidFill>
                  <a:srgbClr val="000000"/>
                </a:solidFill>
              </a:rPr>
              <a:t>Dydrogesterone 10 mg OD on days 5 to 25 of each cycle for 6 months</a:t>
            </a:r>
          </a:p>
          <a:p>
            <a:pPr marL="266700" indent="-266700" algn="l">
              <a:spcBef>
                <a:spcPts val="0"/>
              </a:spcBef>
              <a:spcAft>
                <a:spcPts val="600"/>
              </a:spcAft>
              <a:buClr>
                <a:srgbClr val="AA0061"/>
              </a:buClr>
              <a:buFont typeface="Arial" pitchFamily="34" charset="0"/>
              <a:buChar char="•"/>
              <a:tabLst>
                <a:tab pos="266700" algn="l"/>
              </a:tabLst>
            </a:pPr>
            <a:r>
              <a:rPr lang="en-US" sz="1200" dirty="0">
                <a:solidFill>
                  <a:srgbClr val="000000"/>
                </a:solidFill>
              </a:rPr>
              <a:t>Norethisterone 10 mg OD for 6 months </a:t>
            </a:r>
          </a:p>
          <a:p>
            <a:pPr marL="266700" indent="-266700" algn="l">
              <a:spcBef>
                <a:spcPts val="0"/>
              </a:spcBef>
              <a:spcAft>
                <a:spcPts val="600"/>
              </a:spcAft>
              <a:buClr>
                <a:srgbClr val="AA0061"/>
              </a:buClr>
              <a:buFont typeface="Arial" pitchFamily="34" charset="0"/>
              <a:buChar char="•"/>
              <a:tabLst>
                <a:tab pos="266700" algn="l"/>
              </a:tabLst>
            </a:pPr>
            <a:r>
              <a:rPr lang="en-US" sz="1200" dirty="0">
                <a:solidFill>
                  <a:srgbClr val="000000"/>
                </a:solidFill>
              </a:rPr>
              <a:t>Danazol 400 mg BID for 6 months</a:t>
            </a:r>
          </a:p>
          <a:p>
            <a:pPr marL="266700" indent="-266700" algn="l">
              <a:spcBef>
                <a:spcPts val="0"/>
              </a:spcBef>
              <a:spcAft>
                <a:spcPts val="600"/>
              </a:spcAft>
              <a:buClr>
                <a:srgbClr val="AA0061"/>
              </a:buClr>
              <a:buFont typeface="Arial" pitchFamily="34" charset="0"/>
              <a:buChar char="•"/>
              <a:tabLst>
                <a:tab pos="266700" algn="l"/>
              </a:tabLst>
            </a:pPr>
            <a:r>
              <a:rPr lang="en-US" sz="1200" dirty="0">
                <a:solidFill>
                  <a:srgbClr val="000000"/>
                </a:solidFill>
              </a:rPr>
              <a:t>Coagulation of lesions, no medical treatment</a:t>
            </a:r>
          </a:p>
          <a:p>
            <a:pPr marL="266700" indent="-266700" algn="l">
              <a:spcBef>
                <a:spcPts val="0"/>
              </a:spcBef>
              <a:spcAft>
                <a:spcPts val="600"/>
              </a:spcAft>
              <a:tabLst>
                <a:tab pos="266700" algn="l"/>
              </a:tabLst>
            </a:pPr>
            <a:r>
              <a:rPr lang="en-US" sz="1200" dirty="0">
                <a:solidFill>
                  <a:srgbClr val="000000"/>
                </a:solidFill>
              </a:rPr>
              <a:t>Follow-up 12 months after end of treatment</a:t>
            </a:r>
          </a:p>
        </p:txBody>
      </p:sp>
      <p:graphicFrame>
        <p:nvGraphicFramePr>
          <p:cNvPr id="11" name="Diagramm 10"/>
          <p:cNvGraphicFramePr/>
          <p:nvPr>
            <p:extLst>
              <p:ext uri="{D42A27DB-BD31-4B8C-83A1-F6EECF244321}">
                <p14:modId xmlns:p14="http://schemas.microsoft.com/office/powerpoint/2010/main" val="82810993"/>
              </p:ext>
            </p:extLst>
          </p:nvPr>
        </p:nvGraphicFramePr>
        <p:xfrm>
          <a:off x="169622" y="1663419"/>
          <a:ext cx="5254906" cy="3360554"/>
        </p:xfrm>
        <a:graphic>
          <a:graphicData uri="http://schemas.openxmlformats.org/drawingml/2006/chart">
            <c:chart xmlns:c="http://schemas.openxmlformats.org/drawingml/2006/chart" xmlns:r="http://schemas.openxmlformats.org/officeDocument/2006/relationships" r:id="rId3"/>
          </a:graphicData>
        </a:graphic>
      </p:graphicFrame>
      <p:sp>
        <p:nvSpPr>
          <p:cNvPr id="12" name="Content Placeholder 100"/>
          <p:cNvSpPr txBox="1">
            <a:spLocks/>
          </p:cNvSpPr>
          <p:nvPr/>
        </p:nvSpPr>
        <p:spPr bwMode="gray">
          <a:xfrm>
            <a:off x="417600" y="6249600"/>
            <a:ext cx="8528400" cy="36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b" anchorCtr="0"/>
          <a:lstStyle>
            <a:lvl1pPr defTabSz="965200" eaLnBrk="0" hangingPunct="0">
              <a:defRPr sz="2000">
                <a:solidFill>
                  <a:schemeClr val="tx1"/>
                </a:solidFill>
                <a:latin typeface="Arial" charset="0"/>
              </a:defRPr>
            </a:lvl1pPr>
            <a:lvl2pPr marL="742950" indent="-285750" defTabSz="965200" eaLnBrk="0" hangingPunct="0">
              <a:defRPr sz="2000">
                <a:solidFill>
                  <a:schemeClr val="tx1"/>
                </a:solidFill>
                <a:latin typeface="Arial" charset="0"/>
              </a:defRPr>
            </a:lvl2pPr>
            <a:lvl3pPr marL="1143000" indent="-228600" defTabSz="965200" eaLnBrk="0" hangingPunct="0">
              <a:defRPr sz="2000">
                <a:solidFill>
                  <a:schemeClr val="tx1"/>
                </a:solidFill>
                <a:latin typeface="Arial" charset="0"/>
              </a:defRPr>
            </a:lvl3pPr>
            <a:lvl4pPr marL="1600200" indent="-228600" defTabSz="965200" eaLnBrk="0" hangingPunct="0">
              <a:defRPr sz="2000">
                <a:solidFill>
                  <a:schemeClr val="tx1"/>
                </a:solidFill>
                <a:latin typeface="Arial" charset="0"/>
              </a:defRPr>
            </a:lvl4pPr>
            <a:lvl5pPr marL="2057400" indent="-228600" defTabSz="965200" eaLnBrk="0" hangingPunct="0">
              <a:defRPr sz="2000">
                <a:solidFill>
                  <a:schemeClr val="tx1"/>
                </a:solidFill>
                <a:latin typeface="Arial" charset="0"/>
              </a:defRPr>
            </a:lvl5pPr>
            <a:lvl6pPr marL="2514600" indent="-228600" algn="ctr" defTabSz="965200" eaLnBrk="0" fontAlgn="base" hangingPunct="0">
              <a:spcBef>
                <a:spcPct val="50000"/>
              </a:spcBef>
              <a:spcAft>
                <a:spcPct val="50000"/>
              </a:spcAft>
              <a:defRPr sz="2000">
                <a:solidFill>
                  <a:schemeClr val="tx1"/>
                </a:solidFill>
                <a:latin typeface="Arial" charset="0"/>
              </a:defRPr>
            </a:lvl6pPr>
            <a:lvl7pPr marL="2971800" indent="-228600" algn="ctr" defTabSz="965200" eaLnBrk="0" fontAlgn="base" hangingPunct="0">
              <a:spcBef>
                <a:spcPct val="50000"/>
              </a:spcBef>
              <a:spcAft>
                <a:spcPct val="50000"/>
              </a:spcAft>
              <a:defRPr sz="2000">
                <a:solidFill>
                  <a:schemeClr val="tx1"/>
                </a:solidFill>
                <a:latin typeface="Arial" charset="0"/>
              </a:defRPr>
            </a:lvl7pPr>
            <a:lvl8pPr marL="3429000" indent="-228600" algn="ctr" defTabSz="965200" eaLnBrk="0" fontAlgn="base" hangingPunct="0">
              <a:spcBef>
                <a:spcPct val="50000"/>
              </a:spcBef>
              <a:spcAft>
                <a:spcPct val="50000"/>
              </a:spcAft>
              <a:defRPr sz="2000">
                <a:solidFill>
                  <a:schemeClr val="tx1"/>
                </a:solidFill>
                <a:latin typeface="Arial" charset="0"/>
              </a:defRPr>
            </a:lvl8pPr>
            <a:lvl9pPr marL="3886200" indent="-228600" algn="ctr" defTabSz="965200" eaLnBrk="0" fontAlgn="base" hangingPunct="0">
              <a:spcBef>
                <a:spcPct val="50000"/>
              </a:spcBef>
              <a:spcAft>
                <a:spcPct val="50000"/>
              </a:spcAft>
              <a:defRPr sz="2000">
                <a:solidFill>
                  <a:schemeClr val="tx1"/>
                </a:solidFill>
                <a:latin typeface="Arial" charset="0"/>
              </a:defRPr>
            </a:lvl9pPr>
          </a:lstStyle>
          <a:p>
            <a:r>
              <a:rPr lang="de-DE" sz="900" dirty="0">
                <a:solidFill>
                  <a:srgbClr val="FFC000"/>
                </a:solidFill>
                <a:latin typeface="+mn-lt"/>
              </a:rPr>
              <a:t>BID, twice daily; MPA, medroxyprogesterone acetate; OD, once daily. Adapted from: Makhmudova GM, </a:t>
            </a:r>
            <a:r>
              <a:rPr lang="de-DE" sz="900" i="1" dirty="0">
                <a:solidFill>
                  <a:srgbClr val="FFC000"/>
                </a:solidFill>
                <a:latin typeface="+mn-lt"/>
              </a:rPr>
              <a:t>et al</a:t>
            </a:r>
            <a:r>
              <a:rPr lang="de-DE" sz="900" dirty="0">
                <a:solidFill>
                  <a:srgbClr val="FFC000"/>
                </a:solidFill>
                <a:latin typeface="+mn-lt"/>
              </a:rPr>
              <a:t>. </a:t>
            </a:r>
            <a:r>
              <a:rPr lang="en-GB" sz="900" dirty="0">
                <a:solidFill>
                  <a:srgbClr val="FFC000"/>
                </a:solidFill>
                <a:latin typeface="+mn-lt"/>
              </a:rPr>
              <a:t>Efficacy of </a:t>
            </a:r>
            <a:r>
              <a:rPr lang="en-GB" sz="900" dirty="0" err="1">
                <a:solidFill>
                  <a:srgbClr val="FFC000"/>
                </a:solidFill>
                <a:latin typeface="+mn-lt"/>
              </a:rPr>
              <a:t>duphaston</a:t>
            </a:r>
            <a:r>
              <a:rPr lang="en-GB" sz="900" dirty="0">
                <a:solidFill>
                  <a:srgbClr val="FFC000"/>
                </a:solidFill>
                <a:latin typeface="+mn-lt"/>
              </a:rPr>
              <a:t> treatment in women with endometriosis after reconstructive surgery. </a:t>
            </a:r>
            <a:r>
              <a:rPr lang="de-DE" sz="900" i="1" dirty="0">
                <a:solidFill>
                  <a:srgbClr val="FFC000"/>
                </a:solidFill>
                <a:latin typeface="+mn-lt"/>
              </a:rPr>
              <a:t>Akush Ginekol (Sofiia) </a:t>
            </a:r>
            <a:r>
              <a:rPr lang="de-DE" sz="900" dirty="0">
                <a:solidFill>
                  <a:srgbClr val="FFC000"/>
                </a:solidFill>
                <a:latin typeface="+mn-lt"/>
              </a:rPr>
              <a:t>2003;42(4):42</a:t>
            </a:r>
            <a:r>
              <a:rPr lang="en-US" sz="900" dirty="0">
                <a:solidFill>
                  <a:srgbClr val="FFC000"/>
                </a:solidFill>
                <a:latin typeface="+mn-lt"/>
              </a:rPr>
              <a:t>–</a:t>
            </a:r>
            <a:r>
              <a:rPr lang="de-DE" sz="900" dirty="0">
                <a:solidFill>
                  <a:srgbClr val="FFC000"/>
                </a:solidFill>
                <a:latin typeface="+mn-lt"/>
              </a:rPr>
              <a:t>46</a:t>
            </a:r>
          </a:p>
        </p:txBody>
      </p:sp>
      <p:sp>
        <p:nvSpPr>
          <p:cNvPr id="13" name="TextBox 12"/>
          <p:cNvSpPr txBox="1"/>
          <p:nvPr/>
        </p:nvSpPr>
        <p:spPr>
          <a:xfrm>
            <a:off x="8309258" y="548680"/>
            <a:ext cx="652743" cy="369332"/>
          </a:xfrm>
          <a:prstGeom prst="rect">
            <a:avLst/>
          </a:prstGeom>
          <a:solidFill>
            <a:srgbClr val="FFFF00"/>
          </a:solidFill>
        </p:spPr>
        <p:txBody>
          <a:bodyPr wrap="none" rtlCol="0">
            <a:spAutoFit/>
          </a:bodyPr>
          <a:lstStyle/>
          <a:p>
            <a:r>
              <a:rPr lang="tr-TR" dirty="0" smtClean="0">
                <a:solidFill>
                  <a:srgbClr val="FF0000"/>
                </a:solidFill>
              </a:rPr>
              <a:t>2003</a:t>
            </a:r>
            <a:endParaRPr lang="tr-TR" dirty="0">
              <a:solidFill>
                <a:srgbClr val="FF0000"/>
              </a:solidFill>
            </a:endParaRPr>
          </a:p>
        </p:txBody>
      </p:sp>
    </p:spTree>
    <p:extLst>
      <p:ext uri="{BB962C8B-B14F-4D97-AF65-F5344CB8AC3E}">
        <p14:creationId xmlns:p14="http://schemas.microsoft.com/office/powerpoint/2010/main" val="3444446007"/>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p:txBody>
          <a:bodyPr/>
          <a:lstStyle/>
          <a:p>
            <a:r>
              <a:rPr lang="en-US" altLang="en-US" dirty="0">
                <a:solidFill>
                  <a:srgbClr val="FFFF00"/>
                </a:solidFill>
              </a:rPr>
              <a:t>Conclusions</a:t>
            </a:r>
          </a:p>
        </p:txBody>
      </p:sp>
      <p:sp>
        <p:nvSpPr>
          <p:cNvPr id="184323" name="Rectangle 3"/>
          <p:cNvSpPr>
            <a:spLocks noGrp="1" noChangeArrowheads="1"/>
          </p:cNvSpPr>
          <p:nvPr>
            <p:ph idx="1"/>
          </p:nvPr>
        </p:nvSpPr>
        <p:spPr/>
        <p:txBody>
          <a:bodyPr/>
          <a:lstStyle/>
          <a:p>
            <a:r>
              <a:rPr lang="en-US" sz="1800" b="1" dirty="0">
                <a:solidFill>
                  <a:srgbClr val="AA0061"/>
                </a:solidFill>
              </a:rPr>
              <a:t>Dydrogesterone and endometriosis</a:t>
            </a:r>
          </a:p>
          <a:p>
            <a:pPr lvl="1"/>
            <a:r>
              <a:rPr lang="en-US" sz="1600" dirty="0"/>
              <a:t>Decreases inflammatory cytokines</a:t>
            </a:r>
            <a:r>
              <a:rPr lang="en-US" sz="1600" baseline="30000" dirty="0"/>
              <a:t>1</a:t>
            </a:r>
          </a:p>
          <a:p>
            <a:pPr lvl="1"/>
            <a:r>
              <a:rPr lang="en-US" sz="1600" dirty="0"/>
              <a:t>Is anti-inflammatory</a:t>
            </a:r>
            <a:r>
              <a:rPr lang="en-US" sz="1600" baseline="30000" dirty="0"/>
              <a:t>2</a:t>
            </a:r>
          </a:p>
          <a:p>
            <a:pPr lvl="1"/>
            <a:r>
              <a:rPr lang="en-US" sz="1600" dirty="0"/>
              <a:t>Effectively treats pelvic pain, dyspareunia and dysmenorrhea</a:t>
            </a:r>
            <a:r>
              <a:rPr lang="en-US" sz="1600" baseline="30000" dirty="0"/>
              <a:t>3</a:t>
            </a:r>
          </a:p>
          <a:p>
            <a:pPr lvl="1"/>
            <a:r>
              <a:rPr lang="en-US" sz="1600" dirty="0"/>
              <a:t>Tolerability and safety profile of dydrogesterone makes it suitable to treat clinically suspected endometriosis</a:t>
            </a:r>
            <a:r>
              <a:rPr lang="en-US" sz="1600" baseline="30000" dirty="0"/>
              <a:t>3</a:t>
            </a:r>
          </a:p>
          <a:p>
            <a:pPr lvl="1"/>
            <a:r>
              <a:rPr lang="en-US" sz="1600" dirty="0"/>
              <a:t>Highly selective for the progesterone receptor and its metabolites are progestogenic</a:t>
            </a:r>
            <a:r>
              <a:rPr lang="en-US" sz="1600" baseline="30000" dirty="0"/>
              <a:t>4</a:t>
            </a:r>
          </a:p>
          <a:p>
            <a:pPr lvl="1"/>
            <a:r>
              <a:rPr lang="en-US" sz="1600" dirty="0"/>
              <a:t>Does not suppress ovarian function completely when given at therapeutic doses</a:t>
            </a:r>
            <a:r>
              <a:rPr lang="en-US" sz="1600" baseline="30000" dirty="0"/>
              <a:t>4,5</a:t>
            </a:r>
          </a:p>
          <a:p>
            <a:pPr lvl="1"/>
            <a:r>
              <a:rPr lang="en-US" sz="1600" dirty="0"/>
              <a:t>Pregnancy rates of approximately 50% after therapy of endometriosis</a:t>
            </a:r>
            <a:r>
              <a:rPr lang="en-US" sz="1600" baseline="30000" dirty="0"/>
              <a:t>6,7</a:t>
            </a:r>
          </a:p>
          <a:p>
            <a:endParaRPr lang="en-US" dirty="0"/>
          </a:p>
        </p:txBody>
      </p:sp>
      <p:sp>
        <p:nvSpPr>
          <p:cNvPr id="2" name="Rectangle 1"/>
          <p:cNvSpPr/>
          <p:nvPr/>
        </p:nvSpPr>
        <p:spPr>
          <a:xfrm>
            <a:off x="417600" y="5603269"/>
            <a:ext cx="8528400" cy="646331"/>
          </a:xfrm>
          <a:prstGeom prst="rect">
            <a:avLst/>
          </a:prstGeom>
        </p:spPr>
        <p:txBody>
          <a:bodyPr wrap="square" anchor="b" anchorCtr="0">
            <a:spAutoFit/>
          </a:bodyPr>
          <a:lstStyle/>
          <a:p>
            <a:pPr marL="0" lvl="1"/>
            <a:r>
              <a:rPr lang="de-DE" sz="900" dirty="0">
                <a:solidFill>
                  <a:srgbClr val="FFC000"/>
                </a:solidFill>
              </a:rPr>
              <a:t>1. Schweppe KW. </a:t>
            </a:r>
            <a:r>
              <a:rPr lang="de-DE" sz="900" i="1" dirty="0">
                <a:solidFill>
                  <a:srgbClr val="FFC000"/>
                </a:solidFill>
              </a:rPr>
              <a:t>Maturitas</a:t>
            </a:r>
            <a:r>
              <a:rPr lang="de-DE" sz="900" dirty="0">
                <a:solidFill>
                  <a:srgbClr val="FFC000"/>
                </a:solidFill>
              </a:rPr>
              <a:t> 2009;65(Suppl 1):S23–S27</a:t>
            </a:r>
            <a:r>
              <a:rPr lang="en-US" sz="900" dirty="0">
                <a:solidFill>
                  <a:srgbClr val="FFC000"/>
                </a:solidFill>
              </a:rPr>
              <a:t>; 2. </a:t>
            </a:r>
            <a:r>
              <a:rPr lang="de-DE" sz="900" dirty="0">
                <a:solidFill>
                  <a:srgbClr val="FFC000"/>
                </a:solidFill>
              </a:rPr>
              <a:t>Tariverdian N,</a:t>
            </a:r>
            <a:r>
              <a:rPr lang="de-DE" sz="900" i="1" dirty="0">
                <a:solidFill>
                  <a:srgbClr val="FFC000"/>
                </a:solidFill>
              </a:rPr>
              <a:t> et al</a:t>
            </a:r>
            <a:r>
              <a:rPr lang="de-DE" sz="900" dirty="0">
                <a:solidFill>
                  <a:srgbClr val="FFC000"/>
                </a:solidFill>
              </a:rPr>
              <a:t>. </a:t>
            </a:r>
            <a:r>
              <a:rPr lang="de-DE" sz="900" i="1" dirty="0">
                <a:solidFill>
                  <a:srgbClr val="FFC000"/>
                </a:solidFill>
              </a:rPr>
              <a:t>J Mol Med (Berl) </a:t>
            </a:r>
            <a:r>
              <a:rPr lang="de-DE" sz="900" dirty="0">
                <a:solidFill>
                  <a:srgbClr val="FFC000"/>
                </a:solidFill>
              </a:rPr>
              <a:t>2010;88(3):267</a:t>
            </a:r>
            <a:r>
              <a:rPr lang="en-US" sz="900" dirty="0">
                <a:solidFill>
                  <a:srgbClr val="FFC000"/>
                </a:solidFill>
              </a:rPr>
              <a:t>–2</a:t>
            </a:r>
            <a:r>
              <a:rPr lang="de-DE" sz="900" dirty="0">
                <a:solidFill>
                  <a:srgbClr val="FFC000"/>
                </a:solidFill>
              </a:rPr>
              <a:t>78; </a:t>
            </a:r>
            <a:br>
              <a:rPr lang="de-DE" sz="900" dirty="0">
                <a:solidFill>
                  <a:srgbClr val="FFC000"/>
                </a:solidFill>
              </a:rPr>
            </a:br>
            <a:r>
              <a:rPr lang="de-DE" sz="900" dirty="0">
                <a:solidFill>
                  <a:srgbClr val="FFC000"/>
                </a:solidFill>
              </a:rPr>
              <a:t>3. Trivedi P, </a:t>
            </a:r>
            <a:r>
              <a:rPr lang="de-DE" sz="900" i="1" dirty="0">
                <a:solidFill>
                  <a:srgbClr val="FFC000"/>
                </a:solidFill>
              </a:rPr>
              <a:t>et al</a:t>
            </a:r>
            <a:r>
              <a:rPr lang="de-DE" sz="900" dirty="0">
                <a:solidFill>
                  <a:srgbClr val="FFC000"/>
                </a:solidFill>
              </a:rPr>
              <a:t>. </a:t>
            </a:r>
            <a:r>
              <a:rPr lang="de-DE" sz="900" i="1" dirty="0">
                <a:solidFill>
                  <a:srgbClr val="FFC000"/>
                </a:solidFill>
              </a:rPr>
              <a:t>Gynecol Endocrinol </a:t>
            </a:r>
            <a:r>
              <a:rPr lang="de-DE" sz="900" dirty="0">
                <a:solidFill>
                  <a:srgbClr val="FFC000"/>
                </a:solidFill>
              </a:rPr>
              <a:t>2007; 23(Suppl 1):S73</a:t>
            </a:r>
            <a:r>
              <a:rPr lang="en-US" sz="900" dirty="0">
                <a:solidFill>
                  <a:srgbClr val="FFC000"/>
                </a:solidFill>
              </a:rPr>
              <a:t>–S</a:t>
            </a:r>
            <a:r>
              <a:rPr lang="de-DE" sz="900" dirty="0">
                <a:solidFill>
                  <a:srgbClr val="FFC000"/>
                </a:solidFill>
              </a:rPr>
              <a:t>76; 4. </a:t>
            </a:r>
            <a:r>
              <a:rPr lang="en-US" sz="900" dirty="0">
                <a:solidFill>
                  <a:srgbClr val="FFC000"/>
                </a:solidFill>
              </a:rPr>
              <a:t>Schindler AE, </a:t>
            </a:r>
            <a:r>
              <a:rPr lang="en-US" sz="900" i="1" dirty="0">
                <a:solidFill>
                  <a:srgbClr val="FFC000"/>
                </a:solidFill>
              </a:rPr>
              <a:t>et al</a:t>
            </a:r>
            <a:r>
              <a:rPr lang="en-US" sz="900" dirty="0">
                <a:solidFill>
                  <a:srgbClr val="FFC000"/>
                </a:solidFill>
              </a:rPr>
              <a:t>. </a:t>
            </a:r>
            <a:r>
              <a:rPr lang="en-US" sz="900" i="1" dirty="0">
                <a:solidFill>
                  <a:srgbClr val="FFC000"/>
                </a:solidFill>
              </a:rPr>
              <a:t>Maturitas</a:t>
            </a:r>
            <a:r>
              <a:rPr lang="en-US" sz="900" dirty="0">
                <a:solidFill>
                  <a:srgbClr val="FFC000"/>
                </a:solidFill>
              </a:rPr>
              <a:t> 2009;65(Suppl 1):S3–S11;</a:t>
            </a:r>
            <a:r>
              <a:rPr lang="de-DE" sz="900" dirty="0">
                <a:solidFill>
                  <a:srgbClr val="FFC000"/>
                </a:solidFill>
              </a:rPr>
              <a:t> </a:t>
            </a:r>
            <a:br>
              <a:rPr lang="de-DE" sz="900" dirty="0">
                <a:solidFill>
                  <a:srgbClr val="FFC000"/>
                </a:solidFill>
              </a:rPr>
            </a:br>
            <a:r>
              <a:rPr lang="de-DE" sz="900" dirty="0">
                <a:solidFill>
                  <a:srgbClr val="FFC000"/>
                </a:solidFill>
              </a:rPr>
              <a:t>5. </a:t>
            </a:r>
            <a:r>
              <a:rPr lang="en-US" sz="900" dirty="0">
                <a:solidFill>
                  <a:srgbClr val="FFC000"/>
                </a:solidFill>
              </a:rPr>
              <a:t>Bishop PM, </a:t>
            </a:r>
            <a:r>
              <a:rPr lang="en-US" sz="900" i="1" dirty="0">
                <a:solidFill>
                  <a:srgbClr val="FFC000"/>
                </a:solidFill>
              </a:rPr>
              <a:t>et al</a:t>
            </a:r>
            <a:r>
              <a:rPr lang="en-US" sz="900" dirty="0">
                <a:solidFill>
                  <a:srgbClr val="FFC000"/>
                </a:solidFill>
              </a:rPr>
              <a:t>. </a:t>
            </a:r>
            <a:r>
              <a:rPr lang="en-US" sz="900" i="1" dirty="0">
                <a:solidFill>
                  <a:srgbClr val="FFC000"/>
                </a:solidFill>
              </a:rPr>
              <a:t>Acta Endocrinol (Copenh)</a:t>
            </a:r>
            <a:r>
              <a:rPr lang="en-US" sz="900" dirty="0">
                <a:solidFill>
                  <a:srgbClr val="FFC000"/>
                </a:solidFill>
              </a:rPr>
              <a:t> 1962;40:203–216; 6. </a:t>
            </a:r>
            <a:r>
              <a:rPr lang="de-DE" sz="900" dirty="0">
                <a:solidFill>
                  <a:srgbClr val="FFC000"/>
                </a:solidFill>
              </a:rPr>
              <a:t>Makhmudova GM, </a:t>
            </a:r>
            <a:r>
              <a:rPr lang="de-DE" sz="900" i="1" dirty="0">
                <a:solidFill>
                  <a:srgbClr val="FFC000"/>
                </a:solidFill>
              </a:rPr>
              <a:t>et al</a:t>
            </a:r>
            <a:r>
              <a:rPr lang="de-DE" sz="900" dirty="0">
                <a:solidFill>
                  <a:srgbClr val="FFC000"/>
                </a:solidFill>
              </a:rPr>
              <a:t>. </a:t>
            </a:r>
            <a:r>
              <a:rPr lang="de-DE" sz="900" i="1" dirty="0">
                <a:solidFill>
                  <a:srgbClr val="FFC000"/>
                </a:solidFill>
              </a:rPr>
              <a:t>Akush Ginekol (Sofiia) </a:t>
            </a:r>
            <a:r>
              <a:rPr lang="de-DE" sz="900" dirty="0">
                <a:solidFill>
                  <a:srgbClr val="FFC000"/>
                </a:solidFill>
              </a:rPr>
              <a:t>2003;42(4):42</a:t>
            </a:r>
            <a:r>
              <a:rPr lang="en-US" sz="900" dirty="0">
                <a:solidFill>
                  <a:srgbClr val="FFC000"/>
                </a:solidFill>
              </a:rPr>
              <a:t>–</a:t>
            </a:r>
            <a:r>
              <a:rPr lang="de-DE" sz="900" dirty="0">
                <a:solidFill>
                  <a:srgbClr val="FFC000"/>
                </a:solidFill>
              </a:rPr>
              <a:t>46; </a:t>
            </a:r>
            <a:br>
              <a:rPr lang="de-DE" sz="900" dirty="0">
                <a:solidFill>
                  <a:srgbClr val="FFC000"/>
                </a:solidFill>
              </a:rPr>
            </a:br>
            <a:r>
              <a:rPr lang="de-DE" sz="900" dirty="0">
                <a:solidFill>
                  <a:srgbClr val="FFC000"/>
                </a:solidFill>
              </a:rPr>
              <a:t>7. Tumasian KP, </a:t>
            </a:r>
            <a:r>
              <a:rPr lang="de-DE" sz="900" i="1" dirty="0">
                <a:solidFill>
                  <a:srgbClr val="FFC000"/>
                </a:solidFill>
              </a:rPr>
              <a:t>et al</a:t>
            </a:r>
            <a:r>
              <a:rPr lang="de-DE" sz="900" dirty="0">
                <a:solidFill>
                  <a:srgbClr val="FFC000"/>
                </a:solidFill>
              </a:rPr>
              <a:t>. </a:t>
            </a:r>
            <a:r>
              <a:rPr lang="de-DE" sz="900" i="1" dirty="0">
                <a:solidFill>
                  <a:srgbClr val="FFC000"/>
                </a:solidFill>
              </a:rPr>
              <a:t>Lik Sprava </a:t>
            </a:r>
            <a:r>
              <a:rPr lang="de-DE" sz="900" dirty="0">
                <a:solidFill>
                  <a:srgbClr val="FFC000"/>
                </a:solidFill>
              </a:rPr>
              <a:t>2001;(3):103</a:t>
            </a:r>
            <a:r>
              <a:rPr lang="en-US" sz="900" dirty="0">
                <a:solidFill>
                  <a:srgbClr val="FFC000"/>
                </a:solidFill>
              </a:rPr>
              <a:t>–</a:t>
            </a:r>
            <a:r>
              <a:rPr lang="de-DE" sz="900" dirty="0">
                <a:solidFill>
                  <a:srgbClr val="FFC000"/>
                </a:solidFill>
              </a:rPr>
              <a:t>105 </a:t>
            </a:r>
            <a:r>
              <a:rPr lang="en-GB" sz="900" dirty="0">
                <a:solidFill>
                  <a:srgbClr val="FFC000"/>
                </a:solidFill>
              </a:rPr>
              <a:t>[Full reference details available in the notes pages]</a:t>
            </a:r>
            <a:endParaRPr lang="de-DE" sz="900" dirty="0">
              <a:solidFill>
                <a:srgbClr val="FFC000"/>
              </a:solidFill>
            </a:endParaRPr>
          </a:p>
        </p:txBody>
      </p:sp>
    </p:spTree>
    <p:extLst>
      <p:ext uri="{BB962C8B-B14F-4D97-AF65-F5344CB8AC3E}">
        <p14:creationId xmlns:p14="http://schemas.microsoft.com/office/powerpoint/2010/main" val="1882053703"/>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9552" y="476672"/>
            <a:ext cx="8229600" cy="4754880"/>
          </a:xfrm>
        </p:spPr>
        <p:txBody>
          <a:bodyPr>
            <a:noAutofit/>
          </a:bodyPr>
          <a:lstStyle/>
          <a:p>
            <a:pPr marL="0" indent="0">
              <a:buNone/>
            </a:pPr>
            <a:r>
              <a:rPr lang="en-GB" sz="2000" dirty="0"/>
              <a:t> </a:t>
            </a:r>
            <a:r>
              <a:rPr lang="en-GB" sz="2000" b="1" dirty="0" err="1"/>
              <a:t>Dydrogesterone</a:t>
            </a:r>
            <a:r>
              <a:rPr lang="en-GB" sz="2000" b="1" dirty="0"/>
              <a:t> is preferable in cases </a:t>
            </a:r>
            <a:r>
              <a:rPr lang="en-GB" sz="2400" dirty="0">
                <a:solidFill>
                  <a:srgbClr val="FFC000"/>
                </a:solidFill>
              </a:rPr>
              <a:t>where the woman desires to become pregnant and to prevent bleeding problems, as it can be used cyclically, has no androgenic side effects and ovulation is not </a:t>
            </a:r>
            <a:r>
              <a:rPr lang="en-GB" sz="2400" dirty="0" smtClean="0">
                <a:solidFill>
                  <a:srgbClr val="FFC000"/>
                </a:solidFill>
              </a:rPr>
              <a:t>inhibited</a:t>
            </a:r>
            <a:r>
              <a:rPr lang="en-GB" sz="2000" b="1" dirty="0" smtClean="0"/>
              <a:t>.</a:t>
            </a:r>
            <a:endParaRPr lang="tr-TR" sz="2000" b="1" dirty="0"/>
          </a:p>
          <a:p>
            <a:pPr marL="0" indent="0">
              <a:buNone/>
            </a:pPr>
            <a:r>
              <a:rPr lang="en-GB" sz="2000" b="1" dirty="0" smtClean="0"/>
              <a:t>Publications </a:t>
            </a:r>
            <a:r>
              <a:rPr lang="en-GB" sz="2000" b="1" dirty="0"/>
              <a:t>have reported the efficacy of </a:t>
            </a:r>
            <a:r>
              <a:rPr lang="en-GB" sz="2000" b="1" dirty="0" err="1"/>
              <a:t>dydrogesterone</a:t>
            </a:r>
            <a:r>
              <a:rPr lang="en-GB" sz="2000" b="1" dirty="0"/>
              <a:t> in relieving symptoms of endometriosis, with regression of lesions and improved pregnancy rate in infertile patients </a:t>
            </a:r>
            <a:endParaRPr lang="tr-TR" sz="2000" dirty="0" smtClean="0"/>
          </a:p>
          <a:p>
            <a:pPr marL="0" indent="0">
              <a:buNone/>
            </a:pPr>
            <a:r>
              <a:rPr lang="en-GB" sz="2000" b="1" dirty="0" smtClean="0"/>
              <a:t>First</a:t>
            </a:r>
            <a:r>
              <a:rPr lang="en-GB" sz="2000" b="1" dirty="0"/>
              <a:t>, while it causes atrophy of ectopic endometrium, it </a:t>
            </a:r>
            <a:r>
              <a:rPr lang="en-GB" sz="2000" b="1" i="1" dirty="0"/>
              <a:t>does not suppress the normal endometrium</a:t>
            </a:r>
            <a:r>
              <a:rPr lang="en-GB" sz="2000" b="1" dirty="0"/>
              <a:t> </a:t>
            </a:r>
            <a:r>
              <a:rPr lang="en-GB" sz="2000" b="1" dirty="0" smtClean="0"/>
              <a:t> </a:t>
            </a:r>
            <a:r>
              <a:rPr lang="en-GB" sz="2000" b="1" dirty="0"/>
              <a:t>and inhibits the development of new </a:t>
            </a:r>
            <a:r>
              <a:rPr lang="en-GB" sz="2000" b="1" dirty="0" err="1"/>
              <a:t>endometriotic</a:t>
            </a:r>
            <a:r>
              <a:rPr lang="en-GB" sz="2000" b="1" dirty="0"/>
              <a:t> areas. </a:t>
            </a:r>
            <a:endParaRPr lang="tr-TR" sz="2000" b="1" dirty="0" smtClean="0"/>
          </a:p>
          <a:p>
            <a:pPr marL="0" indent="0">
              <a:buNone/>
            </a:pPr>
            <a:r>
              <a:rPr lang="en-GB" sz="2000" b="1" dirty="0" smtClean="0"/>
              <a:t>Second</a:t>
            </a:r>
            <a:r>
              <a:rPr lang="en-GB" sz="2000" b="1" dirty="0"/>
              <a:t>, it </a:t>
            </a:r>
            <a:r>
              <a:rPr lang="en-GB" sz="2000" b="1" i="1" dirty="0"/>
              <a:t>does not inhibit ovulation</a:t>
            </a:r>
            <a:r>
              <a:rPr lang="en-GB" sz="2000" b="1" dirty="0"/>
              <a:t>, and regular menstruation is seen in patients using cyclic </a:t>
            </a:r>
            <a:r>
              <a:rPr lang="en-GB" sz="2000" b="1" dirty="0" err="1"/>
              <a:t>dydro</a:t>
            </a:r>
            <a:r>
              <a:rPr lang="en-GB" sz="2000" b="1" dirty="0"/>
              <a:t>- </a:t>
            </a:r>
            <a:r>
              <a:rPr lang="en-GB" sz="2000" b="1" dirty="0" err="1"/>
              <a:t>gesterone</a:t>
            </a:r>
            <a:r>
              <a:rPr lang="en-GB" sz="2000" b="1" dirty="0"/>
              <a:t> therapy. This means that patients can conceive while using </a:t>
            </a:r>
            <a:r>
              <a:rPr lang="en-GB" sz="2000" b="1" dirty="0" err="1"/>
              <a:t>dydrogesterone</a:t>
            </a:r>
            <a:r>
              <a:rPr lang="en-GB" sz="2000" b="1" dirty="0"/>
              <a:t>, if they so desire. </a:t>
            </a:r>
            <a:endParaRPr lang="tr-TR" sz="2000" b="1" dirty="0" smtClean="0"/>
          </a:p>
          <a:p>
            <a:pPr marL="0" indent="0">
              <a:buNone/>
            </a:pPr>
            <a:r>
              <a:rPr lang="en-GB" sz="2000" b="1" dirty="0" smtClean="0"/>
              <a:t>Finally</a:t>
            </a:r>
            <a:r>
              <a:rPr lang="en-GB" sz="2000" b="1" dirty="0"/>
              <a:t>, side-effects like weight gain and </a:t>
            </a:r>
            <a:r>
              <a:rPr lang="en-GB" sz="2000" b="1" dirty="0" err="1"/>
              <a:t>edema</a:t>
            </a:r>
            <a:r>
              <a:rPr lang="en-GB" sz="2000" b="1" dirty="0"/>
              <a:t> are not observed with </a:t>
            </a:r>
            <a:r>
              <a:rPr lang="en-GB" sz="2000" b="1" dirty="0" err="1"/>
              <a:t>dydrogesterone</a:t>
            </a:r>
            <a:r>
              <a:rPr lang="en-GB" sz="2000" b="1" dirty="0"/>
              <a:t>. </a:t>
            </a:r>
            <a:endParaRPr lang="tr-TR" sz="2000" dirty="0"/>
          </a:p>
          <a:p>
            <a:pPr marL="0" indent="0">
              <a:buNone/>
            </a:pPr>
            <a:r>
              <a:rPr lang="en-GB" sz="2000" dirty="0"/>
              <a:t>Cyclic application of </a:t>
            </a:r>
            <a:r>
              <a:rPr lang="en-GB" sz="2000" dirty="0" err="1"/>
              <a:t>dydrogesterone</a:t>
            </a:r>
            <a:r>
              <a:rPr lang="en-GB" sz="2000" dirty="0"/>
              <a:t> is effective for the reduction of endometriosis-associated symptoms</a:t>
            </a:r>
            <a:endParaRPr lang="tr-TR" sz="2000" dirty="0"/>
          </a:p>
          <a:p>
            <a:endParaRPr lang="tr-TR" sz="2000" dirty="0"/>
          </a:p>
          <a:p>
            <a:pPr marL="0" indent="0">
              <a:buNone/>
            </a:pPr>
            <a:r>
              <a:rPr lang="en-GB" sz="2000" dirty="0"/>
              <a:t> </a:t>
            </a:r>
            <a:endParaRPr lang="tr-TR" sz="2000" dirty="0"/>
          </a:p>
          <a:p>
            <a:pPr marL="0" indent="0">
              <a:buNone/>
            </a:pPr>
            <a:r>
              <a:rPr lang="en-GB" sz="2000" dirty="0"/>
              <a:t> </a:t>
            </a:r>
            <a:endParaRPr lang="tr-TR" sz="2000" dirty="0"/>
          </a:p>
          <a:p>
            <a:pPr marL="0" indent="0">
              <a:buNone/>
            </a:pPr>
            <a:r>
              <a:rPr lang="en-GB" sz="2000" dirty="0"/>
              <a:t> </a:t>
            </a:r>
            <a:endParaRPr lang="tr-TR" sz="2000" dirty="0"/>
          </a:p>
          <a:p>
            <a:endParaRPr lang="tr-TR" sz="2000" dirty="0"/>
          </a:p>
        </p:txBody>
      </p:sp>
    </p:spTree>
    <p:extLst>
      <p:ext uri="{BB962C8B-B14F-4D97-AF65-F5344CB8AC3E}">
        <p14:creationId xmlns:p14="http://schemas.microsoft.com/office/powerpoint/2010/main" val="107033723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pic>
        <p:nvPicPr>
          <p:cNvPr id="717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79512" y="116632"/>
            <a:ext cx="8856984" cy="67413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a:off x="5364088" y="6280837"/>
            <a:ext cx="3672408" cy="57606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198425717"/>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919288"/>
            <a:ext cx="9144000" cy="39579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843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67186" y="692696"/>
            <a:ext cx="3086100" cy="742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08852007"/>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nvPr>
        </p:nvSpPr>
        <p:spPr>
          <a:xfrm>
            <a:off x="611560" y="2636912"/>
            <a:ext cx="7315200" cy="1645920"/>
          </a:xfrm>
        </p:spPr>
        <p:txBody>
          <a:bodyPr anchor="b">
            <a:normAutofit fontScale="90000"/>
          </a:bodyPr>
          <a:lstStyle/>
          <a:p>
            <a:r>
              <a:rPr lang="tr-TR" sz="5400" dirty="0"/>
              <a:t/>
            </a:r>
            <a:br>
              <a:rPr lang="tr-TR" sz="5400" dirty="0"/>
            </a:br>
            <a:r>
              <a:rPr lang="tr-TR" sz="5400" dirty="0"/>
              <a:t/>
            </a:r>
            <a:br>
              <a:rPr lang="tr-TR" sz="5400" dirty="0"/>
            </a:br>
            <a:r>
              <a:rPr lang="en-US" altLang="en-US" sz="6000" b="1" dirty="0" err="1">
                <a:solidFill>
                  <a:srgbClr val="FFC000"/>
                </a:solidFill>
              </a:rPr>
              <a:t>Dydrogesterone</a:t>
            </a:r>
            <a:r>
              <a:rPr lang="en-US" altLang="en-US" sz="6000" b="1" dirty="0">
                <a:solidFill>
                  <a:srgbClr val="FFC000"/>
                </a:solidFill>
              </a:rPr>
              <a:t> </a:t>
            </a:r>
            <a:br>
              <a:rPr lang="en-US" altLang="en-US" sz="6000" b="1" dirty="0">
                <a:solidFill>
                  <a:srgbClr val="FFC000"/>
                </a:solidFill>
              </a:rPr>
            </a:br>
            <a:r>
              <a:rPr lang="en-US" altLang="en-US" sz="6000" b="1" dirty="0">
                <a:solidFill>
                  <a:srgbClr val="FFC000"/>
                </a:solidFill>
              </a:rPr>
              <a:t>and </a:t>
            </a:r>
            <a:r>
              <a:rPr lang="tr-TR" sz="6000" b="1" dirty="0" smtClean="0">
                <a:solidFill>
                  <a:srgbClr val="FFC000"/>
                </a:solidFill>
              </a:rPr>
              <a:t>Postmenopausal </a:t>
            </a:r>
            <a:r>
              <a:rPr lang="tr-TR" sz="6000" b="1" dirty="0">
                <a:solidFill>
                  <a:srgbClr val="FFC000"/>
                </a:solidFill>
              </a:rPr>
              <a:t>hormone therapy </a:t>
            </a:r>
            <a:r>
              <a:rPr lang="tr-TR" sz="5400" dirty="0"/>
              <a:t/>
            </a:r>
            <a:br>
              <a:rPr lang="tr-TR" sz="5400" dirty="0"/>
            </a:br>
            <a:endParaRPr lang="en-GB" sz="5400" b="1" dirty="0">
              <a:solidFill>
                <a:srgbClr val="FFC000"/>
              </a:solidFill>
            </a:endParaRPr>
          </a:p>
        </p:txBody>
      </p:sp>
    </p:spTree>
    <p:extLst>
      <p:ext uri="{BB962C8B-B14F-4D97-AF65-F5344CB8AC3E}">
        <p14:creationId xmlns:p14="http://schemas.microsoft.com/office/powerpoint/2010/main" val="1126001274"/>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sp>
        <p:nvSpPr>
          <p:cNvPr id="3" name="Text Placeholder 2"/>
          <p:cNvSpPr>
            <a:spLocks noGrp="1"/>
          </p:cNvSpPr>
          <p:nvPr>
            <p:ph type="body" sz="quarter" idx="15"/>
          </p:nvPr>
        </p:nvSpPr>
        <p:spPr/>
        <p:txBody>
          <a:bodyPr/>
          <a:lstStyle/>
          <a:p>
            <a:endParaRPr lang="tr-TR" dirty="0"/>
          </a:p>
        </p:txBody>
      </p:sp>
      <p:pic>
        <p:nvPicPr>
          <p:cNvPr id="409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949" y="0"/>
            <a:ext cx="9067445" cy="3752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6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64360" y="4451101"/>
            <a:ext cx="5076825" cy="2390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6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512" y="3069976"/>
            <a:ext cx="8856984" cy="1381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6"/>
          <p:cNvSpPr txBox="1"/>
          <p:nvPr/>
        </p:nvSpPr>
        <p:spPr>
          <a:xfrm>
            <a:off x="8353256" y="55066"/>
            <a:ext cx="652743" cy="369332"/>
          </a:xfrm>
          <a:prstGeom prst="rect">
            <a:avLst/>
          </a:prstGeom>
          <a:solidFill>
            <a:srgbClr val="FFFF00"/>
          </a:solidFill>
        </p:spPr>
        <p:txBody>
          <a:bodyPr wrap="none" rtlCol="0">
            <a:spAutoFit/>
          </a:bodyPr>
          <a:lstStyle/>
          <a:p>
            <a:r>
              <a:rPr lang="tr-TR" dirty="0" smtClean="0">
                <a:solidFill>
                  <a:srgbClr val="FF0000"/>
                </a:solidFill>
              </a:rPr>
              <a:t>2009</a:t>
            </a:r>
            <a:endParaRPr lang="tr-TR" dirty="0">
              <a:solidFill>
                <a:srgbClr val="FF0000"/>
              </a:solidFill>
            </a:endParaRPr>
          </a:p>
        </p:txBody>
      </p:sp>
    </p:spTree>
    <p:extLst>
      <p:ext uri="{BB962C8B-B14F-4D97-AF65-F5344CB8AC3E}">
        <p14:creationId xmlns:p14="http://schemas.microsoft.com/office/powerpoint/2010/main" val="2712767535"/>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pic>
        <p:nvPicPr>
          <p:cNvPr id="215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332656"/>
            <a:ext cx="7686675" cy="1381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6444208" y="1256860"/>
            <a:ext cx="1164101" cy="369332"/>
          </a:xfrm>
          <a:prstGeom prst="rect">
            <a:avLst/>
          </a:prstGeom>
        </p:spPr>
        <p:txBody>
          <a:bodyPr wrap="none">
            <a:spAutoFit/>
          </a:bodyPr>
          <a:lstStyle/>
          <a:p>
            <a:r>
              <a:rPr lang="tr-TR" dirty="0">
                <a:solidFill>
                  <a:srgbClr val="FF0000"/>
                </a:solidFill>
              </a:rPr>
              <a:t>BMJ 2019;</a:t>
            </a:r>
          </a:p>
        </p:txBody>
      </p:sp>
      <p:pic>
        <p:nvPicPr>
          <p:cNvPr id="2150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10881" y="2204864"/>
            <a:ext cx="4152900" cy="46531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150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3528" y="2348880"/>
            <a:ext cx="3677791" cy="34563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ight Arrow 7"/>
          <p:cNvSpPr/>
          <p:nvPr/>
        </p:nvSpPr>
        <p:spPr>
          <a:xfrm>
            <a:off x="4572000" y="5589240"/>
            <a:ext cx="3384376" cy="4571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3" name="TextBox 12"/>
          <p:cNvSpPr txBox="1"/>
          <p:nvPr/>
        </p:nvSpPr>
        <p:spPr>
          <a:xfrm>
            <a:off x="8353256" y="55066"/>
            <a:ext cx="652743" cy="369332"/>
          </a:xfrm>
          <a:prstGeom prst="rect">
            <a:avLst/>
          </a:prstGeom>
          <a:solidFill>
            <a:srgbClr val="FFFF00"/>
          </a:solidFill>
        </p:spPr>
        <p:txBody>
          <a:bodyPr wrap="none" rtlCol="0">
            <a:spAutoFit/>
          </a:bodyPr>
          <a:lstStyle/>
          <a:p>
            <a:r>
              <a:rPr lang="tr-TR" dirty="0" smtClean="0">
                <a:solidFill>
                  <a:srgbClr val="FF0000"/>
                </a:solidFill>
              </a:rPr>
              <a:t>2019</a:t>
            </a:r>
            <a:endParaRPr lang="tr-TR" dirty="0">
              <a:solidFill>
                <a:srgbClr val="FF0000"/>
              </a:solidFill>
            </a:endParaRPr>
          </a:p>
        </p:txBody>
      </p:sp>
    </p:spTree>
    <p:extLst>
      <p:ext uri="{BB962C8B-B14F-4D97-AF65-F5344CB8AC3E}">
        <p14:creationId xmlns:p14="http://schemas.microsoft.com/office/powerpoint/2010/main" val="3222088162"/>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sp>
        <p:nvSpPr>
          <p:cNvPr id="3" name="Text Placeholder 2"/>
          <p:cNvSpPr>
            <a:spLocks noGrp="1"/>
          </p:cNvSpPr>
          <p:nvPr>
            <p:ph type="body" sz="quarter" idx="15"/>
          </p:nvPr>
        </p:nvSpPr>
        <p:spPr/>
        <p:txBody>
          <a:bodyPr/>
          <a:lstStyle/>
          <a:p>
            <a:endParaRPr lang="tr-TR" dirty="0"/>
          </a:p>
        </p:txBody>
      </p:sp>
      <p:pic>
        <p:nvPicPr>
          <p:cNvPr id="337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3" y="116632"/>
            <a:ext cx="8856984" cy="64807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Oval 3"/>
          <p:cNvSpPr/>
          <p:nvPr/>
        </p:nvSpPr>
        <p:spPr>
          <a:xfrm>
            <a:off x="3203848" y="2708920"/>
            <a:ext cx="1152128" cy="2808312"/>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 name="TextBox 5"/>
          <p:cNvSpPr txBox="1"/>
          <p:nvPr/>
        </p:nvSpPr>
        <p:spPr>
          <a:xfrm>
            <a:off x="8353256" y="55066"/>
            <a:ext cx="652743" cy="369332"/>
          </a:xfrm>
          <a:prstGeom prst="rect">
            <a:avLst/>
          </a:prstGeom>
          <a:solidFill>
            <a:srgbClr val="FFFF00"/>
          </a:solidFill>
        </p:spPr>
        <p:txBody>
          <a:bodyPr wrap="none" rtlCol="0">
            <a:spAutoFit/>
          </a:bodyPr>
          <a:lstStyle/>
          <a:p>
            <a:r>
              <a:rPr lang="tr-TR" dirty="0" smtClean="0">
                <a:solidFill>
                  <a:srgbClr val="FF0000"/>
                </a:solidFill>
              </a:rPr>
              <a:t>2019</a:t>
            </a:r>
            <a:endParaRPr lang="tr-TR" dirty="0">
              <a:solidFill>
                <a:srgbClr val="FF0000"/>
              </a:solidFill>
            </a:endParaRPr>
          </a:p>
        </p:txBody>
      </p:sp>
    </p:spTree>
    <p:extLst>
      <p:ext uri="{BB962C8B-B14F-4D97-AF65-F5344CB8AC3E}">
        <p14:creationId xmlns:p14="http://schemas.microsoft.com/office/powerpoint/2010/main" val="2301815422"/>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sp>
        <p:nvSpPr>
          <p:cNvPr id="3" name="Text Placeholder 2"/>
          <p:cNvSpPr>
            <a:spLocks noGrp="1"/>
          </p:cNvSpPr>
          <p:nvPr>
            <p:ph type="body" sz="quarter" idx="15"/>
          </p:nvPr>
        </p:nvSpPr>
        <p:spPr/>
        <p:txBody>
          <a:bodyPr/>
          <a:lstStyle/>
          <a:p>
            <a:endParaRPr lang="tr-TR" dirty="0"/>
          </a:p>
        </p:txBody>
      </p:sp>
      <p:pic>
        <p:nvPicPr>
          <p:cNvPr id="348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3413" y="260649"/>
            <a:ext cx="7877175" cy="64087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8353256" y="55066"/>
            <a:ext cx="652743" cy="369332"/>
          </a:xfrm>
          <a:prstGeom prst="rect">
            <a:avLst/>
          </a:prstGeom>
          <a:solidFill>
            <a:srgbClr val="FFFF00"/>
          </a:solidFill>
        </p:spPr>
        <p:txBody>
          <a:bodyPr wrap="none" rtlCol="0">
            <a:spAutoFit/>
          </a:bodyPr>
          <a:lstStyle/>
          <a:p>
            <a:r>
              <a:rPr lang="tr-TR" dirty="0" smtClean="0">
                <a:solidFill>
                  <a:srgbClr val="FF0000"/>
                </a:solidFill>
              </a:rPr>
              <a:t>2013</a:t>
            </a:r>
            <a:endParaRPr lang="tr-TR" dirty="0">
              <a:solidFill>
                <a:srgbClr val="FF0000"/>
              </a:solidFill>
            </a:endParaRPr>
          </a:p>
        </p:txBody>
      </p:sp>
    </p:spTree>
    <p:extLst>
      <p:ext uri="{BB962C8B-B14F-4D97-AF65-F5344CB8AC3E}">
        <p14:creationId xmlns:p14="http://schemas.microsoft.com/office/powerpoint/2010/main" val="1171505267"/>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sp>
        <p:nvSpPr>
          <p:cNvPr id="3" name="Text Placeholder 2"/>
          <p:cNvSpPr>
            <a:spLocks noGrp="1"/>
          </p:cNvSpPr>
          <p:nvPr>
            <p:ph type="body" sz="quarter" idx="15"/>
          </p:nvPr>
        </p:nvSpPr>
        <p:spPr/>
        <p:txBody>
          <a:bodyPr/>
          <a:lstStyle/>
          <a:p>
            <a:endParaRPr lang="tr-TR" dirty="0"/>
          </a:p>
        </p:txBody>
      </p:sp>
      <p:pic>
        <p:nvPicPr>
          <p:cNvPr id="3993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7524" y="0"/>
            <a:ext cx="8496944" cy="25649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994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512" y="2564904"/>
            <a:ext cx="8712968" cy="42712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827584" y="4293096"/>
            <a:ext cx="6840760" cy="576064"/>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TextBox 7"/>
          <p:cNvSpPr txBox="1"/>
          <p:nvPr/>
        </p:nvSpPr>
        <p:spPr>
          <a:xfrm>
            <a:off x="8353256" y="55066"/>
            <a:ext cx="652743" cy="369332"/>
          </a:xfrm>
          <a:prstGeom prst="rect">
            <a:avLst/>
          </a:prstGeom>
          <a:solidFill>
            <a:srgbClr val="FFFF00"/>
          </a:solidFill>
        </p:spPr>
        <p:txBody>
          <a:bodyPr wrap="none" rtlCol="0">
            <a:spAutoFit/>
          </a:bodyPr>
          <a:lstStyle/>
          <a:p>
            <a:r>
              <a:rPr lang="tr-TR" dirty="0" smtClean="0">
                <a:solidFill>
                  <a:srgbClr val="FF0000"/>
                </a:solidFill>
              </a:rPr>
              <a:t>2017</a:t>
            </a:r>
            <a:endParaRPr lang="tr-TR" dirty="0">
              <a:solidFill>
                <a:srgbClr val="FF0000"/>
              </a:solidFill>
            </a:endParaRPr>
          </a:p>
        </p:txBody>
      </p:sp>
    </p:spTree>
    <p:extLst>
      <p:ext uri="{BB962C8B-B14F-4D97-AF65-F5344CB8AC3E}">
        <p14:creationId xmlns:p14="http://schemas.microsoft.com/office/powerpoint/2010/main" val="1527933852"/>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2920" y="465138"/>
            <a:ext cx="7667887" cy="722040"/>
          </a:xfrm>
        </p:spPr>
        <p:txBody>
          <a:bodyPr>
            <a:normAutofit fontScale="90000"/>
          </a:bodyPr>
          <a:lstStyle/>
          <a:p>
            <a:pPr algn="ctr"/>
            <a:r>
              <a:rPr lang="tr-TR" dirty="0" err="1"/>
              <a:t>Abortus</a:t>
            </a:r>
            <a:r>
              <a:rPr lang="tr-TR" dirty="0"/>
              <a:t> tehdidinde </a:t>
            </a:r>
            <a:r>
              <a:rPr lang="tr-TR" dirty="0" err="1"/>
              <a:t>Didrogesteron</a:t>
            </a:r>
            <a:r>
              <a:rPr lang="en-US" altLang="en-US" dirty="0"/>
              <a:t/>
            </a:r>
            <a:br>
              <a:rPr lang="en-US" altLang="en-US" dirty="0"/>
            </a:br>
            <a:endParaRPr lang="tr-TR" sz="2200" dirty="0"/>
          </a:p>
        </p:txBody>
      </p:sp>
      <p:sp>
        <p:nvSpPr>
          <p:cNvPr id="4" name="Slide Number Placeholder 3"/>
          <p:cNvSpPr>
            <a:spLocks noGrp="1"/>
          </p:cNvSpPr>
          <p:nvPr>
            <p:ph type="sldNum" sz="quarter" idx="12"/>
          </p:nvPr>
        </p:nvSpPr>
        <p:spPr/>
        <p:txBody>
          <a:bodyPr/>
          <a:lstStyle/>
          <a:p>
            <a:pPr rtl="0"/>
            <a:fld id="{A2885E78-1F86-4A3D-9EE1-B0103B1CEF15}" type="slidenum">
              <a:rPr>
                <a:solidFill>
                  <a:srgbClr val="000000"/>
                </a:solidFill>
              </a:rPr>
              <a:pPr rtl="0"/>
              <a:t>87</a:t>
            </a:fld>
            <a:endParaRPr>
              <a:solidFill>
                <a:srgbClr val="000000"/>
              </a:solidFill>
            </a:endParaRPr>
          </a:p>
        </p:txBody>
      </p:sp>
      <p:sp>
        <p:nvSpPr>
          <p:cNvPr id="6" name="Footer Placeholder 5"/>
          <p:cNvSpPr>
            <a:spLocks noGrp="1"/>
          </p:cNvSpPr>
          <p:nvPr>
            <p:ph type="ftr" sz="quarter" idx="14"/>
          </p:nvPr>
        </p:nvSpPr>
        <p:spPr>
          <a:xfrm>
            <a:off x="419099" y="5886983"/>
            <a:ext cx="8324852" cy="365125"/>
          </a:xfrm>
        </p:spPr>
        <p:txBody>
          <a:bodyPr anchor="b"/>
          <a:lstStyle/>
          <a:p>
            <a:pPr rtl="0">
              <a:defRPr/>
            </a:pPr>
            <a:r>
              <a:rPr lang="tr-TR" sz="900" dirty="0">
                <a:ea typeface="ＭＳ Ｐゴシック" charset="0"/>
              </a:rPr>
              <a:t>DYD, </a:t>
            </a:r>
            <a:r>
              <a:rPr lang="tr-TR" sz="900" dirty="0" err="1">
                <a:ea typeface="ＭＳ Ｐゴシック" charset="0"/>
              </a:rPr>
              <a:t>didrogesteron</a:t>
            </a:r>
            <a:endParaRPr lang="tr-TR" sz="900" dirty="0">
              <a:ea typeface="ＭＳ Ｐゴシック" charset="0"/>
            </a:endParaRPr>
          </a:p>
          <a:p>
            <a:pPr rtl="0">
              <a:defRPr/>
            </a:pPr>
            <a:r>
              <a:rPr lang="tr-TR" sz="900" dirty="0" err="1">
                <a:ea typeface="ＭＳ Ｐゴシック" charset="0"/>
              </a:rPr>
              <a:t>Omar</a:t>
            </a:r>
            <a:r>
              <a:rPr lang="tr-TR" sz="900" dirty="0">
                <a:ea typeface="ＭＳ Ｐゴシック" charset="0"/>
              </a:rPr>
              <a:t> MH, </a:t>
            </a:r>
            <a:r>
              <a:rPr lang="tr-TR" sz="900" i="1" dirty="0">
                <a:ea typeface="ＭＳ Ｐゴシック" charset="0"/>
              </a:rPr>
              <a:t>et al. J Steroid </a:t>
            </a:r>
            <a:r>
              <a:rPr lang="tr-TR" sz="900" i="1" dirty="0" err="1">
                <a:ea typeface="ＭＳ Ｐゴシック" charset="0"/>
              </a:rPr>
              <a:t>Biochem</a:t>
            </a:r>
            <a:r>
              <a:rPr lang="tr-TR" sz="900" i="1" dirty="0">
                <a:ea typeface="ＭＳ Ｐゴシック" charset="0"/>
              </a:rPr>
              <a:t> </a:t>
            </a:r>
            <a:r>
              <a:rPr lang="tr-TR" sz="900" i="1" dirty="0" err="1">
                <a:ea typeface="ＭＳ Ｐゴシック" charset="0"/>
              </a:rPr>
              <a:t>Mol</a:t>
            </a:r>
            <a:r>
              <a:rPr lang="tr-TR" sz="900" i="1" dirty="0">
                <a:ea typeface="ＭＳ Ｐゴシック" charset="0"/>
              </a:rPr>
              <a:t> </a:t>
            </a:r>
            <a:r>
              <a:rPr lang="tr-TR" sz="900" i="1" dirty="0" err="1">
                <a:ea typeface="ＭＳ Ｐゴシック" charset="0"/>
              </a:rPr>
              <a:t>Biol</a:t>
            </a:r>
            <a:r>
              <a:rPr lang="tr-TR" sz="900" i="1" dirty="0">
                <a:ea typeface="ＭＳ Ｐゴシック" charset="0"/>
              </a:rPr>
              <a:t> </a:t>
            </a:r>
            <a:r>
              <a:rPr lang="tr-TR" sz="900" dirty="0">
                <a:ea typeface="ＭＳ Ｐゴシック" charset="0"/>
              </a:rPr>
              <a:t>2005 </a:t>
            </a:r>
            <a:endParaRPr lang="en-US" sz="900" dirty="0">
              <a:ea typeface="ＭＳ Ｐゴシック" charset="0"/>
            </a:endParaRPr>
          </a:p>
          <a:p>
            <a:pPr rtl="0">
              <a:defRPr/>
            </a:pPr>
            <a:r>
              <a:rPr lang="tr-TR" sz="900" dirty="0">
                <a:ea typeface="ＭＳ Ｐゴシック" charset="0"/>
              </a:rPr>
              <a:t>El-</a:t>
            </a:r>
            <a:r>
              <a:rPr lang="tr-TR" sz="900" dirty="0" err="1">
                <a:ea typeface="ＭＳ Ｐゴシック" charset="0"/>
              </a:rPr>
              <a:t>Zibdeh</a:t>
            </a:r>
            <a:r>
              <a:rPr lang="tr-TR" sz="900" dirty="0">
                <a:ea typeface="ＭＳ Ｐゴシック" charset="0"/>
              </a:rPr>
              <a:t> MY, </a:t>
            </a:r>
            <a:r>
              <a:rPr lang="tr-TR" sz="900" dirty="0" err="1">
                <a:ea typeface="ＭＳ Ｐゴシック" charset="0"/>
              </a:rPr>
              <a:t>Yousef</a:t>
            </a:r>
            <a:r>
              <a:rPr lang="tr-TR" sz="900" dirty="0">
                <a:ea typeface="ＭＳ Ｐゴシック" charset="0"/>
              </a:rPr>
              <a:t> LT. </a:t>
            </a:r>
            <a:r>
              <a:rPr lang="tr-TR" sz="900" i="1" dirty="0" err="1">
                <a:ea typeface="ＭＳ Ｐゴシック" charset="0"/>
              </a:rPr>
              <a:t>Maturitas</a:t>
            </a:r>
            <a:r>
              <a:rPr lang="tr-TR" sz="900" i="1" dirty="0">
                <a:ea typeface="ＭＳ Ｐゴシック" charset="0"/>
              </a:rPr>
              <a:t> </a:t>
            </a:r>
            <a:r>
              <a:rPr lang="tr-TR" sz="900" dirty="0">
                <a:ea typeface="ＭＳ Ｐゴシック" charset="0"/>
              </a:rPr>
              <a:t>2009;65(Suppl 1):S43–S46;</a:t>
            </a:r>
          </a:p>
          <a:p>
            <a:pPr rtl="0">
              <a:defRPr/>
            </a:pPr>
            <a:r>
              <a:rPr lang="tr-TR" sz="900" dirty="0" err="1">
                <a:ea typeface="ＭＳ Ｐゴシック" charset="0"/>
              </a:rPr>
              <a:t>Pandian</a:t>
            </a:r>
            <a:r>
              <a:rPr lang="tr-TR" sz="900" dirty="0">
                <a:ea typeface="ＭＳ Ｐゴシック" charset="0"/>
              </a:rPr>
              <a:t> RU. </a:t>
            </a:r>
            <a:r>
              <a:rPr lang="tr-TR" sz="900" i="1" dirty="0" err="1">
                <a:ea typeface="ＭＳ Ｐゴシック" charset="0"/>
              </a:rPr>
              <a:t>Maturitas</a:t>
            </a:r>
            <a:r>
              <a:rPr lang="tr-TR" sz="900" dirty="0">
                <a:ea typeface="ＭＳ Ｐゴシック" charset="0"/>
              </a:rPr>
              <a:t> 2009</a:t>
            </a:r>
          </a:p>
        </p:txBody>
      </p:sp>
      <p:sp>
        <p:nvSpPr>
          <p:cNvPr id="13" name="Line 7"/>
          <p:cNvSpPr>
            <a:spLocks noChangeShapeType="1"/>
          </p:cNvSpPr>
          <p:nvPr/>
        </p:nvSpPr>
        <p:spPr bwMode="auto">
          <a:xfrm>
            <a:off x="468313" y="2560341"/>
            <a:ext cx="8248650" cy="0"/>
          </a:xfrm>
          <a:prstGeom prst="line">
            <a:avLst/>
          </a:prstGeom>
          <a:noFill/>
          <a:ln w="508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0" tIns="0" rIns="0" bIns="0" anchor="ctr">
            <a:spAutoFit/>
          </a:bodyPr>
          <a:lstStyle/>
          <a:p>
            <a:pPr>
              <a:defRPr/>
            </a:pPr>
            <a:endParaRPr lang="en-US" dirty="0">
              <a:latin typeface="Arial" charset="0"/>
              <a:ea typeface="ＭＳ Ｐゴシック" charset="0"/>
            </a:endParaRPr>
          </a:p>
        </p:txBody>
      </p:sp>
      <p:sp>
        <p:nvSpPr>
          <p:cNvPr id="14" name="Line 8"/>
          <p:cNvSpPr>
            <a:spLocks noChangeShapeType="1"/>
          </p:cNvSpPr>
          <p:nvPr/>
        </p:nvSpPr>
        <p:spPr bwMode="auto">
          <a:xfrm>
            <a:off x="468313" y="3063579"/>
            <a:ext cx="8248650" cy="0"/>
          </a:xfrm>
          <a:prstGeom prst="line">
            <a:avLst/>
          </a:prstGeom>
          <a:noFill/>
          <a:ln w="508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0" tIns="0" rIns="0" bIns="0" anchor="ctr">
            <a:spAutoFit/>
          </a:bodyPr>
          <a:lstStyle/>
          <a:p>
            <a:pPr>
              <a:defRPr/>
            </a:pPr>
            <a:endParaRPr lang="en-US" dirty="0">
              <a:latin typeface="Arial" charset="0"/>
              <a:ea typeface="ＭＳ Ｐゴシック" charset="0"/>
            </a:endParaRPr>
          </a:p>
        </p:txBody>
      </p:sp>
      <p:sp>
        <p:nvSpPr>
          <p:cNvPr id="15" name="Line 9"/>
          <p:cNvSpPr>
            <a:spLocks noChangeShapeType="1"/>
          </p:cNvSpPr>
          <p:nvPr/>
        </p:nvSpPr>
        <p:spPr bwMode="auto">
          <a:xfrm>
            <a:off x="468313" y="3568404"/>
            <a:ext cx="8248650" cy="0"/>
          </a:xfrm>
          <a:prstGeom prst="line">
            <a:avLst/>
          </a:prstGeom>
          <a:noFill/>
          <a:ln w="508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0" tIns="0" rIns="0" bIns="0" anchor="ctr">
            <a:spAutoFit/>
          </a:bodyPr>
          <a:lstStyle/>
          <a:p>
            <a:pPr>
              <a:defRPr/>
            </a:pPr>
            <a:endParaRPr lang="en-US" dirty="0">
              <a:latin typeface="Arial" charset="0"/>
              <a:ea typeface="ＭＳ Ｐゴシック" charset="0"/>
            </a:endParaRPr>
          </a:p>
        </p:txBody>
      </p:sp>
      <p:sp>
        <p:nvSpPr>
          <p:cNvPr id="16" name="Line 9"/>
          <p:cNvSpPr>
            <a:spLocks noChangeShapeType="1"/>
          </p:cNvSpPr>
          <p:nvPr/>
        </p:nvSpPr>
        <p:spPr bwMode="auto">
          <a:xfrm>
            <a:off x="454025" y="4360566"/>
            <a:ext cx="8248650" cy="0"/>
          </a:xfrm>
          <a:prstGeom prst="line">
            <a:avLst/>
          </a:prstGeom>
          <a:noFill/>
          <a:ln w="508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0" tIns="0" rIns="0" bIns="0" anchor="ctr">
            <a:spAutoFit/>
          </a:bodyPr>
          <a:lstStyle/>
          <a:p>
            <a:pPr>
              <a:defRPr/>
            </a:pPr>
            <a:endParaRPr lang="en-US" dirty="0">
              <a:latin typeface="Arial" charset="0"/>
              <a:ea typeface="ＭＳ Ｐゴシック" charset="0"/>
            </a:endParaRPr>
          </a:p>
        </p:txBody>
      </p:sp>
      <p:graphicFrame>
        <p:nvGraphicFramePr>
          <p:cNvPr id="17" name="Group 158"/>
          <p:cNvGraphicFramePr>
            <a:graphicFrameLocks noGrp="1"/>
          </p:cNvGraphicFramePr>
          <p:nvPr>
            <p:extLst>
              <p:ext uri="{D42A27DB-BD31-4B8C-83A1-F6EECF244321}">
                <p14:modId xmlns:p14="http://schemas.microsoft.com/office/powerpoint/2010/main" val="1425991457"/>
              </p:ext>
            </p:extLst>
          </p:nvPr>
        </p:nvGraphicFramePr>
        <p:xfrm>
          <a:off x="449090" y="1890273"/>
          <a:ext cx="8245820" cy="2198347"/>
        </p:xfrm>
        <a:graphic>
          <a:graphicData uri="http://schemas.openxmlformats.org/drawingml/2006/table">
            <a:tbl>
              <a:tblPr/>
              <a:tblGrid>
                <a:gridCol w="1022467">
                  <a:extLst>
                    <a:ext uri="{9D8B030D-6E8A-4147-A177-3AD203B41FA5}">
                      <a16:colId xmlns:a16="http://schemas.microsoft.com/office/drawing/2014/main" xmlns="" val="20000"/>
                    </a:ext>
                  </a:extLst>
                </a:gridCol>
                <a:gridCol w="1332244">
                  <a:extLst>
                    <a:ext uri="{9D8B030D-6E8A-4147-A177-3AD203B41FA5}">
                      <a16:colId xmlns:a16="http://schemas.microsoft.com/office/drawing/2014/main" xmlns="" val="20001"/>
                    </a:ext>
                  </a:extLst>
                </a:gridCol>
                <a:gridCol w="1032207">
                  <a:extLst>
                    <a:ext uri="{9D8B030D-6E8A-4147-A177-3AD203B41FA5}">
                      <a16:colId xmlns:a16="http://schemas.microsoft.com/office/drawing/2014/main" xmlns="" val="20002"/>
                    </a:ext>
                  </a:extLst>
                </a:gridCol>
                <a:gridCol w="2250875">
                  <a:extLst>
                    <a:ext uri="{9D8B030D-6E8A-4147-A177-3AD203B41FA5}">
                      <a16:colId xmlns:a16="http://schemas.microsoft.com/office/drawing/2014/main" xmlns="" val="20003"/>
                    </a:ext>
                  </a:extLst>
                </a:gridCol>
                <a:gridCol w="747422">
                  <a:extLst>
                    <a:ext uri="{9D8B030D-6E8A-4147-A177-3AD203B41FA5}">
                      <a16:colId xmlns:a16="http://schemas.microsoft.com/office/drawing/2014/main" xmlns="" val="20004"/>
                    </a:ext>
                  </a:extLst>
                </a:gridCol>
                <a:gridCol w="930303">
                  <a:extLst>
                    <a:ext uri="{9D8B030D-6E8A-4147-A177-3AD203B41FA5}">
                      <a16:colId xmlns:a16="http://schemas.microsoft.com/office/drawing/2014/main" xmlns="" val="20005"/>
                    </a:ext>
                  </a:extLst>
                </a:gridCol>
                <a:gridCol w="930302">
                  <a:extLst>
                    <a:ext uri="{9D8B030D-6E8A-4147-A177-3AD203B41FA5}">
                      <a16:colId xmlns:a16="http://schemas.microsoft.com/office/drawing/2014/main" xmlns="" val="20006"/>
                    </a:ext>
                  </a:extLst>
                </a:gridCol>
              </a:tblGrid>
              <a:tr h="320190">
                <a:tc rowSpan="2">
                  <a:txBody>
                    <a:bodyPr/>
                    <a:lstStyle/>
                    <a:p>
                      <a:pPr algn="ctr" rtl="0"/>
                      <a:r>
                        <a:rPr kumimoji="0" lang="tr-TR" sz="1200" b="1" i="0" u="none" strike="noStrike" kern="1200" cap="none" normalizeH="0" baseline="0">
                          <a:ln>
                            <a:noFill/>
                          </a:ln>
                          <a:solidFill>
                            <a:schemeClr val="bg1"/>
                          </a:solidFill>
                          <a:effectLst/>
                          <a:latin typeface="+mn-lt"/>
                          <a:ea typeface="+mn-ea"/>
                          <a:cs typeface="+mn-cs"/>
                        </a:rPr>
                        <a:t>Yazar</a:t>
                      </a:r>
                    </a:p>
                  </a:txBody>
                  <a:tcPr marL="91447" marR="91447" marT="45722" marB="45722" anchor="ctr">
                    <a:lnL cap="flat">
                      <a:noFill/>
                    </a:lnL>
                    <a:lnR w="12700" cap="flat" cmpd="sng" algn="ctr">
                      <a:solidFill>
                        <a:srgbClr val="FFDDF0"/>
                      </a:solidFill>
                      <a:prstDash val="solid"/>
                      <a:round/>
                      <a:headEnd type="none" w="med" len="med"/>
                      <a:tailEnd type="none" w="med" len="med"/>
                    </a:lnR>
                    <a:lnT w="12700" cap="flat" cmpd="sng" algn="ctr">
                      <a:noFill/>
                      <a:prstDash val="solid"/>
                      <a:round/>
                      <a:headEnd type="none" w="med" len="med"/>
                      <a:tailEnd type="none" w="med" len="med"/>
                    </a:lnT>
                    <a:lnB>
                      <a:noFill/>
                    </a:lnB>
                    <a:lnTlToBr>
                      <a:noFill/>
                    </a:lnTlToBr>
                    <a:lnBlToTr>
                      <a:noFill/>
                    </a:lnBlToTr>
                    <a:solidFill>
                      <a:schemeClr val="accent2"/>
                    </a:solidFill>
                  </a:tcPr>
                </a:tc>
                <a:tc gridSpan="3">
                  <a:txBody>
                    <a:bodyPr/>
                    <a:lstStyle/>
                    <a:p>
                      <a:pPr algn="ctr" rtl="0"/>
                      <a:r>
                        <a:rPr kumimoji="0" lang="tr-TR" sz="1200" b="1" i="0" u="none" strike="noStrike" kern="1200" cap="none" normalizeH="0" baseline="0">
                          <a:ln>
                            <a:noFill/>
                          </a:ln>
                          <a:solidFill>
                            <a:schemeClr val="bg1"/>
                          </a:solidFill>
                          <a:effectLst/>
                          <a:latin typeface="+mn-lt"/>
                          <a:ea typeface="+mn-ea"/>
                          <a:cs typeface="+mn-cs"/>
                        </a:rPr>
                        <a:t>Didrogesteron doz uygulaması</a:t>
                      </a:r>
                    </a:p>
                  </a:txBody>
                  <a:tcPr marL="91447" marR="91447" marT="45722" marB="45722" anchor="ctr">
                    <a:lnL w="12700" cap="flat" cmpd="sng" algn="ctr">
                      <a:solidFill>
                        <a:srgbClr val="FFDDF0"/>
                      </a:solidFill>
                      <a:prstDash val="solid"/>
                      <a:round/>
                      <a:headEnd type="none" w="med" len="med"/>
                      <a:tailEnd type="none" w="med" len="med"/>
                    </a:lnL>
                    <a:lnR w="12700" cap="flat" cmpd="sng" algn="ctr">
                      <a:solidFill>
                        <a:srgbClr val="FFDDF0"/>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FFDDF0"/>
                      </a:solidFill>
                      <a:prstDash val="solid"/>
                      <a:round/>
                      <a:headEnd type="none" w="med" len="med"/>
                      <a:tailEnd type="none" w="med" len="med"/>
                    </a:lnB>
                    <a:lnTlToBr>
                      <a:noFill/>
                    </a:lnTlToBr>
                    <a:lnBlToTr>
                      <a:noFill/>
                    </a:lnBlToTr>
                    <a:solidFill>
                      <a:schemeClr val="accent2"/>
                    </a:solidFill>
                  </a:tcPr>
                </a:tc>
                <a:tc hMerge="1">
                  <a:txBody>
                    <a:bodyPr/>
                    <a:lstStyle/>
                    <a:p>
                      <a:pPr algn="ctr"/>
                      <a:endParaRPr kumimoji="0" lang="en-US" sz="1600" b="1" i="0" u="none" strike="noStrike" kern="1200" cap="none" normalizeH="0" baseline="0" noProof="0" dirty="0">
                        <a:ln>
                          <a:noFill/>
                        </a:ln>
                        <a:solidFill>
                          <a:schemeClr val="bg1"/>
                        </a:solidFill>
                        <a:effectLst/>
                        <a:latin typeface="Arial" charset="0"/>
                        <a:ea typeface="+mn-ea"/>
                        <a:cs typeface="+mn-cs"/>
                      </a:endParaRPr>
                    </a:p>
                  </a:txBody>
                  <a:tcPr marL="91447" marR="91447" marT="45722" marB="45722">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a:noFill/>
                    </a:lnB>
                    <a:lnTlToBr>
                      <a:noFill/>
                    </a:lnTlToBr>
                    <a:lnBlToTr>
                      <a:noFill/>
                    </a:lnBlToTr>
                    <a:solidFill>
                      <a:srgbClr val="FF6600"/>
                    </a:solidFill>
                  </a:tcPr>
                </a:tc>
                <a:tc hMerge="1">
                  <a:txBody>
                    <a:bodyPr/>
                    <a:lstStyle/>
                    <a:p>
                      <a:endParaRPr lang="en-US"/>
                    </a:p>
                  </a:txBody>
                  <a:tcPr/>
                </a:tc>
                <a:tc gridSpan="2">
                  <a:txBody>
                    <a:bodyPr/>
                    <a:lstStyle/>
                    <a:p>
                      <a:pPr algn="ctr" rtl="0"/>
                      <a:r>
                        <a:rPr kumimoji="0" lang="tr-TR" sz="1200" b="1" i="0" u="none" strike="noStrike" kern="1200" cap="none" normalizeH="0" baseline="0">
                          <a:ln>
                            <a:noFill/>
                          </a:ln>
                          <a:solidFill>
                            <a:schemeClr val="bg1"/>
                          </a:solidFill>
                          <a:effectLst/>
                          <a:latin typeface="+mn-lt"/>
                          <a:ea typeface="+mn-ea"/>
                          <a:cs typeface="+mn-cs"/>
                        </a:rPr>
                        <a:t>Düşük oranı</a:t>
                      </a:r>
                    </a:p>
                  </a:txBody>
                  <a:tcPr marL="91447" marR="91447" marT="45722" marB="45722" anchor="ctr">
                    <a:lnL w="12700" cap="flat" cmpd="sng" algn="ctr">
                      <a:solidFill>
                        <a:srgbClr val="FFDDF0"/>
                      </a:solidFill>
                      <a:prstDash val="solid"/>
                      <a:round/>
                      <a:headEnd type="none" w="med" len="med"/>
                      <a:tailEnd type="none" w="med" len="med"/>
                    </a:lnL>
                    <a:lnR w="12700" cap="flat" cmpd="sng" algn="ctr">
                      <a:solidFill>
                        <a:srgbClr val="FFDDF0"/>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FFDDF0"/>
                      </a:solidFill>
                      <a:prstDash val="solid"/>
                      <a:round/>
                      <a:headEnd type="none" w="med" len="med"/>
                      <a:tailEnd type="none" w="med" len="med"/>
                    </a:lnB>
                    <a:lnTlToBr>
                      <a:noFill/>
                    </a:lnTlToBr>
                    <a:lnBlToTr>
                      <a:noFill/>
                    </a:lnBlToTr>
                    <a:solidFill>
                      <a:schemeClr val="accent2"/>
                    </a:solidFill>
                  </a:tcPr>
                </a:tc>
                <a:tc hMerge="1">
                  <a:txBody>
                    <a:bodyPr/>
                    <a:lstStyle/>
                    <a:p>
                      <a:pPr algn="ctr"/>
                      <a:endParaRPr kumimoji="0" lang="en-US" sz="1400" b="1" i="0" u="none" strike="noStrike" kern="1200" cap="none" normalizeH="0" baseline="0" noProof="0" dirty="0">
                        <a:ln>
                          <a:noFill/>
                        </a:ln>
                        <a:solidFill>
                          <a:schemeClr val="bg1"/>
                        </a:solidFill>
                        <a:effectLst/>
                        <a:latin typeface="Arial" charset="0"/>
                        <a:ea typeface="+mn-ea"/>
                        <a:cs typeface="+mn-cs"/>
                      </a:endParaRPr>
                    </a:p>
                  </a:txBody>
                  <a:tcPr marL="91447" marR="91447" marT="45722" marB="45722">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a:noFill/>
                    </a:lnB>
                    <a:lnTlToBr>
                      <a:noFill/>
                    </a:lnTlToBr>
                    <a:lnBlToTr>
                      <a:noFill/>
                    </a:lnBlToTr>
                    <a:solidFill>
                      <a:srgbClr val="FF6600"/>
                    </a:solidFill>
                  </a:tcPr>
                </a:tc>
                <a:tc rowSpan="2">
                  <a:txBody>
                    <a:bodyPr/>
                    <a:lstStyle/>
                    <a:p>
                      <a:pPr algn="ctr" rtl="0"/>
                      <a:r>
                        <a:rPr kumimoji="0" lang="tr-TR" sz="1200" b="1" i="0" u="none" strike="noStrike" kern="1200" cap="none" normalizeH="0" baseline="0">
                          <a:ln>
                            <a:noFill/>
                          </a:ln>
                          <a:solidFill>
                            <a:schemeClr val="bg1"/>
                          </a:solidFill>
                          <a:effectLst/>
                          <a:latin typeface="+mn-lt"/>
                          <a:ea typeface="+mn-ea"/>
                          <a:cs typeface="+mn-cs"/>
                        </a:rPr>
                        <a:t>p-değeri</a:t>
                      </a:r>
                    </a:p>
                  </a:txBody>
                  <a:tcPr marL="91447" marR="91447" marT="45722" marB="45722" anchor="ctr">
                    <a:lnL w="12700" cap="flat" cmpd="sng" algn="ctr">
                      <a:solidFill>
                        <a:srgbClr val="FFDDF0"/>
                      </a:solidFill>
                      <a:prstDash val="solid"/>
                      <a:round/>
                      <a:headEnd type="none" w="med" len="med"/>
                      <a:tailEnd type="none" w="med" len="med"/>
                    </a:lnL>
                    <a:lnR cap="flat">
                      <a:noFill/>
                    </a:lnR>
                    <a:lnT w="12700" cap="flat" cmpd="sng" algn="ctr">
                      <a:noFill/>
                      <a:prstDash val="solid"/>
                      <a:round/>
                      <a:headEnd type="none" w="med" len="med"/>
                      <a:tailEnd type="none" w="med" len="med"/>
                    </a:lnT>
                    <a:lnB>
                      <a:noFill/>
                    </a:lnB>
                    <a:lnTlToBr>
                      <a:noFill/>
                    </a:lnTlToBr>
                    <a:lnBlToTr>
                      <a:noFill/>
                    </a:lnBlToTr>
                    <a:solidFill>
                      <a:schemeClr val="accent2"/>
                    </a:solidFill>
                  </a:tcPr>
                </a:tc>
                <a:extLst>
                  <a:ext uri="{0D108BD9-81ED-4DB2-BD59-A6C34878D82A}">
                    <a16:rowId xmlns:a16="http://schemas.microsoft.com/office/drawing/2014/main" xmlns="" val="10000"/>
                  </a:ext>
                </a:extLst>
              </a:tr>
              <a:tr h="262393">
                <a:tc vMerge="1">
                  <a:txBody>
                    <a:bodyPr/>
                    <a:lstStyle/>
                    <a:p>
                      <a:endParaRPr lang="en-US"/>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tr-TR" sz="1200" b="1" i="0" u="none" strike="noStrike" kern="1200" cap="none" normalizeH="0" baseline="0">
                          <a:ln>
                            <a:noFill/>
                          </a:ln>
                          <a:solidFill>
                            <a:schemeClr val="bg1"/>
                          </a:solidFill>
                          <a:effectLst/>
                          <a:latin typeface="+mn-lt"/>
                          <a:ea typeface="+mn-ea"/>
                          <a:cs typeface="+mn-cs"/>
                        </a:rPr>
                        <a:t>40 mg'lık yükleme</a:t>
                      </a:r>
                    </a:p>
                  </a:txBody>
                  <a:tcPr marL="91447" marR="91447" marT="45722" marB="45722" anchor="ctr">
                    <a:lnL w="12700" cap="flat" cmpd="sng" algn="ctr">
                      <a:solidFill>
                        <a:srgbClr val="FFDDF0"/>
                      </a:solidFill>
                      <a:prstDash val="solid"/>
                      <a:round/>
                      <a:headEnd type="none" w="med" len="med"/>
                      <a:tailEnd type="none" w="med" len="med"/>
                    </a:lnL>
                    <a:lnR w="12700" cap="flat" cmpd="sng" algn="ctr">
                      <a:solidFill>
                        <a:srgbClr val="FFDDF0"/>
                      </a:solidFill>
                      <a:prstDash val="solid"/>
                      <a:round/>
                      <a:headEnd type="none" w="med" len="med"/>
                      <a:tailEnd type="none" w="med" len="med"/>
                    </a:lnR>
                    <a:lnT w="12700" cap="flat" cmpd="sng" algn="ctr">
                      <a:solidFill>
                        <a:srgbClr val="FFDDF0"/>
                      </a:solidFill>
                      <a:prstDash val="solid"/>
                      <a:round/>
                      <a:headEnd type="none" w="med" len="med"/>
                      <a:tailEnd type="none" w="med" len="med"/>
                    </a:lnT>
                    <a:lnB>
                      <a:noFill/>
                    </a:lnB>
                    <a:lnTlToBr>
                      <a:noFill/>
                    </a:lnTlToBr>
                    <a:lnBlToTr>
                      <a:noFill/>
                    </a:lnBlToTr>
                    <a:solidFill>
                      <a:schemeClr val="accent2"/>
                    </a:solidFill>
                  </a:tcPr>
                </a:tc>
                <a:tc>
                  <a:txBody>
                    <a:bodyPr/>
                    <a:lstStyle/>
                    <a:p>
                      <a:pPr algn="ctr" rtl="0"/>
                      <a:r>
                        <a:rPr kumimoji="0" lang="tr-TR" sz="1200" b="1" i="0" u="none" strike="noStrike" kern="1200" cap="none" normalizeH="0" baseline="0">
                          <a:ln>
                            <a:noFill/>
                          </a:ln>
                          <a:solidFill>
                            <a:schemeClr val="bg1"/>
                          </a:solidFill>
                          <a:effectLst/>
                          <a:latin typeface="+mn-lt"/>
                          <a:ea typeface="+mn-ea"/>
                          <a:cs typeface="+mn-cs"/>
                        </a:rPr>
                        <a:t>10 mg BID</a:t>
                      </a:r>
                    </a:p>
                  </a:txBody>
                  <a:tcPr marL="91447" marR="91447" marT="45722" marB="45722" anchor="ctr">
                    <a:lnL w="12700" cap="flat" cmpd="sng" algn="ctr">
                      <a:solidFill>
                        <a:srgbClr val="FFDDF0"/>
                      </a:solidFill>
                      <a:prstDash val="solid"/>
                      <a:round/>
                      <a:headEnd type="none" w="med" len="med"/>
                      <a:tailEnd type="none" w="med" len="med"/>
                    </a:lnL>
                    <a:lnR w="12700" cap="flat" cmpd="sng" algn="ctr">
                      <a:solidFill>
                        <a:srgbClr val="FFDDF0"/>
                      </a:solidFill>
                      <a:prstDash val="solid"/>
                      <a:round/>
                      <a:headEnd type="none" w="med" len="med"/>
                      <a:tailEnd type="none" w="med" len="med"/>
                    </a:lnR>
                    <a:lnT w="12700" cap="flat" cmpd="sng" algn="ctr">
                      <a:solidFill>
                        <a:srgbClr val="FFDDF0"/>
                      </a:solidFill>
                      <a:prstDash val="solid"/>
                      <a:round/>
                      <a:headEnd type="none" w="med" len="med"/>
                      <a:tailEnd type="none" w="med" len="med"/>
                    </a:lnT>
                    <a:lnB>
                      <a:noFill/>
                    </a:lnB>
                    <a:lnTlToBr>
                      <a:noFill/>
                    </a:lnTlToBr>
                    <a:lnBlToTr>
                      <a:noFill/>
                    </a:lnBlToTr>
                    <a:solidFill>
                      <a:schemeClr val="accent2"/>
                    </a:solidFill>
                  </a:tcPr>
                </a:tc>
                <a:tc>
                  <a:txBody>
                    <a:bodyPr/>
                    <a:lstStyle/>
                    <a:p>
                      <a:pPr algn="l" rtl="0"/>
                      <a:r>
                        <a:rPr kumimoji="0" lang="tr-TR" sz="1200" b="1" i="0" u="none" strike="noStrike" kern="1200" cap="none" normalizeH="0" baseline="0">
                          <a:ln>
                            <a:noFill/>
                          </a:ln>
                          <a:solidFill>
                            <a:schemeClr val="bg1"/>
                          </a:solidFill>
                          <a:effectLst/>
                          <a:latin typeface="+mn-lt"/>
                          <a:ea typeface="+mn-ea"/>
                          <a:cs typeface="+mn-cs"/>
                        </a:rPr>
                        <a:t>Tedavi süresi</a:t>
                      </a:r>
                    </a:p>
                  </a:txBody>
                  <a:tcPr marL="91447" marR="91447" marT="45722" marB="45722" anchor="ctr">
                    <a:lnL w="12700" cap="flat" cmpd="sng" algn="ctr">
                      <a:solidFill>
                        <a:srgbClr val="FFDDF0"/>
                      </a:solidFill>
                      <a:prstDash val="solid"/>
                      <a:round/>
                      <a:headEnd type="none" w="med" len="med"/>
                      <a:tailEnd type="none" w="med" len="med"/>
                    </a:lnL>
                    <a:lnR w="12700" cap="flat" cmpd="sng" algn="ctr">
                      <a:solidFill>
                        <a:srgbClr val="FFDDF0"/>
                      </a:solidFill>
                      <a:prstDash val="solid"/>
                      <a:round/>
                      <a:headEnd type="none" w="med" len="med"/>
                      <a:tailEnd type="none" w="med" len="med"/>
                    </a:lnR>
                    <a:lnT w="12700" cap="flat" cmpd="sng" algn="ctr">
                      <a:solidFill>
                        <a:srgbClr val="FFDDF0"/>
                      </a:solidFill>
                      <a:prstDash val="solid"/>
                      <a:round/>
                      <a:headEnd type="none" w="med" len="med"/>
                      <a:tailEnd type="none" w="med" len="med"/>
                    </a:lnT>
                    <a:lnB>
                      <a:noFill/>
                    </a:lnB>
                    <a:lnTlToBr>
                      <a:noFill/>
                    </a:lnTlToBr>
                    <a:lnBlToTr>
                      <a:noFill/>
                    </a:lnBlToTr>
                    <a:solidFill>
                      <a:schemeClr val="accent2"/>
                    </a:solidFill>
                  </a:tcPr>
                </a:tc>
                <a:tc>
                  <a:txBody>
                    <a:bodyPr/>
                    <a:lstStyle/>
                    <a:p>
                      <a:pPr algn="ctr" rtl="0"/>
                      <a:r>
                        <a:rPr kumimoji="0" lang="tr-TR" sz="1200" b="1" i="0" u="none" strike="noStrike" kern="1200" cap="none" normalizeH="0" baseline="0">
                          <a:ln>
                            <a:noFill/>
                          </a:ln>
                          <a:solidFill>
                            <a:schemeClr val="bg1"/>
                          </a:solidFill>
                          <a:effectLst/>
                          <a:latin typeface="+mn-lt"/>
                          <a:ea typeface="+mn-ea"/>
                          <a:cs typeface="+mn-cs"/>
                        </a:rPr>
                        <a:t>DYD</a:t>
                      </a:r>
                    </a:p>
                  </a:txBody>
                  <a:tcPr marL="91447" marR="91447" marT="45722" marB="45722" anchor="ctr">
                    <a:lnL w="12700" cap="flat" cmpd="sng" algn="ctr">
                      <a:solidFill>
                        <a:srgbClr val="FFDDF0"/>
                      </a:solidFill>
                      <a:prstDash val="solid"/>
                      <a:round/>
                      <a:headEnd type="none" w="med" len="med"/>
                      <a:tailEnd type="none" w="med" len="med"/>
                    </a:lnL>
                    <a:lnR w="12700" cap="flat" cmpd="sng" algn="ctr">
                      <a:solidFill>
                        <a:srgbClr val="FFDDF0"/>
                      </a:solidFill>
                      <a:prstDash val="solid"/>
                      <a:round/>
                      <a:headEnd type="none" w="med" len="med"/>
                      <a:tailEnd type="none" w="med" len="med"/>
                    </a:lnR>
                    <a:lnT w="12700" cap="flat" cmpd="sng" algn="ctr">
                      <a:solidFill>
                        <a:srgbClr val="FFDDF0"/>
                      </a:solidFill>
                      <a:prstDash val="solid"/>
                      <a:round/>
                      <a:headEnd type="none" w="med" len="med"/>
                      <a:tailEnd type="none" w="med" len="med"/>
                    </a:lnT>
                    <a:lnB>
                      <a:noFill/>
                    </a:lnB>
                    <a:lnTlToBr>
                      <a:noFill/>
                    </a:lnTlToBr>
                    <a:lnBlToTr>
                      <a:noFill/>
                    </a:lnBlToTr>
                    <a:solidFill>
                      <a:schemeClr val="accent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tr-TR" sz="1200" b="1" i="0" u="none" strike="noStrike" kern="1200" cap="none" normalizeH="0" baseline="0">
                          <a:ln>
                            <a:noFill/>
                          </a:ln>
                          <a:solidFill>
                            <a:schemeClr val="bg1"/>
                          </a:solidFill>
                          <a:effectLst/>
                          <a:latin typeface="+mn-lt"/>
                          <a:ea typeface="+mn-ea"/>
                          <a:cs typeface="+mn-cs"/>
                        </a:rPr>
                        <a:t>Kontrol</a:t>
                      </a:r>
                    </a:p>
                  </a:txBody>
                  <a:tcPr marL="91447" marR="91447" marT="45722" marB="45722" anchor="ctr">
                    <a:lnL w="12700" cap="flat" cmpd="sng" algn="ctr">
                      <a:solidFill>
                        <a:srgbClr val="FFDDF0"/>
                      </a:solidFill>
                      <a:prstDash val="solid"/>
                      <a:round/>
                      <a:headEnd type="none" w="med" len="med"/>
                      <a:tailEnd type="none" w="med" len="med"/>
                    </a:lnL>
                    <a:lnR w="12700" cap="flat" cmpd="sng" algn="ctr">
                      <a:solidFill>
                        <a:srgbClr val="FFDDF0"/>
                      </a:solidFill>
                      <a:prstDash val="solid"/>
                      <a:round/>
                      <a:headEnd type="none" w="med" len="med"/>
                      <a:tailEnd type="none" w="med" len="med"/>
                    </a:lnR>
                    <a:lnT w="12700" cap="flat" cmpd="sng" algn="ctr">
                      <a:solidFill>
                        <a:srgbClr val="FFDDF0"/>
                      </a:solidFill>
                      <a:prstDash val="solid"/>
                      <a:round/>
                      <a:headEnd type="none" w="med" len="med"/>
                      <a:tailEnd type="none" w="med" len="med"/>
                    </a:lnT>
                    <a:lnB>
                      <a:noFill/>
                    </a:lnB>
                    <a:lnTlToBr>
                      <a:noFill/>
                    </a:lnTlToBr>
                    <a:lnBlToTr>
                      <a:noFill/>
                    </a:lnBlToTr>
                    <a:solidFill>
                      <a:schemeClr val="accent2"/>
                    </a:solidFill>
                  </a:tcPr>
                </a:tc>
                <a:tc vMerge="1">
                  <a:txBody>
                    <a:bodyPr/>
                    <a:lstStyle/>
                    <a:p>
                      <a:endParaRPr lang="en-US"/>
                    </a:p>
                  </a:txBody>
                  <a:tcPr/>
                </a:tc>
                <a:extLst>
                  <a:ext uri="{0D108BD9-81ED-4DB2-BD59-A6C34878D82A}">
                    <a16:rowId xmlns:a16="http://schemas.microsoft.com/office/drawing/2014/main" xmlns="" val="10001"/>
                  </a:ext>
                </a:extLst>
              </a:tr>
              <a:tr h="518203">
                <a:tc>
                  <a:txBody>
                    <a:bodyPr/>
                    <a:lstStyle/>
                    <a:p>
                      <a:pPr algn="l" rtl="0"/>
                      <a:r>
                        <a:rPr lang="tr-TR" sz="1200" dirty="0" err="1">
                          <a:ea typeface="ヒラギノ角ゴ Pro W3"/>
                          <a:cs typeface="ヒラギノ角ゴ Pro W3"/>
                        </a:rPr>
                        <a:t>Omar</a:t>
                      </a:r>
                      <a:endParaRPr lang="tr-TR" sz="1200" baseline="30000" dirty="0">
                        <a:ea typeface="ヒラギノ角ゴ Pro W3"/>
                        <a:cs typeface="ヒラギノ角ゴ Pro W3"/>
                      </a:endParaRPr>
                    </a:p>
                  </a:txBody>
                  <a:tcPr marL="91447" marR="91447" marT="45722" marB="45722" anchor="ctr">
                    <a:lnL cap="flat">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a:noFill/>
                    </a:lnTlToBr>
                    <a:lnBlToTr>
                      <a:noFill/>
                    </a:lnBlToTr>
                    <a:solidFill>
                      <a:srgbClr val="C5EEFF">
                        <a:alpha val="49804"/>
                      </a:srgbClr>
                    </a:solidFill>
                  </a:tcPr>
                </a:tc>
                <a:tc>
                  <a:txBody>
                    <a:bodyPr/>
                    <a:lstStyle/>
                    <a:p>
                      <a:pPr algn="ctr" rtl="0"/>
                      <a:r>
                        <a:rPr lang="tr-TR" sz="1200"/>
                        <a:t>Var</a:t>
                      </a:r>
                    </a:p>
                  </a:txBody>
                  <a:tcPr marL="91447" marR="91447" marT="45722" marB="4572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a:noFill/>
                    </a:lnTlToBr>
                    <a:lnBlToTr>
                      <a:noFill/>
                    </a:lnBlToTr>
                    <a:solidFill>
                      <a:srgbClr val="C5EEFF">
                        <a:alpha val="49804"/>
                      </a:srgbClr>
                    </a:solidFill>
                  </a:tcPr>
                </a:tc>
                <a:tc>
                  <a:txBody>
                    <a:bodyPr/>
                    <a:lstStyle/>
                    <a:p>
                      <a:pPr algn="ctr" rtl="0"/>
                      <a:r>
                        <a:rPr lang="tr-TR" sz="1200"/>
                        <a:t>Var</a:t>
                      </a:r>
                    </a:p>
                  </a:txBody>
                  <a:tcPr marL="91447" marR="91447" marT="45722" marB="4572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a:noFill/>
                    </a:lnTlToBr>
                    <a:lnBlToTr>
                      <a:noFill/>
                    </a:lnBlToTr>
                    <a:solidFill>
                      <a:srgbClr val="C5EEFF">
                        <a:alpha val="49804"/>
                      </a:srgbClr>
                    </a:solidFill>
                  </a:tcPr>
                </a:tc>
                <a:tc>
                  <a:txBody>
                    <a:bodyPr/>
                    <a:lstStyle/>
                    <a:p>
                      <a:pPr algn="l" rtl="0"/>
                      <a:r>
                        <a:rPr lang="tr-TR" sz="1200"/>
                        <a:t>Kanama durdurulana kadar</a:t>
                      </a:r>
                    </a:p>
                  </a:txBody>
                  <a:tcPr marL="91447" marR="91447" marT="45722" marB="4572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a:noFill/>
                    </a:lnTlToBr>
                    <a:lnBlToTr>
                      <a:noFill/>
                    </a:lnBlToTr>
                    <a:solidFill>
                      <a:srgbClr val="C5EEFF">
                        <a:alpha val="49804"/>
                      </a:srgbClr>
                    </a:solidFill>
                  </a:tcPr>
                </a:tc>
                <a:tc>
                  <a:txBody>
                    <a:bodyPr/>
                    <a:lstStyle/>
                    <a:p>
                      <a:pPr algn="ctr" rtl="0"/>
                      <a:r>
                        <a:rPr lang="tr-TR" sz="1200"/>
                        <a:t> %4,1</a:t>
                      </a:r>
                    </a:p>
                  </a:txBody>
                  <a:tcPr marL="91447" marR="91447" marT="45722" marB="4572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a:noFill/>
                    </a:lnTlToBr>
                    <a:lnBlToTr>
                      <a:noFill/>
                    </a:lnBlToTr>
                    <a:solidFill>
                      <a:srgbClr val="C5EEFF">
                        <a:alpha val="49804"/>
                      </a:srgbClr>
                    </a:solidFill>
                  </a:tcPr>
                </a:tc>
                <a:tc>
                  <a:txBody>
                    <a:bodyPr/>
                    <a:lstStyle/>
                    <a:p>
                      <a:pPr algn="ctr" rtl="0"/>
                      <a:r>
                        <a:rPr lang="tr-TR" sz="1200"/>
                        <a:t>%13,8</a:t>
                      </a:r>
                    </a:p>
                  </a:txBody>
                  <a:tcPr marL="91447" marR="91447" marT="45722" marB="4572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a:noFill/>
                    </a:lnTlToBr>
                    <a:lnBlToTr>
                      <a:noFill/>
                    </a:lnBlToTr>
                    <a:solidFill>
                      <a:srgbClr val="C5EEFF">
                        <a:alpha val="49804"/>
                      </a:srgb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r-TR" sz="1200" kern="1200">
                          <a:solidFill>
                            <a:schemeClr val="tx1"/>
                          </a:solidFill>
                          <a:latin typeface="+mn-lt"/>
                          <a:ea typeface="+mn-ea"/>
                          <a:cs typeface="+mn-cs"/>
                        </a:rPr>
                        <a:t>p=0.037</a:t>
                      </a:r>
                    </a:p>
                  </a:txBody>
                  <a:tcPr marL="91447" marR="91447" marT="45722" marB="45722" anchor="ctr">
                    <a:lnL w="12700" cap="flat" cmpd="sng" algn="ctr">
                      <a:noFill/>
                      <a:prstDash val="solid"/>
                      <a:round/>
                      <a:headEnd type="none" w="med" len="med"/>
                      <a:tailEnd type="none" w="med" len="med"/>
                    </a:lnL>
                    <a:lnR cap="flat">
                      <a:noFill/>
                    </a:lnR>
                    <a:lnT>
                      <a:noFill/>
                    </a:lnT>
                    <a:lnB w="12700" cap="flat" cmpd="sng" algn="ctr">
                      <a:noFill/>
                      <a:prstDash val="solid"/>
                      <a:round/>
                      <a:headEnd type="none" w="med" len="med"/>
                      <a:tailEnd type="none" w="med" len="med"/>
                    </a:lnB>
                    <a:lnTlToBr>
                      <a:noFill/>
                    </a:lnTlToBr>
                    <a:lnBlToTr>
                      <a:noFill/>
                    </a:lnBlToTr>
                    <a:solidFill>
                      <a:srgbClr val="C5EEFF">
                        <a:alpha val="49804"/>
                      </a:srgbClr>
                    </a:solidFill>
                  </a:tcPr>
                </a:tc>
                <a:extLst>
                  <a:ext uri="{0D108BD9-81ED-4DB2-BD59-A6C34878D82A}">
                    <a16:rowId xmlns:a16="http://schemas.microsoft.com/office/drawing/2014/main" xmlns="" val="10002"/>
                  </a:ext>
                </a:extLst>
              </a:tr>
              <a:tr h="510748">
                <a:tc>
                  <a:txBody>
                    <a:bodyPr/>
                    <a:lstStyle/>
                    <a:p>
                      <a:pPr algn="l" rtl="0"/>
                      <a:r>
                        <a:rPr lang="tr-TR" sz="1200" dirty="0"/>
                        <a:t>El-</a:t>
                      </a:r>
                      <a:r>
                        <a:rPr lang="tr-TR" sz="1200" dirty="0" err="1"/>
                        <a:t>Zibdeh</a:t>
                      </a:r>
                      <a:endParaRPr lang="tr-TR" sz="1200" baseline="30000" dirty="0"/>
                    </a:p>
                  </a:txBody>
                  <a:tcPr marL="91447" marR="91447" marT="45722" marB="45722" anchor="ctr">
                    <a:lnL cap="flat">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FFDDF0">
                        <a:alpha val="49804"/>
                      </a:srgbClr>
                    </a:solidFill>
                  </a:tcPr>
                </a:tc>
                <a:tc>
                  <a:txBody>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lang="tr-TR" sz="1200">
                          <a:ea typeface="+mn-ea"/>
                        </a:rPr>
                        <a:t>Yok</a:t>
                      </a:r>
                    </a:p>
                  </a:txBody>
                  <a:tcPr marL="91447" marR="91447" marT="45722" marB="4572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FFDDF0">
                        <a:alpha val="49804"/>
                      </a:srgbClr>
                    </a:solidFill>
                  </a:tcPr>
                </a:tc>
                <a:tc>
                  <a:txBody>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lang="tr-TR" sz="1200"/>
                        <a:t>Var</a:t>
                      </a:r>
                    </a:p>
                  </a:txBody>
                  <a:tcPr marL="91447" marR="91447" marT="45722" marB="4572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FFDDF0">
                        <a:alpha val="49804"/>
                      </a:srgbClr>
                    </a:solidFill>
                  </a:tcPr>
                </a:tc>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tr-TR" sz="1200">
                          <a:ea typeface="+mn-ea"/>
                        </a:rPr>
                        <a:t>Kanama durdurulduktan 1 hafta sonra</a:t>
                      </a:r>
                    </a:p>
                  </a:txBody>
                  <a:tcPr marL="91447" marR="91447" marT="45722" marB="4572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FFDDF0">
                        <a:alpha val="49804"/>
                      </a:srgb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r-TR" sz="1200" kern="1200">
                          <a:solidFill>
                            <a:schemeClr val="tx1"/>
                          </a:solidFill>
                          <a:latin typeface="+mn-lt"/>
                          <a:ea typeface="+mn-ea"/>
                          <a:cs typeface="+mn-cs"/>
                        </a:rPr>
                        <a:t>%17.5</a:t>
                      </a:r>
                    </a:p>
                  </a:txBody>
                  <a:tcPr marL="91447" marR="91447" marT="45722" marB="4572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FFDDF0">
                        <a:alpha val="49804"/>
                      </a:srgb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r-TR" sz="1200" kern="1200">
                          <a:solidFill>
                            <a:schemeClr val="tx1"/>
                          </a:solidFill>
                          <a:latin typeface="+mn-lt"/>
                          <a:ea typeface="+mn-ea"/>
                          <a:cs typeface="+mn-cs"/>
                        </a:rPr>
                        <a:t>%25.0</a:t>
                      </a:r>
                    </a:p>
                  </a:txBody>
                  <a:tcPr marL="91447" marR="91447" marT="45722" marB="4572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FFDDF0">
                        <a:alpha val="49804"/>
                      </a:srgb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r-TR" sz="1200"/>
                        <a:t>p≤0.05 </a:t>
                      </a:r>
                    </a:p>
                  </a:txBody>
                  <a:tcPr marL="91447" marR="91447" marT="45722" marB="45722" anchor="ctr">
                    <a:lnL w="12700" cap="flat" cmpd="sng" algn="ctr">
                      <a:noFill/>
                      <a:prstDash val="solid"/>
                      <a:round/>
                      <a:headEnd type="none" w="med" len="med"/>
                      <a:tailEnd type="none" w="med" len="med"/>
                    </a:lnL>
                    <a:lnR cap="flat">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FFDDF0">
                        <a:alpha val="49804"/>
                      </a:srgbClr>
                    </a:solidFill>
                  </a:tcPr>
                </a:tc>
                <a:extLst>
                  <a:ext uri="{0D108BD9-81ED-4DB2-BD59-A6C34878D82A}">
                    <a16:rowId xmlns:a16="http://schemas.microsoft.com/office/drawing/2014/main" xmlns="" val="10003"/>
                  </a:ext>
                </a:extLst>
              </a:tr>
              <a:tr h="57488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sz="1200" dirty="0" err="1">
                          <a:ea typeface="ヒラギノ角ゴ Pro W3"/>
                          <a:cs typeface="ヒラギノ角ゴ Pro W3"/>
                        </a:rPr>
                        <a:t>Pandian</a:t>
                      </a:r>
                      <a:endParaRPr lang="tr-TR" sz="1200" baseline="30000" dirty="0">
                        <a:ea typeface="ヒラギノ角ゴ Pro W3"/>
                        <a:cs typeface="ヒラギノ角ゴ Pro W3"/>
                      </a:endParaRPr>
                    </a:p>
                  </a:txBody>
                  <a:tcPr marL="91447" marR="91447" marT="45722" marB="45722" anchor="ctr">
                    <a:lnL cap="flat">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C5EEFF">
                        <a:alpha val="49804"/>
                      </a:srgbClr>
                    </a:solidFill>
                  </a:tcPr>
                </a:tc>
                <a:tc>
                  <a:txBody>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lang="tr-TR" sz="1200"/>
                        <a:t>Var</a:t>
                      </a:r>
                    </a:p>
                  </a:txBody>
                  <a:tcPr marL="91447" marR="91447" marT="45722" marB="4572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C5EEFF">
                        <a:alpha val="49804"/>
                      </a:srgbClr>
                    </a:solidFill>
                  </a:tcPr>
                </a:tc>
                <a:tc>
                  <a:txBody>
                    <a:bodyPr/>
                    <a:lstStyle/>
                    <a:p>
                      <a:pPr algn="ctr" rtl="0"/>
                      <a:r>
                        <a:rPr lang="tr-TR" sz="1200"/>
                        <a:t>Var</a:t>
                      </a:r>
                    </a:p>
                  </a:txBody>
                  <a:tcPr marL="91447" marR="91447" marT="45722" marB="4572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C5EEFF">
                        <a:alpha val="49804"/>
                      </a:srgbClr>
                    </a:solidFill>
                  </a:tcPr>
                </a:tc>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tr-TR" sz="1200"/>
                        <a:t>16. haftaya kadar</a:t>
                      </a:r>
                    </a:p>
                  </a:txBody>
                  <a:tcPr marL="91447" marR="91447" marT="45722" marB="4572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C5EEFF">
                        <a:alpha val="49804"/>
                      </a:srgbClr>
                    </a:solidFill>
                  </a:tcPr>
                </a:tc>
                <a:tc>
                  <a:txBody>
                    <a:bodyPr/>
                    <a:lstStyle/>
                    <a:p>
                      <a:pPr algn="ctr" rtl="0"/>
                      <a:r>
                        <a:rPr lang="tr-TR" sz="1200"/>
                        <a:t>%12,5</a:t>
                      </a:r>
                    </a:p>
                  </a:txBody>
                  <a:tcPr marL="91447" marR="91447" marT="45722" marB="4572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C5EEFF">
                        <a:alpha val="49804"/>
                      </a:srgbClr>
                    </a:solidFill>
                  </a:tcPr>
                </a:tc>
                <a:tc>
                  <a:txBody>
                    <a:bodyPr/>
                    <a:lstStyle/>
                    <a:p>
                      <a:pPr algn="ctr" rtl="0"/>
                      <a:r>
                        <a:rPr lang="tr-TR" sz="1200"/>
                        <a:t>%28,4</a:t>
                      </a:r>
                    </a:p>
                  </a:txBody>
                  <a:tcPr marL="91447" marR="91447" marT="45722" marB="4572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C5EEFF">
                        <a:alpha val="49804"/>
                      </a:srgb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tr-TR" sz="1200" dirty="0"/>
                        <a:t>p&lt;0.05 </a:t>
                      </a:r>
                    </a:p>
                  </a:txBody>
                  <a:tcPr marL="91447" marR="91447" marT="45722" marB="45722" anchor="ctr">
                    <a:lnL w="12700" cap="flat" cmpd="sng" algn="ctr">
                      <a:noFill/>
                      <a:prstDash val="solid"/>
                      <a:round/>
                      <a:headEnd type="none" w="med" len="med"/>
                      <a:tailEnd type="none" w="med" len="med"/>
                    </a:lnL>
                    <a:lnR cap="flat">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C5EEFF">
                        <a:alpha val="49804"/>
                      </a:srgbClr>
                    </a:solidFill>
                  </a:tcPr>
                </a:tc>
                <a:extLst>
                  <a:ext uri="{0D108BD9-81ED-4DB2-BD59-A6C34878D82A}">
                    <a16:rowId xmlns:a16="http://schemas.microsoft.com/office/drawing/2014/main" xmlns="" val="10004"/>
                  </a:ext>
                </a:extLst>
              </a:tr>
            </a:tbl>
          </a:graphicData>
        </a:graphic>
      </p:graphicFrame>
    </p:spTree>
    <p:extLst>
      <p:ext uri="{BB962C8B-B14F-4D97-AF65-F5344CB8AC3E}">
        <p14:creationId xmlns:p14="http://schemas.microsoft.com/office/powerpoint/2010/main" val="1108645982"/>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8" name="Chart 6"/>
          <p:cNvGraphicFramePr/>
          <p:nvPr>
            <p:extLst>
              <p:ext uri="{D42A27DB-BD31-4B8C-83A1-F6EECF244321}">
                <p14:modId xmlns:p14="http://schemas.microsoft.com/office/powerpoint/2010/main" val="646207924"/>
              </p:ext>
            </p:extLst>
          </p:nvPr>
        </p:nvGraphicFramePr>
        <p:xfrm>
          <a:off x="4507517" y="2878557"/>
          <a:ext cx="4438049" cy="291163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5" name="Chart 6"/>
          <p:cNvGraphicFramePr/>
          <p:nvPr>
            <p:extLst>
              <p:ext uri="{D42A27DB-BD31-4B8C-83A1-F6EECF244321}">
                <p14:modId xmlns:p14="http://schemas.microsoft.com/office/powerpoint/2010/main" val="272725470"/>
              </p:ext>
            </p:extLst>
          </p:nvPr>
        </p:nvGraphicFramePr>
        <p:xfrm>
          <a:off x="-58312" y="2878449"/>
          <a:ext cx="4610101" cy="2911635"/>
        </p:xfrm>
        <a:graphic>
          <a:graphicData uri="http://schemas.openxmlformats.org/drawingml/2006/chart">
            <c:chart xmlns:c="http://schemas.openxmlformats.org/drawingml/2006/chart" xmlns:r="http://schemas.openxmlformats.org/officeDocument/2006/relationships" r:id="rId4"/>
          </a:graphicData>
        </a:graphic>
      </p:graphicFrame>
      <p:sp>
        <p:nvSpPr>
          <p:cNvPr id="2" name="Title 1"/>
          <p:cNvSpPr>
            <a:spLocks noGrp="1"/>
          </p:cNvSpPr>
          <p:nvPr>
            <p:ph type="title"/>
          </p:nvPr>
        </p:nvSpPr>
        <p:spPr>
          <a:xfrm>
            <a:off x="344922" y="497369"/>
            <a:ext cx="8895080" cy="914400"/>
          </a:xfrm>
        </p:spPr>
        <p:txBody>
          <a:bodyPr>
            <a:normAutofit fontScale="90000"/>
          </a:bodyPr>
          <a:lstStyle/>
          <a:p>
            <a:pPr rtl="0"/>
            <a:r>
              <a:rPr lang="it-IT" dirty="0"/>
              <a:t/>
            </a:r>
            <a:br>
              <a:rPr lang="it-IT" dirty="0"/>
            </a:br>
            <a:r>
              <a:rPr lang="tr-TR" dirty="0"/>
              <a:t>İDYOPATİK TGK’DE </a:t>
            </a:r>
            <a:r>
              <a:rPr lang="tr-TR" spc="-50" dirty="0" err="1"/>
              <a:t>Dİdrogesteron</a:t>
            </a:r>
            <a:r>
              <a:rPr lang="tr-TR" spc="-50" dirty="0"/>
              <a:t> VE Progesteron</a:t>
            </a:r>
          </a:p>
        </p:txBody>
      </p:sp>
      <p:sp>
        <p:nvSpPr>
          <p:cNvPr id="4" name="Slide Number Placeholder 3"/>
          <p:cNvSpPr>
            <a:spLocks noGrp="1"/>
          </p:cNvSpPr>
          <p:nvPr>
            <p:ph type="sldNum" sz="quarter" idx="12"/>
          </p:nvPr>
        </p:nvSpPr>
        <p:spPr/>
        <p:txBody>
          <a:bodyPr/>
          <a:lstStyle/>
          <a:p>
            <a:pPr rtl="0"/>
            <a:fld id="{A2885E78-1F86-4A3D-9EE1-B0103B1CEF15}" type="slidenum">
              <a:rPr>
                <a:solidFill>
                  <a:srgbClr val="000000"/>
                </a:solidFill>
              </a:rPr>
              <a:pPr rtl="0"/>
              <a:t>88</a:t>
            </a:fld>
            <a:endParaRPr>
              <a:solidFill>
                <a:srgbClr val="000000"/>
              </a:solidFill>
            </a:endParaRPr>
          </a:p>
        </p:txBody>
      </p:sp>
      <p:sp>
        <p:nvSpPr>
          <p:cNvPr id="6" name="Footer Placeholder 5"/>
          <p:cNvSpPr>
            <a:spLocks noGrp="1"/>
          </p:cNvSpPr>
          <p:nvPr>
            <p:ph type="ftr" sz="quarter" idx="14"/>
          </p:nvPr>
        </p:nvSpPr>
        <p:spPr>
          <a:xfrm>
            <a:off x="419098" y="5886983"/>
            <a:ext cx="8724902" cy="365125"/>
          </a:xfrm>
        </p:spPr>
        <p:txBody>
          <a:bodyPr anchor="b"/>
          <a:lstStyle/>
          <a:p>
            <a:pPr rtl="0">
              <a:spcBef>
                <a:spcPct val="20000"/>
              </a:spcBef>
              <a:defRPr/>
            </a:pPr>
            <a:r>
              <a:rPr lang="tr-TR" sz="900" dirty="0" err="1"/>
              <a:t>Ghosh</a:t>
            </a:r>
            <a:r>
              <a:rPr lang="tr-TR" sz="900" dirty="0"/>
              <a:t> S</a:t>
            </a:r>
            <a:r>
              <a:rPr lang="tr-TR" sz="900" i="1" dirty="0"/>
              <a:t> al. J </a:t>
            </a:r>
            <a:r>
              <a:rPr lang="tr-TR" sz="900" i="1" dirty="0" err="1"/>
              <a:t>Obstet</a:t>
            </a:r>
            <a:r>
              <a:rPr lang="tr-TR" sz="900" i="1" dirty="0"/>
              <a:t> </a:t>
            </a:r>
            <a:r>
              <a:rPr lang="tr-TR" sz="900" i="1" dirty="0" err="1"/>
              <a:t>Gynaecol</a:t>
            </a:r>
            <a:r>
              <a:rPr lang="tr-TR" sz="900" i="1" dirty="0"/>
              <a:t> </a:t>
            </a:r>
            <a:r>
              <a:rPr lang="tr-TR" sz="900" i="1" dirty="0" err="1"/>
              <a:t>Res</a:t>
            </a:r>
            <a:r>
              <a:rPr lang="tr-TR" sz="900" i="1" dirty="0"/>
              <a:t> </a:t>
            </a:r>
            <a:r>
              <a:rPr lang="tr-TR" sz="900" dirty="0"/>
              <a:t>2014;40(7):1871–1876</a:t>
            </a:r>
          </a:p>
        </p:txBody>
      </p:sp>
      <p:sp>
        <p:nvSpPr>
          <p:cNvPr id="10" name="Rectangle 3"/>
          <p:cNvSpPr txBox="1">
            <a:spLocks noChangeArrowheads="1"/>
          </p:cNvSpPr>
          <p:nvPr/>
        </p:nvSpPr>
        <p:spPr>
          <a:xfrm>
            <a:off x="501650" y="1520471"/>
            <a:ext cx="8362950" cy="731668"/>
          </a:xfrm>
          <a:prstGeom prst="roundRect">
            <a:avLst/>
          </a:prstGeom>
          <a:ln w="19050">
            <a:solidFill>
              <a:schemeClr val="accent2"/>
            </a:solidFill>
          </a:ln>
        </p:spPr>
        <p:txBody>
          <a:bodyPr lIns="72000" tIns="36000" rIns="0" bIns="36000" anchor="ctr"/>
          <a:lstStyle>
            <a:lvl1pPr marL="230400" indent="-230400" algn="l" defTabSz="914400" rtl="0" eaLnBrk="1" latinLnBrk="0" hangingPunct="1">
              <a:spcBef>
                <a:spcPts val="600"/>
              </a:spcBef>
              <a:spcAft>
                <a:spcPts val="600"/>
              </a:spcAft>
              <a:buClr>
                <a:schemeClr val="accent2"/>
              </a:buClr>
              <a:buFont typeface="Arial" panose="020B0604020202020204" pitchFamily="34" charset="0"/>
              <a:buChar char="•"/>
              <a:defRPr sz="2000" kern="1200">
                <a:solidFill>
                  <a:schemeClr val="tx1"/>
                </a:solidFill>
                <a:latin typeface="+mn-lt"/>
                <a:ea typeface="+mn-ea"/>
                <a:cs typeface="+mn-cs"/>
              </a:defRPr>
            </a:lvl1pPr>
            <a:lvl2pPr marL="432000" indent="-230400" algn="l" defTabSz="914400" rtl="0" eaLnBrk="1" latinLnBrk="0" hangingPunct="1">
              <a:spcBef>
                <a:spcPts val="600"/>
              </a:spcBef>
              <a:spcAft>
                <a:spcPts val="600"/>
              </a:spcAft>
              <a:buClr>
                <a:schemeClr val="accent2"/>
              </a:buClr>
              <a:buFont typeface="Georgia" panose="02040502050405020303" pitchFamily="18" charset="0"/>
              <a:buChar char="–"/>
              <a:defRPr sz="1800" kern="1200">
                <a:solidFill>
                  <a:schemeClr val="tx1"/>
                </a:solidFill>
                <a:latin typeface="+mn-lt"/>
                <a:ea typeface="+mn-ea"/>
                <a:cs typeface="+mn-cs"/>
              </a:defRPr>
            </a:lvl2pPr>
            <a:lvl3pPr marL="648000" indent="-228600" algn="l" defTabSz="914400" rtl="0" eaLnBrk="1" latinLnBrk="0" hangingPunct="1">
              <a:spcBef>
                <a:spcPts val="600"/>
              </a:spcBef>
              <a:spcAft>
                <a:spcPts val="600"/>
              </a:spcAft>
              <a:buClr>
                <a:schemeClr val="accent2"/>
              </a:buClr>
              <a:buFont typeface="Arial" panose="020B0604020202020204" pitchFamily="34" charset="0"/>
              <a:buChar char="•"/>
              <a:defRPr sz="1600" kern="1200">
                <a:solidFill>
                  <a:schemeClr val="tx1"/>
                </a:solidFill>
                <a:latin typeface="+mn-lt"/>
                <a:ea typeface="+mn-ea"/>
                <a:cs typeface="+mn-cs"/>
              </a:defRPr>
            </a:lvl3pPr>
            <a:lvl4pPr marL="864000" indent="-228600" algn="l" defTabSz="914400" rtl="0" eaLnBrk="1" latinLnBrk="0" hangingPunct="1">
              <a:spcBef>
                <a:spcPts val="600"/>
              </a:spcBef>
              <a:spcAft>
                <a:spcPts val="600"/>
              </a:spcAft>
              <a:buClr>
                <a:schemeClr val="accent2"/>
              </a:buClr>
              <a:buFont typeface="Georgia" panose="02040502050405020303" pitchFamily="18" charset="0"/>
              <a:buChar char="–"/>
              <a:defRPr sz="1400" kern="1200">
                <a:solidFill>
                  <a:schemeClr val="tx1"/>
                </a:solidFill>
                <a:latin typeface="+mn-lt"/>
                <a:ea typeface="+mn-ea"/>
                <a:cs typeface="+mn-cs"/>
              </a:defRPr>
            </a:lvl4pPr>
            <a:lvl5pPr marL="914400" indent="-228600" algn="l" defTabSz="914400" rtl="0" eaLnBrk="1" latinLnBrk="0" hangingPunct="1">
              <a:spcBef>
                <a:spcPts val="600"/>
              </a:spcBef>
              <a:spcAft>
                <a:spcPts val="600"/>
              </a:spcAft>
              <a:buClr>
                <a:schemeClr val="accent2"/>
              </a:buClr>
              <a:buFont typeface="Georgia" panose="02040502050405020303" pitchFamily="18" charset="0"/>
              <a:buChar char="–"/>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rtl="0">
              <a:spcBef>
                <a:spcPts val="0"/>
              </a:spcBef>
              <a:spcAft>
                <a:spcPts val="0"/>
              </a:spcAft>
              <a:buClr>
                <a:srgbClr val="FF6600"/>
              </a:buClr>
              <a:buFontTx/>
              <a:buNone/>
              <a:tabLst>
                <a:tab pos="538163" algn="l"/>
              </a:tabLst>
              <a:defRPr/>
            </a:pPr>
            <a:r>
              <a:rPr lang="tr-TR" sz="1400" b="1">
                <a:solidFill>
                  <a:schemeClr val="accent2"/>
                </a:solidFill>
              </a:rPr>
              <a:t>Ghosh </a:t>
            </a:r>
            <a:r>
              <a:rPr lang="tr-TR" sz="1400" b="1" i="1">
                <a:solidFill>
                  <a:schemeClr val="accent2"/>
                </a:solidFill>
              </a:rPr>
              <a:t>et al. </a:t>
            </a:r>
            <a:r>
              <a:rPr lang="tr-TR" sz="1400" b="1">
                <a:solidFill>
                  <a:schemeClr val="accent2"/>
                </a:solidFill>
              </a:rPr>
              <a:t>2014 </a:t>
            </a:r>
          </a:p>
          <a:p>
            <a:pPr rtl="0">
              <a:spcBef>
                <a:spcPts val="0"/>
              </a:spcBef>
              <a:spcAft>
                <a:spcPts val="0"/>
              </a:spcAft>
              <a:tabLst>
                <a:tab pos="538163" algn="l"/>
              </a:tabLst>
              <a:defRPr/>
            </a:pPr>
            <a:r>
              <a:rPr lang="tr-TR" sz="1200" spc="-10"/>
              <a:t>≥3 idiyopatik düşük geçirmiş kadınlar ile gerçekleştirilen prospektif, randomize ve tek-kör karşılaştırmalı çalışma</a:t>
            </a:r>
          </a:p>
          <a:p>
            <a:pPr rtl="0">
              <a:spcBef>
                <a:spcPts val="0"/>
              </a:spcBef>
              <a:spcAft>
                <a:spcPts val="0"/>
              </a:spcAft>
              <a:tabLst>
                <a:tab pos="538163" algn="l"/>
              </a:tabLst>
              <a:defRPr/>
            </a:pPr>
            <a:r>
              <a:rPr lang="tr-TR" sz="1200" spc="-10"/>
              <a:t>Gebelik 7-8. haftalarda doğrulandıktan sonra başlatılan 4 haftalık tedavi, gestasyonun 12. haftasına kadar devam etmiştir.</a:t>
            </a:r>
          </a:p>
        </p:txBody>
      </p:sp>
      <p:sp>
        <p:nvSpPr>
          <p:cNvPr id="11" name="Rectangle 3"/>
          <p:cNvSpPr txBox="1">
            <a:spLocks noChangeArrowheads="1"/>
          </p:cNvSpPr>
          <p:nvPr/>
        </p:nvSpPr>
        <p:spPr bwMode="gray">
          <a:xfrm>
            <a:off x="5264550" y="5078459"/>
            <a:ext cx="3695701" cy="901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a:defRPr sz="2200">
                <a:solidFill>
                  <a:schemeClr val="tx1"/>
                </a:solidFill>
                <a:latin typeface="Arial" pitchFamily="34" charset="0"/>
              </a:defRPr>
            </a:lvl1pPr>
            <a:lvl2pPr marL="742950" indent="-285750">
              <a:defRPr sz="2000">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sz="1600">
                <a:solidFill>
                  <a:schemeClr val="tx1"/>
                </a:solidFill>
                <a:latin typeface="Arial" pitchFamily="34" charset="0"/>
              </a:defRPr>
            </a:lvl4pPr>
            <a:lvl5pPr marL="2057400" indent="-228600">
              <a:defRPr sz="1600">
                <a:solidFill>
                  <a:schemeClr val="tx1"/>
                </a:solidFill>
                <a:latin typeface="Arial" pitchFamily="34" charset="0"/>
              </a:defRPr>
            </a:lvl5pPr>
            <a:lvl6pPr marL="2514600" indent="-228600" eaLnBrk="0" hangingPunct="0">
              <a:defRPr sz="1600">
                <a:solidFill>
                  <a:schemeClr val="tx1"/>
                </a:solidFill>
                <a:latin typeface="Arial" pitchFamily="34" charset="0"/>
              </a:defRPr>
            </a:lvl6pPr>
            <a:lvl7pPr marL="2971800" indent="-228600" eaLnBrk="0" hangingPunct="0">
              <a:defRPr sz="1600">
                <a:solidFill>
                  <a:schemeClr val="tx1"/>
                </a:solidFill>
                <a:latin typeface="Arial" pitchFamily="34" charset="0"/>
              </a:defRPr>
            </a:lvl7pPr>
            <a:lvl8pPr marL="3429000" indent="-228600" eaLnBrk="0" hangingPunct="0">
              <a:defRPr sz="1600">
                <a:solidFill>
                  <a:schemeClr val="tx1"/>
                </a:solidFill>
                <a:latin typeface="Arial" pitchFamily="34" charset="0"/>
              </a:defRPr>
            </a:lvl8pPr>
            <a:lvl9pPr marL="3886200" indent="-228600" eaLnBrk="0" hangingPunct="0">
              <a:defRPr sz="1600">
                <a:solidFill>
                  <a:schemeClr val="tx1"/>
                </a:solidFill>
                <a:latin typeface="Arial" pitchFamily="34" charset="0"/>
              </a:defRPr>
            </a:lvl9pPr>
          </a:lstStyle>
          <a:p>
            <a:pPr>
              <a:lnSpc>
                <a:spcPct val="95000"/>
              </a:lnSpc>
              <a:spcBef>
                <a:spcPct val="30000"/>
              </a:spcBef>
              <a:spcAft>
                <a:spcPct val="20000"/>
              </a:spcAft>
              <a:buClr>
                <a:schemeClr val="tx1"/>
              </a:buClr>
              <a:buSzPct val="110000"/>
            </a:pPr>
            <a:endParaRPr lang="de-DE" altLang="en-US" sz="1600" b="1" dirty="0">
              <a:solidFill>
                <a:srgbClr val="FF6600"/>
              </a:solidFill>
            </a:endParaRPr>
          </a:p>
        </p:txBody>
      </p:sp>
      <p:graphicFrame>
        <p:nvGraphicFramePr>
          <p:cNvPr id="12" name="Table 11"/>
          <p:cNvGraphicFramePr>
            <a:graphicFrameLocks noGrp="1"/>
          </p:cNvGraphicFramePr>
          <p:nvPr>
            <p:extLst>
              <p:ext uri="{D42A27DB-BD31-4B8C-83A1-F6EECF244321}">
                <p14:modId xmlns:p14="http://schemas.microsoft.com/office/powerpoint/2010/main" val="2189900704"/>
              </p:ext>
            </p:extLst>
          </p:nvPr>
        </p:nvGraphicFramePr>
        <p:xfrm>
          <a:off x="522288" y="2382838"/>
          <a:ext cx="8321674" cy="304800"/>
        </p:xfrm>
        <a:graphic>
          <a:graphicData uri="http://schemas.openxmlformats.org/drawingml/2006/table">
            <a:tbl>
              <a:tblPr firstRow="1" bandRow="1">
                <a:tableStyleId>{5C22544A-7EE6-4342-B048-85BDC9FD1C3A}</a:tableStyleId>
              </a:tblPr>
              <a:tblGrid>
                <a:gridCol w="4160837">
                  <a:extLst>
                    <a:ext uri="{9D8B030D-6E8A-4147-A177-3AD203B41FA5}">
                      <a16:colId xmlns:a16="http://schemas.microsoft.com/office/drawing/2014/main" xmlns="" val="20000"/>
                    </a:ext>
                  </a:extLst>
                </a:gridCol>
                <a:gridCol w="4160837">
                  <a:extLst>
                    <a:ext uri="{9D8B030D-6E8A-4147-A177-3AD203B41FA5}">
                      <a16:colId xmlns:a16="http://schemas.microsoft.com/office/drawing/2014/main" xmlns="" val="20001"/>
                    </a:ext>
                  </a:extLst>
                </a:gridCol>
              </a:tblGrid>
              <a:tr h="0">
                <a:tc>
                  <a:txBody>
                    <a:bodyPr/>
                    <a:lstStyle/>
                    <a:p>
                      <a:pPr algn="ctr" rtl="0"/>
                      <a:r>
                        <a:rPr lang="tr-TR" sz="1400" b="1" kern="1200">
                          <a:solidFill>
                            <a:schemeClr val="bg1"/>
                          </a:solidFill>
                          <a:latin typeface="+mn-lt"/>
                          <a:ea typeface="+mn-ea"/>
                          <a:cs typeface="+mn-cs"/>
                        </a:rPr>
                        <a:t>Uteroplasental kan akımı</a:t>
                      </a:r>
                    </a:p>
                  </a:txBody>
                  <a:tcPr>
                    <a:solidFill>
                      <a:schemeClr val="accent2"/>
                    </a:solidFill>
                  </a:tcPr>
                </a:tc>
                <a:tc>
                  <a:txBody>
                    <a:bodyPr/>
                    <a:lstStyle/>
                    <a:p>
                      <a:pPr algn="ctr" rtl="0"/>
                      <a:r>
                        <a:rPr lang="tr-TR" sz="1400" b="1">
                          <a:solidFill>
                            <a:schemeClr val="bg1"/>
                          </a:solidFill>
                          <a:latin typeface="+mn-lt"/>
                        </a:rPr>
                        <a:t>Düşük oranı</a:t>
                      </a:r>
                    </a:p>
                  </a:txBody>
                  <a:tcPr>
                    <a:solidFill>
                      <a:schemeClr val="accent2"/>
                    </a:solidFill>
                  </a:tcPr>
                </a:tc>
                <a:extLst>
                  <a:ext uri="{0D108BD9-81ED-4DB2-BD59-A6C34878D82A}">
                    <a16:rowId xmlns:a16="http://schemas.microsoft.com/office/drawing/2014/main" xmlns="" val="10000"/>
                  </a:ext>
                </a:extLst>
              </a:tr>
            </a:tbl>
          </a:graphicData>
        </a:graphic>
      </p:graphicFrame>
      <p:sp>
        <p:nvSpPr>
          <p:cNvPr id="15" name="Rounded Rectangle 14"/>
          <p:cNvSpPr/>
          <p:nvPr/>
        </p:nvSpPr>
        <p:spPr>
          <a:xfrm>
            <a:off x="1607251" y="5489869"/>
            <a:ext cx="5929498" cy="396000"/>
          </a:xfrm>
          <a:prstGeom prst="roundRect">
            <a:avLst/>
          </a:prstGeom>
          <a:solidFill>
            <a:schemeClr val="accent6"/>
          </a:solidFill>
        </p:spPr>
        <p:txBody>
          <a:bodyPr wrap="square" lIns="0" rIns="0" anchor="ctr">
            <a:noAutofit/>
          </a:bodyPr>
          <a:lstStyle/>
          <a:p>
            <a:pPr algn="ctr" rtl="0"/>
            <a:r>
              <a:rPr lang="tr-TR" sz="1200" b="1" spc="-20">
                <a:solidFill>
                  <a:schemeClr val="bg1"/>
                </a:solidFill>
              </a:rPr>
              <a:t>Pik sistolik kan akım hızı didrogesteron tedavisinden sonra anlamlı düzeyde artarken, mikronize progesteron ile anlamlı olmayan bir artış görülmüştür</a:t>
            </a:r>
          </a:p>
        </p:txBody>
      </p:sp>
      <p:sp>
        <p:nvSpPr>
          <p:cNvPr id="17" name="Rechteck 2"/>
          <p:cNvSpPr/>
          <p:nvPr/>
        </p:nvSpPr>
        <p:spPr>
          <a:xfrm rot="16200000">
            <a:off x="-983033" y="3859293"/>
            <a:ext cx="2905679" cy="261610"/>
          </a:xfrm>
          <a:prstGeom prst="rect">
            <a:avLst/>
          </a:prstGeom>
        </p:spPr>
        <p:txBody>
          <a:bodyPr wrap="square">
            <a:spAutoFit/>
          </a:bodyPr>
          <a:lstStyle/>
          <a:p>
            <a:pPr algn="ctr" rtl="0"/>
            <a:r>
              <a:rPr lang="tr-TR" sz="1100" b="1"/>
              <a:t>Pik sistolik kan akım hızı, ±SD</a:t>
            </a:r>
          </a:p>
        </p:txBody>
      </p:sp>
      <p:grpSp>
        <p:nvGrpSpPr>
          <p:cNvPr id="18" name="Group 17"/>
          <p:cNvGrpSpPr/>
          <p:nvPr/>
        </p:nvGrpSpPr>
        <p:grpSpPr>
          <a:xfrm>
            <a:off x="3218027" y="2892089"/>
            <a:ext cx="798782" cy="339275"/>
            <a:chOff x="1620744" y="3068431"/>
            <a:chExt cx="493100" cy="242706"/>
          </a:xfrm>
        </p:grpSpPr>
        <p:cxnSp>
          <p:nvCxnSpPr>
            <p:cNvPr id="19" name="Straight Connector 18"/>
            <p:cNvCxnSpPr/>
            <p:nvPr/>
          </p:nvCxnSpPr>
          <p:spPr bwMode="auto">
            <a:xfrm>
              <a:off x="1620744" y="3231182"/>
              <a:ext cx="493100" cy="0"/>
            </a:xfrm>
            <a:prstGeom prst="line">
              <a:avLst/>
            </a:prstGeom>
            <a:solidFill>
              <a:schemeClr val="tx2"/>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20" name="Group 19"/>
            <p:cNvGrpSpPr/>
            <p:nvPr/>
          </p:nvGrpSpPr>
          <p:grpSpPr>
            <a:xfrm>
              <a:off x="1622214" y="3068431"/>
              <a:ext cx="491630" cy="242706"/>
              <a:chOff x="1622214" y="3068431"/>
              <a:chExt cx="491630" cy="242706"/>
            </a:xfrm>
          </p:grpSpPr>
          <p:sp>
            <p:nvSpPr>
              <p:cNvPr id="21" name="TextBox 20"/>
              <p:cNvSpPr txBox="1"/>
              <p:nvPr/>
            </p:nvSpPr>
            <p:spPr>
              <a:xfrm>
                <a:off x="1678196" y="3068431"/>
                <a:ext cx="362376" cy="176138"/>
              </a:xfrm>
              <a:prstGeom prst="rect">
                <a:avLst/>
              </a:prstGeom>
              <a:noFill/>
            </p:spPr>
            <p:txBody>
              <a:bodyPr wrap="none" rtlCol="0">
                <a:spAutoFit/>
              </a:bodyPr>
              <a:lstStyle/>
              <a:p>
                <a:pPr rtl="0"/>
                <a:r>
                  <a:rPr lang="tr-TR" sz="1000"/>
                  <a:t>p&lt;0.01</a:t>
                </a:r>
              </a:p>
            </p:txBody>
          </p:sp>
          <p:cxnSp>
            <p:nvCxnSpPr>
              <p:cNvPr id="22" name="Straight Connector 21"/>
              <p:cNvCxnSpPr/>
              <p:nvPr/>
            </p:nvCxnSpPr>
            <p:spPr bwMode="auto">
              <a:xfrm flipV="1">
                <a:off x="1622214" y="3230356"/>
                <a:ext cx="0" cy="80781"/>
              </a:xfrm>
              <a:prstGeom prst="line">
                <a:avLst/>
              </a:prstGeom>
              <a:solidFill>
                <a:schemeClr val="tx2"/>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 name="Straight Connector 22"/>
              <p:cNvCxnSpPr/>
              <p:nvPr/>
            </p:nvCxnSpPr>
            <p:spPr bwMode="auto">
              <a:xfrm flipV="1">
                <a:off x="2113844" y="3228657"/>
                <a:ext cx="0" cy="80781"/>
              </a:xfrm>
              <a:prstGeom prst="line">
                <a:avLst/>
              </a:prstGeom>
              <a:solidFill>
                <a:schemeClr val="tx2"/>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grpSp>
        <p:nvGrpSpPr>
          <p:cNvPr id="24" name="Group 23"/>
          <p:cNvGrpSpPr/>
          <p:nvPr/>
        </p:nvGrpSpPr>
        <p:grpSpPr>
          <a:xfrm>
            <a:off x="1369426" y="3183347"/>
            <a:ext cx="792000" cy="294764"/>
            <a:chOff x="1613647" y="3127067"/>
            <a:chExt cx="516367" cy="215444"/>
          </a:xfrm>
        </p:grpSpPr>
        <p:cxnSp>
          <p:nvCxnSpPr>
            <p:cNvPr id="25" name="Straight Connector 24"/>
            <p:cNvCxnSpPr/>
            <p:nvPr/>
          </p:nvCxnSpPr>
          <p:spPr bwMode="auto">
            <a:xfrm>
              <a:off x="1613647" y="3258298"/>
              <a:ext cx="516367" cy="0"/>
            </a:xfrm>
            <a:prstGeom prst="line">
              <a:avLst/>
            </a:prstGeom>
            <a:solidFill>
              <a:schemeClr val="tx2"/>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26" name="Group 25"/>
            <p:cNvGrpSpPr/>
            <p:nvPr/>
          </p:nvGrpSpPr>
          <p:grpSpPr>
            <a:xfrm>
              <a:off x="1617790" y="3127067"/>
              <a:ext cx="510672" cy="215444"/>
              <a:chOff x="1617790" y="3127067"/>
              <a:chExt cx="510672" cy="215444"/>
            </a:xfrm>
          </p:grpSpPr>
          <p:sp>
            <p:nvSpPr>
              <p:cNvPr id="27" name="TextBox 26"/>
              <p:cNvSpPr txBox="1"/>
              <p:nvPr/>
            </p:nvSpPr>
            <p:spPr>
              <a:xfrm>
                <a:off x="1769988" y="3127067"/>
                <a:ext cx="293671" cy="215444"/>
              </a:xfrm>
              <a:prstGeom prst="rect">
                <a:avLst/>
              </a:prstGeom>
              <a:noFill/>
            </p:spPr>
            <p:txBody>
              <a:bodyPr wrap="none" rtlCol="0">
                <a:spAutoFit/>
              </a:bodyPr>
              <a:lstStyle/>
              <a:p>
                <a:pPr rtl="0"/>
                <a:r>
                  <a:rPr lang="tr-TR" sz="800"/>
                  <a:t>ns</a:t>
                </a:r>
              </a:p>
            </p:txBody>
          </p:sp>
          <p:cxnSp>
            <p:nvCxnSpPr>
              <p:cNvPr id="28" name="Straight Connector 27"/>
              <p:cNvCxnSpPr/>
              <p:nvPr/>
            </p:nvCxnSpPr>
            <p:spPr bwMode="auto">
              <a:xfrm flipV="1">
                <a:off x="1617790" y="3261059"/>
                <a:ext cx="0" cy="80781"/>
              </a:xfrm>
              <a:prstGeom prst="line">
                <a:avLst/>
              </a:prstGeom>
              <a:solidFill>
                <a:schemeClr val="tx2"/>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9" name="Straight Connector 28"/>
              <p:cNvCxnSpPr/>
              <p:nvPr/>
            </p:nvCxnSpPr>
            <p:spPr bwMode="auto">
              <a:xfrm flipV="1">
                <a:off x="2128462" y="3259319"/>
                <a:ext cx="0" cy="80781"/>
              </a:xfrm>
              <a:prstGeom prst="line">
                <a:avLst/>
              </a:prstGeom>
              <a:solidFill>
                <a:schemeClr val="tx2"/>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sp>
        <p:nvSpPr>
          <p:cNvPr id="32" name="TextBox 31"/>
          <p:cNvSpPr txBox="1"/>
          <p:nvPr/>
        </p:nvSpPr>
        <p:spPr>
          <a:xfrm>
            <a:off x="1043700" y="2747522"/>
            <a:ext cx="1838965" cy="246221"/>
          </a:xfrm>
          <a:prstGeom prst="rect">
            <a:avLst/>
          </a:prstGeom>
          <a:noFill/>
        </p:spPr>
        <p:txBody>
          <a:bodyPr wrap="none" rtlCol="0">
            <a:spAutoFit/>
          </a:bodyPr>
          <a:lstStyle/>
          <a:p>
            <a:pPr rtl="0"/>
            <a:r>
              <a:rPr lang="tr-TR" sz="1000"/>
              <a:t>Başlangıç (7 haftalık gestasyon)</a:t>
            </a:r>
          </a:p>
        </p:txBody>
      </p:sp>
      <p:sp>
        <p:nvSpPr>
          <p:cNvPr id="33" name="TextBox 32"/>
          <p:cNvSpPr txBox="1"/>
          <p:nvPr/>
        </p:nvSpPr>
        <p:spPr>
          <a:xfrm>
            <a:off x="3096985" y="2744703"/>
            <a:ext cx="1555234" cy="246221"/>
          </a:xfrm>
          <a:prstGeom prst="rect">
            <a:avLst/>
          </a:prstGeom>
          <a:noFill/>
        </p:spPr>
        <p:txBody>
          <a:bodyPr wrap="none" rtlCol="0">
            <a:spAutoFit/>
          </a:bodyPr>
          <a:lstStyle/>
          <a:p>
            <a:pPr rtl="0"/>
            <a:r>
              <a:rPr lang="tr-TR" sz="1000"/>
              <a:t>4 haftalık tedavi sonrasında</a:t>
            </a:r>
          </a:p>
        </p:txBody>
      </p:sp>
      <p:sp>
        <p:nvSpPr>
          <p:cNvPr id="34" name="Rectangle 33"/>
          <p:cNvSpPr/>
          <p:nvPr/>
        </p:nvSpPr>
        <p:spPr bwMode="auto">
          <a:xfrm>
            <a:off x="944395" y="2770566"/>
            <a:ext cx="180000" cy="180000"/>
          </a:xfrm>
          <a:prstGeom prst="rect">
            <a:avLst/>
          </a:prstGeom>
          <a:pattFill prst="ltHorz">
            <a:fgClr>
              <a:schemeClr val="bg1">
                <a:lumMod val="50000"/>
              </a:schemeClr>
            </a:fgClr>
            <a:bgClr>
              <a:schemeClr val="bg1"/>
            </a:bgClr>
          </a:pattFill>
          <a:ln w="127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spAutoFit/>
          </a:bodyPr>
          <a:lstStyle/>
          <a:p>
            <a:pPr marL="0" marR="0" indent="0" algn="ctr" defTabSz="914400" rtl="0" eaLnBrk="1" fontAlgn="base" latinLnBrk="0" hangingPunct="1">
              <a:lnSpc>
                <a:spcPct val="100000"/>
              </a:lnSpc>
              <a:spcBef>
                <a:spcPct val="50000"/>
              </a:spcBef>
              <a:spcAft>
                <a:spcPct val="50000"/>
              </a:spcAft>
              <a:buClrTx/>
              <a:buSzTx/>
              <a:buFontTx/>
              <a:buNone/>
              <a:tabLst/>
            </a:pPr>
            <a:endParaRPr kumimoji="0" lang="en-GB" sz="2000" b="0" i="0" u="none" strike="noStrike" cap="none" normalizeH="0" baseline="0" dirty="0">
              <a:ln>
                <a:noFill/>
              </a:ln>
              <a:solidFill>
                <a:schemeClr val="tx1"/>
              </a:solidFill>
              <a:effectLst/>
              <a:latin typeface="Arial" charset="0"/>
            </a:endParaRPr>
          </a:p>
        </p:txBody>
      </p:sp>
      <p:sp>
        <p:nvSpPr>
          <p:cNvPr id="36" name="Rectangle 35"/>
          <p:cNvSpPr/>
          <p:nvPr/>
        </p:nvSpPr>
        <p:spPr bwMode="auto">
          <a:xfrm>
            <a:off x="2960019" y="2770566"/>
            <a:ext cx="180000" cy="180000"/>
          </a:xfrm>
          <a:prstGeom prst="rect">
            <a:avLst/>
          </a:prstGeom>
          <a:solidFill>
            <a:schemeClr val="bg1">
              <a:lumMod val="50000"/>
            </a:schemeClr>
          </a:solidFill>
          <a:ln w="1270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spAutoFit/>
          </a:bodyPr>
          <a:lstStyle/>
          <a:p>
            <a:pPr marL="0" marR="0" indent="0" algn="ctr" defTabSz="914400" rtl="0" eaLnBrk="1" fontAlgn="base" latinLnBrk="0" hangingPunct="1">
              <a:lnSpc>
                <a:spcPct val="100000"/>
              </a:lnSpc>
              <a:spcBef>
                <a:spcPct val="50000"/>
              </a:spcBef>
              <a:spcAft>
                <a:spcPct val="50000"/>
              </a:spcAft>
              <a:buClrTx/>
              <a:buSzTx/>
              <a:buFontTx/>
              <a:buNone/>
              <a:tabLst/>
            </a:pPr>
            <a:endParaRPr kumimoji="0" lang="en-GB" sz="2000" b="0" i="0" u="none" strike="noStrike" cap="none" normalizeH="0" baseline="0" dirty="0">
              <a:ln>
                <a:noFill/>
              </a:ln>
              <a:solidFill>
                <a:schemeClr val="tx1"/>
              </a:solidFill>
              <a:effectLst/>
              <a:latin typeface="Arial" charset="0"/>
            </a:endParaRPr>
          </a:p>
        </p:txBody>
      </p:sp>
      <p:sp>
        <p:nvSpPr>
          <p:cNvPr id="40" name="Rechteck 2"/>
          <p:cNvSpPr/>
          <p:nvPr/>
        </p:nvSpPr>
        <p:spPr>
          <a:xfrm rot="16200000">
            <a:off x="3719517" y="3826352"/>
            <a:ext cx="2140771" cy="261610"/>
          </a:xfrm>
          <a:prstGeom prst="rect">
            <a:avLst/>
          </a:prstGeom>
        </p:spPr>
        <p:txBody>
          <a:bodyPr wrap="square">
            <a:spAutoFit/>
          </a:bodyPr>
          <a:lstStyle/>
          <a:p>
            <a:pPr marL="0" indent="0" algn="ctr" rtl="0">
              <a:buNone/>
            </a:pPr>
            <a:r>
              <a:rPr lang="tr-TR" sz="1100" b="1"/>
              <a:t>Düşük oranı, %</a:t>
            </a:r>
          </a:p>
        </p:txBody>
      </p:sp>
    </p:spTree>
    <p:extLst>
      <p:ext uri="{BB962C8B-B14F-4D97-AF65-F5344CB8AC3E}">
        <p14:creationId xmlns:p14="http://schemas.microsoft.com/office/powerpoint/2010/main" val="1646945140"/>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xmlns="" id="{4764A37F-BAD3-9548-BDD1-1AB876FEA277}"/>
              </a:ext>
            </a:extLst>
          </p:cNvPr>
          <p:cNvSpPr>
            <a:spLocks noGrp="1"/>
          </p:cNvSpPr>
          <p:nvPr>
            <p:ph type="title"/>
          </p:nvPr>
        </p:nvSpPr>
        <p:spPr/>
        <p:txBody>
          <a:bodyPr>
            <a:normAutofit fontScale="90000"/>
          </a:bodyPr>
          <a:lstStyle/>
          <a:p>
            <a:pPr algn="ctr"/>
            <a:r>
              <a:rPr lang="tr-TR" dirty="0" err="1"/>
              <a:t>Abortus</a:t>
            </a:r>
            <a:r>
              <a:rPr lang="tr-TR" dirty="0"/>
              <a:t> tehdidi </a:t>
            </a:r>
            <a:r>
              <a:rPr lang="tr-TR" dirty="0" err="1"/>
              <a:t>Mikronize</a:t>
            </a:r>
            <a:r>
              <a:rPr lang="tr-TR" dirty="0"/>
              <a:t> Progesteron </a:t>
            </a:r>
            <a:r>
              <a:rPr lang="tr-TR" dirty="0" err="1"/>
              <a:t>vs</a:t>
            </a:r>
            <a:r>
              <a:rPr lang="tr-TR" dirty="0"/>
              <a:t> </a:t>
            </a:r>
            <a:r>
              <a:rPr lang="tr-TR" dirty="0" err="1"/>
              <a:t>didrogesteron</a:t>
            </a:r>
            <a:endParaRPr lang="tr-TR" dirty="0"/>
          </a:p>
        </p:txBody>
      </p:sp>
      <p:sp>
        <p:nvSpPr>
          <p:cNvPr id="3" name="Slayt Numarası Yer Tutucusu 2">
            <a:extLst>
              <a:ext uri="{FF2B5EF4-FFF2-40B4-BE49-F238E27FC236}">
                <a16:creationId xmlns:a16="http://schemas.microsoft.com/office/drawing/2014/main" xmlns="" id="{9EB9119A-E011-124A-8887-9F4C5DC26184}"/>
              </a:ext>
            </a:extLst>
          </p:cNvPr>
          <p:cNvSpPr>
            <a:spLocks noGrp="1"/>
          </p:cNvSpPr>
          <p:nvPr>
            <p:ph type="sldNum" sz="quarter" idx="12"/>
          </p:nvPr>
        </p:nvSpPr>
        <p:spPr/>
        <p:txBody>
          <a:bodyPr/>
          <a:lstStyle/>
          <a:p>
            <a:fld id="{A2885E78-1F86-4A3D-9EE1-B0103B1CEF15}" type="slidenum">
              <a:rPr lang="en-US" smtClean="0">
                <a:solidFill>
                  <a:srgbClr val="000000"/>
                </a:solidFill>
              </a:rPr>
              <a:pPr/>
              <a:t>89</a:t>
            </a:fld>
            <a:endParaRPr lang="en-US">
              <a:solidFill>
                <a:srgbClr val="000000"/>
              </a:solidFill>
            </a:endParaRPr>
          </a:p>
        </p:txBody>
      </p:sp>
      <p:sp>
        <p:nvSpPr>
          <p:cNvPr id="5" name="Alt Bilgi Yer Tutucusu 4">
            <a:extLst>
              <a:ext uri="{FF2B5EF4-FFF2-40B4-BE49-F238E27FC236}">
                <a16:creationId xmlns:a16="http://schemas.microsoft.com/office/drawing/2014/main" xmlns="" id="{186A6578-E3D5-4A44-870C-57F5614AAA45}"/>
              </a:ext>
            </a:extLst>
          </p:cNvPr>
          <p:cNvSpPr>
            <a:spLocks noGrp="1"/>
          </p:cNvSpPr>
          <p:nvPr>
            <p:ph type="ftr" sz="quarter" idx="14"/>
          </p:nvPr>
        </p:nvSpPr>
        <p:spPr>
          <a:xfrm>
            <a:off x="415658" y="6224969"/>
            <a:ext cx="6970980" cy="466027"/>
          </a:xfrm>
        </p:spPr>
        <p:txBody>
          <a:bodyPr/>
          <a:lstStyle/>
          <a:p>
            <a:r>
              <a:rPr lang="en-GB" sz="1400" b="1" dirty="0">
                <a:solidFill>
                  <a:schemeClr val="tx1"/>
                </a:solidFill>
              </a:rPr>
              <a:t>Siew JSS, </a:t>
            </a:r>
            <a:r>
              <a:rPr lang="en-GB" sz="1400" b="1" dirty="0" err="1">
                <a:solidFill>
                  <a:schemeClr val="tx1"/>
                </a:solidFill>
              </a:rPr>
              <a:t>TRoMad</a:t>
            </a:r>
            <a:r>
              <a:rPr lang="en-GB" sz="1400" b="1" dirty="0">
                <a:solidFill>
                  <a:schemeClr val="tx1"/>
                </a:solidFill>
              </a:rPr>
              <a:t>  Trial, </a:t>
            </a:r>
            <a:r>
              <a:rPr lang="en-GB" sz="1400" b="1" dirty="0" err="1">
                <a:solidFill>
                  <a:schemeClr val="tx1"/>
                </a:solidFill>
              </a:rPr>
              <a:t>Eur</a:t>
            </a:r>
            <a:r>
              <a:rPr lang="en-GB" sz="1400" b="1" dirty="0">
                <a:solidFill>
                  <a:schemeClr val="tx1"/>
                </a:solidFill>
              </a:rPr>
              <a:t> J </a:t>
            </a:r>
            <a:r>
              <a:rPr lang="en-GB" sz="1400" b="1" dirty="0" err="1">
                <a:solidFill>
                  <a:schemeClr val="tx1"/>
                </a:solidFill>
              </a:rPr>
              <a:t>Obstet</a:t>
            </a:r>
            <a:r>
              <a:rPr lang="en-GB" sz="1400" b="1" dirty="0">
                <a:solidFill>
                  <a:schemeClr val="tx1"/>
                </a:solidFill>
              </a:rPr>
              <a:t> </a:t>
            </a:r>
            <a:r>
              <a:rPr lang="en-GB" sz="1400" b="1" dirty="0" err="1">
                <a:solidFill>
                  <a:schemeClr val="tx1"/>
                </a:solidFill>
              </a:rPr>
              <a:t>Gynecol</a:t>
            </a:r>
            <a:r>
              <a:rPr lang="en-GB" sz="1400" b="1" dirty="0">
                <a:solidFill>
                  <a:schemeClr val="tx1"/>
                </a:solidFill>
              </a:rPr>
              <a:t> </a:t>
            </a:r>
            <a:r>
              <a:rPr lang="en-GB" sz="1400" b="1" dirty="0" err="1">
                <a:solidFill>
                  <a:schemeClr val="tx1"/>
                </a:solidFill>
              </a:rPr>
              <a:t>Reprod</a:t>
            </a:r>
            <a:r>
              <a:rPr lang="en-GB" sz="1400" b="1" dirty="0">
                <a:solidFill>
                  <a:schemeClr val="tx1"/>
                </a:solidFill>
              </a:rPr>
              <a:t> </a:t>
            </a:r>
            <a:r>
              <a:rPr lang="en-GB" sz="1400" b="1" dirty="0" err="1">
                <a:solidFill>
                  <a:schemeClr val="tx1"/>
                </a:solidFill>
              </a:rPr>
              <a:t>Biol</a:t>
            </a:r>
            <a:r>
              <a:rPr lang="en-GB" sz="1400" b="1" dirty="0">
                <a:solidFill>
                  <a:schemeClr val="tx1"/>
                </a:solidFill>
              </a:rPr>
              <a:t>, 2018 </a:t>
            </a:r>
          </a:p>
        </p:txBody>
      </p:sp>
      <p:sp>
        <p:nvSpPr>
          <p:cNvPr id="6" name="Metin Yer Tutucusu 5">
            <a:extLst>
              <a:ext uri="{FF2B5EF4-FFF2-40B4-BE49-F238E27FC236}">
                <a16:creationId xmlns:a16="http://schemas.microsoft.com/office/drawing/2014/main" xmlns="" id="{4BD98933-4AEE-5645-A2A3-76133FCFB9FE}"/>
              </a:ext>
            </a:extLst>
          </p:cNvPr>
          <p:cNvSpPr>
            <a:spLocks noGrp="1"/>
          </p:cNvSpPr>
          <p:nvPr>
            <p:ph type="body" sz="quarter" idx="15"/>
          </p:nvPr>
        </p:nvSpPr>
        <p:spPr>
          <a:xfrm>
            <a:off x="502920" y="5001992"/>
            <a:ext cx="8231187" cy="914399"/>
          </a:xfrm>
        </p:spPr>
        <p:txBody>
          <a:bodyPr>
            <a:noAutofit/>
          </a:bodyPr>
          <a:lstStyle/>
          <a:p>
            <a:r>
              <a:rPr lang="tr-TR" sz="1600" dirty="0"/>
              <a:t>RK çalışma 141 hastanın 118’i analize dahil edilmiş, 59 olgu oral </a:t>
            </a:r>
            <a:r>
              <a:rPr lang="tr-TR" sz="1600" dirty="0" err="1"/>
              <a:t>didrogesteron</a:t>
            </a:r>
            <a:r>
              <a:rPr lang="tr-TR" sz="1600" dirty="0"/>
              <a:t> ve 59 olgu </a:t>
            </a:r>
            <a:r>
              <a:rPr lang="tr-TR" sz="1600" dirty="0" err="1"/>
              <a:t>mikronize</a:t>
            </a:r>
            <a:r>
              <a:rPr lang="tr-TR" sz="1600" dirty="0"/>
              <a:t> </a:t>
            </a:r>
            <a:r>
              <a:rPr lang="tr-TR" sz="1600" dirty="0" err="1"/>
              <a:t>progesteron</a:t>
            </a:r>
            <a:r>
              <a:rPr lang="tr-TR" sz="1600" dirty="0"/>
              <a:t>,</a:t>
            </a:r>
          </a:p>
          <a:p>
            <a:r>
              <a:rPr lang="tr-TR" sz="1600" dirty="0"/>
              <a:t>Benzer etkinlik, </a:t>
            </a:r>
            <a:r>
              <a:rPr lang="tr-TR" sz="1600" dirty="0" err="1"/>
              <a:t>didrogesteronda</a:t>
            </a:r>
            <a:r>
              <a:rPr lang="tr-TR" sz="1600" dirty="0"/>
              <a:t> daha az yan etki</a:t>
            </a:r>
          </a:p>
          <a:p>
            <a:endParaRPr lang="tr-TR" sz="1600" dirty="0"/>
          </a:p>
        </p:txBody>
      </p:sp>
      <p:pic>
        <p:nvPicPr>
          <p:cNvPr id="8" name="Resim 7" descr="ekran görüntüsü içeren bir resim&#10;&#10;Açıklama otomatik olarak oluşturuldu">
            <a:extLst>
              <a:ext uri="{FF2B5EF4-FFF2-40B4-BE49-F238E27FC236}">
                <a16:creationId xmlns:a16="http://schemas.microsoft.com/office/drawing/2014/main" xmlns="" id="{9B1ABC2F-1EFF-2942-BBA5-95C335595652}"/>
              </a:ext>
            </a:extLst>
          </p:cNvPr>
          <p:cNvPicPr>
            <a:picLocks noChangeAspect="1"/>
          </p:cNvPicPr>
          <p:nvPr/>
        </p:nvPicPr>
        <p:blipFill rotWithShape="1">
          <a:blip r:embed="rId2">
            <a:extLst>
              <a:ext uri="{28A0092B-C50C-407E-A947-70E740481C1C}">
                <a14:useLocalDpi xmlns:a14="http://schemas.microsoft.com/office/drawing/2010/main" val="0"/>
              </a:ext>
            </a:extLst>
          </a:blip>
          <a:srcRect t="1618" b="50040"/>
          <a:stretch/>
        </p:blipFill>
        <p:spPr>
          <a:xfrm>
            <a:off x="3443" y="1728788"/>
            <a:ext cx="4684165" cy="2986087"/>
          </a:xfrm>
          <a:prstGeom prst="rect">
            <a:avLst/>
          </a:prstGeom>
        </p:spPr>
      </p:pic>
      <p:pic>
        <p:nvPicPr>
          <p:cNvPr id="9" name="Resim 8" descr="ekran görüntüsü içeren bir resim&#10;&#10;Açıklama otomatik olarak oluşturuldu">
            <a:extLst>
              <a:ext uri="{FF2B5EF4-FFF2-40B4-BE49-F238E27FC236}">
                <a16:creationId xmlns:a16="http://schemas.microsoft.com/office/drawing/2014/main" xmlns="" id="{43A1692A-B728-8F4B-9C93-B134FFE33A0F}"/>
              </a:ext>
            </a:extLst>
          </p:cNvPr>
          <p:cNvPicPr>
            <a:picLocks noChangeAspect="1"/>
          </p:cNvPicPr>
          <p:nvPr/>
        </p:nvPicPr>
        <p:blipFill rotWithShape="1">
          <a:blip r:embed="rId2">
            <a:extLst>
              <a:ext uri="{28A0092B-C50C-407E-A947-70E740481C1C}">
                <a14:useLocalDpi xmlns:a14="http://schemas.microsoft.com/office/drawing/2010/main" val="0"/>
              </a:ext>
            </a:extLst>
          </a:blip>
          <a:srcRect l="5366" t="53218" r="6581" b="3696"/>
          <a:stretch/>
        </p:blipFill>
        <p:spPr>
          <a:xfrm>
            <a:off x="4829174" y="2067111"/>
            <a:ext cx="4311383" cy="2781997"/>
          </a:xfrm>
          <a:prstGeom prst="rect">
            <a:avLst/>
          </a:prstGeom>
        </p:spPr>
      </p:pic>
    </p:spTree>
    <p:extLst>
      <p:ext uri="{BB962C8B-B14F-4D97-AF65-F5344CB8AC3E}">
        <p14:creationId xmlns:p14="http://schemas.microsoft.com/office/powerpoint/2010/main" val="368261224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pic>
        <p:nvPicPr>
          <p:cNvPr id="819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116632"/>
            <a:ext cx="9144000" cy="66247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5436096" y="6165304"/>
            <a:ext cx="3707904" cy="69269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969778595"/>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2920" y="465138"/>
            <a:ext cx="8707755" cy="914400"/>
          </a:xfrm>
        </p:spPr>
        <p:txBody>
          <a:bodyPr/>
          <a:lstStyle/>
          <a:p>
            <a:pPr algn="ctr" rtl="0"/>
            <a:r>
              <a:rPr lang="tr-TR" dirty="0"/>
              <a:t>     </a:t>
            </a:r>
            <a:r>
              <a:rPr lang="tr-TR" dirty="0" err="1"/>
              <a:t>Abortus</a:t>
            </a:r>
            <a:r>
              <a:rPr lang="tr-TR" dirty="0"/>
              <a:t> Tehdidi-</a:t>
            </a:r>
            <a:r>
              <a:rPr lang="tr-TR" dirty="0" err="1"/>
              <a:t>Didrogesteron</a:t>
            </a:r>
            <a:endParaRPr lang="tr-TR" sz="2200" dirty="0"/>
          </a:p>
        </p:txBody>
      </p:sp>
      <p:sp>
        <p:nvSpPr>
          <p:cNvPr id="4" name="Slide Number Placeholder 3"/>
          <p:cNvSpPr>
            <a:spLocks noGrp="1"/>
          </p:cNvSpPr>
          <p:nvPr>
            <p:ph type="sldNum" sz="quarter" idx="12"/>
          </p:nvPr>
        </p:nvSpPr>
        <p:spPr/>
        <p:txBody>
          <a:bodyPr/>
          <a:lstStyle/>
          <a:p>
            <a:pPr rtl="0"/>
            <a:fld id="{A2885E78-1F86-4A3D-9EE1-B0103B1CEF15}" type="slidenum">
              <a:rPr>
                <a:solidFill>
                  <a:srgbClr val="000000"/>
                </a:solidFill>
              </a:rPr>
              <a:pPr rtl="0"/>
              <a:t>90</a:t>
            </a:fld>
            <a:endParaRPr>
              <a:solidFill>
                <a:srgbClr val="000000"/>
              </a:solidFill>
            </a:endParaRPr>
          </a:p>
        </p:txBody>
      </p:sp>
      <p:sp>
        <p:nvSpPr>
          <p:cNvPr id="6" name="Footer Placeholder 5"/>
          <p:cNvSpPr>
            <a:spLocks noGrp="1"/>
          </p:cNvSpPr>
          <p:nvPr>
            <p:ph type="ftr" sz="quarter" idx="14"/>
          </p:nvPr>
        </p:nvSpPr>
        <p:spPr>
          <a:xfrm>
            <a:off x="415659" y="6224969"/>
            <a:ext cx="8324852" cy="365125"/>
          </a:xfrm>
        </p:spPr>
        <p:txBody>
          <a:bodyPr anchor="b"/>
          <a:lstStyle/>
          <a:p>
            <a:pPr rtl="0">
              <a:lnSpc>
                <a:spcPct val="95000"/>
              </a:lnSpc>
              <a:spcBef>
                <a:spcPct val="20000"/>
              </a:spcBef>
              <a:spcAft>
                <a:spcPct val="20000"/>
              </a:spcAft>
              <a:buClr>
                <a:schemeClr val="tx1"/>
              </a:buClr>
              <a:buSzPct val="110000"/>
            </a:pPr>
            <a:r>
              <a:rPr lang="tr-TR" sz="1400" b="1" dirty="0" err="1">
                <a:solidFill>
                  <a:schemeClr val="tx1"/>
                </a:solidFill>
              </a:rPr>
              <a:t>Carp</a:t>
            </a:r>
            <a:r>
              <a:rPr lang="tr-TR" sz="1400" b="1" dirty="0">
                <a:solidFill>
                  <a:schemeClr val="tx1"/>
                </a:solidFill>
              </a:rPr>
              <a:t> H. </a:t>
            </a:r>
            <a:r>
              <a:rPr lang="tr-TR" sz="1400" b="1" i="1" dirty="0" err="1">
                <a:solidFill>
                  <a:schemeClr val="tx1"/>
                </a:solidFill>
              </a:rPr>
              <a:t>Gynecol</a:t>
            </a:r>
            <a:r>
              <a:rPr lang="tr-TR" sz="1400" b="1" i="1" dirty="0">
                <a:solidFill>
                  <a:schemeClr val="tx1"/>
                </a:solidFill>
              </a:rPr>
              <a:t> </a:t>
            </a:r>
            <a:r>
              <a:rPr lang="tr-TR" sz="1400" b="1" i="1" dirty="0" err="1">
                <a:solidFill>
                  <a:schemeClr val="tx1"/>
                </a:solidFill>
              </a:rPr>
              <a:t>Endocrinol</a:t>
            </a:r>
            <a:r>
              <a:rPr lang="tr-TR" sz="1400" b="1" i="1" dirty="0">
                <a:solidFill>
                  <a:schemeClr val="tx1"/>
                </a:solidFill>
              </a:rPr>
              <a:t> </a:t>
            </a:r>
            <a:r>
              <a:rPr lang="tr-TR" sz="1400" b="1" dirty="0">
                <a:solidFill>
                  <a:schemeClr val="tx1"/>
                </a:solidFill>
              </a:rPr>
              <a:t>2012</a:t>
            </a:r>
          </a:p>
        </p:txBody>
      </p:sp>
      <p:sp>
        <p:nvSpPr>
          <p:cNvPr id="7" name="Rounded Rectangle 6"/>
          <p:cNvSpPr/>
          <p:nvPr/>
        </p:nvSpPr>
        <p:spPr>
          <a:xfrm>
            <a:off x="360815" y="4723917"/>
            <a:ext cx="8572499" cy="1498283"/>
          </a:xfrm>
          <a:prstGeom prst="roundRect">
            <a:avLst/>
          </a:prstGeom>
          <a:ln w="9525">
            <a:solidFill>
              <a:schemeClr val="accent2"/>
            </a:solidFill>
          </a:ln>
        </p:spPr>
        <p:txBody>
          <a:bodyPr wrap="square">
            <a:spAutoFit/>
          </a:bodyPr>
          <a:lstStyle/>
          <a:p>
            <a:pPr indent="-114300" rtl="0">
              <a:spcBef>
                <a:spcPts val="0"/>
              </a:spcBef>
              <a:spcAft>
                <a:spcPts val="0"/>
              </a:spcAft>
              <a:buFont typeface="Arial" pitchFamily="34" charset="0"/>
              <a:buNone/>
              <a:defRPr/>
            </a:pPr>
            <a:r>
              <a:rPr lang="tr-TR" b="1" dirty="0">
                <a:solidFill>
                  <a:schemeClr val="accent2"/>
                </a:solidFill>
                <a:ea typeface="MS PGothic" pitchFamily="34" charset="-128"/>
              </a:rPr>
              <a:t>Bulgular</a:t>
            </a:r>
          </a:p>
          <a:p>
            <a:pPr marL="284400" indent="-284400" rtl="0">
              <a:spcAft>
                <a:spcPts val="1200"/>
              </a:spcAft>
              <a:buClr>
                <a:schemeClr val="accent2"/>
              </a:buClr>
              <a:buFont typeface="Arial" panose="020B0604020202020204" pitchFamily="34" charset="0"/>
              <a:buChar char="•"/>
              <a:defRPr/>
            </a:pPr>
            <a:r>
              <a:rPr lang="tr-TR" dirty="0" err="1"/>
              <a:t>Abortus</a:t>
            </a:r>
            <a:r>
              <a:rPr lang="tr-TR" dirty="0"/>
              <a:t> oranı: Didrogesteron</a:t>
            </a:r>
            <a:r>
              <a:rPr lang="tr-TR" dirty="0">
                <a:solidFill>
                  <a:srgbClr val="D8027F"/>
                </a:solidFill>
              </a:rPr>
              <a:t>%13</a:t>
            </a:r>
            <a:r>
              <a:rPr lang="tr-TR" dirty="0"/>
              <a:t> (44/335) </a:t>
            </a:r>
            <a:r>
              <a:rPr lang="tr-TR" i="1" dirty="0"/>
              <a:t>karşısında </a:t>
            </a:r>
            <a:r>
              <a:rPr lang="tr-TR" dirty="0"/>
              <a:t>kontrol </a:t>
            </a:r>
            <a:r>
              <a:rPr lang="tr-TR" dirty="0">
                <a:solidFill>
                  <a:srgbClr val="D8027F"/>
                </a:solidFill>
              </a:rPr>
              <a:t>%24</a:t>
            </a:r>
            <a:r>
              <a:rPr lang="tr-TR" dirty="0"/>
              <a:t> (78/325) [OR 0.47, (CI = 0.31–0.7)] </a:t>
            </a:r>
          </a:p>
          <a:p>
            <a:pPr marL="284400" indent="-284400" rtl="0">
              <a:spcAft>
                <a:spcPts val="600"/>
              </a:spcAft>
              <a:buClr>
                <a:schemeClr val="accent2"/>
              </a:buClr>
              <a:buFont typeface="Arial" panose="020B0604020202020204" pitchFamily="34" charset="0"/>
              <a:buChar char="•"/>
              <a:defRPr/>
            </a:pPr>
            <a:r>
              <a:rPr lang="tr-TR" dirty="0" err="1"/>
              <a:t>Didrogesteron</a:t>
            </a:r>
            <a:r>
              <a:rPr lang="tr-TR" dirty="0"/>
              <a:t> güvenliliği: kontrollere göre herhangi bir fark yoktur</a:t>
            </a:r>
          </a:p>
        </p:txBody>
      </p:sp>
      <p:pic>
        <p:nvPicPr>
          <p:cNvPr id="3" name="Resim 2">
            <a:extLst>
              <a:ext uri="{FF2B5EF4-FFF2-40B4-BE49-F238E27FC236}">
                <a16:creationId xmlns:a16="http://schemas.microsoft.com/office/drawing/2014/main" xmlns="" id="{297D225F-EC01-D14C-A2A1-D146CC560081}"/>
              </a:ext>
            </a:extLst>
          </p:cNvPr>
          <p:cNvPicPr>
            <a:picLocks noChangeAspect="1"/>
          </p:cNvPicPr>
          <p:nvPr/>
        </p:nvPicPr>
        <p:blipFill>
          <a:blip r:embed="rId3"/>
          <a:stretch>
            <a:fillRect/>
          </a:stretch>
        </p:blipFill>
        <p:spPr>
          <a:xfrm>
            <a:off x="12200" y="1379538"/>
            <a:ext cx="8990451" cy="3043789"/>
          </a:xfrm>
          <a:prstGeom prst="rect">
            <a:avLst/>
          </a:prstGeom>
        </p:spPr>
      </p:pic>
    </p:spTree>
    <p:extLst>
      <p:ext uri="{BB962C8B-B14F-4D97-AF65-F5344CB8AC3E}">
        <p14:creationId xmlns:p14="http://schemas.microsoft.com/office/powerpoint/2010/main" val="425506291"/>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xmlns="" id="{3B78D18C-AA42-8E46-A1C6-7069C85C578C}"/>
              </a:ext>
            </a:extLst>
          </p:cNvPr>
          <p:cNvSpPr>
            <a:spLocks noGrp="1"/>
          </p:cNvSpPr>
          <p:nvPr>
            <p:ph type="title"/>
          </p:nvPr>
        </p:nvSpPr>
        <p:spPr>
          <a:xfrm>
            <a:off x="502920" y="630554"/>
            <a:ext cx="8229600" cy="748983"/>
          </a:xfrm>
        </p:spPr>
        <p:txBody>
          <a:bodyPr>
            <a:normAutofit fontScale="90000"/>
          </a:bodyPr>
          <a:lstStyle/>
          <a:p>
            <a:pPr algn="ctr"/>
            <a:r>
              <a:rPr lang="tr-TR" dirty="0" err="1"/>
              <a:t>Abortus</a:t>
            </a:r>
            <a:r>
              <a:rPr lang="tr-TR" dirty="0"/>
              <a:t> Tehdidi-Oral </a:t>
            </a:r>
            <a:r>
              <a:rPr lang="tr-TR" dirty="0" err="1"/>
              <a:t>vs</a:t>
            </a:r>
            <a:r>
              <a:rPr lang="tr-TR" dirty="0"/>
              <a:t> vajinal uygulama</a:t>
            </a:r>
          </a:p>
        </p:txBody>
      </p:sp>
      <p:sp>
        <p:nvSpPr>
          <p:cNvPr id="3" name="Slayt Numarası Yer Tutucusu 2">
            <a:extLst>
              <a:ext uri="{FF2B5EF4-FFF2-40B4-BE49-F238E27FC236}">
                <a16:creationId xmlns:a16="http://schemas.microsoft.com/office/drawing/2014/main" xmlns="" id="{2B1D97D7-F288-264F-95F0-CFCBDEB1D8E2}"/>
              </a:ext>
            </a:extLst>
          </p:cNvPr>
          <p:cNvSpPr>
            <a:spLocks noGrp="1"/>
          </p:cNvSpPr>
          <p:nvPr>
            <p:ph type="sldNum" sz="quarter" idx="12"/>
          </p:nvPr>
        </p:nvSpPr>
        <p:spPr/>
        <p:txBody>
          <a:bodyPr/>
          <a:lstStyle/>
          <a:p>
            <a:fld id="{A2885E78-1F86-4A3D-9EE1-B0103B1CEF15}" type="slidenum">
              <a:rPr lang="en-US" smtClean="0">
                <a:solidFill>
                  <a:srgbClr val="000000"/>
                </a:solidFill>
              </a:rPr>
              <a:pPr/>
              <a:t>91</a:t>
            </a:fld>
            <a:endParaRPr lang="en-US">
              <a:solidFill>
                <a:srgbClr val="000000"/>
              </a:solidFill>
            </a:endParaRPr>
          </a:p>
        </p:txBody>
      </p:sp>
      <p:sp>
        <p:nvSpPr>
          <p:cNvPr id="5" name="Alt Bilgi Yer Tutucusu 4">
            <a:extLst>
              <a:ext uri="{FF2B5EF4-FFF2-40B4-BE49-F238E27FC236}">
                <a16:creationId xmlns:a16="http://schemas.microsoft.com/office/drawing/2014/main" xmlns="" id="{2D569DEA-CF73-C148-B85C-2307FF57B599}"/>
              </a:ext>
            </a:extLst>
          </p:cNvPr>
          <p:cNvSpPr>
            <a:spLocks noGrp="1"/>
          </p:cNvSpPr>
          <p:nvPr>
            <p:ph type="ftr" sz="quarter" idx="14"/>
          </p:nvPr>
        </p:nvSpPr>
        <p:spPr>
          <a:xfrm>
            <a:off x="376236" y="6044883"/>
            <a:ext cx="4881563" cy="365125"/>
          </a:xfrm>
        </p:spPr>
        <p:txBody>
          <a:bodyPr/>
          <a:lstStyle/>
          <a:p>
            <a:r>
              <a:rPr lang="en-GB" sz="1400" b="1" dirty="0">
                <a:solidFill>
                  <a:schemeClr val="tx1"/>
                </a:solidFill>
              </a:rPr>
              <a:t>Lee, HJ, BioMed Res </a:t>
            </a:r>
            <a:r>
              <a:rPr lang="en-GB" sz="1400" b="1" dirty="0" err="1">
                <a:solidFill>
                  <a:schemeClr val="tx1"/>
                </a:solidFill>
              </a:rPr>
              <a:t>Int</a:t>
            </a:r>
            <a:r>
              <a:rPr lang="en-GB" sz="1400" b="1" dirty="0">
                <a:solidFill>
                  <a:schemeClr val="tx1"/>
                </a:solidFill>
              </a:rPr>
              <a:t>, 2017</a:t>
            </a:r>
          </a:p>
        </p:txBody>
      </p:sp>
      <p:sp>
        <p:nvSpPr>
          <p:cNvPr id="6" name="Metin Yer Tutucusu 5">
            <a:extLst>
              <a:ext uri="{FF2B5EF4-FFF2-40B4-BE49-F238E27FC236}">
                <a16:creationId xmlns:a16="http://schemas.microsoft.com/office/drawing/2014/main" xmlns="" id="{6EC3DC02-82B0-4545-856A-BF8EDE2DEF84}"/>
              </a:ext>
            </a:extLst>
          </p:cNvPr>
          <p:cNvSpPr>
            <a:spLocks noGrp="1"/>
          </p:cNvSpPr>
          <p:nvPr>
            <p:ph type="body" sz="quarter" idx="15"/>
          </p:nvPr>
        </p:nvSpPr>
        <p:spPr>
          <a:xfrm>
            <a:off x="228600" y="1757363"/>
            <a:ext cx="8772525" cy="3983577"/>
          </a:xfrm>
        </p:spPr>
        <p:txBody>
          <a:bodyPr>
            <a:normAutofit fontScale="77500" lnSpcReduction="20000"/>
          </a:bodyPr>
          <a:lstStyle/>
          <a:p>
            <a:r>
              <a:rPr lang="tr-TR" dirty="0"/>
              <a:t>913 gebeyi içeren toplam 9 çalışmanın sistematik </a:t>
            </a:r>
            <a:r>
              <a:rPr lang="tr-TR" dirty="0" err="1"/>
              <a:t>değerlemndirmesi</a:t>
            </a:r>
            <a:r>
              <a:rPr lang="tr-TR" dirty="0"/>
              <a:t>: 322 oral </a:t>
            </a:r>
            <a:r>
              <a:rPr lang="tr-TR" dirty="0" err="1"/>
              <a:t>didrogesteron</a:t>
            </a:r>
            <a:r>
              <a:rPr lang="tr-TR" dirty="0"/>
              <a:t>, 213 vajinal Progesteron ve 373 kontrol</a:t>
            </a:r>
          </a:p>
          <a:p>
            <a:r>
              <a:rPr lang="tr-TR" dirty="0"/>
              <a:t>Her 2 uygulamada kontrole göre daha az </a:t>
            </a:r>
            <a:r>
              <a:rPr lang="tr-TR" dirty="0" err="1"/>
              <a:t>abortus</a:t>
            </a:r>
            <a:r>
              <a:rPr lang="tr-TR" dirty="0"/>
              <a:t>. % 13 </a:t>
            </a:r>
            <a:r>
              <a:rPr lang="tr-TR" dirty="0" err="1"/>
              <a:t>vs</a:t>
            </a:r>
            <a:r>
              <a:rPr lang="tr-TR" dirty="0"/>
              <a:t> % 21,7</a:t>
            </a:r>
          </a:p>
          <a:p>
            <a:r>
              <a:rPr lang="tr-TR" dirty="0" err="1"/>
              <a:t>Didrogesteronda</a:t>
            </a:r>
            <a:r>
              <a:rPr lang="tr-TR" dirty="0"/>
              <a:t> kontrole göre daha az </a:t>
            </a:r>
            <a:r>
              <a:rPr lang="tr-TR" dirty="0" err="1"/>
              <a:t>abortus</a:t>
            </a:r>
            <a:r>
              <a:rPr lang="tr-TR" dirty="0"/>
              <a:t> % 11,7 </a:t>
            </a:r>
            <a:r>
              <a:rPr lang="tr-TR" dirty="0" err="1"/>
              <a:t>vs</a:t>
            </a:r>
            <a:r>
              <a:rPr lang="tr-TR" dirty="0"/>
              <a:t> % 22,6</a:t>
            </a:r>
          </a:p>
          <a:p>
            <a:r>
              <a:rPr lang="tr-TR" dirty="0"/>
              <a:t>Vajinal </a:t>
            </a:r>
            <a:r>
              <a:rPr lang="tr-TR" dirty="0" err="1"/>
              <a:t>progesteronda</a:t>
            </a:r>
            <a:r>
              <a:rPr lang="tr-TR" dirty="0"/>
              <a:t> kontrole göre daha az </a:t>
            </a:r>
            <a:r>
              <a:rPr lang="tr-TR" dirty="0" err="1"/>
              <a:t>abortus</a:t>
            </a:r>
            <a:r>
              <a:rPr lang="tr-TR" dirty="0"/>
              <a:t> % 15,3 </a:t>
            </a:r>
            <a:r>
              <a:rPr lang="tr-TR" dirty="0" err="1"/>
              <a:t>vs</a:t>
            </a:r>
            <a:r>
              <a:rPr lang="tr-TR" dirty="0"/>
              <a:t> % 20,3 (NS)</a:t>
            </a:r>
          </a:p>
          <a:p>
            <a:r>
              <a:rPr lang="tr-TR" dirty="0"/>
              <a:t>Vajinal ve oral </a:t>
            </a:r>
            <a:r>
              <a:rPr lang="tr-TR" dirty="0" err="1"/>
              <a:t>progesteron</a:t>
            </a:r>
            <a:r>
              <a:rPr lang="tr-TR" dirty="0"/>
              <a:t> arası fark yok  (Birer çalışma). Ancak daha az yan etki ve kullanım kolaylığı</a:t>
            </a:r>
          </a:p>
        </p:txBody>
      </p:sp>
    </p:spTree>
    <p:extLst>
      <p:ext uri="{BB962C8B-B14F-4D97-AF65-F5344CB8AC3E}">
        <p14:creationId xmlns:p14="http://schemas.microsoft.com/office/powerpoint/2010/main" val="2624615131"/>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çerik Yer Tutucusu 8" descr="ekran görüntüsü içeren bir resim&#10;&#10;Açıklama otomatik olarak oluşturuldu">
            <a:extLst>
              <a:ext uri="{FF2B5EF4-FFF2-40B4-BE49-F238E27FC236}">
                <a16:creationId xmlns:a16="http://schemas.microsoft.com/office/drawing/2014/main" xmlns="" id="{F2ABD82C-642F-CD4D-AD6B-CD87E4B27978}"/>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l="5578" r="19500"/>
          <a:stretch/>
        </p:blipFill>
        <p:spPr>
          <a:xfrm>
            <a:off x="0" y="2108199"/>
            <a:ext cx="8954725" cy="2900363"/>
          </a:xfrm>
        </p:spPr>
      </p:pic>
      <p:sp>
        <p:nvSpPr>
          <p:cNvPr id="4" name="Slayt Numarası Yer Tutucusu 3">
            <a:extLst>
              <a:ext uri="{FF2B5EF4-FFF2-40B4-BE49-F238E27FC236}">
                <a16:creationId xmlns:a16="http://schemas.microsoft.com/office/drawing/2014/main" xmlns="" id="{2E2CB754-EE51-C649-AE2B-87E585662339}"/>
              </a:ext>
            </a:extLst>
          </p:cNvPr>
          <p:cNvSpPr>
            <a:spLocks noGrp="1"/>
          </p:cNvSpPr>
          <p:nvPr>
            <p:ph type="sldNum" sz="quarter" idx="12"/>
          </p:nvPr>
        </p:nvSpPr>
        <p:spPr/>
        <p:txBody>
          <a:bodyPr/>
          <a:lstStyle/>
          <a:p>
            <a:fld id="{A2885E78-1F86-4A3D-9EE1-B0103B1CEF15}" type="slidenum">
              <a:rPr lang="en-US" smtClean="0">
                <a:solidFill>
                  <a:srgbClr val="000000"/>
                </a:solidFill>
              </a:rPr>
              <a:pPr/>
              <a:t>92</a:t>
            </a:fld>
            <a:endParaRPr lang="en-US">
              <a:solidFill>
                <a:srgbClr val="000000"/>
              </a:solidFill>
            </a:endParaRPr>
          </a:p>
        </p:txBody>
      </p:sp>
      <p:sp>
        <p:nvSpPr>
          <p:cNvPr id="7" name="Unvan 1">
            <a:extLst>
              <a:ext uri="{FF2B5EF4-FFF2-40B4-BE49-F238E27FC236}">
                <a16:creationId xmlns:a16="http://schemas.microsoft.com/office/drawing/2014/main" xmlns="" id="{C122AAFD-C10C-654F-9362-95559217E36D}"/>
              </a:ext>
            </a:extLst>
          </p:cNvPr>
          <p:cNvSpPr>
            <a:spLocks noGrp="1"/>
          </p:cNvSpPr>
          <p:nvPr>
            <p:ph type="title"/>
          </p:nvPr>
        </p:nvSpPr>
        <p:spPr/>
        <p:txBody>
          <a:bodyPr>
            <a:normAutofit fontScale="90000"/>
          </a:bodyPr>
          <a:lstStyle/>
          <a:p>
            <a:pPr algn="ctr"/>
            <a:r>
              <a:rPr lang="tr-TR" dirty="0" err="1"/>
              <a:t>Abortus</a:t>
            </a:r>
            <a:r>
              <a:rPr lang="tr-TR" dirty="0"/>
              <a:t> Tehdidi-Oral </a:t>
            </a:r>
            <a:r>
              <a:rPr lang="tr-TR" dirty="0" err="1"/>
              <a:t>vs</a:t>
            </a:r>
            <a:r>
              <a:rPr lang="tr-TR" dirty="0"/>
              <a:t> vajinal uygulama</a:t>
            </a:r>
          </a:p>
        </p:txBody>
      </p:sp>
      <p:sp>
        <p:nvSpPr>
          <p:cNvPr id="10" name="Alt Bilgi Yer Tutucusu 4">
            <a:extLst>
              <a:ext uri="{FF2B5EF4-FFF2-40B4-BE49-F238E27FC236}">
                <a16:creationId xmlns:a16="http://schemas.microsoft.com/office/drawing/2014/main" xmlns="" id="{63855634-0C74-FF4C-8135-A0477807B4C3}"/>
              </a:ext>
            </a:extLst>
          </p:cNvPr>
          <p:cNvSpPr>
            <a:spLocks noGrp="1"/>
          </p:cNvSpPr>
          <p:nvPr>
            <p:ph type="ftr" sz="quarter" idx="14"/>
          </p:nvPr>
        </p:nvSpPr>
        <p:spPr>
          <a:xfrm>
            <a:off x="319086" y="6325871"/>
            <a:ext cx="4881563" cy="365125"/>
          </a:xfrm>
        </p:spPr>
        <p:txBody>
          <a:bodyPr/>
          <a:lstStyle/>
          <a:p>
            <a:r>
              <a:rPr lang="en-GB" sz="1400" b="1" dirty="0">
                <a:solidFill>
                  <a:schemeClr val="tx1"/>
                </a:solidFill>
              </a:rPr>
              <a:t>Lee, HJ, BioMed Res </a:t>
            </a:r>
            <a:r>
              <a:rPr lang="en-GB" sz="1400" b="1" dirty="0" err="1">
                <a:solidFill>
                  <a:schemeClr val="tx1"/>
                </a:solidFill>
              </a:rPr>
              <a:t>Int</a:t>
            </a:r>
            <a:r>
              <a:rPr lang="en-GB" sz="1400" b="1" dirty="0">
                <a:solidFill>
                  <a:schemeClr val="tx1"/>
                </a:solidFill>
              </a:rPr>
              <a:t>, 2017</a:t>
            </a:r>
          </a:p>
        </p:txBody>
      </p:sp>
    </p:spTree>
    <p:extLst>
      <p:ext uri="{BB962C8B-B14F-4D97-AF65-F5344CB8AC3E}">
        <p14:creationId xmlns:p14="http://schemas.microsoft.com/office/powerpoint/2010/main" val="1048695802"/>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xmlns="" id="{DACEEF7A-80C2-EC4B-827A-3B65CF6A5797}"/>
              </a:ext>
            </a:extLst>
          </p:cNvPr>
          <p:cNvSpPr>
            <a:spLocks noGrp="1"/>
          </p:cNvSpPr>
          <p:nvPr>
            <p:ph type="title"/>
          </p:nvPr>
        </p:nvSpPr>
        <p:spPr/>
        <p:txBody>
          <a:bodyPr>
            <a:normAutofit fontScale="90000"/>
          </a:bodyPr>
          <a:lstStyle/>
          <a:p>
            <a:pPr algn="ctr"/>
            <a:r>
              <a:rPr lang="tr-TR" dirty="0" err="1"/>
              <a:t>Abortus</a:t>
            </a:r>
            <a:r>
              <a:rPr lang="tr-TR" dirty="0"/>
              <a:t> Tehdidi-Oral </a:t>
            </a:r>
            <a:r>
              <a:rPr lang="tr-TR" dirty="0" err="1"/>
              <a:t>vs</a:t>
            </a:r>
            <a:r>
              <a:rPr lang="tr-TR" dirty="0"/>
              <a:t> vajinal uygulama</a:t>
            </a:r>
          </a:p>
        </p:txBody>
      </p:sp>
      <p:pic>
        <p:nvPicPr>
          <p:cNvPr id="8" name="İçerik Yer Tutucusu 7" descr="ekran görüntüsü içeren bir resim&#10;&#10;Açıklama otomatik olarak oluşturuldu">
            <a:extLst>
              <a:ext uri="{FF2B5EF4-FFF2-40B4-BE49-F238E27FC236}">
                <a16:creationId xmlns:a16="http://schemas.microsoft.com/office/drawing/2014/main" xmlns="" id="{69958A49-E7E0-FB4A-BC8E-08896B837172}"/>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l="6639" r="7173" b="3203"/>
          <a:stretch/>
        </p:blipFill>
        <p:spPr>
          <a:xfrm>
            <a:off x="411480" y="922338"/>
            <a:ext cx="7786688" cy="5130515"/>
          </a:xfrm>
        </p:spPr>
      </p:pic>
      <p:sp>
        <p:nvSpPr>
          <p:cNvPr id="4" name="Slayt Numarası Yer Tutucusu 3">
            <a:extLst>
              <a:ext uri="{FF2B5EF4-FFF2-40B4-BE49-F238E27FC236}">
                <a16:creationId xmlns:a16="http://schemas.microsoft.com/office/drawing/2014/main" xmlns="" id="{84D26BC9-DEC7-8F42-AA02-47A69C07ED12}"/>
              </a:ext>
            </a:extLst>
          </p:cNvPr>
          <p:cNvSpPr>
            <a:spLocks noGrp="1"/>
          </p:cNvSpPr>
          <p:nvPr>
            <p:ph type="sldNum" sz="quarter" idx="12"/>
          </p:nvPr>
        </p:nvSpPr>
        <p:spPr/>
        <p:txBody>
          <a:bodyPr/>
          <a:lstStyle/>
          <a:p>
            <a:fld id="{A2885E78-1F86-4A3D-9EE1-B0103B1CEF15}" type="slidenum">
              <a:rPr lang="en-US" smtClean="0">
                <a:solidFill>
                  <a:srgbClr val="000000"/>
                </a:solidFill>
              </a:rPr>
              <a:pPr/>
              <a:t>93</a:t>
            </a:fld>
            <a:endParaRPr lang="en-US">
              <a:solidFill>
                <a:srgbClr val="000000"/>
              </a:solidFill>
            </a:endParaRPr>
          </a:p>
        </p:txBody>
      </p:sp>
      <p:sp>
        <p:nvSpPr>
          <p:cNvPr id="9" name="Dikdörtgen 8">
            <a:extLst>
              <a:ext uri="{FF2B5EF4-FFF2-40B4-BE49-F238E27FC236}">
                <a16:creationId xmlns:a16="http://schemas.microsoft.com/office/drawing/2014/main" xmlns="" id="{9346A076-6BE0-AE4B-8A30-2F1A35784DA1}"/>
              </a:ext>
            </a:extLst>
          </p:cNvPr>
          <p:cNvSpPr/>
          <p:nvPr/>
        </p:nvSpPr>
        <p:spPr>
          <a:xfrm>
            <a:off x="502920" y="6321664"/>
            <a:ext cx="3735318" cy="369332"/>
          </a:xfrm>
          <a:prstGeom prst="rect">
            <a:avLst/>
          </a:prstGeom>
        </p:spPr>
        <p:txBody>
          <a:bodyPr wrap="none">
            <a:spAutoFit/>
          </a:bodyPr>
          <a:lstStyle/>
          <a:p>
            <a:r>
              <a:rPr lang="en-GB" b="1" dirty="0"/>
              <a:t>Lee, HJ, BioMed Res </a:t>
            </a:r>
            <a:r>
              <a:rPr lang="en-GB" b="1" dirty="0" err="1"/>
              <a:t>Int</a:t>
            </a:r>
            <a:r>
              <a:rPr lang="en-GB" b="1" dirty="0"/>
              <a:t>, 2017</a:t>
            </a:r>
          </a:p>
        </p:txBody>
      </p:sp>
    </p:spTree>
    <p:extLst>
      <p:ext uri="{BB962C8B-B14F-4D97-AF65-F5344CB8AC3E}">
        <p14:creationId xmlns:p14="http://schemas.microsoft.com/office/powerpoint/2010/main" val="2823537269"/>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2920" y="465138"/>
            <a:ext cx="8895080" cy="914400"/>
          </a:xfrm>
        </p:spPr>
        <p:txBody>
          <a:bodyPr>
            <a:normAutofit fontScale="90000"/>
          </a:bodyPr>
          <a:lstStyle/>
          <a:p>
            <a:pPr rtl="0"/>
            <a:r>
              <a:rPr lang="tr-TR"/>
              <a:t>Düşük Tehlikesinde Progestojenler</a:t>
            </a:r>
            <a:r>
              <a:rPr lang="en-GB" altLang="en-US" dirty="0"/>
              <a:t/>
            </a:r>
            <a:br>
              <a:rPr lang="en-GB" altLang="en-US" dirty="0"/>
            </a:br>
            <a:r>
              <a:rPr lang="tr-TR"/>
              <a:t> ile İlgili Üç Sistematik Derlemenin Karşılaştırılması </a:t>
            </a:r>
          </a:p>
        </p:txBody>
      </p:sp>
      <p:sp>
        <p:nvSpPr>
          <p:cNvPr id="4" name="Slide Number Placeholder 3"/>
          <p:cNvSpPr>
            <a:spLocks noGrp="1"/>
          </p:cNvSpPr>
          <p:nvPr>
            <p:ph type="sldNum" sz="quarter" idx="12"/>
          </p:nvPr>
        </p:nvSpPr>
        <p:spPr/>
        <p:txBody>
          <a:bodyPr/>
          <a:lstStyle/>
          <a:p>
            <a:pPr rtl="0"/>
            <a:fld id="{A2885E78-1F86-4A3D-9EE1-B0103B1CEF15}" type="slidenum">
              <a:rPr>
                <a:solidFill>
                  <a:srgbClr val="000000"/>
                </a:solidFill>
              </a:rPr>
              <a:pPr rtl="0"/>
              <a:t>94</a:t>
            </a:fld>
            <a:endParaRPr>
              <a:solidFill>
                <a:srgbClr val="000000"/>
              </a:solidFill>
            </a:endParaRPr>
          </a:p>
        </p:txBody>
      </p:sp>
      <p:sp>
        <p:nvSpPr>
          <p:cNvPr id="6" name="Footer Placeholder 5"/>
          <p:cNvSpPr>
            <a:spLocks noGrp="1"/>
          </p:cNvSpPr>
          <p:nvPr>
            <p:ph type="ftr" sz="quarter" idx="14"/>
          </p:nvPr>
        </p:nvSpPr>
        <p:spPr>
          <a:xfrm>
            <a:off x="419099" y="5743575"/>
            <a:ext cx="8324852" cy="508533"/>
          </a:xfrm>
        </p:spPr>
        <p:txBody>
          <a:bodyPr anchor="b"/>
          <a:lstStyle/>
          <a:p>
            <a:pPr rtl="0">
              <a:defRPr/>
            </a:pPr>
            <a:r>
              <a:rPr lang="tr-TR" sz="900" baseline="30000">
                <a:ea typeface="ＭＳ Ｐゴシック" charset="0"/>
              </a:rPr>
              <a:t>a</a:t>
            </a:r>
            <a:r>
              <a:rPr lang="tr-TR" sz="900">
                <a:ea typeface="ＭＳ Ｐゴシック" charset="0"/>
              </a:rPr>
              <a:t>Meta-analize dahil edilen aktif ilaç ya da bir plasebo almış gönüllülerin sayısı</a:t>
            </a:r>
            <a:r>
              <a:rPr lang="en-US" sz="900" dirty="0">
                <a:ea typeface="ＭＳ Ｐゴシック" charset="0"/>
              </a:rPr>
              <a:t/>
            </a:r>
            <a:br>
              <a:rPr lang="en-US" sz="900" dirty="0">
                <a:ea typeface="ＭＳ Ｐゴシック" charset="0"/>
              </a:rPr>
            </a:br>
            <a:r>
              <a:rPr lang="tr-TR" sz="900">
                <a:ea typeface="ＭＳ Ｐゴシック" charset="0"/>
              </a:rPr>
              <a:t>.1 Wahabi HA, </a:t>
            </a:r>
            <a:r>
              <a:rPr lang="tr-TR" sz="900" i="1">
                <a:ea typeface="ＭＳ Ｐゴシック" charset="0"/>
              </a:rPr>
              <a:t>et al. Cochrane Database Syst Rev </a:t>
            </a:r>
            <a:r>
              <a:rPr lang="tr-TR" sz="900">
                <a:ea typeface="ＭＳ Ｐゴシック" charset="0"/>
              </a:rPr>
              <a:t>2007;(3):CD005943; 2. Wahabi HA, </a:t>
            </a:r>
            <a:r>
              <a:rPr lang="tr-TR" sz="900" i="1">
                <a:ea typeface="ＭＳ Ｐゴシック" charset="0"/>
              </a:rPr>
              <a:t>et al. Cochrane Database Syst Rev </a:t>
            </a:r>
            <a:r>
              <a:rPr lang="tr-TR" sz="900">
                <a:ea typeface="ＭＳ Ｐゴシック" charset="0"/>
              </a:rPr>
              <a:t>2011;(12):CD005943; 3. El-Zibdeh MY, Yousef LT. </a:t>
            </a:r>
            <a:r>
              <a:rPr lang="tr-TR" sz="900" i="1">
                <a:ea typeface="ＭＳ Ｐゴシック" charset="0"/>
              </a:rPr>
              <a:t>Maturitas</a:t>
            </a:r>
            <a:r>
              <a:rPr lang="tr-TR" sz="900">
                <a:ea typeface="ＭＳ Ｐゴシック" charset="0"/>
              </a:rPr>
              <a:t> 2009;65(Suppl 1):S43–S46; 4. Pandian RU. </a:t>
            </a:r>
            <a:r>
              <a:rPr lang="tr-TR" sz="900" i="1">
                <a:ea typeface="ＭＳ Ｐゴシック" charset="0"/>
              </a:rPr>
              <a:t>Maturitas</a:t>
            </a:r>
            <a:r>
              <a:rPr lang="tr-TR" sz="900">
                <a:ea typeface="ＭＳ Ｐゴシック" charset="0"/>
              </a:rPr>
              <a:t> 2009;65(Suppl 1):S47–S50; 5. Carp H. </a:t>
            </a:r>
            <a:r>
              <a:rPr lang="tr-TR" sz="900" i="1">
                <a:ea typeface="ＭＳ Ｐゴシック" charset="0"/>
              </a:rPr>
              <a:t>Gynecol Endocrinol </a:t>
            </a:r>
            <a:r>
              <a:rPr lang="tr-TR" sz="900">
                <a:ea typeface="ＭＳ Ｐゴシック" charset="0"/>
              </a:rPr>
              <a:t>2012;28(12):983–990</a:t>
            </a:r>
          </a:p>
        </p:txBody>
      </p:sp>
      <p:sp>
        <p:nvSpPr>
          <p:cNvPr id="13" name="Line 7"/>
          <p:cNvSpPr>
            <a:spLocks noChangeShapeType="1"/>
          </p:cNvSpPr>
          <p:nvPr/>
        </p:nvSpPr>
        <p:spPr bwMode="auto">
          <a:xfrm>
            <a:off x="468313" y="2560341"/>
            <a:ext cx="8248650" cy="0"/>
          </a:xfrm>
          <a:prstGeom prst="line">
            <a:avLst/>
          </a:prstGeom>
          <a:noFill/>
          <a:ln w="508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0" tIns="0" rIns="0" bIns="0" anchor="ctr">
            <a:spAutoFit/>
          </a:bodyPr>
          <a:lstStyle/>
          <a:p>
            <a:pPr>
              <a:defRPr/>
            </a:pPr>
            <a:endParaRPr lang="en-US" dirty="0">
              <a:latin typeface="Arial" charset="0"/>
              <a:ea typeface="ＭＳ Ｐゴシック" charset="0"/>
            </a:endParaRPr>
          </a:p>
        </p:txBody>
      </p:sp>
      <p:sp>
        <p:nvSpPr>
          <p:cNvPr id="14" name="Line 8"/>
          <p:cNvSpPr>
            <a:spLocks noChangeShapeType="1"/>
          </p:cNvSpPr>
          <p:nvPr/>
        </p:nvSpPr>
        <p:spPr bwMode="auto">
          <a:xfrm>
            <a:off x="468313" y="3063579"/>
            <a:ext cx="8248650" cy="0"/>
          </a:xfrm>
          <a:prstGeom prst="line">
            <a:avLst/>
          </a:prstGeom>
          <a:noFill/>
          <a:ln w="508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0" tIns="0" rIns="0" bIns="0" anchor="ctr">
            <a:spAutoFit/>
          </a:bodyPr>
          <a:lstStyle/>
          <a:p>
            <a:pPr>
              <a:defRPr/>
            </a:pPr>
            <a:endParaRPr lang="en-US" dirty="0">
              <a:latin typeface="Arial" charset="0"/>
              <a:ea typeface="ＭＳ Ｐゴシック" charset="0"/>
            </a:endParaRPr>
          </a:p>
        </p:txBody>
      </p:sp>
      <p:sp>
        <p:nvSpPr>
          <p:cNvPr id="15" name="Line 9"/>
          <p:cNvSpPr>
            <a:spLocks noChangeShapeType="1"/>
          </p:cNvSpPr>
          <p:nvPr/>
        </p:nvSpPr>
        <p:spPr bwMode="auto">
          <a:xfrm>
            <a:off x="468313" y="3568404"/>
            <a:ext cx="8248650" cy="0"/>
          </a:xfrm>
          <a:prstGeom prst="line">
            <a:avLst/>
          </a:prstGeom>
          <a:noFill/>
          <a:ln w="508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0" tIns="0" rIns="0" bIns="0" anchor="ctr">
            <a:spAutoFit/>
          </a:bodyPr>
          <a:lstStyle/>
          <a:p>
            <a:pPr>
              <a:defRPr/>
            </a:pPr>
            <a:endParaRPr lang="en-US" dirty="0">
              <a:latin typeface="Arial" charset="0"/>
              <a:ea typeface="ＭＳ Ｐゴシック" charset="0"/>
            </a:endParaRPr>
          </a:p>
        </p:txBody>
      </p:sp>
      <p:sp>
        <p:nvSpPr>
          <p:cNvPr id="16" name="Line 9"/>
          <p:cNvSpPr>
            <a:spLocks noChangeShapeType="1"/>
          </p:cNvSpPr>
          <p:nvPr/>
        </p:nvSpPr>
        <p:spPr bwMode="auto">
          <a:xfrm>
            <a:off x="454025" y="4360566"/>
            <a:ext cx="8248650" cy="0"/>
          </a:xfrm>
          <a:prstGeom prst="line">
            <a:avLst/>
          </a:prstGeom>
          <a:noFill/>
          <a:ln w="508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0" tIns="0" rIns="0" bIns="0" anchor="ctr">
            <a:spAutoFit/>
          </a:bodyPr>
          <a:lstStyle/>
          <a:p>
            <a:pPr>
              <a:defRPr/>
            </a:pPr>
            <a:endParaRPr lang="en-US" dirty="0">
              <a:latin typeface="Arial" charset="0"/>
              <a:ea typeface="ＭＳ Ｐゴシック" charset="0"/>
            </a:endParaRPr>
          </a:p>
        </p:txBody>
      </p:sp>
      <p:graphicFrame>
        <p:nvGraphicFramePr>
          <p:cNvPr id="17" name="Group 158"/>
          <p:cNvGraphicFramePr>
            <a:graphicFrameLocks noGrp="1"/>
          </p:cNvGraphicFramePr>
          <p:nvPr>
            <p:extLst>
              <p:ext uri="{D42A27DB-BD31-4B8C-83A1-F6EECF244321}">
                <p14:modId xmlns:p14="http://schemas.microsoft.com/office/powerpoint/2010/main" val="1615878300"/>
              </p:ext>
            </p:extLst>
          </p:nvPr>
        </p:nvGraphicFramePr>
        <p:xfrm>
          <a:off x="451876" y="1837015"/>
          <a:ext cx="8172777" cy="3462777"/>
        </p:xfrm>
        <a:graphic>
          <a:graphicData uri="http://schemas.openxmlformats.org/drawingml/2006/table">
            <a:tbl>
              <a:tblPr/>
              <a:tblGrid>
                <a:gridCol w="2724259">
                  <a:extLst>
                    <a:ext uri="{9D8B030D-6E8A-4147-A177-3AD203B41FA5}">
                      <a16:colId xmlns:a16="http://schemas.microsoft.com/office/drawing/2014/main" xmlns="" val="20000"/>
                    </a:ext>
                  </a:extLst>
                </a:gridCol>
                <a:gridCol w="2724259">
                  <a:extLst>
                    <a:ext uri="{9D8B030D-6E8A-4147-A177-3AD203B41FA5}">
                      <a16:colId xmlns:a16="http://schemas.microsoft.com/office/drawing/2014/main" xmlns="" val="20001"/>
                    </a:ext>
                  </a:extLst>
                </a:gridCol>
                <a:gridCol w="2724259">
                  <a:extLst>
                    <a:ext uri="{9D8B030D-6E8A-4147-A177-3AD203B41FA5}">
                      <a16:colId xmlns:a16="http://schemas.microsoft.com/office/drawing/2014/main" xmlns="" val="20002"/>
                    </a:ext>
                  </a:extLst>
                </a:gridCol>
              </a:tblGrid>
              <a:tr h="1154249">
                <a:tc>
                  <a:txBody>
                    <a:bodyPr/>
                    <a:lstStyle/>
                    <a:p>
                      <a:pPr algn="ctr" rtl="0"/>
                      <a:r>
                        <a:rPr kumimoji="0" lang="tr-TR" sz="1200" b="1" i="0" u="none" strike="noStrike" kern="1200" cap="none" normalizeH="0" baseline="0" dirty="0">
                          <a:ln>
                            <a:noFill/>
                          </a:ln>
                          <a:solidFill>
                            <a:schemeClr val="bg1"/>
                          </a:solidFill>
                          <a:effectLst/>
                          <a:latin typeface="+mn-lt"/>
                          <a:ea typeface="+mn-ea"/>
                          <a:cs typeface="+mn-cs"/>
                        </a:rPr>
                        <a:t>Düşük tehlikesi tedavisine yönelik </a:t>
                      </a:r>
                      <a:r>
                        <a:rPr kumimoji="0" lang="tr-TR" sz="1200" b="1" i="0" u="none" strike="noStrike" kern="1200" cap="none" normalizeH="0" baseline="0" dirty="0" err="1">
                          <a:ln>
                            <a:noFill/>
                          </a:ln>
                          <a:solidFill>
                            <a:schemeClr val="bg1"/>
                          </a:solidFill>
                          <a:effectLst/>
                          <a:latin typeface="+mn-lt"/>
                          <a:ea typeface="+mn-ea"/>
                          <a:cs typeface="+mn-cs"/>
                        </a:rPr>
                        <a:t>progestojenler</a:t>
                      </a:r>
                      <a:r>
                        <a:rPr kumimoji="0" lang="en-GB" sz="1200" b="1" i="0" u="none" strike="noStrike" kern="1200" cap="none" normalizeH="0" baseline="0" noProof="0" dirty="0">
                          <a:ln>
                            <a:noFill/>
                          </a:ln>
                          <a:solidFill>
                            <a:schemeClr val="bg1"/>
                          </a:solidFill>
                          <a:effectLst/>
                          <a:latin typeface="+mn-lt"/>
                          <a:ea typeface="+mn-ea"/>
                          <a:cs typeface="+mn-cs"/>
                        </a:rPr>
                        <a:t/>
                      </a:r>
                      <a:br>
                        <a:rPr kumimoji="0" lang="en-GB" sz="1200" b="1" i="0" u="none" strike="noStrike" kern="1200" cap="none" normalizeH="0" baseline="0" noProof="0" dirty="0">
                          <a:ln>
                            <a:noFill/>
                          </a:ln>
                          <a:solidFill>
                            <a:schemeClr val="bg1"/>
                          </a:solidFill>
                          <a:effectLst/>
                          <a:latin typeface="+mn-lt"/>
                          <a:ea typeface="+mn-ea"/>
                          <a:cs typeface="+mn-cs"/>
                        </a:rPr>
                      </a:br>
                      <a:r>
                        <a:rPr kumimoji="0" lang="tr-TR" sz="1200" b="1" i="0" u="none" strike="noStrike" kern="1200" cap="none" normalizeH="0" baseline="0" dirty="0" err="1">
                          <a:ln>
                            <a:noFill/>
                          </a:ln>
                          <a:solidFill>
                            <a:schemeClr val="bg1"/>
                          </a:solidFill>
                          <a:effectLst/>
                          <a:latin typeface="+mn-lt"/>
                          <a:ea typeface="+mn-ea"/>
                          <a:cs typeface="+mn-cs"/>
                        </a:rPr>
                        <a:t>Wahabi</a:t>
                      </a:r>
                      <a:r>
                        <a:rPr kumimoji="0" lang="tr-TR" sz="1200" b="1" i="0" u="none" strike="noStrike" kern="1200" cap="none" normalizeH="0" baseline="0" dirty="0">
                          <a:ln>
                            <a:noFill/>
                          </a:ln>
                          <a:solidFill>
                            <a:schemeClr val="bg1"/>
                          </a:solidFill>
                          <a:effectLst/>
                          <a:latin typeface="+mn-lt"/>
                          <a:ea typeface="+mn-ea"/>
                          <a:cs typeface="+mn-cs"/>
                        </a:rPr>
                        <a:t> 2007</a:t>
                      </a:r>
                      <a:r>
                        <a:rPr kumimoji="0" lang="tr-TR" sz="1200" b="1" i="0" u="none" strike="noStrike" kern="1200" cap="none" normalizeH="0" baseline="30000" dirty="0">
                          <a:ln>
                            <a:noFill/>
                          </a:ln>
                          <a:solidFill>
                            <a:schemeClr val="bg1"/>
                          </a:solidFill>
                          <a:effectLst/>
                          <a:latin typeface="+mn-lt"/>
                          <a:ea typeface="+mn-ea"/>
                          <a:cs typeface="+mn-cs"/>
                        </a:rPr>
                        <a:t>1</a:t>
                      </a:r>
                    </a:p>
                  </a:txBody>
                  <a:tcPr marL="91447" marR="91447" marT="45722" marB="45722" anchor="ctr">
                    <a:lnL cap="flat">
                      <a:noFill/>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2"/>
                    </a:solidFill>
                  </a:tcPr>
                </a:tc>
                <a:tc>
                  <a:txBody>
                    <a:bodyPr/>
                    <a:lstStyle/>
                    <a:p>
                      <a:pPr algn="ctr" rtl="0"/>
                      <a:r>
                        <a:rPr kumimoji="0" lang="tr-TR" sz="1200" b="1" i="0" u="none" strike="noStrike" kern="1200" cap="none" normalizeH="0" baseline="0">
                          <a:ln>
                            <a:noFill/>
                          </a:ln>
                          <a:solidFill>
                            <a:schemeClr val="bg1"/>
                          </a:solidFill>
                          <a:effectLst/>
                          <a:latin typeface="+mn-lt"/>
                          <a:ea typeface="+mn-ea"/>
                          <a:cs typeface="+mn-cs"/>
                        </a:rPr>
                        <a:t>Progesteron ve didrogesteron</a:t>
                      </a:r>
                      <a:r>
                        <a:rPr kumimoji="0" lang="it-IT" sz="1200" b="1" i="0" u="none" strike="noStrike" kern="1200" cap="none" normalizeH="0" baseline="0" noProof="0" dirty="0">
                          <a:ln>
                            <a:noFill/>
                          </a:ln>
                          <a:solidFill>
                            <a:schemeClr val="bg1"/>
                          </a:solidFill>
                          <a:effectLst/>
                          <a:latin typeface="+mn-lt"/>
                          <a:ea typeface="+mn-ea"/>
                          <a:cs typeface="+mn-cs"/>
                        </a:rPr>
                        <a:t/>
                      </a:r>
                      <a:br>
                        <a:rPr kumimoji="0" lang="it-IT" sz="1200" b="1" i="0" u="none" strike="noStrike" kern="1200" cap="none" normalizeH="0" baseline="0" noProof="0" dirty="0">
                          <a:ln>
                            <a:noFill/>
                          </a:ln>
                          <a:solidFill>
                            <a:schemeClr val="bg1"/>
                          </a:solidFill>
                          <a:effectLst/>
                          <a:latin typeface="+mn-lt"/>
                          <a:ea typeface="+mn-ea"/>
                          <a:cs typeface="+mn-cs"/>
                        </a:rPr>
                      </a:br>
                      <a:r>
                        <a:rPr kumimoji="0" lang="tr-TR" sz="1200" b="1" i="0" u="none" strike="noStrike" kern="1200" cap="none" normalizeH="0" baseline="0">
                          <a:ln>
                            <a:noFill/>
                          </a:ln>
                          <a:solidFill>
                            <a:schemeClr val="bg1"/>
                          </a:solidFill>
                          <a:effectLst/>
                          <a:latin typeface="+mn-lt"/>
                          <a:ea typeface="+mn-ea"/>
                          <a:cs typeface="+mn-cs"/>
                        </a:rPr>
                        <a:t>Wahabi 2011</a:t>
                      </a:r>
                      <a:r>
                        <a:rPr kumimoji="0" lang="tr-TR" sz="1200" b="1" i="0" u="none" strike="noStrike" kern="1200" cap="none" normalizeH="0" baseline="30000">
                          <a:ln>
                            <a:noFill/>
                          </a:ln>
                          <a:solidFill>
                            <a:schemeClr val="bg1"/>
                          </a:solidFill>
                          <a:effectLst/>
                          <a:latin typeface="+mn-lt"/>
                          <a:ea typeface="+mn-ea"/>
                          <a:cs typeface="+mn-cs"/>
                        </a:rPr>
                        <a:t>2</a:t>
                      </a:r>
                    </a:p>
                  </a:txBody>
                  <a:tcPr marL="91447" marR="91447" marT="45722" marB="45722"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2"/>
                    </a:solidFill>
                  </a:tcPr>
                </a:tc>
                <a:tc>
                  <a:txBody>
                    <a:bodyPr/>
                    <a:lstStyle/>
                    <a:p>
                      <a:pPr algn="ctr" rtl="0"/>
                      <a:r>
                        <a:rPr kumimoji="0" lang="tr-TR" sz="1200" b="1" i="0" u="none" strike="noStrike" kern="1200" cap="none" normalizeH="0" baseline="0">
                          <a:ln>
                            <a:noFill/>
                          </a:ln>
                          <a:solidFill>
                            <a:schemeClr val="bg1"/>
                          </a:solidFill>
                          <a:effectLst/>
                          <a:latin typeface="+mn-lt"/>
                          <a:ea typeface="+mn-ea"/>
                          <a:cs typeface="+mn-cs"/>
                        </a:rPr>
                        <a:t>Tek başına didrogesteron</a:t>
                      </a:r>
                    </a:p>
                    <a:p>
                      <a:pPr algn="ctr" rtl="0"/>
                      <a:r>
                        <a:rPr kumimoji="0" lang="tr-TR" sz="1200" b="1" i="0" u="none" strike="noStrike" kern="1200" cap="none" normalizeH="0" baseline="0">
                          <a:ln>
                            <a:noFill/>
                          </a:ln>
                          <a:solidFill>
                            <a:schemeClr val="bg1"/>
                          </a:solidFill>
                          <a:effectLst/>
                          <a:latin typeface="+mn-lt"/>
                          <a:ea typeface="+mn-ea"/>
                          <a:cs typeface="+mn-cs"/>
                        </a:rPr>
                        <a:t>Carp 2012</a:t>
                      </a:r>
                      <a:r>
                        <a:rPr kumimoji="0" lang="tr-TR" sz="1200" b="1" i="0" u="none" strike="noStrike" kern="1200" cap="none" normalizeH="0" baseline="30000">
                          <a:ln>
                            <a:noFill/>
                          </a:ln>
                          <a:solidFill>
                            <a:schemeClr val="bg1"/>
                          </a:solidFill>
                          <a:effectLst/>
                          <a:latin typeface="+mn-lt"/>
                          <a:ea typeface="+mn-ea"/>
                          <a:cs typeface="+mn-cs"/>
                        </a:rPr>
                        <a:t>5</a:t>
                      </a:r>
                    </a:p>
                  </a:txBody>
                  <a:tcPr marL="91447" marR="91447" marT="45722" marB="45722" anchor="ctr">
                    <a:lnL w="12700" cap="flat" cmpd="sng" algn="ctr">
                      <a:solidFill>
                        <a:schemeClr val="bg1"/>
                      </a:solidFill>
                      <a:prstDash val="solid"/>
                      <a:round/>
                      <a:headEnd type="none" w="med" len="med"/>
                      <a:tailEnd type="none" w="med" len="med"/>
                    </a:lnL>
                    <a:lnR w="12700" cap="flat" cmpd="sng" algn="ctr">
                      <a:solidFill>
                        <a:srgbClr val="FFDDF0"/>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2"/>
                    </a:solidFill>
                  </a:tcPr>
                </a:tc>
                <a:extLst>
                  <a:ext uri="{0D108BD9-81ED-4DB2-BD59-A6C34878D82A}">
                    <a16:rowId xmlns:a16="http://schemas.microsoft.com/office/drawing/2014/main" xmlns="" val="10000"/>
                  </a:ext>
                </a:extLst>
              </a:tr>
              <a:tr h="1154264">
                <a:tc>
                  <a:txBody>
                    <a:bodyPr/>
                    <a:lstStyle/>
                    <a:p>
                      <a:pPr marL="0" marR="0" lvl="0" indent="0" algn="l" defTabSz="914400" rtl="0" eaLnBrk="0" fontAlgn="base" latinLnBrk="0" hangingPunct="0">
                        <a:lnSpc>
                          <a:spcPct val="100000"/>
                        </a:lnSpc>
                        <a:spcBef>
                          <a:spcPct val="0"/>
                        </a:spcBef>
                        <a:spcAft>
                          <a:spcPts val="0"/>
                        </a:spcAft>
                        <a:buClrTx/>
                        <a:buSzTx/>
                        <a:buFontTx/>
                        <a:buNone/>
                        <a:tabLst/>
                      </a:pPr>
                      <a:r>
                        <a:rPr kumimoji="0" lang="tr-TR" sz="1200" b="1" i="0" u="none" strike="noStrike" kern="1200" cap="none" normalizeH="0" baseline="0" dirty="0">
                          <a:ln>
                            <a:noFill/>
                          </a:ln>
                          <a:solidFill>
                            <a:schemeClr val="accent2"/>
                          </a:solidFill>
                          <a:effectLst/>
                          <a:latin typeface="+mn-lt"/>
                          <a:ea typeface="+mn-ea"/>
                          <a:cs typeface="Arial" charset="0"/>
                        </a:rPr>
                        <a:t>Veri seti</a:t>
                      </a:r>
                    </a:p>
                    <a:p>
                      <a:pPr marL="0" marR="0" lvl="0" indent="0" algn="l" defTabSz="914400" rtl="0" eaLnBrk="0" fontAlgn="base" latinLnBrk="0" hangingPunct="0">
                        <a:lnSpc>
                          <a:spcPct val="100000"/>
                        </a:lnSpc>
                        <a:spcBef>
                          <a:spcPct val="0"/>
                        </a:spcBef>
                        <a:spcAft>
                          <a:spcPts val="0"/>
                        </a:spcAft>
                        <a:buClrTx/>
                        <a:buSzTx/>
                        <a:buFontTx/>
                        <a:buNone/>
                        <a:tabLst/>
                      </a:pPr>
                      <a:r>
                        <a:rPr kumimoji="0" lang="tr-TR" sz="1200" b="1" i="0" u="none" strike="noStrike" kern="1200" cap="none" normalizeH="0" baseline="0" dirty="0">
                          <a:ln>
                            <a:noFill/>
                          </a:ln>
                          <a:solidFill>
                            <a:schemeClr val="tx1"/>
                          </a:solidFill>
                          <a:effectLst/>
                          <a:latin typeface="+mn-lt"/>
                          <a:ea typeface="+mn-ea"/>
                          <a:cs typeface="Arial" charset="0"/>
                        </a:rPr>
                        <a:t>İntravajinal progesteron</a:t>
                      </a:r>
                      <a:r>
                        <a:rPr kumimoji="0" lang="tr-TR" sz="1200" b="1" i="0" u="none" strike="noStrike" cap="none" normalizeH="0" baseline="0" dirty="0">
                          <a:ln>
                            <a:noFill/>
                          </a:ln>
                          <a:solidFill>
                            <a:schemeClr val="tx1"/>
                          </a:solidFill>
                          <a:effectLst/>
                          <a:latin typeface="+mn-lt"/>
                          <a:cs typeface="Arial" charset="0"/>
                        </a:rPr>
                        <a:t>:</a:t>
                      </a:r>
                      <a:r>
                        <a:rPr kumimoji="0" lang="tr-TR" sz="1200" b="0" i="0" u="none" strike="noStrike" cap="none" normalizeH="0" baseline="0" dirty="0">
                          <a:ln>
                            <a:noFill/>
                          </a:ln>
                          <a:solidFill>
                            <a:schemeClr val="tx1"/>
                          </a:solidFill>
                          <a:effectLst/>
                          <a:latin typeface="+mn-lt"/>
                          <a:cs typeface="Arial" charset="0"/>
                        </a:rPr>
                        <a:t> </a:t>
                      </a:r>
                      <a:r>
                        <a:rPr kumimoji="0" lang="en-US" sz="1200" b="0" i="0" u="none" strike="noStrike" cap="none" normalizeH="0" baseline="0" dirty="0">
                          <a:ln>
                            <a:noFill/>
                          </a:ln>
                          <a:solidFill>
                            <a:schemeClr val="tx1"/>
                          </a:solidFill>
                          <a:effectLst/>
                          <a:latin typeface="+mn-lt"/>
                          <a:cs typeface="Arial" charset="0"/>
                        </a:rPr>
                        <a:t/>
                      </a:r>
                      <a:br>
                        <a:rPr kumimoji="0" lang="en-US" sz="1200" b="0" i="0" u="none" strike="noStrike" cap="none" normalizeH="0" baseline="0" dirty="0">
                          <a:ln>
                            <a:noFill/>
                          </a:ln>
                          <a:solidFill>
                            <a:schemeClr val="tx1"/>
                          </a:solidFill>
                          <a:effectLst/>
                          <a:latin typeface="+mn-lt"/>
                          <a:cs typeface="Arial" charset="0"/>
                        </a:rPr>
                      </a:br>
                      <a:r>
                        <a:rPr kumimoji="0" lang="tr-TR" sz="1200" b="0" i="0" u="none" strike="noStrike" cap="none" normalizeH="0" baseline="0" dirty="0">
                          <a:ln>
                            <a:noFill/>
                          </a:ln>
                          <a:solidFill>
                            <a:schemeClr val="tx1"/>
                          </a:solidFill>
                          <a:effectLst/>
                          <a:latin typeface="+mn-lt"/>
                          <a:cs typeface="Arial" charset="0"/>
                        </a:rPr>
                        <a:t>İki çalışma</a:t>
                      </a:r>
                      <a:r>
                        <a:rPr kumimoji="0" lang="tr-TR" sz="1200" b="1" i="0" u="none" strike="noStrike" cap="none" normalizeH="0" baseline="0" dirty="0">
                          <a:ln>
                            <a:noFill/>
                          </a:ln>
                          <a:solidFill>
                            <a:schemeClr val="tx1"/>
                          </a:solidFill>
                          <a:effectLst/>
                          <a:latin typeface="+mn-lt"/>
                          <a:cs typeface="Arial" charset="0"/>
                        </a:rPr>
                        <a:t>(n=84)</a:t>
                      </a:r>
                      <a:r>
                        <a:rPr kumimoji="0" lang="tr-TR" sz="1200" b="1" i="0" u="none" strike="noStrike" cap="none" normalizeH="0" baseline="30000" dirty="0">
                          <a:ln>
                            <a:noFill/>
                          </a:ln>
                          <a:solidFill>
                            <a:schemeClr val="tx1"/>
                          </a:solidFill>
                          <a:effectLst/>
                          <a:latin typeface="+mn-lt"/>
                          <a:cs typeface="Arial" charset="0"/>
                        </a:rPr>
                        <a:t>a</a:t>
                      </a:r>
                      <a:r>
                        <a:rPr kumimoji="0" lang="en-US" sz="1200" b="0" i="0" u="none" strike="noStrike" cap="none" normalizeH="0" baseline="0" dirty="0">
                          <a:ln>
                            <a:noFill/>
                          </a:ln>
                          <a:solidFill>
                            <a:schemeClr val="tx1"/>
                          </a:solidFill>
                          <a:effectLst/>
                          <a:latin typeface="+mn-lt"/>
                          <a:cs typeface="Arial" charset="0"/>
                        </a:rPr>
                        <a:t/>
                      </a:r>
                      <a:br>
                        <a:rPr kumimoji="0" lang="en-US" sz="1200" b="0" i="0" u="none" strike="noStrike" cap="none" normalizeH="0" baseline="0" dirty="0">
                          <a:ln>
                            <a:noFill/>
                          </a:ln>
                          <a:solidFill>
                            <a:schemeClr val="tx1"/>
                          </a:solidFill>
                          <a:effectLst/>
                          <a:latin typeface="+mn-lt"/>
                          <a:cs typeface="Arial" charset="0"/>
                        </a:rPr>
                      </a:br>
                      <a:r>
                        <a:rPr kumimoji="0" lang="tr-TR" sz="1200" b="1" i="0" u="none" strike="noStrike" kern="1200" cap="none" normalizeH="0" baseline="0" dirty="0">
                          <a:ln>
                            <a:noFill/>
                          </a:ln>
                          <a:solidFill>
                            <a:schemeClr val="tx1"/>
                          </a:solidFill>
                          <a:effectLst/>
                          <a:latin typeface="+mn-lt"/>
                          <a:ea typeface="+mn-ea"/>
                          <a:cs typeface="Arial" charset="0"/>
                        </a:rPr>
                        <a:t>Didrogesteron</a:t>
                      </a:r>
                      <a:r>
                        <a:rPr kumimoji="0" lang="tr-TR" sz="1200" b="0" i="0" u="none" strike="noStrike" cap="none" normalizeH="0" baseline="0" dirty="0">
                          <a:ln>
                            <a:noFill/>
                          </a:ln>
                          <a:solidFill>
                            <a:schemeClr val="tx1"/>
                          </a:solidFill>
                          <a:effectLst/>
                          <a:latin typeface="+mn-lt"/>
                          <a:cs typeface="Arial" charset="0"/>
                        </a:rPr>
                        <a:t>: çalışma yok </a:t>
                      </a:r>
                    </a:p>
                  </a:txBody>
                  <a:tcPr marL="91439" marR="91439" marT="45726" marB="45726" horzOverflow="overflow">
                    <a:lnL cap="flat">
                      <a:noFill/>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C5EEFF">
                        <a:alpha val="49804"/>
                      </a:srgbClr>
                    </a:solidFill>
                  </a:tcPr>
                </a:tc>
                <a:tc>
                  <a:txBody>
                    <a:bodyPr/>
                    <a:lstStyle/>
                    <a:p>
                      <a:pPr marL="0" marR="0" lvl="0" indent="0" algn="l" defTabSz="914400" rtl="0" eaLnBrk="0" fontAlgn="base" latinLnBrk="0" hangingPunct="0">
                        <a:lnSpc>
                          <a:spcPct val="100000"/>
                        </a:lnSpc>
                        <a:spcBef>
                          <a:spcPct val="0"/>
                        </a:spcBef>
                        <a:spcAft>
                          <a:spcPts val="0"/>
                        </a:spcAft>
                        <a:buClrTx/>
                        <a:buSzTx/>
                        <a:buFontTx/>
                        <a:buNone/>
                        <a:tabLst/>
                      </a:pPr>
                      <a:r>
                        <a:rPr kumimoji="0" lang="tr-TR" sz="1200" b="1" i="0" u="none" strike="noStrike" kern="1200" cap="none" normalizeH="0" baseline="0" dirty="0">
                          <a:ln>
                            <a:noFill/>
                          </a:ln>
                          <a:solidFill>
                            <a:schemeClr val="accent2"/>
                          </a:solidFill>
                          <a:effectLst/>
                          <a:latin typeface="+mn-lt"/>
                          <a:ea typeface="+mn-ea"/>
                          <a:cs typeface="Arial" charset="0"/>
                        </a:rPr>
                        <a:t>Veri seti</a:t>
                      </a:r>
                    </a:p>
                    <a:p>
                      <a:pPr marL="0" marR="0" lvl="0" indent="0" algn="l" defTabSz="914400" rtl="0" eaLnBrk="0" fontAlgn="base" latinLnBrk="0" hangingPunct="0">
                        <a:lnSpc>
                          <a:spcPct val="100000"/>
                        </a:lnSpc>
                        <a:spcBef>
                          <a:spcPct val="0"/>
                        </a:spcBef>
                        <a:spcAft>
                          <a:spcPts val="0"/>
                        </a:spcAft>
                        <a:buClrTx/>
                        <a:buSzTx/>
                        <a:buFontTx/>
                        <a:buNone/>
                        <a:tabLst/>
                      </a:pPr>
                      <a:r>
                        <a:rPr kumimoji="0" lang="tr-TR" sz="1200" b="1" i="0" u="none" strike="noStrike" kern="1200" cap="none" normalizeH="0" baseline="0" dirty="0" err="1">
                          <a:ln>
                            <a:noFill/>
                          </a:ln>
                          <a:solidFill>
                            <a:schemeClr val="tx1"/>
                          </a:solidFill>
                          <a:effectLst/>
                          <a:latin typeface="+mn-lt"/>
                          <a:ea typeface="+mn-ea"/>
                          <a:cs typeface="Arial" charset="0"/>
                        </a:rPr>
                        <a:t>İntravajinal</a:t>
                      </a:r>
                      <a:r>
                        <a:rPr kumimoji="0" lang="tr-TR" sz="1200" b="1" i="0" u="none" strike="noStrike" kern="1200" cap="none" normalizeH="0" baseline="0" dirty="0">
                          <a:ln>
                            <a:noFill/>
                          </a:ln>
                          <a:solidFill>
                            <a:schemeClr val="tx1"/>
                          </a:solidFill>
                          <a:effectLst/>
                          <a:latin typeface="+mn-lt"/>
                          <a:ea typeface="+mn-ea"/>
                          <a:cs typeface="Arial" charset="0"/>
                        </a:rPr>
                        <a:t> progesteron</a:t>
                      </a:r>
                      <a:r>
                        <a:rPr kumimoji="0" lang="tr-TR" sz="1200" b="1" i="0" u="none" strike="noStrike" cap="none" normalizeH="0" baseline="0" dirty="0">
                          <a:ln>
                            <a:noFill/>
                          </a:ln>
                          <a:solidFill>
                            <a:schemeClr val="tx1"/>
                          </a:solidFill>
                          <a:effectLst/>
                          <a:latin typeface="+mn-lt"/>
                          <a:cs typeface="Arial" charset="0"/>
                        </a:rPr>
                        <a:t>:</a:t>
                      </a:r>
                      <a:r>
                        <a:rPr kumimoji="0" lang="tr-TR" sz="1200" b="0" i="0" u="none" strike="noStrike" cap="none" normalizeH="0" baseline="0" dirty="0">
                          <a:ln>
                            <a:noFill/>
                          </a:ln>
                          <a:solidFill>
                            <a:schemeClr val="tx1"/>
                          </a:solidFill>
                          <a:effectLst/>
                          <a:latin typeface="+mn-lt"/>
                          <a:cs typeface="Arial" charset="0"/>
                        </a:rPr>
                        <a:t> </a:t>
                      </a:r>
                      <a:r>
                        <a:rPr kumimoji="0" lang="en-US" sz="1200" b="0" i="0" u="none" strike="noStrike" cap="none" normalizeH="0" baseline="0" dirty="0">
                          <a:ln>
                            <a:noFill/>
                          </a:ln>
                          <a:solidFill>
                            <a:schemeClr val="tx1"/>
                          </a:solidFill>
                          <a:effectLst/>
                          <a:latin typeface="+mn-lt"/>
                          <a:cs typeface="Arial" charset="0"/>
                        </a:rPr>
                        <a:t/>
                      </a:r>
                      <a:br>
                        <a:rPr kumimoji="0" lang="en-US" sz="1200" b="0" i="0" u="none" strike="noStrike" cap="none" normalizeH="0" baseline="0" dirty="0">
                          <a:ln>
                            <a:noFill/>
                          </a:ln>
                          <a:solidFill>
                            <a:schemeClr val="tx1"/>
                          </a:solidFill>
                          <a:effectLst/>
                          <a:latin typeface="+mn-lt"/>
                          <a:cs typeface="Arial" charset="0"/>
                        </a:rPr>
                      </a:br>
                      <a:r>
                        <a:rPr kumimoji="0" lang="tr-TR" sz="1200" b="0" i="0" u="none" strike="noStrike" cap="none" normalizeH="0" baseline="0" dirty="0">
                          <a:ln>
                            <a:noFill/>
                          </a:ln>
                          <a:solidFill>
                            <a:schemeClr val="tx1"/>
                          </a:solidFill>
                          <a:effectLst/>
                          <a:latin typeface="+mn-lt"/>
                          <a:cs typeface="Arial" charset="0"/>
                        </a:rPr>
                        <a:t>İki çalışma</a:t>
                      </a:r>
                      <a:r>
                        <a:rPr kumimoji="0" lang="tr-TR" sz="1200" b="1" i="0" u="none" strike="noStrike" cap="none" normalizeH="0" baseline="0" dirty="0">
                          <a:ln>
                            <a:noFill/>
                          </a:ln>
                          <a:solidFill>
                            <a:schemeClr val="tx1"/>
                          </a:solidFill>
                          <a:effectLst/>
                          <a:latin typeface="+mn-lt"/>
                          <a:cs typeface="Arial" charset="0"/>
                        </a:rPr>
                        <a:t>(n=84)</a:t>
                      </a:r>
                      <a:r>
                        <a:rPr kumimoji="0" lang="tr-TR" sz="1200" b="1" i="0" u="none" strike="noStrike" cap="none" normalizeH="0" baseline="30000" dirty="0">
                          <a:ln>
                            <a:noFill/>
                          </a:ln>
                          <a:solidFill>
                            <a:schemeClr val="tx1"/>
                          </a:solidFill>
                          <a:effectLst/>
                          <a:latin typeface="+mn-lt"/>
                          <a:cs typeface="Arial" charset="0"/>
                        </a:rPr>
                        <a:t>a</a:t>
                      </a:r>
                      <a:r>
                        <a:rPr kumimoji="0" lang="en-US" sz="1200" b="0" i="0" u="none" strike="noStrike" cap="none" normalizeH="0" baseline="0" dirty="0">
                          <a:ln>
                            <a:noFill/>
                          </a:ln>
                          <a:solidFill>
                            <a:schemeClr val="tx1"/>
                          </a:solidFill>
                          <a:effectLst/>
                          <a:latin typeface="+mn-lt"/>
                          <a:cs typeface="Arial" charset="0"/>
                        </a:rPr>
                        <a:t/>
                      </a:r>
                      <a:br>
                        <a:rPr kumimoji="0" lang="en-US" sz="1200" b="0" i="0" u="none" strike="noStrike" cap="none" normalizeH="0" baseline="0" dirty="0">
                          <a:ln>
                            <a:noFill/>
                          </a:ln>
                          <a:solidFill>
                            <a:schemeClr val="tx1"/>
                          </a:solidFill>
                          <a:effectLst/>
                          <a:latin typeface="+mn-lt"/>
                          <a:cs typeface="Arial" charset="0"/>
                        </a:rPr>
                      </a:br>
                      <a:r>
                        <a:rPr kumimoji="0" lang="tr-TR" sz="1200" b="1" i="0" u="none" strike="noStrike" kern="1200" cap="none" normalizeH="0" baseline="0" dirty="0" err="1">
                          <a:ln>
                            <a:noFill/>
                          </a:ln>
                          <a:solidFill>
                            <a:schemeClr val="tx1"/>
                          </a:solidFill>
                          <a:effectLst/>
                          <a:latin typeface="+mn-lt"/>
                          <a:ea typeface="+mn-ea"/>
                          <a:cs typeface="Arial" charset="0"/>
                        </a:rPr>
                        <a:t>Didrogesteron</a:t>
                      </a:r>
                      <a:r>
                        <a:rPr kumimoji="0" lang="tr-TR" sz="1200" b="0" i="0" u="none" strike="noStrike" cap="none" normalizeH="0" baseline="0" dirty="0">
                          <a:ln>
                            <a:noFill/>
                          </a:ln>
                          <a:solidFill>
                            <a:schemeClr val="tx1"/>
                          </a:solidFill>
                          <a:effectLst/>
                          <a:latin typeface="+mn-lt"/>
                          <a:cs typeface="Arial" charset="0"/>
                        </a:rPr>
                        <a:t>: </a:t>
                      </a:r>
                      <a:r>
                        <a:rPr kumimoji="0" lang="tr-TR" sz="1200" b="0" i="0" u="none" strike="noStrike" cap="none" normalizeH="0" baseline="0" dirty="0">
                          <a:ln>
                            <a:noFill/>
                          </a:ln>
                          <a:solidFill>
                            <a:schemeClr val="accent2"/>
                          </a:solidFill>
                          <a:effectLst/>
                          <a:latin typeface="+mn-lt"/>
                          <a:cs typeface="Arial" charset="0"/>
                        </a:rPr>
                        <a:t>İki çalışma (El‑</a:t>
                      </a:r>
                      <a:r>
                        <a:rPr kumimoji="0" lang="tr-TR" sz="1200" b="0" i="0" u="none" strike="noStrike" cap="none" normalizeH="0" baseline="0" dirty="0" err="1">
                          <a:ln>
                            <a:noFill/>
                          </a:ln>
                          <a:solidFill>
                            <a:schemeClr val="accent2"/>
                          </a:solidFill>
                          <a:effectLst/>
                          <a:latin typeface="+mn-lt"/>
                          <a:cs typeface="Arial" charset="0"/>
                        </a:rPr>
                        <a:t>Zibdeh</a:t>
                      </a:r>
                      <a:r>
                        <a:rPr kumimoji="0" lang="tr-TR" sz="1200" b="0" i="0" u="none" strike="noStrike" cap="none" normalizeH="0" baseline="0" dirty="0">
                          <a:ln>
                            <a:noFill/>
                          </a:ln>
                          <a:solidFill>
                            <a:schemeClr val="accent2"/>
                          </a:solidFill>
                          <a:effectLst/>
                          <a:latin typeface="+mn-lt"/>
                          <a:cs typeface="Arial" charset="0"/>
                        </a:rPr>
                        <a:t>, </a:t>
                      </a:r>
                      <a:r>
                        <a:rPr kumimoji="0" lang="tr-TR" sz="1200" b="0" i="0" u="none" strike="noStrike" cap="none" normalizeH="0" baseline="0" dirty="0" err="1">
                          <a:ln>
                            <a:noFill/>
                          </a:ln>
                          <a:solidFill>
                            <a:schemeClr val="accent2"/>
                          </a:solidFill>
                          <a:effectLst/>
                          <a:latin typeface="+mn-lt"/>
                          <a:cs typeface="Arial" charset="0"/>
                        </a:rPr>
                        <a:t>Pandian</a:t>
                      </a:r>
                      <a:r>
                        <a:rPr kumimoji="0" lang="tr-TR" sz="1200" b="0" i="0" u="none" strike="noStrike" cap="none" normalizeH="0" baseline="0" dirty="0">
                          <a:ln>
                            <a:noFill/>
                          </a:ln>
                          <a:solidFill>
                            <a:schemeClr val="accent2"/>
                          </a:solidFill>
                          <a:effectLst/>
                          <a:latin typeface="+mn-lt"/>
                          <a:cs typeface="Arial" charset="0"/>
                        </a:rPr>
                        <a:t>)</a:t>
                      </a:r>
                      <a:r>
                        <a:rPr kumimoji="0" lang="tr-TR" sz="1200" b="0" i="0" u="none" strike="noStrike" cap="none" normalizeH="0" baseline="30000" dirty="0">
                          <a:ln>
                            <a:noFill/>
                          </a:ln>
                          <a:solidFill>
                            <a:schemeClr val="accent2"/>
                          </a:solidFill>
                          <a:effectLst/>
                          <a:latin typeface="+mn-lt"/>
                          <a:cs typeface="Arial" charset="0"/>
                        </a:rPr>
                        <a:t>3,4</a:t>
                      </a:r>
                      <a:r>
                        <a:rPr kumimoji="0" lang="tr-TR" sz="1200" b="0" i="0" u="none" strike="noStrike" cap="none" normalizeH="0" baseline="0" dirty="0">
                          <a:ln>
                            <a:noFill/>
                          </a:ln>
                          <a:solidFill>
                            <a:schemeClr val="accent2"/>
                          </a:solidFill>
                          <a:effectLst/>
                          <a:latin typeface="+mn-lt"/>
                          <a:cs typeface="Arial" charset="0"/>
                        </a:rPr>
                        <a:t> </a:t>
                      </a:r>
                      <a:r>
                        <a:rPr kumimoji="0" lang="tr-TR" sz="1200" b="1" i="0" u="none" strike="noStrike" cap="none" normalizeH="0" baseline="0" dirty="0">
                          <a:ln>
                            <a:noFill/>
                          </a:ln>
                          <a:solidFill>
                            <a:schemeClr val="tx1"/>
                          </a:solidFill>
                          <a:effectLst/>
                          <a:latin typeface="+mn-lt"/>
                          <a:cs typeface="Arial" charset="0"/>
                        </a:rPr>
                        <a:t>(n=337)</a:t>
                      </a:r>
                      <a:r>
                        <a:rPr kumimoji="0" lang="tr-TR" sz="1200" b="1" i="0" u="none" strike="noStrike" cap="none" normalizeH="0" baseline="30000" dirty="0">
                          <a:ln>
                            <a:noFill/>
                          </a:ln>
                          <a:solidFill>
                            <a:schemeClr val="tx1"/>
                          </a:solidFill>
                          <a:effectLst/>
                          <a:latin typeface="+mn-lt"/>
                          <a:cs typeface="Arial" charset="0"/>
                        </a:rPr>
                        <a:t>a</a:t>
                      </a:r>
                    </a:p>
                  </a:txBody>
                  <a:tcPr marL="91439" marR="91439" marT="45726" marB="45726" horzOverflow="overflow">
                    <a:lnL cap="flat">
                      <a:noFill/>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C5EEFF">
                        <a:alpha val="49804"/>
                      </a:srgbClr>
                    </a:solidFill>
                  </a:tcPr>
                </a:tc>
                <a:tc>
                  <a:txBody>
                    <a:bodyPr/>
                    <a:lstStyle/>
                    <a:p>
                      <a:pPr marL="0" marR="0" lvl="0" indent="0" algn="l" defTabSz="914400" rtl="0" eaLnBrk="0" fontAlgn="base" latinLnBrk="0" hangingPunct="0">
                        <a:lnSpc>
                          <a:spcPct val="100000"/>
                        </a:lnSpc>
                        <a:spcBef>
                          <a:spcPct val="0"/>
                        </a:spcBef>
                        <a:spcAft>
                          <a:spcPts val="0"/>
                        </a:spcAft>
                        <a:buClrTx/>
                        <a:buSzTx/>
                        <a:buFontTx/>
                        <a:buNone/>
                        <a:tabLst/>
                      </a:pPr>
                      <a:r>
                        <a:rPr kumimoji="0" lang="tr-TR" sz="1200" b="1" i="0" u="none" strike="noStrike" kern="1200" cap="none" normalizeH="0" baseline="0">
                          <a:ln>
                            <a:noFill/>
                          </a:ln>
                          <a:solidFill>
                            <a:schemeClr val="accent2"/>
                          </a:solidFill>
                          <a:effectLst/>
                          <a:latin typeface="+mn-lt"/>
                          <a:ea typeface="+mn-ea"/>
                          <a:cs typeface="Arial" charset="0"/>
                        </a:rPr>
                        <a:t>Veri seti</a:t>
                      </a:r>
                      <a:r>
                        <a:rPr kumimoji="0" lang="en-US" sz="1200" b="0" i="0" u="none" strike="noStrike" cap="none" normalizeH="0" baseline="0" dirty="0">
                          <a:ln>
                            <a:noFill/>
                          </a:ln>
                          <a:solidFill>
                            <a:schemeClr val="tx1"/>
                          </a:solidFill>
                          <a:effectLst/>
                          <a:latin typeface="+mn-lt"/>
                          <a:cs typeface="Arial" charset="0"/>
                        </a:rPr>
                        <a:t/>
                      </a:r>
                      <a:br>
                        <a:rPr kumimoji="0" lang="en-US" sz="1200" b="0" i="0" u="none" strike="noStrike" cap="none" normalizeH="0" baseline="0" dirty="0">
                          <a:ln>
                            <a:noFill/>
                          </a:ln>
                          <a:solidFill>
                            <a:schemeClr val="tx1"/>
                          </a:solidFill>
                          <a:effectLst/>
                          <a:latin typeface="+mn-lt"/>
                          <a:cs typeface="Arial" charset="0"/>
                        </a:rPr>
                      </a:br>
                      <a:r>
                        <a:rPr kumimoji="0" lang="tr-TR" sz="1200" b="1" i="0" u="none" strike="noStrike" kern="1200" cap="none" normalizeH="0" baseline="0">
                          <a:ln>
                            <a:noFill/>
                          </a:ln>
                          <a:solidFill>
                            <a:schemeClr val="tx1"/>
                          </a:solidFill>
                          <a:effectLst/>
                          <a:latin typeface="+mn-lt"/>
                          <a:ea typeface="+mn-ea"/>
                          <a:cs typeface="Arial" charset="0"/>
                        </a:rPr>
                        <a:t>Didrogesteron</a:t>
                      </a:r>
                      <a:r>
                        <a:rPr kumimoji="0" lang="tr-TR" sz="1200" b="0" i="0" u="none" strike="noStrike" cap="none" normalizeH="0" baseline="0">
                          <a:ln>
                            <a:noFill/>
                          </a:ln>
                          <a:solidFill>
                            <a:schemeClr val="tx1"/>
                          </a:solidFill>
                          <a:effectLst/>
                          <a:latin typeface="+mn-lt"/>
                          <a:cs typeface="Arial" charset="0"/>
                        </a:rPr>
                        <a:t>: </a:t>
                      </a:r>
                      <a:r>
                        <a:rPr kumimoji="0" lang="tr-TR" sz="1200" b="0" i="0" u="none" strike="noStrike" cap="none" normalizeH="0" baseline="0">
                          <a:ln>
                            <a:noFill/>
                          </a:ln>
                          <a:solidFill>
                            <a:schemeClr val="accent2"/>
                          </a:solidFill>
                          <a:effectLst/>
                          <a:latin typeface="+mn-lt"/>
                          <a:cs typeface="Arial" charset="0"/>
                        </a:rPr>
                        <a:t>5 çalışma </a:t>
                      </a:r>
                      <a:r>
                        <a:rPr kumimoji="0" lang="tr-TR" sz="1200" b="1" i="0" u="none" strike="noStrike" cap="none" normalizeH="0" baseline="0">
                          <a:ln>
                            <a:noFill/>
                          </a:ln>
                          <a:solidFill>
                            <a:schemeClr val="tx1"/>
                          </a:solidFill>
                          <a:effectLst/>
                          <a:latin typeface="+mn-lt"/>
                          <a:cs typeface="Arial" charset="0"/>
                        </a:rPr>
                        <a:t>(n=660)</a:t>
                      </a:r>
                      <a:r>
                        <a:rPr kumimoji="0" lang="tr-TR" sz="1200" b="1" i="0" u="none" strike="noStrike" cap="none" normalizeH="0" baseline="30000">
                          <a:ln>
                            <a:noFill/>
                          </a:ln>
                          <a:solidFill>
                            <a:schemeClr val="tx1"/>
                          </a:solidFill>
                          <a:effectLst/>
                          <a:latin typeface="+mn-lt"/>
                          <a:cs typeface="Arial" charset="0"/>
                        </a:rPr>
                        <a:t>a</a:t>
                      </a:r>
                    </a:p>
                  </a:txBody>
                  <a:tcPr marL="91439" marR="91439" marT="45726" marB="45726" horzOverflow="overflow">
                    <a:lnL cap="flat">
                      <a:noFill/>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C5EEFF">
                        <a:alpha val="49804"/>
                      </a:srgbClr>
                    </a:solidFill>
                  </a:tcPr>
                </a:tc>
                <a:extLst>
                  <a:ext uri="{0D108BD9-81ED-4DB2-BD59-A6C34878D82A}">
                    <a16:rowId xmlns:a16="http://schemas.microsoft.com/office/drawing/2014/main" xmlns="" val="10001"/>
                  </a:ext>
                </a:extLst>
              </a:tr>
              <a:tr h="1154264">
                <a:tc>
                  <a:txBody>
                    <a:bodyPr/>
                    <a:lstStyle/>
                    <a:p>
                      <a:pPr marL="0" marR="0" lvl="0" indent="0" algn="l" defTabSz="914400" rtl="0" eaLnBrk="0" fontAlgn="base" latinLnBrk="0" hangingPunct="0">
                        <a:lnSpc>
                          <a:spcPct val="100000"/>
                        </a:lnSpc>
                        <a:spcBef>
                          <a:spcPct val="0"/>
                        </a:spcBef>
                        <a:spcAft>
                          <a:spcPts val="0"/>
                        </a:spcAft>
                        <a:buClrTx/>
                        <a:buSzTx/>
                        <a:buFontTx/>
                        <a:buNone/>
                        <a:tabLst/>
                      </a:pPr>
                      <a:r>
                        <a:rPr kumimoji="0" lang="tr-TR" sz="1200" b="1" i="0" u="none" strike="noStrike" cap="none" normalizeH="0" baseline="0" dirty="0">
                          <a:ln>
                            <a:noFill/>
                          </a:ln>
                          <a:solidFill>
                            <a:schemeClr val="accent2"/>
                          </a:solidFill>
                          <a:effectLst/>
                          <a:latin typeface="+mn-lt"/>
                          <a:cs typeface="Arial" charset="0"/>
                        </a:rPr>
                        <a:t>Temel bulgular</a:t>
                      </a:r>
                    </a:p>
                    <a:p>
                      <a:pPr marL="0" marR="0" lvl="0" indent="0" algn="l" defTabSz="914400" rtl="0" eaLnBrk="0" fontAlgn="base" latinLnBrk="0" hangingPunct="0">
                        <a:lnSpc>
                          <a:spcPct val="100000"/>
                        </a:lnSpc>
                        <a:spcBef>
                          <a:spcPts val="0"/>
                        </a:spcBef>
                        <a:spcAft>
                          <a:spcPts val="0"/>
                        </a:spcAft>
                        <a:buClrTx/>
                        <a:buSzTx/>
                        <a:buFontTx/>
                        <a:buNone/>
                        <a:tabLst/>
                      </a:pPr>
                      <a:r>
                        <a:rPr lang="tr-TR" sz="1200" b="0" kern="1200" dirty="0">
                          <a:solidFill>
                            <a:schemeClr val="tx1"/>
                          </a:solidFill>
                          <a:latin typeface="+mn-lt"/>
                          <a:ea typeface="+mn-ea"/>
                          <a:cs typeface="+mn-cs"/>
                        </a:rPr>
                        <a:t>Plasebo ile karşılaştırıldığında </a:t>
                      </a:r>
                      <a:r>
                        <a:rPr kumimoji="0" lang="tr-TR" sz="1200" b="0" i="0" u="none" strike="noStrike" kern="1200" cap="none" normalizeH="0" baseline="0" dirty="0">
                          <a:ln>
                            <a:noFill/>
                          </a:ln>
                          <a:solidFill>
                            <a:schemeClr val="tx1"/>
                          </a:solidFill>
                          <a:effectLst/>
                          <a:latin typeface="+mn-lt"/>
                          <a:ea typeface="+mn-ea"/>
                          <a:cs typeface="Arial" charset="0"/>
                        </a:rPr>
                        <a:t>vajinal </a:t>
                      </a:r>
                      <a:r>
                        <a:rPr kumimoji="0" lang="tr-TR" sz="1200" b="0" i="0" u="none" strike="noStrike" kern="1200" cap="none" normalizeH="0" baseline="0" dirty="0" err="1">
                          <a:ln>
                            <a:noFill/>
                          </a:ln>
                          <a:solidFill>
                            <a:schemeClr val="tx1"/>
                          </a:solidFill>
                          <a:effectLst/>
                          <a:latin typeface="+mn-lt"/>
                          <a:ea typeface="+mn-ea"/>
                          <a:cs typeface="Arial" charset="0"/>
                        </a:rPr>
                        <a:t>progesteronun</a:t>
                      </a:r>
                      <a:r>
                        <a:rPr kumimoji="0" lang="tr-TR" sz="1200" b="0" i="0" u="none" strike="noStrike" kern="1200" cap="none" normalizeH="0" baseline="0" dirty="0">
                          <a:ln>
                            <a:noFill/>
                          </a:ln>
                          <a:solidFill>
                            <a:schemeClr val="tx1"/>
                          </a:solidFill>
                          <a:effectLst/>
                          <a:latin typeface="+mn-lt"/>
                          <a:ea typeface="+mn-ea"/>
                          <a:cs typeface="Arial" charset="0"/>
                        </a:rPr>
                        <a:t> düşük riskini azaltmada </a:t>
                      </a:r>
                      <a:r>
                        <a:rPr kumimoji="0" lang="tr-TR" sz="1200" b="1" i="0" u="none" strike="noStrike" kern="1200" cap="none" normalizeH="0" baseline="0" dirty="0">
                          <a:ln>
                            <a:noFill/>
                          </a:ln>
                          <a:solidFill>
                            <a:schemeClr val="tx1"/>
                          </a:solidFill>
                          <a:effectLst/>
                          <a:latin typeface="+mn-lt"/>
                          <a:ea typeface="+mn-ea"/>
                          <a:cs typeface="Arial" charset="0"/>
                        </a:rPr>
                        <a:t>herhangi bir etkililiği yoktur</a:t>
                      </a:r>
                      <a:endParaRPr kumimoji="0" lang="tr-TR" sz="1200" b="0" i="0" u="none" strike="noStrike" kern="1200" cap="none" normalizeH="0" baseline="0" dirty="0">
                        <a:ln>
                          <a:noFill/>
                        </a:ln>
                        <a:solidFill>
                          <a:schemeClr val="tx1"/>
                        </a:solidFill>
                        <a:effectLst/>
                        <a:latin typeface="+mn-lt"/>
                        <a:ea typeface="+mn-ea"/>
                        <a:cs typeface="Arial" charset="0"/>
                      </a:endParaRPr>
                    </a:p>
                  </a:txBody>
                  <a:tcPr marL="91439" marR="91439" marT="45726" marB="45726" horzOverflow="overflow">
                    <a:lnL cap="flat">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FFDDF0">
                        <a:alpha val="49804"/>
                      </a:srgbClr>
                    </a:solidFill>
                  </a:tcPr>
                </a:tc>
                <a:tc>
                  <a:txBody>
                    <a:bodyPr/>
                    <a:lstStyle/>
                    <a:p>
                      <a:pPr marL="0" marR="0" lvl="0" indent="0" algn="l" defTabSz="914400" rtl="0" eaLnBrk="0" fontAlgn="base" latinLnBrk="0" hangingPunct="0">
                        <a:lnSpc>
                          <a:spcPct val="100000"/>
                        </a:lnSpc>
                        <a:spcBef>
                          <a:spcPct val="0"/>
                        </a:spcBef>
                        <a:spcAft>
                          <a:spcPts val="0"/>
                        </a:spcAft>
                        <a:buClrTx/>
                        <a:buSzTx/>
                        <a:buFontTx/>
                        <a:buNone/>
                        <a:tabLst/>
                      </a:pPr>
                      <a:r>
                        <a:rPr kumimoji="0" lang="tr-TR" sz="1200" b="1" i="0" u="none" strike="noStrike" cap="none" normalizeH="0" baseline="0" dirty="0">
                          <a:ln>
                            <a:noFill/>
                          </a:ln>
                          <a:solidFill>
                            <a:schemeClr val="accent2"/>
                          </a:solidFill>
                          <a:effectLst/>
                          <a:latin typeface="+mn-lt"/>
                          <a:cs typeface="Arial" charset="0"/>
                        </a:rPr>
                        <a:t>Temel bulgular</a:t>
                      </a:r>
                    </a:p>
                    <a:p>
                      <a:pPr marL="0" marR="0" lvl="0" indent="0" algn="l" defTabSz="914400" rtl="0" eaLnBrk="0" fontAlgn="base" latinLnBrk="0" hangingPunct="0">
                        <a:lnSpc>
                          <a:spcPct val="100000"/>
                        </a:lnSpc>
                        <a:spcBef>
                          <a:spcPts val="0"/>
                        </a:spcBef>
                        <a:spcAft>
                          <a:spcPts val="0"/>
                        </a:spcAft>
                        <a:buClrTx/>
                        <a:buSzTx/>
                        <a:buFontTx/>
                        <a:buNone/>
                        <a:tabLst/>
                      </a:pPr>
                      <a:r>
                        <a:rPr lang="tr-TR" sz="1200" b="0" kern="1200" dirty="0">
                          <a:solidFill>
                            <a:schemeClr val="tx1"/>
                          </a:solidFill>
                          <a:latin typeface="+mn-lt"/>
                          <a:ea typeface="+mn-ea"/>
                          <a:cs typeface="+mn-cs"/>
                        </a:rPr>
                        <a:t>Plasebo</a:t>
                      </a:r>
                      <a:r>
                        <a:rPr lang="tr-TR" sz="1200" b="1" kern="1200" dirty="0">
                          <a:solidFill>
                            <a:schemeClr val="tx1"/>
                          </a:solidFill>
                          <a:latin typeface="+mn-lt"/>
                          <a:ea typeface="+mn-ea"/>
                          <a:cs typeface="+mn-cs"/>
                        </a:rPr>
                        <a:t> </a:t>
                      </a:r>
                      <a:r>
                        <a:rPr lang="tr-TR" sz="1200" b="0" kern="1200" dirty="0">
                          <a:solidFill>
                            <a:schemeClr val="tx1"/>
                          </a:solidFill>
                          <a:latin typeface="+mn-lt"/>
                          <a:ea typeface="+mn-ea"/>
                          <a:cs typeface="+mn-cs"/>
                        </a:rPr>
                        <a:t> karşısında </a:t>
                      </a:r>
                      <a:r>
                        <a:rPr lang="tr-TR" sz="1200" b="0" kern="1200" dirty="0" err="1">
                          <a:solidFill>
                            <a:schemeClr val="tx1"/>
                          </a:solidFill>
                          <a:latin typeface="+mn-lt"/>
                          <a:ea typeface="+mn-ea"/>
                          <a:cs typeface="+mn-cs"/>
                        </a:rPr>
                        <a:t>progestojenler</a:t>
                      </a:r>
                      <a:r>
                        <a:rPr lang="tr-TR" sz="1200" b="0" kern="1200" dirty="0">
                          <a:solidFill>
                            <a:schemeClr val="tx1"/>
                          </a:solidFill>
                          <a:latin typeface="+mn-lt"/>
                          <a:ea typeface="+mn-ea"/>
                          <a:cs typeface="+mn-cs"/>
                        </a:rPr>
                        <a:t> ile düşükte 0.53 oranında bir </a:t>
                      </a:r>
                      <a:r>
                        <a:rPr lang="tr-TR" sz="1200" b="1" kern="1200" dirty="0" err="1">
                          <a:solidFill>
                            <a:schemeClr val="tx1"/>
                          </a:solidFill>
                          <a:latin typeface="+mn-lt"/>
                          <a:ea typeface="+mn-ea"/>
                          <a:cs typeface="+mn-cs"/>
                        </a:rPr>
                        <a:t>bir</a:t>
                      </a:r>
                      <a:r>
                        <a:rPr lang="tr-TR" sz="1200" b="1" kern="1200" dirty="0">
                          <a:solidFill>
                            <a:schemeClr val="tx1"/>
                          </a:solidFill>
                          <a:latin typeface="+mn-lt"/>
                          <a:ea typeface="+mn-ea"/>
                          <a:cs typeface="+mn-cs"/>
                        </a:rPr>
                        <a:t> anlamlı azalmayı gösteren kanıt </a:t>
                      </a:r>
                      <a:r>
                        <a:rPr lang="tr-TR" sz="1200" b="0" kern="1200" dirty="0">
                          <a:solidFill>
                            <a:schemeClr val="tx1"/>
                          </a:solidFill>
                          <a:latin typeface="+mn-lt"/>
                          <a:ea typeface="+mn-ea"/>
                          <a:cs typeface="+mn-cs"/>
                        </a:rPr>
                        <a:t> (CI</a:t>
                      </a:r>
                      <a:r>
                        <a:rPr lang="tr-TR" sz="1200" b="0" kern="1200" baseline="0" dirty="0">
                          <a:solidFill>
                            <a:schemeClr val="tx1"/>
                          </a:solidFill>
                          <a:latin typeface="+mn-lt"/>
                          <a:ea typeface="+mn-ea"/>
                          <a:cs typeface="+mn-cs"/>
                        </a:rPr>
                        <a:t> =</a:t>
                      </a:r>
                      <a:r>
                        <a:rPr lang="tr-TR" sz="1200" b="0" kern="1200" dirty="0">
                          <a:solidFill>
                            <a:schemeClr val="tx1"/>
                          </a:solidFill>
                          <a:latin typeface="+mn-lt"/>
                          <a:ea typeface="+mn-ea"/>
                          <a:cs typeface="+mn-cs"/>
                        </a:rPr>
                        <a:t> 0.35,</a:t>
                      </a:r>
                      <a:r>
                        <a:rPr lang="tr-TR" sz="1200" b="0" kern="1200" baseline="0" dirty="0">
                          <a:solidFill>
                            <a:schemeClr val="tx1"/>
                          </a:solidFill>
                          <a:latin typeface="+mn-lt"/>
                          <a:ea typeface="+mn-ea"/>
                          <a:cs typeface="+mn-cs"/>
                        </a:rPr>
                        <a:t> </a:t>
                      </a:r>
                      <a:r>
                        <a:rPr lang="tr-TR" sz="1200" b="0" kern="1200" dirty="0">
                          <a:solidFill>
                            <a:schemeClr val="tx1"/>
                          </a:solidFill>
                          <a:latin typeface="+mn-lt"/>
                          <a:ea typeface="+mn-ea"/>
                          <a:cs typeface="+mn-cs"/>
                        </a:rPr>
                        <a:t>0.79)</a:t>
                      </a:r>
                    </a:p>
                  </a:txBody>
                  <a:tcPr marL="91439" marR="91439" marT="45726" marB="45726" horzOverflow="overflow">
                    <a:lnL cap="flat">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FFDDF0">
                        <a:alpha val="49804"/>
                      </a:srgbClr>
                    </a:solidFill>
                  </a:tcPr>
                </a:tc>
                <a:tc>
                  <a:txBody>
                    <a:bodyPr/>
                    <a:lstStyle/>
                    <a:p>
                      <a:pPr marL="0" marR="0" lvl="0" indent="0" algn="l" defTabSz="914400" rtl="0" eaLnBrk="0" fontAlgn="base" latinLnBrk="0" hangingPunct="0">
                        <a:lnSpc>
                          <a:spcPct val="100000"/>
                        </a:lnSpc>
                        <a:spcBef>
                          <a:spcPct val="0"/>
                        </a:spcBef>
                        <a:spcAft>
                          <a:spcPts val="0"/>
                        </a:spcAft>
                        <a:buClrTx/>
                        <a:buSzTx/>
                        <a:buFontTx/>
                        <a:buNone/>
                        <a:tabLst/>
                      </a:pPr>
                      <a:r>
                        <a:rPr kumimoji="0" lang="tr-TR" sz="1200" b="1" i="0" u="none" strike="noStrike" cap="none" normalizeH="0" baseline="0" dirty="0">
                          <a:ln>
                            <a:noFill/>
                          </a:ln>
                          <a:solidFill>
                            <a:schemeClr val="accent2"/>
                          </a:solidFill>
                          <a:effectLst/>
                          <a:latin typeface="+mn-lt"/>
                          <a:cs typeface="Arial" charset="0"/>
                        </a:rPr>
                        <a:t>Temel bulgular</a:t>
                      </a:r>
                    </a:p>
                    <a:p>
                      <a:pPr marL="0" marR="0" lvl="0" indent="0" algn="l" defTabSz="914400" rtl="0" eaLnBrk="0" fontAlgn="base" latinLnBrk="0" hangingPunct="0">
                        <a:lnSpc>
                          <a:spcPct val="100000"/>
                        </a:lnSpc>
                        <a:spcBef>
                          <a:spcPts val="0"/>
                        </a:spcBef>
                        <a:spcAft>
                          <a:spcPts val="0"/>
                        </a:spcAft>
                        <a:buClrTx/>
                        <a:buSzTx/>
                        <a:buFontTx/>
                        <a:buNone/>
                        <a:tabLst/>
                      </a:pPr>
                      <a:r>
                        <a:rPr lang="tr-TR" sz="1200" b="0" kern="1200" dirty="0">
                          <a:solidFill>
                            <a:schemeClr val="tx1"/>
                          </a:solidFill>
                          <a:latin typeface="+mn-lt"/>
                          <a:ea typeface="+mn-ea"/>
                          <a:cs typeface="+mn-cs"/>
                        </a:rPr>
                        <a:t>Standart bakım ile 0.47'lik oranla karşılaştırıldığında, </a:t>
                      </a:r>
                      <a:r>
                        <a:rPr lang="tr-TR" sz="1200" b="1" kern="1200" dirty="0" err="1">
                          <a:solidFill>
                            <a:schemeClr val="tx1"/>
                          </a:solidFill>
                          <a:latin typeface="+mn-lt"/>
                          <a:ea typeface="+mn-ea"/>
                          <a:cs typeface="+mn-cs"/>
                        </a:rPr>
                        <a:t>didrogesteron</a:t>
                      </a:r>
                      <a:r>
                        <a:rPr lang="tr-TR" sz="1200" b="0" kern="1200" dirty="0">
                          <a:solidFill>
                            <a:schemeClr val="tx1"/>
                          </a:solidFill>
                          <a:latin typeface="+mn-lt"/>
                          <a:ea typeface="+mn-ea"/>
                          <a:cs typeface="+mn-cs"/>
                        </a:rPr>
                        <a:t> </a:t>
                      </a:r>
                      <a:r>
                        <a:rPr lang="tr-TR" sz="1200" b="1" kern="1200" dirty="0">
                          <a:solidFill>
                            <a:schemeClr val="tx1"/>
                          </a:solidFill>
                          <a:latin typeface="+mn-lt"/>
                          <a:ea typeface="+mn-ea"/>
                          <a:cs typeface="+mn-cs"/>
                        </a:rPr>
                        <a:t>ile</a:t>
                      </a:r>
                      <a:r>
                        <a:rPr lang="tr-TR" sz="1200" b="0" kern="1200" dirty="0">
                          <a:solidFill>
                            <a:schemeClr val="tx1"/>
                          </a:solidFill>
                          <a:latin typeface="+mn-lt"/>
                          <a:ea typeface="+mn-ea"/>
                          <a:cs typeface="+mn-cs"/>
                        </a:rPr>
                        <a:t> düşüğe yönelik risk oranında </a:t>
                      </a:r>
                      <a:r>
                        <a:rPr lang="tr-TR" sz="1200" b="1" kern="1200" dirty="0">
                          <a:solidFill>
                            <a:schemeClr val="tx1"/>
                          </a:solidFill>
                          <a:latin typeface="+mn-lt"/>
                          <a:ea typeface="+mn-ea"/>
                          <a:cs typeface="+mn-cs"/>
                        </a:rPr>
                        <a:t>istatistiksel olarak anlamlı azalma</a:t>
                      </a:r>
                      <a:r>
                        <a:rPr lang="tr-TR" sz="1200" b="0" kern="1200" dirty="0">
                          <a:solidFill>
                            <a:schemeClr val="tx1"/>
                          </a:solidFill>
                          <a:latin typeface="+mn-lt"/>
                          <a:ea typeface="+mn-ea"/>
                          <a:cs typeface="+mn-cs"/>
                        </a:rPr>
                        <a:t>(CI = 0.31,</a:t>
                      </a:r>
                      <a:r>
                        <a:rPr lang="tr-TR" sz="1200" b="0" kern="1200" baseline="0" dirty="0">
                          <a:solidFill>
                            <a:schemeClr val="tx1"/>
                          </a:solidFill>
                          <a:latin typeface="+mn-lt"/>
                          <a:ea typeface="+mn-ea"/>
                          <a:cs typeface="+mn-cs"/>
                        </a:rPr>
                        <a:t> </a:t>
                      </a:r>
                      <a:r>
                        <a:rPr lang="tr-TR" sz="1200" b="0" kern="1200" dirty="0">
                          <a:solidFill>
                            <a:schemeClr val="tx1"/>
                          </a:solidFill>
                          <a:latin typeface="+mn-lt"/>
                          <a:ea typeface="+mn-ea"/>
                          <a:cs typeface="+mn-cs"/>
                        </a:rPr>
                        <a:t>0.7)</a:t>
                      </a:r>
                    </a:p>
                  </a:txBody>
                  <a:tcPr marL="91439" marR="91439" marT="45726" marB="45726" horzOverflow="overflow">
                    <a:lnL cap="flat">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FFDDF0">
                        <a:alpha val="49804"/>
                      </a:srgbClr>
                    </a:solidFill>
                  </a:tcPr>
                </a:tc>
                <a:extLst>
                  <a:ext uri="{0D108BD9-81ED-4DB2-BD59-A6C34878D82A}">
                    <a16:rowId xmlns:a16="http://schemas.microsoft.com/office/drawing/2014/main" xmlns="" val="10002"/>
                  </a:ext>
                </a:extLst>
              </a:tr>
            </a:tbl>
          </a:graphicData>
        </a:graphic>
      </p:graphicFrame>
    </p:spTree>
    <p:extLst>
      <p:ext uri="{BB962C8B-B14F-4D97-AF65-F5344CB8AC3E}">
        <p14:creationId xmlns:p14="http://schemas.microsoft.com/office/powerpoint/2010/main" val="1035890817"/>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502920" y="465138"/>
            <a:ext cx="8895080" cy="914400"/>
          </a:xfrm>
        </p:spPr>
        <p:txBody>
          <a:bodyPr>
            <a:normAutofit fontScale="90000"/>
          </a:bodyPr>
          <a:lstStyle/>
          <a:p>
            <a:pPr rtl="0"/>
            <a:r>
              <a:rPr lang="tr-TR"/>
              <a:t>2013 Avustralya ve Yeni Zellanda Kılavuzları</a:t>
            </a:r>
          </a:p>
        </p:txBody>
      </p:sp>
      <p:sp>
        <p:nvSpPr>
          <p:cNvPr id="4" name="Slide Number Placeholder 3"/>
          <p:cNvSpPr>
            <a:spLocks noGrp="1"/>
          </p:cNvSpPr>
          <p:nvPr>
            <p:ph type="sldNum" sz="quarter" idx="12"/>
          </p:nvPr>
        </p:nvSpPr>
        <p:spPr/>
        <p:txBody>
          <a:bodyPr/>
          <a:lstStyle/>
          <a:p>
            <a:pPr rtl="0"/>
            <a:fld id="{A2885E78-1F86-4A3D-9EE1-B0103B1CEF15}" type="slidenum">
              <a:rPr>
                <a:solidFill>
                  <a:srgbClr val="000000"/>
                </a:solidFill>
              </a:rPr>
              <a:pPr rtl="0"/>
              <a:t>95</a:t>
            </a:fld>
            <a:endParaRPr>
              <a:solidFill>
                <a:srgbClr val="000000"/>
              </a:solidFill>
            </a:endParaRPr>
          </a:p>
        </p:txBody>
      </p:sp>
      <p:sp>
        <p:nvSpPr>
          <p:cNvPr id="6" name="Footer Placeholder 5"/>
          <p:cNvSpPr>
            <a:spLocks noGrp="1"/>
          </p:cNvSpPr>
          <p:nvPr>
            <p:ph type="ftr" sz="quarter" idx="14"/>
          </p:nvPr>
        </p:nvSpPr>
        <p:spPr>
          <a:xfrm>
            <a:off x="419099" y="5743575"/>
            <a:ext cx="8324852" cy="508533"/>
          </a:xfrm>
        </p:spPr>
        <p:txBody>
          <a:bodyPr anchor="b"/>
          <a:lstStyle/>
          <a:p>
            <a:pPr rtl="0">
              <a:defRPr/>
            </a:pPr>
            <a:r>
              <a:rPr lang="tr-TR" sz="900">
                <a:ea typeface="ＭＳ Ｐゴシック" charset="0"/>
              </a:rPr>
              <a:t>RANZCOG. C-Obs 29a. 2013. http://www.ranzcog.edu.au/component/docman/doc_details/961-c-obs-29a-progesterone-support-of-the-luteal-phase-and-early-pregnancy.html?Itemid=223 . Erişim Tarihi: Ağustos 2016</a:t>
            </a:r>
          </a:p>
        </p:txBody>
      </p:sp>
      <p:sp>
        <p:nvSpPr>
          <p:cNvPr id="13" name="Line 7"/>
          <p:cNvSpPr>
            <a:spLocks noChangeShapeType="1"/>
          </p:cNvSpPr>
          <p:nvPr/>
        </p:nvSpPr>
        <p:spPr bwMode="auto">
          <a:xfrm>
            <a:off x="468313" y="2560341"/>
            <a:ext cx="8248650" cy="0"/>
          </a:xfrm>
          <a:prstGeom prst="line">
            <a:avLst/>
          </a:prstGeom>
          <a:noFill/>
          <a:ln w="508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0" tIns="0" rIns="0" bIns="0" anchor="ctr">
            <a:spAutoFit/>
          </a:bodyPr>
          <a:lstStyle/>
          <a:p>
            <a:pPr>
              <a:defRPr/>
            </a:pPr>
            <a:endParaRPr lang="en-US" dirty="0">
              <a:latin typeface="Arial" charset="0"/>
              <a:ea typeface="ＭＳ Ｐゴシック" charset="0"/>
            </a:endParaRPr>
          </a:p>
        </p:txBody>
      </p:sp>
      <p:sp>
        <p:nvSpPr>
          <p:cNvPr id="14" name="Line 8"/>
          <p:cNvSpPr>
            <a:spLocks noChangeShapeType="1"/>
          </p:cNvSpPr>
          <p:nvPr/>
        </p:nvSpPr>
        <p:spPr bwMode="auto">
          <a:xfrm>
            <a:off x="468313" y="3063579"/>
            <a:ext cx="8248650" cy="0"/>
          </a:xfrm>
          <a:prstGeom prst="line">
            <a:avLst/>
          </a:prstGeom>
          <a:noFill/>
          <a:ln w="508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0" tIns="0" rIns="0" bIns="0" anchor="ctr">
            <a:spAutoFit/>
          </a:bodyPr>
          <a:lstStyle/>
          <a:p>
            <a:pPr>
              <a:defRPr/>
            </a:pPr>
            <a:endParaRPr lang="en-US" dirty="0">
              <a:latin typeface="Arial" charset="0"/>
              <a:ea typeface="ＭＳ Ｐゴシック" charset="0"/>
            </a:endParaRPr>
          </a:p>
        </p:txBody>
      </p:sp>
      <p:sp>
        <p:nvSpPr>
          <p:cNvPr id="15" name="Line 9"/>
          <p:cNvSpPr>
            <a:spLocks noChangeShapeType="1"/>
          </p:cNvSpPr>
          <p:nvPr/>
        </p:nvSpPr>
        <p:spPr bwMode="auto">
          <a:xfrm>
            <a:off x="468313" y="3568404"/>
            <a:ext cx="8248650" cy="0"/>
          </a:xfrm>
          <a:prstGeom prst="line">
            <a:avLst/>
          </a:prstGeom>
          <a:noFill/>
          <a:ln w="508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0" tIns="0" rIns="0" bIns="0" anchor="ctr">
            <a:spAutoFit/>
          </a:bodyPr>
          <a:lstStyle/>
          <a:p>
            <a:pPr>
              <a:defRPr/>
            </a:pPr>
            <a:endParaRPr lang="en-US" dirty="0">
              <a:latin typeface="Arial" charset="0"/>
              <a:ea typeface="ＭＳ Ｐゴシック" charset="0"/>
            </a:endParaRPr>
          </a:p>
        </p:txBody>
      </p:sp>
      <p:sp>
        <p:nvSpPr>
          <p:cNvPr id="16" name="Line 9"/>
          <p:cNvSpPr>
            <a:spLocks noChangeShapeType="1"/>
          </p:cNvSpPr>
          <p:nvPr/>
        </p:nvSpPr>
        <p:spPr bwMode="auto">
          <a:xfrm>
            <a:off x="454025" y="4360566"/>
            <a:ext cx="8248650" cy="0"/>
          </a:xfrm>
          <a:prstGeom prst="line">
            <a:avLst/>
          </a:prstGeom>
          <a:noFill/>
          <a:ln w="508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0" tIns="0" rIns="0" bIns="0" anchor="ctr">
            <a:spAutoFit/>
          </a:bodyPr>
          <a:lstStyle/>
          <a:p>
            <a:pPr>
              <a:defRPr/>
            </a:pPr>
            <a:endParaRPr lang="en-US" dirty="0">
              <a:latin typeface="Arial" charset="0"/>
              <a:ea typeface="ＭＳ Ｐゴシック" charset="0"/>
            </a:endParaRPr>
          </a:p>
        </p:txBody>
      </p:sp>
      <p:graphicFrame>
        <p:nvGraphicFramePr>
          <p:cNvPr id="17" name="Group 158"/>
          <p:cNvGraphicFramePr>
            <a:graphicFrameLocks noGrp="1"/>
          </p:cNvGraphicFramePr>
          <p:nvPr>
            <p:extLst>
              <p:ext uri="{D42A27DB-BD31-4B8C-83A1-F6EECF244321}">
                <p14:modId xmlns:p14="http://schemas.microsoft.com/office/powerpoint/2010/main" val="2516042744"/>
              </p:ext>
            </p:extLst>
          </p:nvPr>
        </p:nvGraphicFramePr>
        <p:xfrm>
          <a:off x="449084" y="1566423"/>
          <a:ext cx="8013600" cy="1176778"/>
        </p:xfrm>
        <a:graphic>
          <a:graphicData uri="http://schemas.openxmlformats.org/drawingml/2006/table">
            <a:tbl>
              <a:tblPr/>
              <a:tblGrid>
                <a:gridCol w="5122800">
                  <a:extLst>
                    <a:ext uri="{9D8B030D-6E8A-4147-A177-3AD203B41FA5}">
                      <a16:colId xmlns:a16="http://schemas.microsoft.com/office/drawing/2014/main" xmlns="" val="20000"/>
                    </a:ext>
                  </a:extLst>
                </a:gridCol>
                <a:gridCol w="2890800">
                  <a:extLst>
                    <a:ext uri="{9D8B030D-6E8A-4147-A177-3AD203B41FA5}">
                      <a16:colId xmlns:a16="http://schemas.microsoft.com/office/drawing/2014/main" xmlns="" val="20001"/>
                    </a:ext>
                  </a:extLst>
                </a:gridCol>
              </a:tblGrid>
              <a:tr h="321467">
                <a:tc>
                  <a:txBody>
                    <a:bodyPr/>
                    <a:lstStyle/>
                    <a:p>
                      <a:pPr algn="ctr" rtl="0"/>
                      <a:r>
                        <a:rPr kumimoji="0" lang="tr-TR" sz="1200" b="1" i="0" u="none" strike="noStrike" kern="1200" cap="none" normalizeH="0" baseline="0">
                          <a:ln>
                            <a:noFill/>
                          </a:ln>
                          <a:solidFill>
                            <a:schemeClr val="bg1"/>
                          </a:solidFill>
                          <a:effectLst/>
                          <a:latin typeface="+mn-lt"/>
                          <a:ea typeface="+mn-ea"/>
                          <a:cs typeface="+mn-cs"/>
                        </a:rPr>
                        <a:t>Tavsiye	</a:t>
                      </a:r>
                    </a:p>
                  </a:txBody>
                  <a:tcPr marL="91447" marR="91447" marT="45722" marB="45722" anchor="ctr">
                    <a:lnL cap="flat">
                      <a:noFill/>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2"/>
                    </a:solidFill>
                  </a:tcPr>
                </a:tc>
                <a:tc>
                  <a:txBody>
                    <a:bodyPr/>
                    <a:lstStyle/>
                    <a:p>
                      <a:pPr algn="ctr" rtl="0"/>
                      <a:r>
                        <a:rPr kumimoji="0" lang="tr-TR" sz="1200" b="1" i="0" u="none" strike="noStrike" kern="1200" cap="none" normalizeH="0" baseline="0">
                          <a:ln>
                            <a:noFill/>
                          </a:ln>
                          <a:solidFill>
                            <a:schemeClr val="bg1"/>
                          </a:solidFill>
                          <a:effectLst/>
                          <a:latin typeface="+mn-lt"/>
                          <a:ea typeface="+mn-ea"/>
                          <a:cs typeface="+mn-cs"/>
                        </a:rPr>
                        <a:t>Derece ve referans</a:t>
                      </a:r>
                    </a:p>
                  </a:txBody>
                  <a:tcPr marL="91447" marR="91447" marT="45722" marB="45722"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2"/>
                    </a:solidFill>
                  </a:tcPr>
                </a:tc>
                <a:extLst>
                  <a:ext uri="{0D108BD9-81ED-4DB2-BD59-A6C34878D82A}">
                    <a16:rowId xmlns:a16="http://schemas.microsoft.com/office/drawing/2014/main" xmlns="" val="10000"/>
                  </a:ext>
                </a:extLst>
              </a:tr>
              <a:tr h="855311">
                <a:tc>
                  <a:txBody>
                    <a:bodyPr/>
                    <a:lstStyle/>
                    <a:p>
                      <a:pPr rtl="0"/>
                      <a:r>
                        <a:rPr lang="tr-TR" sz="1200" b="0" i="0" u="none" strike="noStrike" kern="1200" baseline="0">
                          <a:solidFill>
                            <a:schemeClr val="tx1"/>
                          </a:solidFill>
                          <a:latin typeface="+mn-lt"/>
                          <a:ea typeface="+mn-ea"/>
                          <a:cs typeface="+mn-cs"/>
                        </a:rPr>
                        <a:t>Düşük tehlikesi klinik tanısı konmuş kadınlarda, progestinlerin kullanımı ile spontan düşük oranında bir azalmayı gösteren başlangıç niteliğinde kanıtlar vardır	</a:t>
                      </a:r>
                    </a:p>
                  </a:txBody>
                  <a:tcPr marL="137167" marR="137167" marT="45709" marB="45709" anchor="ctr" horzOverflow="overflow">
                    <a:lnL cap="flat">
                      <a:noFill/>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C5EEFF">
                        <a:alpha val="49804"/>
                      </a:srgbClr>
                    </a:solidFill>
                  </a:tcPr>
                </a:tc>
                <a:tc>
                  <a:txBody>
                    <a:bodyPr/>
                    <a:lstStyle/>
                    <a:p>
                      <a:pPr marL="0" marR="0" lvl="0" indent="0" algn="l" defTabSz="914400" rtl="0" eaLnBrk="1" fontAlgn="base" latinLnBrk="0" hangingPunct="1">
                        <a:lnSpc>
                          <a:spcPct val="150000"/>
                        </a:lnSpc>
                        <a:spcBef>
                          <a:spcPts val="0"/>
                        </a:spcBef>
                        <a:spcAft>
                          <a:spcPts val="0"/>
                        </a:spcAft>
                        <a:buClr>
                          <a:schemeClr val="tx1"/>
                        </a:buClr>
                        <a:buSzPct val="110000"/>
                        <a:buFontTx/>
                        <a:buNone/>
                        <a:tabLst/>
                        <a:defRPr/>
                      </a:pPr>
                      <a:r>
                        <a:rPr lang="tr-TR" sz="1200" b="0" i="0" u="none" strike="noStrike" kern="1200" baseline="0" dirty="0">
                          <a:solidFill>
                            <a:schemeClr val="tx1"/>
                          </a:solidFill>
                          <a:latin typeface="+mn-lt"/>
                          <a:ea typeface="+mn-ea"/>
                          <a:cs typeface="+mn-cs"/>
                        </a:rPr>
                        <a:t>Görüş birliğine dayalı tavsiye</a:t>
                      </a:r>
                    </a:p>
                    <a:p>
                      <a:pPr marL="0" marR="0" lvl="0" indent="0" algn="l" defTabSz="914400" rtl="0" eaLnBrk="1" fontAlgn="base" latinLnBrk="0" hangingPunct="1">
                        <a:lnSpc>
                          <a:spcPct val="150000"/>
                        </a:lnSpc>
                        <a:spcBef>
                          <a:spcPts val="0"/>
                        </a:spcBef>
                        <a:spcAft>
                          <a:spcPts val="0"/>
                        </a:spcAft>
                        <a:buClr>
                          <a:schemeClr val="tx1"/>
                        </a:buClr>
                        <a:buSzPct val="110000"/>
                        <a:buFontTx/>
                        <a:buNone/>
                        <a:tabLst/>
                        <a:defRPr/>
                      </a:pPr>
                      <a:r>
                        <a:rPr lang="tr-TR" sz="1200" b="1" dirty="0"/>
                        <a:t>Kaynak: </a:t>
                      </a:r>
                      <a:r>
                        <a:rPr lang="tr-TR" sz="1200" dirty="0"/>
                        <a:t>Wahabi 2011</a:t>
                      </a:r>
                    </a:p>
                  </a:txBody>
                  <a:tcPr marL="137167" marR="137167" marT="45709" marB="45709" anchor="ctr" horzOverflow="overflow">
                    <a:lnL cap="flat">
                      <a:noFill/>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C5EEFF">
                        <a:alpha val="49804"/>
                      </a:srgbClr>
                    </a:solidFill>
                  </a:tcPr>
                </a:tc>
                <a:extLst>
                  <a:ext uri="{0D108BD9-81ED-4DB2-BD59-A6C34878D82A}">
                    <a16:rowId xmlns:a16="http://schemas.microsoft.com/office/drawing/2014/main" xmlns="" val="10001"/>
                  </a:ext>
                </a:extLst>
              </a:tr>
            </a:tbl>
          </a:graphicData>
        </a:graphic>
      </p:graphicFrame>
      <p:sp>
        <p:nvSpPr>
          <p:cNvPr id="11" name="Text Placeholder 35"/>
          <p:cNvSpPr>
            <a:spLocks noGrp="1"/>
          </p:cNvSpPr>
          <p:nvPr>
            <p:ph type="body" sz="quarter" idx="15"/>
          </p:nvPr>
        </p:nvSpPr>
        <p:spPr>
          <a:xfrm>
            <a:off x="415659" y="2952750"/>
            <a:ext cx="8328291" cy="2788190"/>
          </a:xfrm>
        </p:spPr>
        <p:txBody>
          <a:bodyPr>
            <a:noAutofit/>
          </a:bodyPr>
          <a:lstStyle/>
          <a:p>
            <a:pPr marL="0" indent="0" rtl="0">
              <a:buFontTx/>
              <a:buNone/>
            </a:pPr>
            <a:r>
              <a:rPr lang="tr-TR" sz="1400" dirty="0"/>
              <a:t>. </a:t>
            </a:r>
            <a:r>
              <a:rPr lang="tr-TR" sz="1400" b="1" dirty="0">
                <a:solidFill>
                  <a:schemeClr val="accent2"/>
                </a:solidFill>
              </a:rPr>
              <a:t>Plasebo veya tedavinin verilmediği durum ile karşılaştırıldığında, progestinler ile düşük gerçekleşme olasılığı anlamlı düzeyde daha azdır (risk oranı 0.53; %95 CI 0.35-0.79)</a:t>
            </a:r>
            <a:r>
              <a:rPr lang="tr-TR" sz="1400" dirty="0"/>
              <a:t>;</a:t>
            </a:r>
            <a:r>
              <a:rPr lang="tr-TR" sz="1400" dirty="0">
                <a:solidFill>
                  <a:schemeClr val="accent2"/>
                </a:solidFill>
              </a:rPr>
              <a:t> </a:t>
            </a:r>
            <a:r>
              <a:rPr lang="tr-TR" sz="1400" dirty="0"/>
              <a:t>Bu çalışmalarda klinik heterojenite vardır; iki çalışmada oral </a:t>
            </a:r>
            <a:r>
              <a:rPr lang="tr-TR" sz="1400" b="1" dirty="0">
                <a:solidFill>
                  <a:schemeClr val="accent2"/>
                </a:solidFill>
              </a:rPr>
              <a:t>didrogesteron,</a:t>
            </a:r>
            <a:r>
              <a:rPr lang="tr-TR" sz="1400" dirty="0">
                <a:solidFill>
                  <a:srgbClr val="D8027F"/>
                </a:solidFill>
              </a:rPr>
              <a:t> </a:t>
            </a:r>
            <a:r>
              <a:rPr lang="tr-TR" sz="1400" dirty="0"/>
              <a:t>iki çalışmada vajinal progesteron kullanımı bildirilmiştir</a:t>
            </a:r>
          </a:p>
          <a:p>
            <a:pPr marL="0" indent="0" rtl="0">
              <a:buFontTx/>
              <a:buNone/>
            </a:pPr>
            <a:r>
              <a:rPr lang="tr-TR" sz="1400" dirty="0"/>
              <a:t>Tekrarlı düşük geçirmiş kadınlarda ve günümüzde özellikle düşük tehlikesi olan kadınlarda progestinlerin faydasını gösteren kanıtlar </a:t>
            </a:r>
            <a:r>
              <a:rPr lang="tr-TR" sz="1400" b="1" dirty="0">
                <a:solidFill>
                  <a:schemeClr val="accent2"/>
                </a:solidFill>
              </a:rPr>
              <a:t>başlangıç niteliğindedir</a:t>
            </a:r>
            <a:r>
              <a:rPr lang="tr-TR" sz="1400" dirty="0"/>
              <a:t> ve bu bulguların doğrulanması için daha fazla iyi tasarımlı çalışmaların yapılması gerekmektedir.</a:t>
            </a:r>
          </a:p>
          <a:p>
            <a:endParaRPr lang="en-US" altLang="en-US" baseline="30000" dirty="0"/>
          </a:p>
        </p:txBody>
      </p:sp>
    </p:spTree>
    <p:extLst>
      <p:ext uri="{BB962C8B-B14F-4D97-AF65-F5344CB8AC3E}">
        <p14:creationId xmlns:p14="http://schemas.microsoft.com/office/powerpoint/2010/main" val="6440520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ayt Numarası Yer Tutucusu 2">
            <a:extLst>
              <a:ext uri="{FF2B5EF4-FFF2-40B4-BE49-F238E27FC236}">
                <a16:creationId xmlns:a16="http://schemas.microsoft.com/office/drawing/2014/main" xmlns="" id="{07024F83-F434-5F45-A8C5-AC89D3A29741}"/>
              </a:ext>
            </a:extLst>
          </p:cNvPr>
          <p:cNvSpPr>
            <a:spLocks noGrp="1"/>
          </p:cNvSpPr>
          <p:nvPr>
            <p:ph type="sldNum" sz="quarter" idx="12"/>
          </p:nvPr>
        </p:nvSpPr>
        <p:spPr/>
        <p:txBody>
          <a:bodyPr/>
          <a:lstStyle/>
          <a:p>
            <a:fld id="{A2885E78-1F86-4A3D-9EE1-B0103B1CEF15}" type="slidenum">
              <a:rPr lang="en-US" smtClean="0">
                <a:solidFill>
                  <a:srgbClr val="000000"/>
                </a:solidFill>
              </a:rPr>
              <a:pPr/>
              <a:t>96</a:t>
            </a:fld>
            <a:endParaRPr lang="en-US">
              <a:solidFill>
                <a:srgbClr val="000000"/>
              </a:solidFill>
            </a:endParaRPr>
          </a:p>
        </p:txBody>
      </p:sp>
      <p:pic>
        <p:nvPicPr>
          <p:cNvPr id="5" name="Resim 4">
            <a:extLst>
              <a:ext uri="{FF2B5EF4-FFF2-40B4-BE49-F238E27FC236}">
                <a16:creationId xmlns:a16="http://schemas.microsoft.com/office/drawing/2014/main" xmlns="" id="{67D56C2E-D801-3043-A11B-BC9711CFC91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343211"/>
            <a:ext cx="9144000" cy="1778000"/>
          </a:xfrm>
          <a:prstGeom prst="rect">
            <a:avLst/>
          </a:prstGeom>
        </p:spPr>
      </p:pic>
      <p:pic>
        <p:nvPicPr>
          <p:cNvPr id="7" name="Resim 6">
            <a:extLst>
              <a:ext uri="{FF2B5EF4-FFF2-40B4-BE49-F238E27FC236}">
                <a16:creationId xmlns:a16="http://schemas.microsoft.com/office/drawing/2014/main" xmlns="" id="{727D5AB7-8172-5B4A-A16B-2AA116FF626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9190"/>
            <a:ext cx="9144000" cy="1622652"/>
          </a:xfrm>
          <a:prstGeom prst="rect">
            <a:avLst/>
          </a:prstGeom>
        </p:spPr>
      </p:pic>
      <p:pic>
        <p:nvPicPr>
          <p:cNvPr id="9" name="Resim 8">
            <a:extLst>
              <a:ext uri="{FF2B5EF4-FFF2-40B4-BE49-F238E27FC236}">
                <a16:creationId xmlns:a16="http://schemas.microsoft.com/office/drawing/2014/main" xmlns="" id="{6DD20375-CDB1-6F4B-A736-2FF40D6022C5}"/>
              </a:ext>
            </a:extLst>
          </p:cNvPr>
          <p:cNvPicPr>
            <a:picLocks noChangeAspect="1"/>
          </p:cNvPicPr>
          <p:nvPr/>
        </p:nvPicPr>
        <p:blipFill rotWithShape="1">
          <a:blip r:embed="rId4">
            <a:extLst>
              <a:ext uri="{28A0092B-C50C-407E-A947-70E740481C1C}">
                <a14:useLocalDpi xmlns:a14="http://schemas.microsoft.com/office/drawing/2010/main" val="0"/>
              </a:ext>
            </a:extLst>
          </a:blip>
          <a:srcRect l="20253"/>
          <a:stretch/>
        </p:blipFill>
        <p:spPr>
          <a:xfrm>
            <a:off x="0" y="5767754"/>
            <a:ext cx="5155079" cy="1054100"/>
          </a:xfrm>
          <a:prstGeom prst="rect">
            <a:avLst/>
          </a:prstGeom>
        </p:spPr>
      </p:pic>
      <p:graphicFrame>
        <p:nvGraphicFramePr>
          <p:cNvPr id="13" name="Diyagram 12">
            <a:extLst>
              <a:ext uri="{FF2B5EF4-FFF2-40B4-BE49-F238E27FC236}">
                <a16:creationId xmlns:a16="http://schemas.microsoft.com/office/drawing/2014/main" xmlns="" id="{E0675949-484A-2C46-9935-CE453633BBAF}"/>
              </a:ext>
            </a:extLst>
          </p:cNvPr>
          <p:cNvGraphicFramePr/>
          <p:nvPr>
            <p:extLst>
              <p:ext uri="{D42A27DB-BD31-4B8C-83A1-F6EECF244321}">
                <p14:modId xmlns:p14="http://schemas.microsoft.com/office/powerpoint/2010/main" val="3009728225"/>
              </p:ext>
            </p:extLst>
          </p:nvPr>
        </p:nvGraphicFramePr>
        <p:xfrm>
          <a:off x="0" y="3159897"/>
          <a:ext cx="9144000" cy="2338754"/>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2859422341"/>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2920" y="465138"/>
            <a:ext cx="8895080" cy="914400"/>
          </a:xfrm>
        </p:spPr>
        <p:txBody>
          <a:bodyPr/>
          <a:lstStyle/>
          <a:p>
            <a:pPr rtl="0"/>
            <a:r>
              <a:rPr lang="tr-TR"/>
              <a:t>2012 Birleşik Krallık NICE Kılavuzları</a:t>
            </a:r>
          </a:p>
        </p:txBody>
      </p:sp>
      <p:sp>
        <p:nvSpPr>
          <p:cNvPr id="4" name="Slide Number Placeholder 3"/>
          <p:cNvSpPr>
            <a:spLocks noGrp="1"/>
          </p:cNvSpPr>
          <p:nvPr>
            <p:ph type="sldNum" sz="quarter" idx="12"/>
          </p:nvPr>
        </p:nvSpPr>
        <p:spPr/>
        <p:txBody>
          <a:bodyPr/>
          <a:lstStyle/>
          <a:p>
            <a:pPr rtl="0"/>
            <a:fld id="{A2885E78-1F86-4A3D-9EE1-B0103B1CEF15}" type="slidenum">
              <a:rPr>
                <a:solidFill>
                  <a:srgbClr val="000000"/>
                </a:solidFill>
              </a:rPr>
              <a:pPr rtl="0"/>
              <a:t>97</a:t>
            </a:fld>
            <a:endParaRPr>
              <a:solidFill>
                <a:srgbClr val="000000"/>
              </a:solidFill>
            </a:endParaRPr>
          </a:p>
        </p:txBody>
      </p:sp>
      <p:sp>
        <p:nvSpPr>
          <p:cNvPr id="6" name="Footer Placeholder 5"/>
          <p:cNvSpPr>
            <a:spLocks noGrp="1"/>
          </p:cNvSpPr>
          <p:nvPr>
            <p:ph type="ftr" sz="quarter" idx="14"/>
          </p:nvPr>
        </p:nvSpPr>
        <p:spPr>
          <a:xfrm>
            <a:off x="419099" y="5886983"/>
            <a:ext cx="8324852" cy="365125"/>
          </a:xfrm>
        </p:spPr>
        <p:txBody>
          <a:bodyPr anchor="b"/>
          <a:lstStyle/>
          <a:p>
            <a:pPr rtl="0"/>
            <a:r>
              <a:rPr lang="tr-TR" sz="900"/>
              <a:t>NICE. CG154. 2012. </a:t>
            </a:r>
            <a:r>
              <a:rPr lang="tr-TR" sz="900">
                <a:ea typeface="Calibri"/>
                <a:cs typeface="Arial" panose="020B0604020202020204" pitchFamily="34" charset="0"/>
              </a:rPr>
              <a:t>https://www.nice.org.uk/guidance/cg154. </a:t>
            </a:r>
            <a:r>
              <a:rPr lang="tr-TR" sz="900"/>
              <a:t>Erişim tarihi: Ağustos 2016</a:t>
            </a:r>
          </a:p>
        </p:txBody>
      </p:sp>
      <p:sp>
        <p:nvSpPr>
          <p:cNvPr id="35" name="Text Placeholder 35"/>
          <p:cNvSpPr>
            <a:spLocks noGrp="1"/>
          </p:cNvSpPr>
          <p:nvPr>
            <p:ph type="body" sz="quarter" idx="15"/>
          </p:nvPr>
        </p:nvSpPr>
        <p:spPr>
          <a:xfrm>
            <a:off x="415659" y="2568388"/>
            <a:ext cx="8328291" cy="1842247"/>
          </a:xfrm>
        </p:spPr>
        <p:txBody>
          <a:bodyPr>
            <a:noAutofit/>
          </a:bodyPr>
          <a:lstStyle/>
          <a:p>
            <a:pPr marL="0" indent="0" rtl="0">
              <a:buNone/>
              <a:defRPr/>
            </a:pPr>
            <a:r>
              <a:rPr lang="tr-TR" sz="1800" b="1" dirty="0">
                <a:solidFill>
                  <a:schemeClr val="accent2"/>
                </a:solidFill>
              </a:rPr>
              <a:t>Düşük tehlikesinde progesteron/</a:t>
            </a:r>
            <a:r>
              <a:rPr lang="tr-TR" sz="1800" b="1" dirty="0" err="1">
                <a:solidFill>
                  <a:schemeClr val="accent2"/>
                </a:solidFill>
              </a:rPr>
              <a:t>progestojen</a:t>
            </a:r>
            <a:endParaRPr lang="tr-TR" sz="1800" b="1" dirty="0">
              <a:solidFill>
                <a:schemeClr val="accent2"/>
              </a:solidFill>
            </a:endParaRPr>
          </a:p>
          <a:p>
            <a:pPr marL="0" indent="0" rtl="0">
              <a:buNone/>
              <a:defRPr/>
            </a:pPr>
            <a:r>
              <a:rPr lang="tr-TR" sz="1800" dirty="0">
                <a:solidFill>
                  <a:schemeClr val="accent2"/>
                </a:solidFill>
              </a:rPr>
              <a:t>Birçok küçük çalışmanın dahil edildiği meta-analizden elde edilen veriler, </a:t>
            </a:r>
            <a:r>
              <a:rPr lang="tr-TR" sz="1800" dirty="0" err="1">
                <a:solidFill>
                  <a:schemeClr val="accent2"/>
                </a:solidFill>
              </a:rPr>
              <a:t>progestojenlerin</a:t>
            </a:r>
            <a:r>
              <a:rPr lang="tr-TR" sz="1800" dirty="0">
                <a:solidFill>
                  <a:schemeClr val="accent2"/>
                </a:solidFill>
              </a:rPr>
              <a:t> plasebodan daha faydalı olduğuna işaret etmektedir,</a:t>
            </a:r>
            <a:endParaRPr lang="en-US" altLang="en-US" baseline="30000" dirty="0"/>
          </a:p>
        </p:txBody>
      </p:sp>
    </p:spTree>
    <p:extLst>
      <p:ext uri="{BB962C8B-B14F-4D97-AF65-F5344CB8AC3E}">
        <p14:creationId xmlns:p14="http://schemas.microsoft.com/office/powerpoint/2010/main" val="3768510506"/>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2920" y="465138"/>
            <a:ext cx="8707755" cy="914400"/>
          </a:xfrm>
        </p:spPr>
        <p:txBody>
          <a:bodyPr/>
          <a:lstStyle/>
          <a:p>
            <a:pPr algn="ctr" rtl="0"/>
            <a:r>
              <a:rPr lang="tr-TR" dirty="0"/>
              <a:t>Tekrarlayan gebelik kayıpları</a:t>
            </a:r>
          </a:p>
        </p:txBody>
      </p:sp>
      <p:sp>
        <p:nvSpPr>
          <p:cNvPr id="4" name="Slide Number Placeholder 3"/>
          <p:cNvSpPr>
            <a:spLocks noGrp="1"/>
          </p:cNvSpPr>
          <p:nvPr>
            <p:ph type="sldNum" sz="quarter" idx="12"/>
          </p:nvPr>
        </p:nvSpPr>
        <p:spPr/>
        <p:txBody>
          <a:bodyPr/>
          <a:lstStyle/>
          <a:p>
            <a:pPr rtl="0"/>
            <a:fld id="{A2885E78-1F86-4A3D-9EE1-B0103B1CEF15}" type="slidenum">
              <a:rPr>
                <a:solidFill>
                  <a:srgbClr val="000000"/>
                </a:solidFill>
              </a:rPr>
              <a:pPr rtl="0"/>
              <a:t>98</a:t>
            </a:fld>
            <a:endParaRPr>
              <a:solidFill>
                <a:srgbClr val="000000"/>
              </a:solidFill>
            </a:endParaRPr>
          </a:p>
        </p:txBody>
      </p:sp>
      <p:sp>
        <p:nvSpPr>
          <p:cNvPr id="6" name="Footer Placeholder 5"/>
          <p:cNvSpPr>
            <a:spLocks noGrp="1"/>
          </p:cNvSpPr>
          <p:nvPr>
            <p:ph type="ftr" sz="quarter" idx="14"/>
          </p:nvPr>
        </p:nvSpPr>
        <p:spPr>
          <a:xfrm>
            <a:off x="419099" y="5886983"/>
            <a:ext cx="8324851" cy="365125"/>
          </a:xfrm>
        </p:spPr>
        <p:txBody>
          <a:bodyPr anchor="b"/>
          <a:lstStyle/>
          <a:p>
            <a:pPr rtl="0">
              <a:lnSpc>
                <a:spcPct val="95000"/>
              </a:lnSpc>
              <a:spcBef>
                <a:spcPct val="20000"/>
              </a:spcBef>
              <a:spcAft>
                <a:spcPct val="20000"/>
              </a:spcAft>
              <a:buClr>
                <a:schemeClr val="tx1"/>
              </a:buClr>
              <a:buSzPct val="110000"/>
              <a:defRPr/>
            </a:pPr>
            <a:r>
              <a:rPr lang="tr-TR" sz="900" spc="-30"/>
              <a:t>1. </a:t>
            </a:r>
            <a:r>
              <a:rPr lang="tr-TR" sz="900" spc="-30">
                <a:ea typeface="Calibri"/>
                <a:cs typeface="Arial" panose="020B0604020202020204" pitchFamily="34" charset="0"/>
              </a:rPr>
              <a:t>Royal College of Obstetricians and Gynaecologists (RCOG). The Investigation and Treatment of Couples with Recurrent First-trimester and Second-trimester Miscarriage. Green-top Guideline No. 17. London: RCOG; 2011; </a:t>
            </a:r>
            <a:r>
              <a:rPr lang="tr-TR" sz="900" spc="-30"/>
              <a:t>2. Practice Committee of the American Society for Reproductive Medicine </a:t>
            </a:r>
            <a:r>
              <a:rPr lang="tr-TR" sz="900" i="1" spc="-30"/>
              <a:t>Fertil Steril </a:t>
            </a:r>
            <a:r>
              <a:rPr lang="tr-TR" sz="900" spc="-30"/>
              <a:t>2008;90(5 Suppl):S60</a:t>
            </a:r>
          </a:p>
        </p:txBody>
      </p:sp>
      <p:sp>
        <p:nvSpPr>
          <p:cNvPr id="35" name="Text Placeholder 35"/>
          <p:cNvSpPr>
            <a:spLocks noGrp="1"/>
          </p:cNvSpPr>
          <p:nvPr>
            <p:ph type="body" sz="quarter" idx="15"/>
          </p:nvPr>
        </p:nvSpPr>
        <p:spPr>
          <a:xfrm>
            <a:off x="415659" y="1468283"/>
            <a:ext cx="8328291" cy="4272657"/>
          </a:xfrm>
        </p:spPr>
        <p:txBody>
          <a:bodyPr>
            <a:noAutofit/>
          </a:bodyPr>
          <a:lstStyle/>
          <a:p>
            <a:pPr marL="0" indent="0" rtl="0">
              <a:buNone/>
              <a:defRPr/>
            </a:pPr>
            <a:r>
              <a:rPr lang="tr-TR" sz="1800" b="1" dirty="0">
                <a:solidFill>
                  <a:schemeClr val="accent2"/>
                </a:solidFill>
              </a:rPr>
              <a:t>Tekrarlayan </a:t>
            </a:r>
            <a:r>
              <a:rPr lang="tr-TR" sz="1800" b="1" dirty="0" err="1">
                <a:solidFill>
                  <a:schemeClr val="accent2"/>
                </a:solidFill>
              </a:rPr>
              <a:t>Abort</a:t>
            </a:r>
            <a:endParaRPr lang="tr-TR" sz="1800" b="1" dirty="0">
              <a:solidFill>
                <a:schemeClr val="accent2"/>
              </a:solidFill>
            </a:endParaRPr>
          </a:p>
          <a:p>
            <a:pPr marL="284400" indent="-284400" rtl="0">
              <a:defRPr/>
            </a:pPr>
            <a:r>
              <a:rPr lang="tr-TR" sz="1800" dirty="0"/>
              <a:t>24 hafta altı ardışık iki veya daha fazla gebelik kaybı (ABD)</a:t>
            </a:r>
          </a:p>
          <a:p>
            <a:pPr marL="284400" indent="-284400" rtl="0">
              <a:defRPr/>
            </a:pPr>
            <a:r>
              <a:rPr lang="tr-TR" sz="1800" dirty="0"/>
              <a:t>Ardışık 3 veya daha fazla kayıp (RCOG)</a:t>
            </a:r>
          </a:p>
          <a:p>
            <a:pPr marL="0" indent="0" rtl="0">
              <a:buNone/>
              <a:defRPr/>
            </a:pPr>
            <a:r>
              <a:rPr lang="tr-TR" sz="1800" b="1" dirty="0">
                <a:solidFill>
                  <a:schemeClr val="accent2"/>
                </a:solidFill>
              </a:rPr>
              <a:t>Nedenlerin araştırılmasına yönelik olarak tavsiye edilen araştırmalar (RCOG/İngiltere)</a:t>
            </a:r>
            <a:r>
              <a:rPr lang="tr-TR" sz="1800" b="1" baseline="30000" dirty="0">
                <a:solidFill>
                  <a:schemeClr val="accent2"/>
                </a:solidFill>
              </a:rPr>
              <a:t>1</a:t>
            </a:r>
          </a:p>
          <a:p>
            <a:pPr marL="284400" indent="-284400" rtl="0">
              <a:defRPr/>
            </a:pPr>
            <a:r>
              <a:rPr lang="tr-TR" sz="1800" dirty="0"/>
              <a:t>Antifosfolipid antikorları</a:t>
            </a:r>
          </a:p>
          <a:p>
            <a:pPr marL="284400" indent="-284400" rtl="0">
              <a:defRPr/>
            </a:pPr>
            <a:r>
              <a:rPr lang="tr-TR" sz="1800" dirty="0"/>
              <a:t>Karyotipleme</a:t>
            </a:r>
          </a:p>
          <a:p>
            <a:pPr marL="284400" indent="-284400" rtl="0">
              <a:defRPr/>
            </a:pPr>
            <a:r>
              <a:rPr lang="tr-TR" sz="1800" dirty="0"/>
              <a:t>Anatomik faktörler</a:t>
            </a:r>
          </a:p>
          <a:p>
            <a:pPr marL="284400" indent="-284400" rtl="0">
              <a:defRPr/>
            </a:pPr>
            <a:r>
              <a:rPr lang="tr-TR" sz="1800" dirty="0"/>
              <a:t>Trombofili</a:t>
            </a:r>
          </a:p>
          <a:p>
            <a:pPr marL="284400" indent="-284400">
              <a:spcBef>
                <a:spcPts val="0"/>
              </a:spcBef>
              <a:defRPr/>
            </a:pPr>
            <a:endParaRPr lang="en-GB" sz="1800" dirty="0"/>
          </a:p>
          <a:p>
            <a:endParaRPr lang="en-US" altLang="en-US" baseline="30000" dirty="0"/>
          </a:p>
        </p:txBody>
      </p:sp>
    </p:spTree>
    <p:extLst>
      <p:ext uri="{BB962C8B-B14F-4D97-AF65-F5344CB8AC3E}">
        <p14:creationId xmlns:p14="http://schemas.microsoft.com/office/powerpoint/2010/main" val="3921803042"/>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2920" y="465138"/>
            <a:ext cx="8707755" cy="914400"/>
          </a:xfrm>
        </p:spPr>
        <p:txBody>
          <a:bodyPr>
            <a:normAutofit fontScale="90000"/>
          </a:bodyPr>
          <a:lstStyle/>
          <a:p>
            <a:pPr rtl="0"/>
            <a:r>
              <a:rPr lang="tr-TR"/>
              <a:t>Tekrarlayan Düşüklerde Tedavi Seçenekleri</a:t>
            </a:r>
          </a:p>
        </p:txBody>
      </p:sp>
      <p:sp>
        <p:nvSpPr>
          <p:cNvPr id="4" name="Slide Number Placeholder 3"/>
          <p:cNvSpPr>
            <a:spLocks noGrp="1"/>
          </p:cNvSpPr>
          <p:nvPr>
            <p:ph type="sldNum" sz="quarter" idx="12"/>
          </p:nvPr>
        </p:nvSpPr>
        <p:spPr/>
        <p:txBody>
          <a:bodyPr/>
          <a:lstStyle/>
          <a:p>
            <a:pPr rtl="0"/>
            <a:fld id="{A2885E78-1F86-4A3D-9EE1-B0103B1CEF15}" type="slidenum">
              <a:rPr>
                <a:solidFill>
                  <a:srgbClr val="000000"/>
                </a:solidFill>
              </a:rPr>
              <a:pPr rtl="0"/>
              <a:t>99</a:t>
            </a:fld>
            <a:endParaRPr>
              <a:solidFill>
                <a:srgbClr val="000000"/>
              </a:solidFill>
            </a:endParaRPr>
          </a:p>
        </p:txBody>
      </p:sp>
      <p:sp>
        <p:nvSpPr>
          <p:cNvPr id="6" name="Footer Placeholder 5"/>
          <p:cNvSpPr>
            <a:spLocks noGrp="1"/>
          </p:cNvSpPr>
          <p:nvPr>
            <p:ph type="ftr" sz="quarter" idx="14"/>
          </p:nvPr>
        </p:nvSpPr>
        <p:spPr>
          <a:xfrm>
            <a:off x="419099" y="5886983"/>
            <a:ext cx="8324851" cy="365125"/>
          </a:xfrm>
        </p:spPr>
        <p:txBody>
          <a:bodyPr anchor="b"/>
          <a:lstStyle/>
          <a:p>
            <a:pPr rtl="0">
              <a:lnSpc>
                <a:spcPct val="95000"/>
              </a:lnSpc>
              <a:spcBef>
                <a:spcPct val="20000"/>
              </a:spcBef>
              <a:spcAft>
                <a:spcPct val="20000"/>
              </a:spcAft>
              <a:buClr>
                <a:schemeClr val="tx1"/>
              </a:buClr>
              <a:buSzPct val="110000"/>
              <a:defRPr/>
            </a:pPr>
            <a:r>
              <a:rPr lang="tr-TR" sz="900"/>
              <a:t>1. Jauniaux E, </a:t>
            </a:r>
            <a:r>
              <a:rPr lang="tr-TR" sz="900" i="1"/>
              <a:t>et al. Hum Reprod </a:t>
            </a:r>
            <a:r>
              <a:rPr lang="tr-TR" sz="900"/>
              <a:t>2006;21(9):2216–2222 ; </a:t>
            </a:r>
            <a:r>
              <a:rPr lang="en-US" altLang="en-US" sz="900" dirty="0"/>
              <a:t/>
            </a:r>
            <a:br>
              <a:rPr lang="en-US" altLang="en-US" sz="900" dirty="0"/>
            </a:br>
            <a:r>
              <a:rPr lang="tr-TR" sz="900"/>
              <a:t>2. Tien JC, </a:t>
            </a:r>
            <a:r>
              <a:rPr lang="tr-TR" sz="900" i="1"/>
              <a:t>et al. Singapore Med J </a:t>
            </a:r>
            <a:r>
              <a:rPr lang="tr-TR" sz="900"/>
              <a:t>2007;48(12):1074–1090 ; 3. Dhont M. </a:t>
            </a:r>
            <a:r>
              <a:rPr lang="tr-TR" sz="900" i="1"/>
              <a:t>Curr Womens Health Rep </a:t>
            </a:r>
            <a:r>
              <a:rPr lang="tr-TR" sz="900"/>
              <a:t>2003;3(5):361–366</a:t>
            </a:r>
          </a:p>
        </p:txBody>
      </p:sp>
      <p:sp>
        <p:nvSpPr>
          <p:cNvPr id="3" name="Text Placeholder 2"/>
          <p:cNvSpPr>
            <a:spLocks noGrp="1"/>
          </p:cNvSpPr>
          <p:nvPr>
            <p:ph type="body" sz="quarter" idx="15"/>
          </p:nvPr>
        </p:nvSpPr>
        <p:spPr>
          <a:xfrm>
            <a:off x="415659" y="1814513"/>
            <a:ext cx="8442592" cy="3926427"/>
          </a:xfrm>
        </p:spPr>
        <p:txBody>
          <a:bodyPr>
            <a:noAutofit/>
          </a:bodyPr>
          <a:lstStyle/>
          <a:p>
            <a:pPr rtl="0"/>
            <a:r>
              <a:rPr lang="tr-TR" sz="1600" b="1" dirty="0">
                <a:solidFill>
                  <a:schemeClr val="accent2"/>
                </a:solidFill>
              </a:rPr>
              <a:t>Antifosfolipid Sendromu</a:t>
            </a:r>
            <a:r>
              <a:rPr lang="tr-TR" sz="1600" dirty="0"/>
              <a:t> olan kadınlarda </a:t>
            </a:r>
            <a:r>
              <a:rPr lang="tr-TR" sz="1600" dirty="0" err="1"/>
              <a:t>antikoagülanlar</a:t>
            </a:r>
            <a:r>
              <a:rPr lang="tr-TR" sz="1600" dirty="0"/>
              <a:t> (DMAH ve ASA)</a:t>
            </a:r>
            <a:r>
              <a:rPr lang="tr-TR" sz="1600" baseline="30000" dirty="0"/>
              <a:t>1</a:t>
            </a:r>
          </a:p>
          <a:p>
            <a:pPr lvl="1" rtl="0">
              <a:spcBef>
                <a:spcPts val="0"/>
              </a:spcBef>
            </a:pPr>
            <a:r>
              <a:rPr lang="tr-TR" sz="1400" dirty="0" err="1"/>
              <a:t>Heparin</a:t>
            </a:r>
            <a:r>
              <a:rPr lang="tr-TR" sz="1400" dirty="0"/>
              <a:t>; </a:t>
            </a:r>
            <a:r>
              <a:rPr lang="tr-TR" sz="1400" dirty="0" err="1"/>
              <a:t>trombositopeni</a:t>
            </a:r>
            <a:r>
              <a:rPr lang="tr-TR" sz="1400" dirty="0"/>
              <a:t>/</a:t>
            </a:r>
            <a:r>
              <a:rPr lang="tr-TR" sz="1400" dirty="0" err="1"/>
              <a:t>ostopeniye</a:t>
            </a:r>
            <a:r>
              <a:rPr lang="tr-TR" sz="1400" dirty="0"/>
              <a:t>/</a:t>
            </a:r>
            <a:r>
              <a:rPr lang="tr-TR" sz="1400" dirty="0" err="1"/>
              <a:t>maternal</a:t>
            </a:r>
            <a:r>
              <a:rPr lang="tr-TR" sz="1400" dirty="0"/>
              <a:t> kanamaya</a:t>
            </a:r>
            <a:r>
              <a:rPr lang="tr-TR" sz="1400" baseline="30000" dirty="0"/>
              <a:t>2</a:t>
            </a:r>
          </a:p>
          <a:p>
            <a:pPr rtl="0"/>
            <a:r>
              <a:rPr lang="tr-TR" sz="1600" b="1" dirty="0">
                <a:solidFill>
                  <a:schemeClr val="accent2"/>
                </a:solidFill>
              </a:rPr>
              <a:t>Destekleyici bakım</a:t>
            </a:r>
            <a:r>
              <a:rPr lang="tr-TR" sz="1600" b="1" baseline="30000" dirty="0">
                <a:solidFill>
                  <a:schemeClr val="accent2"/>
                </a:solidFill>
              </a:rPr>
              <a:t> </a:t>
            </a:r>
            <a:r>
              <a:rPr lang="tr-TR" sz="1600" dirty="0"/>
              <a:t>(örneğin; yatak istirahati, vitaminler, folik asit, yaşam tarzı adaptasyonu) – rehberlik, usule uygun duygusal destek, yakın gözetim</a:t>
            </a:r>
            <a:r>
              <a:rPr lang="tr-TR" sz="1600" baseline="30000" dirty="0"/>
              <a:t>1,2</a:t>
            </a:r>
            <a:r>
              <a:rPr lang="tr-TR" sz="1600" dirty="0"/>
              <a:t> </a:t>
            </a:r>
          </a:p>
          <a:p>
            <a:pPr lvl="1" rtl="0">
              <a:spcBef>
                <a:spcPts val="0"/>
              </a:spcBef>
            </a:pPr>
            <a:r>
              <a:rPr lang="tr-TR" sz="1400" dirty="0"/>
              <a:t>Randomize olmayan az sayıdaki çalışma </a:t>
            </a:r>
            <a:r>
              <a:rPr lang="tr-TR" sz="1400" baseline="30000" dirty="0"/>
              <a:t>2</a:t>
            </a:r>
          </a:p>
          <a:p>
            <a:pPr rtl="0"/>
            <a:r>
              <a:rPr lang="tr-TR" sz="1600" b="1" dirty="0">
                <a:solidFill>
                  <a:schemeClr val="accent2"/>
                </a:solidFill>
              </a:rPr>
              <a:t>Cerrahi işlem</a:t>
            </a:r>
            <a:r>
              <a:rPr lang="tr-TR" sz="1600" baseline="30000" dirty="0"/>
              <a:t> </a:t>
            </a:r>
            <a:r>
              <a:rPr lang="tr-TR" sz="1600" dirty="0"/>
              <a:t>(uterin septum rezeksiyonu, intrauterin adezyonların histeroskopik lizisi)</a:t>
            </a:r>
            <a:r>
              <a:rPr lang="tr-TR" sz="1600" baseline="30000" dirty="0"/>
              <a:t>3</a:t>
            </a:r>
          </a:p>
          <a:p>
            <a:pPr lvl="1" rtl="0">
              <a:spcBef>
                <a:spcPts val="0"/>
              </a:spcBef>
            </a:pPr>
            <a:r>
              <a:rPr lang="tr-TR" sz="1400" dirty="0"/>
              <a:t>Tekrarlı düşüşe yönelik anatomik etiyolojide yararlı olabilir</a:t>
            </a:r>
          </a:p>
          <a:p>
            <a:pPr lvl="1" rtl="0">
              <a:spcBef>
                <a:spcPts val="0"/>
              </a:spcBef>
            </a:pPr>
            <a:r>
              <a:rPr lang="tr-TR" sz="1400" dirty="0"/>
              <a:t>Randomize çalışmaların hiçbirinde yararı kanıtlanamamıştır</a:t>
            </a:r>
          </a:p>
          <a:p>
            <a:pPr rtl="0"/>
            <a:r>
              <a:rPr lang="tr-TR" sz="1600" b="1" dirty="0">
                <a:solidFill>
                  <a:schemeClr val="accent2"/>
                </a:solidFill>
              </a:rPr>
              <a:t>Progestojenler</a:t>
            </a:r>
            <a:r>
              <a:rPr lang="tr-TR" sz="1600" dirty="0">
                <a:solidFill>
                  <a:srgbClr val="D8027F"/>
                </a:solidFill>
              </a:rPr>
              <a:t> </a:t>
            </a:r>
            <a:r>
              <a:rPr lang="tr-TR" sz="1600" dirty="0"/>
              <a:t>(örneğin; didrogesteron, progesteron)</a:t>
            </a:r>
            <a:r>
              <a:rPr lang="tr-TR" sz="1600" baseline="30000" dirty="0"/>
              <a:t>1,2</a:t>
            </a:r>
          </a:p>
          <a:p>
            <a:endParaRPr lang="en-GB" dirty="0"/>
          </a:p>
        </p:txBody>
      </p:sp>
    </p:spTree>
    <p:extLst>
      <p:ext uri="{BB962C8B-B14F-4D97-AF65-F5344CB8AC3E}">
        <p14:creationId xmlns:p14="http://schemas.microsoft.com/office/powerpoint/2010/main" val="276103923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ABT_template_040405 6">
    <a:dk1>
      <a:srgbClr val="000000"/>
    </a:dk1>
    <a:lt1>
      <a:srgbClr val="FFFFFF"/>
    </a:lt1>
    <a:dk2>
      <a:srgbClr val="2A8DBA"/>
    </a:dk2>
    <a:lt2>
      <a:srgbClr val="B5B5B5"/>
    </a:lt2>
    <a:accent1>
      <a:srgbClr val="D4D4D4"/>
    </a:accent1>
    <a:accent2>
      <a:srgbClr val="60B4DA"/>
    </a:accent2>
    <a:accent3>
      <a:srgbClr val="FFFFFF"/>
    </a:accent3>
    <a:accent4>
      <a:srgbClr val="000000"/>
    </a:accent4>
    <a:accent5>
      <a:srgbClr val="E6E6E6"/>
    </a:accent5>
    <a:accent6>
      <a:srgbClr val="56A3C5"/>
    </a:accent6>
    <a:hlink>
      <a:srgbClr val="ABD7EB"/>
    </a:hlink>
    <a:folHlink>
      <a:srgbClr val="0053A0"/>
    </a:folHlink>
  </a:clrScheme>
  <a:fontScheme name="ABT_template_040405">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ABT_template_040405 6">
    <a:dk1>
      <a:srgbClr val="000000"/>
    </a:dk1>
    <a:lt1>
      <a:srgbClr val="FFFFFF"/>
    </a:lt1>
    <a:dk2>
      <a:srgbClr val="2A8DBA"/>
    </a:dk2>
    <a:lt2>
      <a:srgbClr val="B5B5B5"/>
    </a:lt2>
    <a:accent1>
      <a:srgbClr val="D4D4D4"/>
    </a:accent1>
    <a:accent2>
      <a:srgbClr val="60B4DA"/>
    </a:accent2>
    <a:accent3>
      <a:srgbClr val="FFFFFF"/>
    </a:accent3>
    <a:accent4>
      <a:srgbClr val="000000"/>
    </a:accent4>
    <a:accent5>
      <a:srgbClr val="E6E6E6"/>
    </a:accent5>
    <a:accent6>
      <a:srgbClr val="56A3C5"/>
    </a:accent6>
    <a:hlink>
      <a:srgbClr val="ABD7EB"/>
    </a:hlink>
    <a:folHlink>
      <a:srgbClr val="0053A0"/>
    </a:folHlink>
  </a:clrScheme>
  <a:fontScheme name="ABT_template_040405">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ABT_template_040405 6">
    <a:dk1>
      <a:srgbClr val="000000"/>
    </a:dk1>
    <a:lt1>
      <a:srgbClr val="FFFFFF"/>
    </a:lt1>
    <a:dk2>
      <a:srgbClr val="2A8DBA"/>
    </a:dk2>
    <a:lt2>
      <a:srgbClr val="B5B5B5"/>
    </a:lt2>
    <a:accent1>
      <a:srgbClr val="D4D4D4"/>
    </a:accent1>
    <a:accent2>
      <a:srgbClr val="60B4DA"/>
    </a:accent2>
    <a:accent3>
      <a:srgbClr val="FFFFFF"/>
    </a:accent3>
    <a:accent4>
      <a:srgbClr val="000000"/>
    </a:accent4>
    <a:accent5>
      <a:srgbClr val="E6E6E6"/>
    </a:accent5>
    <a:accent6>
      <a:srgbClr val="56A3C5"/>
    </a:accent6>
    <a:hlink>
      <a:srgbClr val="ABD7EB"/>
    </a:hlink>
    <a:folHlink>
      <a:srgbClr val="0053A0"/>
    </a:folHlink>
  </a:clrScheme>
  <a:fontScheme name="ABT_template_040405">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ABT_template_040405 6">
    <a:dk1>
      <a:srgbClr val="000000"/>
    </a:dk1>
    <a:lt1>
      <a:srgbClr val="FFFFFF"/>
    </a:lt1>
    <a:dk2>
      <a:srgbClr val="2A8DBA"/>
    </a:dk2>
    <a:lt2>
      <a:srgbClr val="B5B5B5"/>
    </a:lt2>
    <a:accent1>
      <a:srgbClr val="D4D4D4"/>
    </a:accent1>
    <a:accent2>
      <a:srgbClr val="60B4DA"/>
    </a:accent2>
    <a:accent3>
      <a:srgbClr val="FFFFFF"/>
    </a:accent3>
    <a:accent4>
      <a:srgbClr val="000000"/>
    </a:accent4>
    <a:accent5>
      <a:srgbClr val="E6E6E6"/>
    </a:accent5>
    <a:accent6>
      <a:srgbClr val="56A3C5"/>
    </a:accent6>
    <a:hlink>
      <a:srgbClr val="ABD7EB"/>
    </a:hlink>
    <a:folHlink>
      <a:srgbClr val="0053A0"/>
    </a:folHlink>
  </a:clrScheme>
  <a:fontScheme name="ABT_template_040405">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5.xml><?xml version="1.0" encoding="utf-8"?>
<a:themeOverride xmlns:a="http://schemas.openxmlformats.org/drawingml/2006/main">
  <a:clrScheme name="ABT_template_040405 6">
    <a:dk1>
      <a:srgbClr val="000000"/>
    </a:dk1>
    <a:lt1>
      <a:srgbClr val="FFFFFF"/>
    </a:lt1>
    <a:dk2>
      <a:srgbClr val="2A8DBA"/>
    </a:dk2>
    <a:lt2>
      <a:srgbClr val="B5B5B5"/>
    </a:lt2>
    <a:accent1>
      <a:srgbClr val="D4D4D4"/>
    </a:accent1>
    <a:accent2>
      <a:srgbClr val="60B4DA"/>
    </a:accent2>
    <a:accent3>
      <a:srgbClr val="FFFFFF"/>
    </a:accent3>
    <a:accent4>
      <a:srgbClr val="000000"/>
    </a:accent4>
    <a:accent5>
      <a:srgbClr val="E6E6E6"/>
    </a:accent5>
    <a:accent6>
      <a:srgbClr val="56A3C5"/>
    </a:accent6>
    <a:hlink>
      <a:srgbClr val="ABD7EB"/>
    </a:hlink>
    <a:folHlink>
      <a:srgbClr val="0053A0"/>
    </a:folHlink>
  </a:clrScheme>
  <a:fontScheme name="ABT_template_040405">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170256</TotalTime>
  <Words>18720</Words>
  <Application>Microsoft Office PowerPoint</Application>
  <PresentationFormat>On-screen Show (4:3)</PresentationFormat>
  <Paragraphs>2071</Paragraphs>
  <Slides>115</Slides>
  <Notes>84</Notes>
  <HiddenSlides>3</HiddenSlides>
  <MMClips>0</MMClips>
  <ScaleCrop>false</ScaleCrop>
  <HeadingPairs>
    <vt:vector size="4" baseType="variant">
      <vt:variant>
        <vt:lpstr>Theme</vt:lpstr>
      </vt:variant>
      <vt:variant>
        <vt:i4>1</vt:i4>
      </vt:variant>
      <vt:variant>
        <vt:lpstr>Slide Titles</vt:lpstr>
      </vt:variant>
      <vt:variant>
        <vt:i4>115</vt:i4>
      </vt:variant>
    </vt:vector>
  </HeadingPairs>
  <TitlesOfParts>
    <vt:vector size="116" baseType="lpstr">
      <vt:lpstr>Ofis Teması</vt:lpstr>
      <vt:lpstr>Didrogesteron  (Duphaston)  </vt:lpstr>
      <vt:lpstr>Classification of Progestogens </vt:lpstr>
      <vt:lpstr>Receptor Binding of Progestogens</vt:lpstr>
      <vt:lpstr>Molecular Properties: Structure and Formulation</vt:lpstr>
      <vt:lpstr>PowerPoint Presentation</vt:lpstr>
      <vt:lpstr>Transformation of the Endometrium1</vt:lpstr>
      <vt:lpstr>Dydrogesterone and Micronized Progesterone Are Synthesized from a Natural Source</vt:lpstr>
      <vt:lpstr>PowerPoint Presentation</vt:lpstr>
      <vt:lpstr>PowerPoint Presentation</vt:lpstr>
      <vt:lpstr>PowerPoint Presentation</vt:lpstr>
      <vt:lpstr>Mikronize Progesteronlarla Kıyaslandığında</vt:lpstr>
      <vt:lpstr>DİDROGESTERON (özet) </vt:lpstr>
      <vt:lpstr>Dydrogesterone Indications</vt:lpstr>
      <vt:lpstr>Dysfunctional Uterine Bleeding and  Irregular Cycles</vt:lpstr>
      <vt:lpstr>FIGO – AUB in Absence of Structural Abnormalities</vt:lpstr>
      <vt:lpstr>Hormonal Treatments for DUB</vt:lpstr>
      <vt:lpstr>Progestogen actions on the endometrium1 </vt:lpstr>
      <vt:lpstr>Regulation of Cycle Length  with Dydrogesterone</vt:lpstr>
      <vt:lpstr>Dydrogesterone for the Management of DUB/Irregular Cycles </vt:lpstr>
      <vt:lpstr>Dydrogesterone is as Effective as Progesterone For Correcting  Irregular Bleeding </vt:lpstr>
      <vt:lpstr>Dydrogesterone is as Effective as Progesterone For Transforming  the Endometrium</vt:lpstr>
      <vt:lpstr>Reduction of Heavy Menstrual Bleeding  with Dydrogesterone</vt:lpstr>
      <vt:lpstr>Recent updates on Cycle Regularization  with Dydrogesterone (1)</vt:lpstr>
      <vt:lpstr>PowerPoint Presentation</vt:lpstr>
      <vt:lpstr> Dysmenorrhea</vt:lpstr>
      <vt:lpstr>PowerPoint Presentation</vt:lpstr>
      <vt:lpstr>Dydrogesterone: Mechanism of Action  in Dysmenorrhea</vt:lpstr>
      <vt:lpstr>Dydrogesterone: Treatment of Severe Symptoms of Dysmenorrhea</vt:lpstr>
      <vt:lpstr>Dydrogesterone: Pain Treatment and Patient Satisfaction</vt:lpstr>
      <vt:lpstr>PowerPoint Presentation</vt:lpstr>
      <vt:lpstr> Secondary Amenorrhea</vt:lpstr>
      <vt:lpstr>Double-Blind, Placebo-Controlled Study of Dydrogesterone in Secondary Amenorrhea1</vt:lpstr>
      <vt:lpstr>Dydrogesterone improved the regularity of Bleeding Episodes in Secondary Amenorrhea or Oligomenorrhea1</vt:lpstr>
      <vt:lpstr>Dydrogesterone-Menstruel disorders Conclusions</vt:lpstr>
      <vt:lpstr>Dydrogesterone in assisted reproductive technology (ART) </vt:lpstr>
      <vt:lpstr>Progesterone Effects</vt:lpstr>
      <vt:lpstr>PowerPoint Presentation</vt:lpstr>
      <vt:lpstr>PowerPoint Presentation</vt:lpstr>
      <vt:lpstr>PowerPoint Presentation</vt:lpstr>
      <vt:lpstr>Bioavailability</vt:lpstr>
      <vt:lpstr>Approved DAILY dosing for luteal support in art </vt:lpstr>
      <vt:lpstr>PowerPoint Presentation</vt:lpstr>
      <vt:lpstr>PowerPoint Presentation</vt:lpstr>
      <vt:lpstr>PowerPoint Presentation</vt:lpstr>
      <vt:lpstr>Dydrogesterone versus Vaginal Micronized Progesterone Preference and Acceptability</vt:lpstr>
      <vt:lpstr>Luteal support in art  Cochrane review  van der linden et al, 2015</vt:lpstr>
      <vt:lpstr>Systematic review and meta-analysis  Barbosa et al, 2016</vt:lpstr>
      <vt:lpstr>Clinical evidence in ART</vt:lpstr>
      <vt:lpstr>Data Supporting the Design of the Lotus I Study</vt:lpstr>
      <vt:lpstr>Lotus I: Study Design Overview</vt:lpstr>
      <vt:lpstr>Inclusion/Exclusion Criteria</vt:lpstr>
      <vt:lpstr>Demographics and Baseline Characteristics:  Similar Between the Groups </vt:lpstr>
      <vt:lpstr>Course and Outcomes of Treatment/Pregnancy</vt:lpstr>
      <vt:lpstr>Oral Dydrogesterone was Non-Inferior to Micronized Vaginal Progesterone at 12 Weeks of Gestation</vt:lpstr>
      <vt:lpstr>Secondary Efficacy Variable: Live Birth Rate</vt:lpstr>
      <vt:lpstr>PowerPoint Presentation</vt:lpstr>
      <vt:lpstr>Overall Summary in the Maternal Population: Adverse Events in the Safety Sample</vt:lpstr>
      <vt:lpstr>Infant Status at End of Pregnancy</vt:lpstr>
      <vt:lpstr>Conclusions</vt:lpstr>
      <vt:lpstr>PowerPoint Presentation</vt:lpstr>
      <vt:lpstr>Result of Lotus II - Vaginal Gel</vt:lpstr>
      <vt:lpstr>PowerPoint Presentation</vt:lpstr>
      <vt:lpstr>PowerPoint Presentation</vt:lpstr>
      <vt:lpstr>Summary</vt:lpstr>
      <vt:lpstr>PowerPoint Presentation</vt:lpstr>
      <vt:lpstr>PowerPoint Presentation</vt:lpstr>
      <vt:lpstr>Dydrogesterone  and Endometriosis</vt:lpstr>
      <vt:lpstr>PowerPoint Presentation</vt:lpstr>
      <vt:lpstr>Symptoms of Endometriosis: Pain Score After Treatment with Dydrogesterone Day 5 to 25</vt:lpstr>
      <vt:lpstr>Laparoscopy and symptoms After Treatment with Dydrogesterone Day 5 to 25</vt:lpstr>
      <vt:lpstr>Symptoms After Treatment with Dydrogesterone Day 5 to 25</vt:lpstr>
      <vt:lpstr>Laparoscopy After Treatment with Dydrogesterone Day 5 to 25</vt:lpstr>
      <vt:lpstr>Symptoms After Treatment with Dydrogesterone Day 5 to 25</vt:lpstr>
      <vt:lpstr>Global Assessment After Treatment with Dydrogesterone Day 5 to 25</vt:lpstr>
      <vt:lpstr>PowerPoint Presentation</vt:lpstr>
      <vt:lpstr>Pregnancy Rate After Treatment with Dydrogesterone on Days 5 to 25 </vt:lpstr>
      <vt:lpstr>Pregnancy Rate After Postsurgical Treatment with Progestogens</vt:lpstr>
      <vt:lpstr>Conclusions</vt:lpstr>
      <vt:lpstr>PowerPoint Presentation</vt:lpstr>
      <vt:lpstr>PowerPoint Presentation</vt:lpstr>
      <vt:lpstr>  Dydrogesterone  and Postmenopausal hormone therapy  </vt:lpstr>
      <vt:lpstr>PowerPoint Presentation</vt:lpstr>
      <vt:lpstr>PowerPoint Presentation</vt:lpstr>
      <vt:lpstr>PowerPoint Presentation</vt:lpstr>
      <vt:lpstr>PowerPoint Presentation</vt:lpstr>
      <vt:lpstr>PowerPoint Presentation</vt:lpstr>
      <vt:lpstr>Abortus tehdidinde Didrogesteron </vt:lpstr>
      <vt:lpstr> İDYOPATİK TGK’DE Dİdrogesteron VE Progesteron</vt:lpstr>
      <vt:lpstr>Abortus tehdidi Mikronize Progesteron vs didrogesteron</vt:lpstr>
      <vt:lpstr>     Abortus Tehdidi-Didrogesteron</vt:lpstr>
      <vt:lpstr>Abortus Tehdidi-Oral vs vajinal uygulama</vt:lpstr>
      <vt:lpstr>Abortus Tehdidi-Oral vs vajinal uygulama</vt:lpstr>
      <vt:lpstr>Abortus Tehdidi-Oral vs vajinal uygulama</vt:lpstr>
      <vt:lpstr>Düşük Tehlikesinde Progestojenler  ile İlgili Üç Sistematik Derlemenin Karşılaştırılması </vt:lpstr>
      <vt:lpstr>2013 Avustralya ve Yeni Zellanda Kılavuzları</vt:lpstr>
      <vt:lpstr>PowerPoint Presentation</vt:lpstr>
      <vt:lpstr>2012 Birleşik Krallık NICE Kılavuzları</vt:lpstr>
      <vt:lpstr>Tekrarlayan gebelik kayıpları</vt:lpstr>
      <vt:lpstr>Tekrarlayan Düşüklerde Tedavi Seçenekleri</vt:lpstr>
      <vt:lpstr>Tekrarlayan gebelik Kayıpları  Didrogesteron vs Oral Plasebo </vt:lpstr>
      <vt:lpstr>Tekrarlayan gebelik Kayıpları  Didrogesteron vs Oral Plasebo</vt:lpstr>
      <vt:lpstr>Tekrarlayan Gebelik Kayıplarında Progesteron</vt:lpstr>
      <vt:lpstr>Tekrarlayan Gebelik Kayıplarında Progesteron</vt:lpstr>
      <vt:lpstr>Tekrarlayan Düşükte Progestojenler  ile İlgili İki Sistematik Derleme </vt:lpstr>
      <vt:lpstr>Tekrarlayan Düşüğün Önlenmesine Yönelik 2015 Avrupa Progestin Kulübü Kılavuzları  </vt:lpstr>
      <vt:lpstr>Tekrarlayan Düşükte Plaseboya karşı Vajinal Mikronize Progesteron </vt:lpstr>
      <vt:lpstr>Tekrarlayan Düşükte Plaseboya karşı Vajinal Mikronize Progesteron Coomarasamy ve ark. 2015 </vt:lpstr>
      <vt:lpstr>Çalışmaların karşılaştırılması Coomarasamy vs Kumar</vt:lpstr>
      <vt:lpstr>Çalışmaların karşılaştırılması Coomarasamy vs Kumar</vt:lpstr>
      <vt:lpstr>Önemli Değerlendirmeler ve Farklılıklar</vt:lpstr>
      <vt:lpstr>PowerPoint Presentation</vt:lpstr>
      <vt:lpstr>PowerPoint Presentation</vt:lpstr>
      <vt:lpstr>PowerPoint Presentation</vt:lpstr>
      <vt:lpstr>PowerPoint Presentation</vt:lpstr>
      <vt:lpstr>Didrogesteron ve fetal güvenilirlik</vt:lpstr>
    </vt:vector>
  </TitlesOfParts>
  <Company>TOSHIBA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Endometriozis ve over rezervi</dc:title>
  <dc:creator>toshba</dc:creator>
  <cp:lastModifiedBy>engin</cp:lastModifiedBy>
  <cp:revision>1277</cp:revision>
  <dcterms:created xsi:type="dcterms:W3CDTF">2010-02-01T20:59:33Z</dcterms:created>
  <dcterms:modified xsi:type="dcterms:W3CDTF">2019-06-16T07:43:24Z</dcterms:modified>
</cp:coreProperties>
</file>