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2" r:id="rId3"/>
    <p:sldId id="259" r:id="rId4"/>
    <p:sldId id="258" r:id="rId5"/>
    <p:sldId id="261" r:id="rId6"/>
    <p:sldId id="260" r:id="rId7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B4E5-9C94-41A0-8359-7B3CE39E7278}" type="datetimeFigureOut">
              <a:rPr lang="tr-TR" smtClean="0"/>
              <a:t>16.6.2019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23AE0-3CEF-4CCF-B55F-BA1BD746EE0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18247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B4E5-9C94-41A0-8359-7B3CE39E7278}" type="datetimeFigureOut">
              <a:rPr lang="tr-TR" smtClean="0"/>
              <a:t>16.6.2019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23AE0-3CEF-4CCF-B55F-BA1BD746EE0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00673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B4E5-9C94-41A0-8359-7B3CE39E7278}" type="datetimeFigureOut">
              <a:rPr lang="tr-TR" smtClean="0"/>
              <a:t>16.6.2019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23AE0-3CEF-4CCF-B55F-BA1BD746EE0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71658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B4E5-9C94-41A0-8359-7B3CE39E7278}" type="datetimeFigureOut">
              <a:rPr lang="tr-TR" smtClean="0"/>
              <a:t>16.6.2019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23AE0-3CEF-4CCF-B55F-BA1BD746EE0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35299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B4E5-9C94-41A0-8359-7B3CE39E7278}" type="datetimeFigureOut">
              <a:rPr lang="tr-TR" smtClean="0"/>
              <a:t>16.6.2019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23AE0-3CEF-4CCF-B55F-BA1BD746EE0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77981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B4E5-9C94-41A0-8359-7B3CE39E7278}" type="datetimeFigureOut">
              <a:rPr lang="tr-TR" smtClean="0"/>
              <a:t>16.6.2019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23AE0-3CEF-4CCF-B55F-BA1BD746EE0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56737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B4E5-9C94-41A0-8359-7B3CE39E7278}" type="datetimeFigureOut">
              <a:rPr lang="tr-TR" smtClean="0"/>
              <a:t>16.6.2019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23AE0-3CEF-4CCF-B55F-BA1BD746EE0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67678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B4E5-9C94-41A0-8359-7B3CE39E7278}" type="datetimeFigureOut">
              <a:rPr lang="tr-TR" smtClean="0"/>
              <a:t>16.6.2019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23AE0-3CEF-4CCF-B55F-BA1BD746EE0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42829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B4E5-9C94-41A0-8359-7B3CE39E7278}" type="datetimeFigureOut">
              <a:rPr lang="tr-TR" smtClean="0"/>
              <a:t>16.6.2019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23AE0-3CEF-4CCF-B55F-BA1BD746EE0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36884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B4E5-9C94-41A0-8359-7B3CE39E7278}" type="datetimeFigureOut">
              <a:rPr lang="tr-TR" smtClean="0"/>
              <a:t>16.6.2019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23AE0-3CEF-4CCF-B55F-BA1BD746EE0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34681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B4E5-9C94-41A0-8359-7B3CE39E7278}" type="datetimeFigureOut">
              <a:rPr lang="tr-TR" smtClean="0"/>
              <a:t>16.6.2019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23AE0-3CEF-4CCF-B55F-BA1BD746EE0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03334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BB4E5-9C94-41A0-8359-7B3CE39E7278}" type="datetimeFigureOut">
              <a:rPr lang="tr-TR" smtClean="0"/>
              <a:t>16.6.2019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123AE0-3CEF-4CCF-B55F-BA1BD746EE0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74444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0"/>
            <a:ext cx="6152810" cy="2492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924944"/>
            <a:ext cx="7920880" cy="221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7711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772816"/>
            <a:ext cx="6762750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-3676"/>
            <a:ext cx="7056784" cy="1920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2097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27980"/>
            <a:ext cx="8594179" cy="4986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877272"/>
            <a:ext cx="71723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927900" y="73982"/>
            <a:ext cx="69762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2018</a:t>
            </a:r>
            <a:endParaRPr lang="tr-T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49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van 4"/>
          <p:cNvSpPr>
            <a:spLocks noGrp="1"/>
          </p:cNvSpPr>
          <p:nvPr>
            <p:ph type="title"/>
          </p:nvPr>
        </p:nvSpPr>
        <p:spPr>
          <a:xfrm>
            <a:off x="471488" y="165100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r-TR" sz="36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EMPIRICAL TREATMENT?</a:t>
            </a:r>
            <a:endParaRPr lang="tr-TR" sz="3600" b="1" dirty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1379" name="Alt Başlık 2"/>
          <p:cNvSpPr>
            <a:spLocks noGrp="1"/>
          </p:cNvSpPr>
          <p:nvPr>
            <p:ph idx="1"/>
          </p:nvPr>
        </p:nvSpPr>
        <p:spPr>
          <a:xfrm>
            <a:off x="628650" y="1843088"/>
            <a:ext cx="3987800" cy="2901950"/>
          </a:xfrm>
        </p:spPr>
        <p:txBody>
          <a:bodyPr/>
          <a:lstStyle/>
          <a:p>
            <a:pPr marL="457200" indent="-457200" eaLnBrk="1" hangingPunct="1">
              <a:lnSpc>
                <a:spcPct val="150000"/>
              </a:lnSpc>
              <a:buFont typeface="Calibri Light" pitchFamily="34" charset="0"/>
              <a:buAutoNum type="arabicPeriod"/>
            </a:pPr>
            <a:r>
              <a:rPr lang="tr-TR" altLang="tr-TR" sz="2400" b="1" smtClean="0">
                <a:solidFill>
                  <a:srgbClr val="FFC000"/>
                </a:solidFill>
              </a:rPr>
              <a:t>Suspected endometriosis</a:t>
            </a:r>
          </a:p>
          <a:p>
            <a:pPr marL="457200" indent="-457200" eaLnBrk="1" hangingPunct="1">
              <a:lnSpc>
                <a:spcPct val="150000"/>
              </a:lnSpc>
              <a:buFont typeface="Calibri Light" pitchFamily="34" charset="0"/>
              <a:buAutoNum type="arabicPeriod"/>
            </a:pPr>
            <a:r>
              <a:rPr lang="tr-TR" altLang="tr-TR" sz="2400" b="1" smtClean="0">
                <a:solidFill>
                  <a:srgbClr val="FFC000"/>
                </a:solidFill>
              </a:rPr>
              <a:t>No surgical indication</a:t>
            </a:r>
          </a:p>
          <a:p>
            <a:pPr marL="457200" indent="-457200" eaLnBrk="1" hangingPunct="1">
              <a:lnSpc>
                <a:spcPct val="150000"/>
              </a:lnSpc>
              <a:buFont typeface="Calibri Light" pitchFamily="34" charset="0"/>
              <a:buAutoNum type="arabicPeriod"/>
            </a:pPr>
            <a:r>
              <a:rPr lang="tr-TR" altLang="tr-TR" sz="2400" b="1" smtClean="0">
                <a:solidFill>
                  <a:srgbClr val="FFC000"/>
                </a:solidFill>
              </a:rPr>
              <a:t>Pain must be the symptom</a:t>
            </a:r>
            <a:endParaRPr lang="tr-TR" altLang="tr-TR" sz="1600" u="sng" smtClean="0">
              <a:solidFill>
                <a:srgbClr val="FFC000"/>
              </a:solidFill>
            </a:endParaRPr>
          </a:p>
        </p:txBody>
      </p:sp>
      <p:sp>
        <p:nvSpPr>
          <p:cNvPr id="4" name="Şeritli Sağ Ok 3"/>
          <p:cNvSpPr/>
          <p:nvPr/>
        </p:nvSpPr>
        <p:spPr>
          <a:xfrm>
            <a:off x="4711700" y="2471738"/>
            <a:ext cx="1206500" cy="906462"/>
          </a:xfrm>
          <a:prstGeom prst="stripedRightArrow">
            <a:avLst/>
          </a:prstGeom>
          <a:solidFill>
            <a:srgbClr val="0B08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6" name="Metin kutusu 5"/>
          <p:cNvSpPr txBox="1"/>
          <p:nvPr/>
        </p:nvSpPr>
        <p:spPr>
          <a:xfrm>
            <a:off x="6227763" y="2349500"/>
            <a:ext cx="2070100" cy="1708150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>
              <a:lnSpc>
                <a:spcPct val="125000"/>
              </a:lnSpc>
              <a:defRPr/>
            </a:pPr>
            <a:r>
              <a:rPr lang="tr-TR" sz="2800" b="1" dirty="0" err="1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Empirical</a:t>
            </a:r>
            <a:r>
              <a:rPr lang="tr-TR" sz="28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2800" b="1" dirty="0" err="1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medical</a:t>
            </a:r>
            <a:r>
              <a:rPr lang="tr-TR" sz="28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2800" b="1" dirty="0" err="1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treatment</a:t>
            </a:r>
            <a:endParaRPr lang="tr-TR" sz="2800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Metin kutusu 17"/>
          <p:cNvSpPr txBox="1"/>
          <p:nvPr/>
        </p:nvSpPr>
        <p:spPr>
          <a:xfrm>
            <a:off x="755650" y="1341438"/>
            <a:ext cx="8208963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tr-TR" sz="1400" dirty="0">
                <a:solidFill>
                  <a:srgbClr val="FFC000"/>
                </a:solidFill>
                <a:latin typeface="+mn-lt"/>
              </a:rPr>
              <a:t>* </a:t>
            </a:r>
            <a:r>
              <a:rPr lang="en-US" sz="1400" dirty="0">
                <a:solidFill>
                  <a:srgbClr val="FFC000"/>
                </a:solidFill>
                <a:latin typeface="+mn-lt"/>
              </a:rPr>
              <a:t>Treatment of pelvic pain</a:t>
            </a:r>
            <a:r>
              <a:rPr lang="tr-TR" sz="1400" dirty="0">
                <a:solidFill>
                  <a:srgbClr val="FFC000"/>
                </a:solidFill>
                <a:latin typeface="+mn-lt"/>
              </a:rPr>
              <a:t> </a:t>
            </a:r>
            <a:r>
              <a:rPr lang="en-US" sz="1400" dirty="0">
                <a:solidFill>
                  <a:srgbClr val="FFC000"/>
                </a:solidFill>
                <a:latin typeface="+mn-lt"/>
              </a:rPr>
              <a:t>associated with endometriosis: a</a:t>
            </a:r>
            <a:r>
              <a:rPr lang="tr-TR" sz="1400" dirty="0">
                <a:solidFill>
                  <a:srgbClr val="FFC000"/>
                </a:solidFill>
                <a:latin typeface="+mn-lt"/>
              </a:rPr>
              <a:t> </a:t>
            </a:r>
            <a:r>
              <a:rPr lang="en-US" sz="1400" dirty="0">
                <a:solidFill>
                  <a:srgbClr val="FFC000"/>
                </a:solidFill>
                <a:latin typeface="+mn-lt"/>
              </a:rPr>
              <a:t>committee opinion</a:t>
            </a:r>
            <a:r>
              <a:rPr lang="tr-TR" sz="1400" dirty="0">
                <a:solidFill>
                  <a:srgbClr val="FFC000"/>
                </a:solidFill>
                <a:latin typeface="+mn-lt"/>
              </a:rPr>
              <a:t> </a:t>
            </a:r>
            <a:r>
              <a:rPr lang="en-US" sz="1400" dirty="0">
                <a:solidFill>
                  <a:srgbClr val="FFC000"/>
                </a:solidFill>
                <a:latin typeface="+mn-lt"/>
              </a:rPr>
              <a:t>The Practice Committee of the American Society for Reproductive Medicine</a:t>
            </a:r>
            <a:r>
              <a:rPr lang="tr-TR" sz="1400" dirty="0">
                <a:solidFill>
                  <a:srgbClr val="FFC000"/>
                </a:solidFill>
                <a:latin typeface="+mn-lt"/>
              </a:rPr>
              <a:t>, 2014</a:t>
            </a:r>
          </a:p>
        </p:txBody>
      </p:sp>
      <p:pic>
        <p:nvPicPr>
          <p:cNvPr id="10138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>
            <a:fillRect/>
          </a:stretch>
        </p:blipFill>
        <p:spPr bwMode="auto">
          <a:xfrm>
            <a:off x="84138" y="4198938"/>
            <a:ext cx="9004300" cy="263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36222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389594" y="-53975"/>
            <a:ext cx="8229600" cy="1143000"/>
          </a:xfrm>
        </p:spPr>
        <p:txBody>
          <a:bodyPr/>
          <a:lstStyle/>
          <a:p>
            <a:r>
              <a:rPr lang="tr-TR" altLang="tr-TR" sz="3200" dirty="0" smtClean="0">
                <a:solidFill>
                  <a:srgbClr val="FFFF00"/>
                </a:solidFill>
              </a:rPr>
              <a:t>Endometriozis tedavisi: Ampirik medikal tedavi</a:t>
            </a:r>
            <a:endParaRPr lang="en-US" altLang="tr-TR" sz="3200" dirty="0" smtClean="0">
              <a:solidFill>
                <a:srgbClr val="FFFF00"/>
              </a:solidFill>
            </a:endParaRPr>
          </a:p>
        </p:txBody>
      </p:sp>
      <p:sp>
        <p:nvSpPr>
          <p:cNvPr id="25603" name="TextBox 2"/>
          <p:cNvSpPr txBox="1">
            <a:spLocks noChangeArrowheads="1"/>
          </p:cNvSpPr>
          <p:nvPr/>
        </p:nvSpPr>
        <p:spPr bwMode="auto">
          <a:xfrm>
            <a:off x="-108520" y="6208587"/>
            <a:ext cx="91455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000" b="1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3000" b="1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3000" b="1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3000" b="1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3000" b="1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342900" indent="-342900" algn="r">
              <a:buAutoNum type="arabicPeriod"/>
            </a:pPr>
            <a:r>
              <a:rPr lang="tr-TR" altLang="tr-TR" sz="1400" b="0" i="0" dirty="0" smtClean="0">
                <a:solidFill>
                  <a:srgbClr val="FFC000"/>
                </a:solidFill>
              </a:rPr>
              <a:t>E</a:t>
            </a:r>
            <a:r>
              <a:rPr lang="en-US" altLang="tr-TR" sz="1400" b="0" i="0" dirty="0">
                <a:solidFill>
                  <a:srgbClr val="FFC000"/>
                </a:solidFill>
              </a:rPr>
              <a:t>SHRE. Hum </a:t>
            </a:r>
            <a:r>
              <a:rPr lang="en-US" altLang="tr-TR" sz="1400" b="0" i="0" dirty="0" err="1">
                <a:solidFill>
                  <a:srgbClr val="FFC000"/>
                </a:solidFill>
              </a:rPr>
              <a:t>Reprod</a:t>
            </a:r>
            <a:r>
              <a:rPr lang="en-US" altLang="tr-TR" sz="1400" b="0" i="0" dirty="0">
                <a:solidFill>
                  <a:srgbClr val="FFC000"/>
                </a:solidFill>
              </a:rPr>
              <a:t>. 2014 Mar;29(3):400-12.</a:t>
            </a:r>
            <a:r>
              <a:rPr lang="tr-TR" altLang="tr-TR" sz="1400" b="0" i="0" dirty="0">
                <a:solidFill>
                  <a:srgbClr val="FFC000"/>
                </a:solidFill>
              </a:rPr>
              <a:t> 2. </a:t>
            </a:r>
            <a:r>
              <a:rPr lang="tr-TR" altLang="tr-TR" sz="1400" b="0" i="0" dirty="0" smtClean="0">
                <a:solidFill>
                  <a:srgbClr val="FFC000"/>
                </a:solidFill>
              </a:rPr>
              <a:t>Turkish </a:t>
            </a:r>
            <a:r>
              <a:rPr lang="tr-TR" altLang="tr-TR" sz="1400" b="0" i="0" dirty="0">
                <a:solidFill>
                  <a:srgbClr val="FFC000"/>
                </a:solidFill>
              </a:rPr>
              <a:t>Endometriosis &amp; Adenomyosis Society. 2014</a:t>
            </a:r>
            <a:r>
              <a:rPr lang="tr-TR" altLang="tr-TR" sz="1400" b="0" i="0" dirty="0" smtClean="0">
                <a:solidFill>
                  <a:srgbClr val="FFC000"/>
                </a:solidFill>
              </a:rPr>
              <a:t>.</a:t>
            </a:r>
          </a:p>
          <a:p>
            <a:pPr algn="r"/>
            <a:r>
              <a:rPr lang="tr-TR" altLang="tr-TR" sz="1400" b="0" i="0" dirty="0" smtClean="0">
                <a:solidFill>
                  <a:srgbClr val="FFC000"/>
                </a:solidFill>
              </a:rPr>
              <a:t> </a:t>
            </a:r>
            <a:r>
              <a:rPr lang="tr-TR" altLang="tr-TR" sz="1400" b="0" i="0" dirty="0">
                <a:solidFill>
                  <a:srgbClr val="FFC000"/>
                </a:solidFill>
              </a:rPr>
              <a:t>3. </a:t>
            </a:r>
            <a:r>
              <a:rPr lang="en-US" altLang="tr-TR" sz="1400" b="0" i="0" dirty="0">
                <a:solidFill>
                  <a:srgbClr val="FFC000"/>
                </a:solidFill>
              </a:rPr>
              <a:t>World Endometriosis Society Montpellier Consortium. Hum </a:t>
            </a:r>
            <a:r>
              <a:rPr lang="en-US" altLang="tr-TR" sz="1400" b="0" i="0" dirty="0" err="1">
                <a:solidFill>
                  <a:srgbClr val="FFC000"/>
                </a:solidFill>
              </a:rPr>
              <a:t>Reprod</a:t>
            </a:r>
            <a:r>
              <a:rPr lang="en-US" altLang="tr-TR" sz="1400" b="0" i="0" dirty="0">
                <a:solidFill>
                  <a:srgbClr val="FFC000"/>
                </a:solidFill>
              </a:rPr>
              <a:t>. 2013;28(6):1552-68.</a:t>
            </a:r>
            <a:endParaRPr lang="tr-TR" altLang="tr-TR" sz="1400" b="0" i="0" dirty="0">
              <a:solidFill>
                <a:srgbClr val="FFC000"/>
              </a:solidFill>
            </a:endParaRPr>
          </a:p>
        </p:txBody>
      </p:sp>
      <p:sp>
        <p:nvSpPr>
          <p:cNvPr id="25604" name="AutoShape 1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2625" y="1089025"/>
            <a:ext cx="7994650" cy="1416050"/>
          </a:xfrm>
          <a:prstGeom prst="actionButtonBlank">
            <a:avLst/>
          </a:prstGeom>
          <a:solidFill>
            <a:srgbClr val="7071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3000" b="1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3000" b="1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3000" b="1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3000" b="1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3000" b="1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tr-TR" altLang="tr-TR" sz="1800">
                <a:solidFill>
                  <a:srgbClr val="FFFFFF"/>
                </a:solidFill>
              </a:rPr>
              <a:t>ESHRE</a:t>
            </a:r>
            <a:endParaRPr lang="tr-TR" altLang="tr-TR" sz="800">
              <a:solidFill>
                <a:srgbClr val="FFFFFF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altLang="tr-TR" sz="2000">
                <a:solidFill>
                  <a:srgbClr val="FFFFFF"/>
                </a:solidFill>
              </a:rPr>
              <a:t>“</a:t>
            </a:r>
            <a:r>
              <a:rPr lang="tr-TR" altLang="tr-TR" sz="2000">
                <a:solidFill>
                  <a:srgbClr val="FFFFFF"/>
                </a:solidFill>
              </a:rPr>
              <a:t>E</a:t>
            </a:r>
            <a:r>
              <a:rPr lang="en-US" altLang="tr-TR" sz="2000">
                <a:solidFill>
                  <a:srgbClr val="FFFFFF"/>
                </a:solidFill>
              </a:rPr>
              <a:t>ndometrio</a:t>
            </a:r>
            <a:r>
              <a:rPr lang="tr-TR" altLang="tr-TR" sz="2000">
                <a:solidFill>
                  <a:srgbClr val="FFFFFF"/>
                </a:solidFill>
              </a:rPr>
              <a:t>z</a:t>
            </a:r>
            <a:r>
              <a:rPr lang="en-US" altLang="tr-TR" sz="2000">
                <a:solidFill>
                  <a:srgbClr val="FFFFFF"/>
                </a:solidFill>
              </a:rPr>
              <a:t>is </a:t>
            </a:r>
            <a:r>
              <a:rPr lang="tr-TR" altLang="tr-TR" sz="2000">
                <a:solidFill>
                  <a:srgbClr val="FFFFFF"/>
                </a:solidFill>
              </a:rPr>
              <a:t>semptomları bulunan kadınlar ampirik olarak </a:t>
            </a:r>
            <a:r>
              <a:rPr lang="tr-TR" altLang="tr-TR" sz="1800">
                <a:solidFill>
                  <a:srgbClr val="FFFFFF"/>
                </a:solidFill>
              </a:rPr>
              <a:t>yeterli analjezi, kombine oral kontraseptifler ve                          </a:t>
            </a:r>
            <a:r>
              <a:rPr lang="tr-TR" altLang="tr-TR" sz="2000">
                <a:solidFill>
                  <a:srgbClr val="FFFFFF"/>
                </a:solidFill>
              </a:rPr>
              <a:t>progestinlerle tedavi edilebilir.</a:t>
            </a:r>
            <a:r>
              <a:rPr lang="en-US" altLang="tr-TR" sz="2000">
                <a:solidFill>
                  <a:srgbClr val="FFFFFF"/>
                </a:solidFill>
              </a:rPr>
              <a:t>” </a:t>
            </a:r>
            <a:endParaRPr lang="en-US" altLang="tr-TR" sz="1800"/>
          </a:p>
        </p:txBody>
      </p:sp>
      <p:sp>
        <p:nvSpPr>
          <p:cNvPr id="25605" name="AutoShape 1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46113" y="2692400"/>
            <a:ext cx="7994650" cy="1446213"/>
          </a:xfrm>
          <a:prstGeom prst="actionButtonBlank">
            <a:avLst/>
          </a:prstGeom>
          <a:solidFill>
            <a:srgbClr val="7071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3000" b="1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3000" b="1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3000" b="1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3000" b="1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3000" b="1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tr-TR" altLang="tr-TR" sz="1800">
                <a:solidFill>
                  <a:srgbClr val="FFFFFF"/>
                </a:solidFill>
              </a:rPr>
              <a:t>Endometriozis ve Adenomyozis Derneği</a:t>
            </a:r>
            <a:endParaRPr lang="tr-TR" altLang="tr-TR" sz="800">
              <a:solidFill>
                <a:srgbClr val="FFFFFF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altLang="tr-TR" sz="2000">
                <a:solidFill>
                  <a:srgbClr val="FFFFFF"/>
                </a:solidFill>
              </a:rPr>
              <a:t>“</a:t>
            </a:r>
            <a:r>
              <a:rPr lang="tr-TR" altLang="tr-TR" sz="2000">
                <a:solidFill>
                  <a:srgbClr val="FFFFFF"/>
                </a:solidFill>
              </a:rPr>
              <a:t>E</a:t>
            </a:r>
            <a:r>
              <a:rPr lang="en-US" altLang="tr-TR" sz="2000">
                <a:solidFill>
                  <a:srgbClr val="FFFFFF"/>
                </a:solidFill>
              </a:rPr>
              <a:t>ndometrio</a:t>
            </a:r>
            <a:r>
              <a:rPr lang="tr-TR" altLang="tr-TR" sz="2000">
                <a:solidFill>
                  <a:srgbClr val="FFFFFF"/>
                </a:solidFill>
              </a:rPr>
              <a:t>z</a:t>
            </a:r>
            <a:r>
              <a:rPr lang="en-US" altLang="tr-TR" sz="2000">
                <a:solidFill>
                  <a:srgbClr val="FFFFFF"/>
                </a:solidFill>
              </a:rPr>
              <a:t>is</a:t>
            </a:r>
            <a:r>
              <a:rPr lang="tr-TR" altLang="tr-TR" sz="2000">
                <a:solidFill>
                  <a:srgbClr val="FFFFFF"/>
                </a:solidFill>
              </a:rPr>
              <a:t>e bağlı olduğu düşünülen pelvik ağrıda medikal ampirik tedavi kuvvetle önerilir. İlk seçenek KOK ve progestinlerdir.</a:t>
            </a:r>
            <a:r>
              <a:rPr lang="en-US" altLang="tr-TR" sz="2000">
                <a:solidFill>
                  <a:srgbClr val="FFFFFF"/>
                </a:solidFill>
              </a:rPr>
              <a:t>” </a:t>
            </a:r>
            <a:endParaRPr lang="en-US" altLang="tr-TR" sz="1800"/>
          </a:p>
        </p:txBody>
      </p:sp>
      <p:sp>
        <p:nvSpPr>
          <p:cNvPr id="25606" name="AutoShape 1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46113" y="4298950"/>
            <a:ext cx="7994650" cy="1601788"/>
          </a:xfrm>
          <a:prstGeom prst="actionButtonBlank">
            <a:avLst/>
          </a:prstGeom>
          <a:solidFill>
            <a:srgbClr val="7071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3000" b="1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3000" b="1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3000" b="1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3000" b="1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3000" b="1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tr-TR" altLang="tr-TR" sz="1800" dirty="0">
                <a:solidFill>
                  <a:srgbClr val="FFFFFF"/>
                </a:solidFill>
              </a:rPr>
              <a:t>WES</a:t>
            </a:r>
            <a:endParaRPr lang="tr-TR" altLang="tr-TR" sz="800" dirty="0">
              <a:solidFill>
                <a:srgbClr val="FFFFFF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altLang="tr-TR" sz="2000" dirty="0">
                <a:solidFill>
                  <a:srgbClr val="FFFFFF"/>
                </a:solidFill>
              </a:rPr>
              <a:t>“</a:t>
            </a:r>
            <a:r>
              <a:rPr lang="tr-TR" altLang="tr-TR" sz="2000" dirty="0">
                <a:solidFill>
                  <a:srgbClr val="FFFFFF"/>
                </a:solidFill>
              </a:rPr>
              <a:t>Tedavi cerrahi tanı konması için geciktirilmemelidir. </a:t>
            </a:r>
          </a:p>
          <a:p>
            <a:pPr algn="ctr">
              <a:spcBef>
                <a:spcPct val="50000"/>
              </a:spcBef>
            </a:pPr>
            <a:r>
              <a:rPr lang="tr-TR" altLang="tr-TR" sz="2000" dirty="0">
                <a:solidFill>
                  <a:srgbClr val="FFFFFF"/>
                </a:solidFill>
              </a:rPr>
              <a:t>Ampirik tedavide ilk seçenek olarak </a:t>
            </a:r>
            <a:r>
              <a:rPr lang="tr-TR" altLang="tr-TR" sz="1800" dirty="0">
                <a:solidFill>
                  <a:srgbClr val="FFFFFF"/>
                </a:solidFill>
              </a:rPr>
              <a:t>düşük maliyetli, iyi tolere edilen ve kolayca ulaşılan analjezikler, KOK ve </a:t>
            </a:r>
            <a:r>
              <a:rPr lang="tr-TR" altLang="tr-TR" sz="2000" dirty="0">
                <a:solidFill>
                  <a:srgbClr val="FFFFFF"/>
                </a:solidFill>
              </a:rPr>
              <a:t>progestinler önerilir.</a:t>
            </a:r>
            <a:r>
              <a:rPr lang="en-US" altLang="tr-TR" sz="2000" dirty="0">
                <a:solidFill>
                  <a:srgbClr val="FFFFFF"/>
                </a:solidFill>
              </a:rPr>
              <a:t>” </a:t>
            </a:r>
            <a:endParaRPr lang="en-US" altLang="tr-TR" sz="1800" dirty="0"/>
          </a:p>
        </p:txBody>
      </p:sp>
      <p:pic>
        <p:nvPicPr>
          <p:cNvPr id="7" name="Picture 6" descr="Noname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2182189"/>
            <a:ext cx="1512168" cy="794916"/>
          </a:xfrm>
          <a:prstGeom prst="rect">
            <a:avLst/>
          </a:prstGeom>
        </p:spPr>
      </p:pic>
      <p:pic>
        <p:nvPicPr>
          <p:cNvPr id="8" name="Picture 16" descr="ESH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2675" y="772654"/>
            <a:ext cx="1459805" cy="632742"/>
          </a:xfrm>
          <a:prstGeom prst="rect">
            <a:avLst/>
          </a:prstGeom>
          <a:noFill/>
          <a:ln w="9525">
            <a:solidFill>
              <a:srgbClr val="4D4D4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3" descr="healthpress-032613-001-617x4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69" t="23622" r="11722" b="30981"/>
          <a:stretch>
            <a:fillRect/>
          </a:stretch>
        </p:blipFill>
        <p:spPr bwMode="auto">
          <a:xfrm>
            <a:off x="6635791" y="3848893"/>
            <a:ext cx="2160588" cy="900113"/>
          </a:xfrm>
          <a:prstGeom prst="rect">
            <a:avLst/>
          </a:prstGeom>
          <a:noFill/>
          <a:ln w="9525">
            <a:solidFill>
              <a:srgbClr val="4D4D4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2883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3" y="33355"/>
            <a:ext cx="8353425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9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132856"/>
            <a:ext cx="8928992" cy="445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Metin kutusu 4"/>
          <p:cNvSpPr txBox="1"/>
          <p:nvPr/>
        </p:nvSpPr>
        <p:spPr>
          <a:xfrm>
            <a:off x="7796182" y="219998"/>
            <a:ext cx="69762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201</a:t>
            </a:r>
            <a:r>
              <a:rPr lang="tr-TR" dirty="0">
                <a:solidFill>
                  <a:srgbClr val="FF0000"/>
                </a:solidFill>
              </a:rPr>
              <a:t>7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45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168</Words>
  <Application>Microsoft Office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EMPIRICAL TREATMENT?</vt:lpstr>
      <vt:lpstr>Endometriozis tedavisi: Ampirik medikal tedavi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EMPIRICAL TREATMENT?</dc:title>
  <dc:creator>engin</dc:creator>
  <cp:lastModifiedBy>engin</cp:lastModifiedBy>
  <cp:revision>2</cp:revision>
  <dcterms:created xsi:type="dcterms:W3CDTF">2019-06-16T09:16:32Z</dcterms:created>
  <dcterms:modified xsi:type="dcterms:W3CDTF">2019-06-16T09:31:01Z</dcterms:modified>
</cp:coreProperties>
</file>