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3"/>
  </p:notesMasterIdLst>
  <p:sldIdLst>
    <p:sldId id="2237" r:id="rId2"/>
    <p:sldId id="2195" r:id="rId3"/>
    <p:sldId id="1745" r:id="rId4"/>
    <p:sldId id="2270" r:id="rId5"/>
    <p:sldId id="2281" r:id="rId6"/>
    <p:sldId id="1746" r:id="rId7"/>
    <p:sldId id="2273" r:id="rId8"/>
    <p:sldId id="2197" r:id="rId9"/>
    <p:sldId id="2232" r:id="rId10"/>
    <p:sldId id="2207" r:id="rId11"/>
    <p:sldId id="2198" r:id="rId12"/>
    <p:sldId id="2209" r:id="rId13"/>
    <p:sldId id="1820" r:id="rId14"/>
    <p:sldId id="2259" r:id="rId15"/>
    <p:sldId id="1755" r:id="rId16"/>
    <p:sldId id="2230" r:id="rId17"/>
    <p:sldId id="2234" r:id="rId18"/>
    <p:sldId id="2229" r:id="rId19"/>
    <p:sldId id="2225" r:id="rId20"/>
    <p:sldId id="2200" r:id="rId21"/>
    <p:sldId id="2218" r:id="rId22"/>
    <p:sldId id="2233" r:id="rId23"/>
    <p:sldId id="1822" r:id="rId24"/>
    <p:sldId id="2272" r:id="rId25"/>
    <p:sldId id="2263" r:id="rId26"/>
    <p:sldId id="2271" r:id="rId27"/>
    <p:sldId id="2282" r:id="rId28"/>
    <p:sldId id="1817" r:id="rId29"/>
    <p:sldId id="1818" r:id="rId30"/>
    <p:sldId id="2235" r:id="rId31"/>
    <p:sldId id="1762" r:id="rId32"/>
    <p:sldId id="1763" r:id="rId33"/>
    <p:sldId id="1764" r:id="rId34"/>
    <p:sldId id="2269" r:id="rId35"/>
    <p:sldId id="2265" r:id="rId36"/>
    <p:sldId id="2236" r:id="rId37"/>
    <p:sldId id="2260" r:id="rId38"/>
    <p:sldId id="1766" r:id="rId39"/>
    <p:sldId id="1767" r:id="rId40"/>
    <p:sldId id="2226" r:id="rId41"/>
    <p:sldId id="2205" r:id="rId42"/>
    <p:sldId id="2227" r:id="rId43"/>
    <p:sldId id="2204" r:id="rId44"/>
    <p:sldId id="2231" r:id="rId45"/>
    <p:sldId id="1770" r:id="rId46"/>
    <p:sldId id="1774" r:id="rId47"/>
    <p:sldId id="1826" r:id="rId48"/>
    <p:sldId id="2261" r:id="rId49"/>
    <p:sldId id="1776" r:id="rId50"/>
    <p:sldId id="1777" r:id="rId51"/>
    <p:sldId id="2274" r:id="rId52"/>
    <p:sldId id="1779" r:id="rId53"/>
    <p:sldId id="2201" r:id="rId54"/>
    <p:sldId id="1780" r:id="rId55"/>
    <p:sldId id="1781" r:id="rId56"/>
    <p:sldId id="2202" r:id="rId57"/>
    <p:sldId id="2262" r:id="rId58"/>
    <p:sldId id="1823" r:id="rId59"/>
    <p:sldId id="2211" r:id="rId60"/>
    <p:sldId id="2228" r:id="rId61"/>
    <p:sldId id="2266" r:id="rId62"/>
    <p:sldId id="2203" r:id="rId63"/>
    <p:sldId id="2206" r:id="rId64"/>
    <p:sldId id="1796" r:id="rId65"/>
    <p:sldId id="1798" r:id="rId66"/>
    <p:sldId id="2279" r:id="rId67"/>
    <p:sldId id="1799" r:id="rId68"/>
    <p:sldId id="2280" r:id="rId69"/>
    <p:sldId id="2245" r:id="rId70"/>
    <p:sldId id="1907" r:id="rId71"/>
    <p:sldId id="1800" r:id="rId72"/>
    <p:sldId id="1801" r:id="rId73"/>
    <p:sldId id="1802" r:id="rId74"/>
    <p:sldId id="1821" r:id="rId75"/>
    <p:sldId id="2275" r:id="rId76"/>
    <p:sldId id="2276" r:id="rId77"/>
    <p:sldId id="2267" r:id="rId78"/>
    <p:sldId id="2277" r:id="rId79"/>
    <p:sldId id="2278" r:id="rId80"/>
    <p:sldId id="2268" r:id="rId81"/>
    <p:sldId id="2250" r:id="rId82"/>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inar yalcin" initials="py"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Orta Stil 4 - Vurgu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8" autoAdjust="0"/>
    <p:restoredTop sz="80836" autoAdjust="0"/>
  </p:normalViewPr>
  <p:slideViewPr>
    <p:cSldViewPr>
      <p:cViewPr varScale="1">
        <p:scale>
          <a:sx n="74" d="100"/>
          <a:sy n="74" d="100"/>
        </p:scale>
        <p:origin x="-1854" y="-84"/>
      </p:cViewPr>
      <p:guideLst>
        <p:guide orient="horz" pos="2160"/>
        <p:guide pos="2880"/>
      </p:guideLst>
    </p:cSldViewPr>
  </p:slideViewPr>
  <p:outlineViewPr>
    <p:cViewPr>
      <p:scale>
        <a:sx n="33" d="100"/>
        <a:sy n="33" d="100"/>
      </p:scale>
      <p:origin x="0" y="13476"/>
    </p:cViewPr>
  </p:outlineViewPr>
  <p:notesTextViewPr>
    <p:cViewPr>
      <p:scale>
        <a:sx n="100" d="100"/>
        <a:sy n="100" d="100"/>
      </p:scale>
      <p:origin x="0" y="0"/>
    </p:cViewPr>
  </p:notesTextViewPr>
  <p:sorterViewPr>
    <p:cViewPr>
      <p:scale>
        <a:sx n="120" d="100"/>
        <a:sy n="120" d="100"/>
      </p:scale>
      <p:origin x="0" y="499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commentAuthors" Target="commentAuthor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35ED64D-16D6-417C-97FF-9268AF14E533}" type="datetimeFigureOut">
              <a:rPr lang="tr-TR"/>
              <a:pPr>
                <a:defRPr/>
              </a:pPr>
              <a:t>15.6.2019</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EB7F68A3-05D6-41F2-A999-958AE05F3943}" type="slidenum">
              <a:rPr lang="tr-TR"/>
              <a:pPr>
                <a:defRPr/>
              </a:pPr>
              <a:t>‹#›</a:t>
            </a:fld>
            <a:endParaRPr lang="tr-TR"/>
          </a:p>
        </p:txBody>
      </p:sp>
    </p:spTree>
    <p:extLst>
      <p:ext uri="{BB962C8B-B14F-4D97-AF65-F5344CB8AC3E}">
        <p14:creationId xmlns:p14="http://schemas.microsoft.com/office/powerpoint/2010/main" val="5844211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C9AE4951-A0BF-4CFC-BE73-2A1DDA20A757}" type="slidenum">
              <a:rPr lang="en-US" smtClean="0"/>
              <a:pPr/>
              <a:t>1</a:t>
            </a:fld>
            <a:endParaRPr lang="en-US" smtClean="0"/>
          </a:p>
        </p:txBody>
      </p:sp>
      <p:sp>
        <p:nvSpPr>
          <p:cNvPr id="129027" name="Rectangle 2"/>
          <p:cNvSpPr>
            <a:spLocks noGrp="1" noRot="1" noChangeAspect="1" noChangeArrowheads="1" noTextEdit="1"/>
          </p:cNvSpPr>
          <p:nvPr>
            <p:ph type="sldImg"/>
          </p:nvPr>
        </p:nvSpPr>
        <p:spPr>
          <a:xfrm>
            <a:off x="1050925" y="768350"/>
            <a:ext cx="4757738" cy="3568700"/>
          </a:xfrm>
          <a:solidFill>
            <a:srgbClr val="FFFFFF"/>
          </a:solidFill>
          <a:ln/>
        </p:spPr>
      </p:sp>
      <p:sp>
        <p:nvSpPr>
          <p:cNvPr id="129028" name="Rectangle 3"/>
          <p:cNvSpPr>
            <a:spLocks noGrp="1" noChangeArrowheads="1"/>
          </p:cNvSpPr>
          <p:nvPr>
            <p:ph type="body" idx="1"/>
          </p:nvPr>
        </p:nvSpPr>
        <p:spPr>
          <a:xfrm>
            <a:off x="914400" y="4573588"/>
            <a:ext cx="5029200" cy="4341812"/>
          </a:xfrm>
          <a:solidFill>
            <a:srgbClr val="FFFFFF"/>
          </a:solidFill>
          <a:ln>
            <a:solidFill>
              <a:srgbClr val="000000"/>
            </a:solidFill>
          </a:ln>
        </p:spPr>
        <p:txBody>
          <a:bodyPr/>
          <a:lstStyle/>
          <a:p>
            <a:pPr eaLnBrk="1" hangingPunct="1"/>
            <a:endParaRPr lang="tr-TR"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b="0" i="0" u="none" strike="noStrike" kern="1200" baseline="0" dirty="0" smtClean="0">
                <a:solidFill>
                  <a:schemeClr val="tx1"/>
                </a:solidFill>
                <a:latin typeface="+mn-lt"/>
                <a:ea typeface="+mn-ea"/>
                <a:cs typeface="+mn-cs"/>
              </a:rPr>
              <a:t>Background or objective. – Endometriosis is common in women referred for infertility. In vitro fertilization provides good results but the choice of the best-controlled ovarian </a:t>
            </a:r>
            <a:r>
              <a:rPr lang="en-US" sz="1200" b="0" i="0" u="none" strike="noStrike" kern="1200" baseline="0" dirty="0" err="1" smtClean="0">
                <a:solidFill>
                  <a:schemeClr val="tx1"/>
                </a:solidFill>
                <a:latin typeface="+mn-lt"/>
                <a:ea typeface="+mn-ea"/>
                <a:cs typeface="+mn-cs"/>
              </a:rPr>
              <a:t>hyperstimulation</a:t>
            </a:r>
            <a:r>
              <a:rPr lang="en-US" sz="1200" b="0" i="0" u="none" strike="noStrike" kern="1200" baseline="0" dirty="0" smtClean="0">
                <a:solidFill>
                  <a:schemeClr val="tx1"/>
                </a:solidFill>
                <a:latin typeface="+mn-lt"/>
                <a:ea typeface="+mn-ea"/>
                <a:cs typeface="+mn-cs"/>
              </a:rPr>
              <a:t> protocol remains a subject of debate. The objective of this retrospective study was to compare pregnancy outcomes in women with endometriosis-associated infertility after COH with a long agonist protocol or a six-week oral contraception-antagonist protocol. Material and methods. – Retrospective analysis of a prospective database identified 284 COH cycles – 165 with GnRH-agonist protocol (GnRH-agonist group) and 119 with GnRH-antagonist protocol (GnRH- antagonist group) – in 218 women, with endometriosis from January 2013 to October 2015. Results. – No difference in the epidemiological characteristics was found between the groups. Per started cycle, pregnancy and live-birth rates after fresh embryo transfer were higher with the GnRH- agonist protocol (25% vs. 13%, P = 0.02 and 18% vs. 8%, P = 0.04, respectively). Considering analysis per cycle with embryo transfer, the pregnancy rate was similar in both groups while the live-birth rate was higher in the GnRH-agonist group (29% vs. 17%, P = 0.053 and 22% vs. 10%, P = 0.02, respectively). No difference was observed between the groups with freeze-thaw embryo transfer. Subgroup analysis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alone, deep infiltrating endometriosis with and without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endometriosis with and without </a:t>
            </a:r>
            <a:r>
              <a:rPr lang="en-US" sz="1200" b="0" i="0" u="none" strike="noStrike" kern="1200" baseline="0" dirty="0" err="1" smtClean="0">
                <a:solidFill>
                  <a:schemeClr val="tx1"/>
                </a:solidFill>
                <a:latin typeface="+mn-lt"/>
                <a:ea typeface="+mn-ea"/>
                <a:cs typeface="+mn-cs"/>
              </a:rPr>
              <a:t>adenomyosis</a:t>
            </a:r>
            <a:r>
              <a:rPr lang="en-US" sz="1200" b="0" i="0" u="none" strike="noStrike" kern="1200" baseline="0" dirty="0" smtClean="0">
                <a:solidFill>
                  <a:schemeClr val="tx1"/>
                </a:solidFill>
                <a:latin typeface="+mn-lt"/>
                <a:ea typeface="+mn-ea"/>
                <a:cs typeface="+mn-cs"/>
              </a:rPr>
              <a:t>) revealed no difference between the groups for either pregnancy or live-birth rates. Conclusion. – A GnRH-agonist protocol appears to result in higher pregnancy and live-birth rates after fresh embryo transfer in women with endometriosis-associated infertility, suggesting that a GnRH- antagonist protocol might negatively impact endometrial receptivity. </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17</a:t>
            </a:fld>
            <a:endParaRPr lang="tr-TR"/>
          </a:p>
        </p:txBody>
      </p:sp>
    </p:spTree>
    <p:extLst>
      <p:ext uri="{BB962C8B-B14F-4D97-AF65-F5344CB8AC3E}">
        <p14:creationId xmlns:p14="http://schemas.microsoft.com/office/powerpoint/2010/main" val="7267644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tr-TR" sz="1200" b="0" i="0" u="none" strike="noStrike" kern="1200" baseline="0" dirty="0" smtClean="0">
                <a:solidFill>
                  <a:schemeClr val="tx1"/>
                </a:solidFill>
                <a:latin typeface="+mn-lt"/>
                <a:ea typeface="+mn-ea"/>
                <a:cs typeface="+mn-cs"/>
              </a:rPr>
              <a:t>April 9, 2018</a:t>
            </a:r>
          </a:p>
          <a:p>
            <a:r>
              <a:rPr lang="en-US" sz="1200" b="0" i="0" u="none" strike="noStrike" kern="1200" baseline="0" dirty="0" smtClean="0">
                <a:solidFill>
                  <a:schemeClr val="tx1"/>
                </a:solidFill>
                <a:latin typeface="+mn-lt"/>
                <a:ea typeface="+mn-ea"/>
                <a:cs typeface="+mn-cs"/>
              </a:rPr>
              <a:t>Controlled ovarian stimulation in assisted reproduction technology (ART) may alters endometrial</a:t>
            </a:r>
          </a:p>
          <a:p>
            <a:r>
              <a:rPr lang="en-US" sz="1200" b="0" i="0" u="none" strike="noStrike" kern="1200" baseline="0" dirty="0" smtClean="0">
                <a:solidFill>
                  <a:schemeClr val="tx1"/>
                </a:solidFill>
                <a:latin typeface="+mn-lt"/>
                <a:ea typeface="+mn-ea"/>
                <a:cs typeface="+mn-cs"/>
              </a:rPr>
              <a:t>receptivity by an advancement of endometrial development. Recently, technical</a:t>
            </a:r>
          </a:p>
          <a:p>
            <a:r>
              <a:rPr lang="en-US" sz="1200" b="0" i="0" u="none" strike="noStrike" kern="1200" baseline="0" dirty="0" smtClean="0">
                <a:solidFill>
                  <a:schemeClr val="tx1"/>
                </a:solidFill>
                <a:latin typeface="+mn-lt"/>
                <a:ea typeface="+mn-ea"/>
                <a:cs typeface="+mn-cs"/>
              </a:rPr>
              <a:t>improvements in </a:t>
            </a:r>
            <a:r>
              <a:rPr lang="en-US" sz="1200" b="0" i="0" u="none" strike="noStrike" kern="1200" baseline="0" dirty="0" err="1" smtClean="0">
                <a:solidFill>
                  <a:schemeClr val="tx1"/>
                </a:solidFill>
                <a:latin typeface="+mn-lt"/>
                <a:ea typeface="+mn-ea"/>
                <a:cs typeface="+mn-cs"/>
              </a:rPr>
              <a:t>vitrification</a:t>
            </a:r>
            <a:r>
              <a:rPr lang="en-US" sz="1200" b="0" i="0" u="none" strike="noStrike" kern="1200" baseline="0" dirty="0" smtClean="0">
                <a:solidFill>
                  <a:schemeClr val="tx1"/>
                </a:solidFill>
                <a:latin typeface="+mn-lt"/>
                <a:ea typeface="+mn-ea"/>
                <a:cs typeface="+mn-cs"/>
              </a:rPr>
              <a:t> make deferred frozen-thawed embryo transfer (Def-ET) a feasible</a:t>
            </a:r>
          </a:p>
          <a:p>
            <a:r>
              <a:rPr lang="en-US" sz="1200" b="0" i="0" u="none" strike="noStrike" kern="1200" baseline="0" dirty="0" smtClean="0">
                <a:solidFill>
                  <a:schemeClr val="tx1"/>
                </a:solidFill>
                <a:latin typeface="+mn-lt"/>
                <a:ea typeface="+mn-ea"/>
                <a:cs typeface="+mn-cs"/>
              </a:rPr>
              <a:t>alternative to fresh embryo transfer (ET). In endometriosis-related infertility the </a:t>
            </a:r>
            <a:r>
              <a:rPr lang="en-US" sz="1200" b="0" i="0" u="none" strike="noStrike" kern="1200" baseline="0" dirty="0" err="1" smtClean="0">
                <a:solidFill>
                  <a:schemeClr val="tx1"/>
                </a:solidFill>
                <a:latin typeface="+mn-lt"/>
                <a:ea typeface="+mn-ea"/>
                <a:cs typeface="+mn-cs"/>
              </a:rPr>
              <a:t>eutopic</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endometrium is abnormal and its functional alterations are seen as likely to alter the quality</a:t>
            </a:r>
          </a:p>
          <a:p>
            <a:r>
              <a:rPr lang="en-US" sz="1200" b="0" i="0" u="none" strike="noStrike" kern="1200" baseline="0" dirty="0" smtClean="0">
                <a:solidFill>
                  <a:schemeClr val="tx1"/>
                </a:solidFill>
                <a:latin typeface="+mn-lt"/>
                <a:ea typeface="+mn-ea"/>
                <a:cs typeface="+mn-cs"/>
              </a:rPr>
              <a:t>of endometrial receptivity. One question in the endometriosis ART-management is to know</a:t>
            </a:r>
          </a:p>
          <a:p>
            <a:r>
              <a:rPr lang="en-US" sz="1200" b="0" i="0" u="none" strike="noStrike" kern="1200" baseline="0" dirty="0" smtClean="0">
                <a:solidFill>
                  <a:schemeClr val="tx1"/>
                </a:solidFill>
                <a:latin typeface="+mn-lt"/>
                <a:ea typeface="+mn-ea"/>
                <a:cs typeface="+mn-cs"/>
              </a:rPr>
              <a:t>whether Def-ET could restore optimal receptivity in endometriosis-affected women leading</a:t>
            </a:r>
          </a:p>
          <a:p>
            <a:r>
              <a:rPr lang="en-US" sz="1200" b="0" i="0" u="none" strike="noStrike" kern="1200" baseline="0" dirty="0" smtClean="0">
                <a:solidFill>
                  <a:schemeClr val="tx1"/>
                </a:solidFill>
                <a:latin typeface="+mn-lt"/>
                <a:ea typeface="+mn-ea"/>
                <a:cs typeface="+mn-cs"/>
              </a:rPr>
              <a:t>to increase in pregnancy rates.</a:t>
            </a:r>
          </a:p>
          <a:p>
            <a:r>
              <a:rPr lang="tr-TR" sz="1200" b="1" i="0" u="none" strike="noStrike" kern="1200" baseline="0" dirty="0" smtClean="0">
                <a:solidFill>
                  <a:schemeClr val="tx1"/>
                </a:solidFill>
                <a:latin typeface="+mn-lt"/>
                <a:ea typeface="+mn-ea"/>
                <a:cs typeface="+mn-cs"/>
              </a:rPr>
              <a:t>Objective</a:t>
            </a:r>
          </a:p>
          <a:p>
            <a:r>
              <a:rPr lang="en-US" sz="1200" b="0" i="0" u="none" strike="noStrike" kern="1200" baseline="0" dirty="0" smtClean="0">
                <a:solidFill>
                  <a:schemeClr val="tx1"/>
                </a:solidFill>
                <a:latin typeface="+mn-lt"/>
                <a:ea typeface="+mn-ea"/>
                <a:cs typeface="+mn-cs"/>
              </a:rPr>
              <a:t>To compare cumulative ART-outcomes between fresh versus Def-ET in </a:t>
            </a:r>
            <a:r>
              <a:rPr lang="en-US" sz="1200" b="0" i="0" u="none" strike="noStrike" kern="1200" baseline="0" dirty="0" err="1" smtClean="0">
                <a:solidFill>
                  <a:schemeClr val="tx1"/>
                </a:solidFill>
                <a:latin typeface="+mn-lt"/>
                <a:ea typeface="+mn-ea"/>
                <a:cs typeface="+mn-cs"/>
              </a:rPr>
              <a:t>endometriosisinfertile</a:t>
            </a:r>
            <a:endParaRPr lang="en-US" sz="1200" b="0" i="0" u="none" strike="noStrike" kern="1200" baseline="0" dirty="0" smtClean="0">
              <a:solidFill>
                <a:schemeClr val="tx1"/>
              </a:solidFill>
              <a:latin typeface="+mn-lt"/>
              <a:ea typeface="+mn-ea"/>
              <a:cs typeface="+mn-cs"/>
            </a:endParaRPr>
          </a:p>
          <a:p>
            <a:r>
              <a:rPr lang="tr-TR" sz="1200" b="0" i="0" u="none" strike="noStrike" kern="1200" baseline="0" dirty="0" smtClean="0">
                <a:solidFill>
                  <a:schemeClr val="tx1"/>
                </a:solidFill>
                <a:latin typeface="+mn-lt"/>
                <a:ea typeface="+mn-ea"/>
                <a:cs typeface="+mn-cs"/>
              </a:rPr>
              <a:t>women.</a:t>
            </a:r>
          </a:p>
          <a:p>
            <a:r>
              <a:rPr lang="tr-TR" sz="1200" b="1" i="0" u="none" strike="noStrike" kern="1200" baseline="0" dirty="0" smtClean="0">
                <a:solidFill>
                  <a:schemeClr val="tx1"/>
                </a:solidFill>
                <a:latin typeface="+mn-lt"/>
                <a:ea typeface="+mn-ea"/>
                <a:cs typeface="+mn-cs"/>
              </a:rPr>
              <a:t>Materials and methods</a:t>
            </a:r>
          </a:p>
          <a:p>
            <a:r>
              <a:rPr lang="en-US" sz="1200" b="0" i="0" u="none" strike="noStrike" kern="1200" baseline="0" dirty="0" smtClean="0">
                <a:solidFill>
                  <a:schemeClr val="tx1"/>
                </a:solidFill>
                <a:latin typeface="+mn-lt"/>
                <a:ea typeface="+mn-ea"/>
                <a:cs typeface="+mn-cs"/>
              </a:rPr>
              <a:t>This matched cohort study compared </a:t>
            </a:r>
            <a:r>
              <a:rPr lang="en-US" sz="1200" b="0" i="0" u="none" strike="noStrike" kern="1200" baseline="0" dirty="0" err="1" smtClean="0">
                <a:solidFill>
                  <a:schemeClr val="tx1"/>
                </a:solidFill>
                <a:latin typeface="+mn-lt"/>
                <a:ea typeface="+mn-ea"/>
                <a:cs typeface="+mn-cs"/>
              </a:rPr>
              <a:t>def</a:t>
            </a:r>
            <a:r>
              <a:rPr lang="en-US" sz="1200" b="0" i="0" u="none" strike="noStrike" kern="1200" baseline="0" dirty="0" smtClean="0">
                <a:solidFill>
                  <a:schemeClr val="tx1"/>
                </a:solidFill>
                <a:latin typeface="+mn-lt"/>
                <a:ea typeface="+mn-ea"/>
                <a:cs typeface="+mn-cs"/>
              </a:rPr>
              <a:t>-ET strategy to fresh ET strategy between 01/10/</a:t>
            </a:r>
          </a:p>
          <a:p>
            <a:r>
              <a:rPr lang="en-US" sz="1200" b="0" i="0" u="none" strike="noStrike" kern="1200" baseline="0" dirty="0" smtClean="0">
                <a:solidFill>
                  <a:schemeClr val="tx1"/>
                </a:solidFill>
                <a:latin typeface="+mn-lt"/>
                <a:ea typeface="+mn-ea"/>
                <a:cs typeface="+mn-cs"/>
              </a:rPr>
              <a:t>2012 and 31/12/2014. One hundred and thirty-five endometriosis-affected women with a</a:t>
            </a:r>
          </a:p>
          <a:p>
            <a:r>
              <a:rPr lang="en-US" sz="1200" b="0" i="0" u="none" strike="noStrike" kern="1200" baseline="0" dirty="0" smtClean="0">
                <a:solidFill>
                  <a:schemeClr val="tx1"/>
                </a:solidFill>
                <a:latin typeface="+mn-lt"/>
                <a:ea typeface="+mn-ea"/>
                <a:cs typeface="+mn-cs"/>
              </a:rPr>
              <a:t>scheduled </a:t>
            </a:r>
            <a:r>
              <a:rPr lang="en-US" sz="1200" b="0" i="0" u="none" strike="noStrike" kern="1200" baseline="0" dirty="0" err="1" smtClean="0">
                <a:solidFill>
                  <a:schemeClr val="tx1"/>
                </a:solidFill>
                <a:latin typeface="+mn-lt"/>
                <a:ea typeface="+mn-ea"/>
                <a:cs typeface="+mn-cs"/>
              </a:rPr>
              <a:t>def</a:t>
            </a:r>
            <a:r>
              <a:rPr lang="en-US" sz="1200" b="0" i="0" u="none" strike="noStrike" kern="1200" baseline="0" dirty="0" smtClean="0">
                <a:solidFill>
                  <a:schemeClr val="tx1"/>
                </a:solidFill>
                <a:latin typeface="+mn-lt"/>
                <a:ea typeface="+mn-ea"/>
                <a:cs typeface="+mn-cs"/>
              </a:rPr>
              <a:t>-ET cycle and 424 endometriosis-affected women with a scheduled fresh ET</a:t>
            </a:r>
          </a:p>
          <a:p>
            <a:r>
              <a:rPr lang="en-US" sz="1200" b="0" i="0" u="none" strike="noStrike" kern="1200" baseline="0" dirty="0" smtClean="0">
                <a:solidFill>
                  <a:schemeClr val="tx1"/>
                </a:solidFill>
                <a:latin typeface="+mn-lt"/>
                <a:ea typeface="+mn-ea"/>
                <a:cs typeface="+mn-cs"/>
              </a:rPr>
              <a:t>cycle were eligible for matching. Matching criteria were: age, number of prior ART cycles,</a:t>
            </a:r>
          </a:p>
          <a:p>
            <a:r>
              <a:rPr lang="en-US" sz="1200" b="0" i="0" u="none" strike="noStrike" kern="1200" baseline="0" dirty="0" smtClean="0">
                <a:solidFill>
                  <a:schemeClr val="tx1"/>
                </a:solidFill>
                <a:latin typeface="+mn-lt"/>
                <a:ea typeface="+mn-ea"/>
                <a:cs typeface="+mn-cs"/>
              </a:rPr>
              <a:t>and endometriosis phenotype. Statistical analyses were conducted using </a:t>
            </a:r>
            <a:r>
              <a:rPr lang="en-US" sz="1200" b="0" i="0" u="none" strike="noStrike" kern="1200" baseline="0" dirty="0" err="1" smtClean="0">
                <a:solidFill>
                  <a:schemeClr val="tx1"/>
                </a:solidFill>
                <a:latin typeface="+mn-lt"/>
                <a:ea typeface="+mn-ea"/>
                <a:cs typeface="+mn-cs"/>
              </a:rPr>
              <a:t>univariable</a:t>
            </a:r>
            <a:r>
              <a:rPr lang="en-US" sz="1200" b="0" i="0" u="none" strike="noStrike" kern="1200" baseline="0" dirty="0" smtClean="0">
                <a:solidFill>
                  <a:schemeClr val="tx1"/>
                </a:solidFill>
                <a:latin typeface="+mn-lt"/>
                <a:ea typeface="+mn-ea"/>
                <a:cs typeface="+mn-cs"/>
              </a:rPr>
              <a:t> and</a:t>
            </a:r>
          </a:p>
          <a:p>
            <a:r>
              <a:rPr lang="tr-TR" sz="1200" b="0" i="0" u="none" strike="noStrike" kern="1200" baseline="0" dirty="0" smtClean="0">
                <a:solidFill>
                  <a:schemeClr val="tx1"/>
                </a:solidFill>
                <a:latin typeface="+mn-lt"/>
                <a:ea typeface="+mn-ea"/>
                <a:cs typeface="+mn-cs"/>
              </a:rPr>
              <a:t>multivariable logistic regression models.</a:t>
            </a:r>
          </a:p>
          <a:p>
            <a:r>
              <a:rPr lang="tr-TR" sz="1200" b="1" i="0" u="none" strike="noStrike" kern="1200" baseline="0" dirty="0" smtClean="0">
                <a:solidFill>
                  <a:schemeClr val="tx1"/>
                </a:solidFill>
                <a:latin typeface="+mn-lt"/>
                <a:ea typeface="+mn-ea"/>
                <a:cs typeface="+mn-cs"/>
              </a:rPr>
              <a:t>Results</a:t>
            </a:r>
          </a:p>
          <a:p>
            <a:r>
              <a:rPr lang="en-US" sz="1200" b="0" i="0" u="none" strike="noStrike" kern="1200" baseline="0" dirty="0" smtClean="0">
                <a:solidFill>
                  <a:schemeClr val="tx1"/>
                </a:solidFill>
                <a:latin typeface="+mn-lt"/>
                <a:ea typeface="+mn-ea"/>
                <a:cs typeface="+mn-cs"/>
              </a:rPr>
              <a:t>135 in the fresh ET group and 135 in the </a:t>
            </a:r>
            <a:r>
              <a:rPr lang="en-US" sz="1200" b="0" i="0" u="none" strike="noStrike" kern="1200" baseline="0" dirty="0" err="1" smtClean="0">
                <a:solidFill>
                  <a:schemeClr val="tx1"/>
                </a:solidFill>
                <a:latin typeface="+mn-lt"/>
                <a:ea typeface="+mn-ea"/>
                <a:cs typeface="+mn-cs"/>
              </a:rPr>
              <a:t>def</a:t>
            </a:r>
            <a:r>
              <a:rPr lang="en-US" sz="1200" b="0" i="0" u="none" strike="noStrike" kern="1200" baseline="0" dirty="0" smtClean="0">
                <a:solidFill>
                  <a:schemeClr val="tx1"/>
                </a:solidFill>
                <a:latin typeface="+mn-lt"/>
                <a:ea typeface="+mn-ea"/>
                <a:cs typeface="+mn-cs"/>
              </a:rPr>
              <a:t>-ET group were included in the analysis. The</a:t>
            </a:r>
          </a:p>
          <a:p>
            <a:r>
              <a:rPr lang="en-US" sz="1200" b="0" i="0" u="none" strike="noStrike" kern="1200" baseline="0" dirty="0" smtClean="0">
                <a:solidFill>
                  <a:schemeClr val="tx1"/>
                </a:solidFill>
                <a:latin typeface="+mn-lt"/>
                <a:ea typeface="+mn-ea"/>
                <a:cs typeface="+mn-cs"/>
              </a:rPr>
              <a:t>cumulative clinical pregnancy rate was significantly increased in the </a:t>
            </a:r>
            <a:r>
              <a:rPr lang="en-US" sz="1200" b="0" i="0" u="none" strike="noStrike" kern="1200" baseline="0" dirty="0" err="1" smtClean="0">
                <a:solidFill>
                  <a:schemeClr val="tx1"/>
                </a:solidFill>
                <a:latin typeface="+mn-lt"/>
                <a:ea typeface="+mn-ea"/>
                <a:cs typeface="+mn-cs"/>
              </a:rPr>
              <a:t>def</a:t>
            </a:r>
            <a:r>
              <a:rPr lang="en-US" sz="1200" b="0" i="0" u="none" strike="noStrike" kern="1200" baseline="0" dirty="0" smtClean="0">
                <a:solidFill>
                  <a:schemeClr val="tx1"/>
                </a:solidFill>
                <a:latin typeface="+mn-lt"/>
                <a:ea typeface="+mn-ea"/>
                <a:cs typeface="+mn-cs"/>
              </a:rPr>
              <a:t>-ET group compared</a:t>
            </a:r>
          </a:p>
          <a:p>
            <a:r>
              <a:rPr lang="en-US" sz="1200" b="0" i="0" u="none" strike="noStrike" kern="1200" baseline="0" dirty="0" smtClean="0">
                <a:solidFill>
                  <a:schemeClr val="tx1"/>
                </a:solidFill>
                <a:latin typeface="+mn-lt"/>
                <a:ea typeface="+mn-ea"/>
                <a:cs typeface="+mn-cs"/>
              </a:rPr>
              <a:t>to the fresh ET group [58 (43%) vs. 40 (29.6%), p = 0.047]. The cumulative ongoing pregnancy</a:t>
            </a:r>
          </a:p>
          <a:p>
            <a:r>
              <a:rPr lang="en-US" sz="1200" b="0" i="0" u="none" strike="noStrike" kern="1200" baseline="0" dirty="0" smtClean="0">
                <a:solidFill>
                  <a:schemeClr val="tx1"/>
                </a:solidFill>
                <a:latin typeface="+mn-lt"/>
                <a:ea typeface="+mn-ea"/>
                <a:cs typeface="+mn-cs"/>
              </a:rPr>
              <a:t>rate was 34.8% (n = 47) and 17.8% (n = 24) respectively in the Def-ET and the fresh-</a:t>
            </a:r>
          </a:p>
          <a:p>
            <a:r>
              <a:rPr lang="fr-FR" sz="1200" b="0" i="0" u="none" strike="noStrike" kern="1200" baseline="0" dirty="0" smtClean="0">
                <a:solidFill>
                  <a:schemeClr val="tx1"/>
                </a:solidFill>
                <a:latin typeface="+mn-lt"/>
                <a:ea typeface="+mn-ea"/>
                <a:cs typeface="+mn-cs"/>
              </a:rPr>
              <a:t>ET groups (p = 0.005). </a:t>
            </a:r>
            <a:r>
              <a:rPr lang="fr-FR" sz="1200" b="0" i="0" u="none" strike="noStrike" kern="1200" baseline="0" dirty="0" err="1" smtClean="0">
                <a:solidFill>
                  <a:schemeClr val="tx1"/>
                </a:solidFill>
                <a:latin typeface="+mn-lt"/>
                <a:ea typeface="+mn-ea"/>
                <a:cs typeface="+mn-cs"/>
              </a:rPr>
              <a:t>After</a:t>
            </a:r>
            <a:r>
              <a:rPr lang="fr-FR" sz="1200" b="0" i="0" u="none" strike="noStrike" kern="1200" baseline="0" dirty="0" smtClean="0">
                <a:solidFill>
                  <a:schemeClr val="tx1"/>
                </a:solidFill>
                <a:latin typeface="+mn-lt"/>
                <a:ea typeface="+mn-ea"/>
                <a:cs typeface="+mn-cs"/>
              </a:rPr>
              <a:t> </a:t>
            </a:r>
            <a:r>
              <a:rPr lang="fr-FR" sz="1200" b="0" i="0" u="none" strike="noStrike" kern="1200" baseline="0" dirty="0" err="1" smtClean="0">
                <a:solidFill>
                  <a:schemeClr val="tx1"/>
                </a:solidFill>
                <a:latin typeface="+mn-lt"/>
                <a:ea typeface="+mn-ea"/>
                <a:cs typeface="+mn-cs"/>
              </a:rPr>
              <a:t>multivariable</a:t>
            </a:r>
            <a:r>
              <a:rPr lang="fr-FR" sz="1200" b="0" i="0" u="none" strike="noStrike" kern="1200" baseline="0" dirty="0" smtClean="0">
                <a:solidFill>
                  <a:schemeClr val="tx1"/>
                </a:solidFill>
                <a:latin typeface="+mn-lt"/>
                <a:ea typeface="+mn-ea"/>
                <a:cs typeface="+mn-cs"/>
              </a:rPr>
              <a:t> </a:t>
            </a:r>
            <a:r>
              <a:rPr lang="fr-FR" sz="1200" b="0" i="0" u="none" strike="noStrike" kern="1200" baseline="0" dirty="0" err="1" smtClean="0">
                <a:solidFill>
                  <a:schemeClr val="tx1"/>
                </a:solidFill>
                <a:latin typeface="+mn-lt"/>
                <a:ea typeface="+mn-ea"/>
                <a:cs typeface="+mn-cs"/>
              </a:rPr>
              <a:t>conditional</a:t>
            </a:r>
            <a:r>
              <a:rPr lang="fr-FR" sz="1200" b="0" i="0" u="none" strike="noStrike" kern="1200" baseline="0" dirty="0" smtClean="0">
                <a:solidFill>
                  <a:schemeClr val="tx1"/>
                </a:solidFill>
                <a:latin typeface="+mn-lt"/>
                <a:ea typeface="+mn-ea"/>
                <a:cs typeface="+mn-cs"/>
              </a:rPr>
              <a:t> </a:t>
            </a:r>
            <a:r>
              <a:rPr lang="fr-FR" sz="1200" b="0" i="0" u="none" strike="noStrike" kern="1200" baseline="0" dirty="0" err="1" smtClean="0">
                <a:solidFill>
                  <a:schemeClr val="tx1"/>
                </a:solidFill>
                <a:latin typeface="+mn-lt"/>
                <a:ea typeface="+mn-ea"/>
                <a:cs typeface="+mn-cs"/>
              </a:rPr>
              <a:t>logistic</a:t>
            </a:r>
            <a:r>
              <a:rPr lang="fr-FR" sz="1200" b="0" i="0" u="none" strike="noStrike" kern="1200" baseline="0" dirty="0" smtClean="0">
                <a:solidFill>
                  <a:schemeClr val="tx1"/>
                </a:solidFill>
                <a:latin typeface="+mn-lt"/>
                <a:ea typeface="+mn-ea"/>
                <a:cs typeface="+mn-cs"/>
              </a:rPr>
              <a:t> </a:t>
            </a:r>
            <a:r>
              <a:rPr lang="fr-FR" sz="1200" b="0" i="0" u="none" strike="noStrike" kern="1200" baseline="0" dirty="0" err="1" smtClean="0">
                <a:solidFill>
                  <a:schemeClr val="tx1"/>
                </a:solidFill>
                <a:latin typeface="+mn-lt"/>
                <a:ea typeface="+mn-ea"/>
                <a:cs typeface="+mn-cs"/>
              </a:rPr>
              <a:t>regression</a:t>
            </a:r>
            <a:r>
              <a:rPr lang="fr-FR" sz="1200" b="0" i="0" u="none" strike="noStrike" kern="1200" baseline="0" dirty="0" smtClean="0">
                <a:solidFill>
                  <a:schemeClr val="tx1"/>
                </a:solidFill>
                <a:latin typeface="+mn-lt"/>
                <a:ea typeface="+mn-ea"/>
                <a:cs typeface="+mn-cs"/>
              </a:rPr>
              <a:t> </a:t>
            </a:r>
            <a:r>
              <a:rPr lang="fr-FR" sz="1200" b="0" i="0" u="none" strike="noStrike" kern="1200" baseline="0" dirty="0" err="1" smtClean="0">
                <a:solidFill>
                  <a:schemeClr val="tx1"/>
                </a:solidFill>
                <a:latin typeface="+mn-lt"/>
                <a:ea typeface="+mn-ea"/>
                <a:cs typeface="+mn-cs"/>
              </a:rPr>
              <a:t>analysis</a:t>
            </a:r>
            <a:r>
              <a:rPr lang="fr-FR" sz="1200" b="0" i="0" u="none" strike="noStrike" kern="1200" baseline="0" dirty="0" smtClean="0">
                <a:solidFill>
                  <a:schemeClr val="tx1"/>
                </a:solidFill>
                <a:latin typeface="+mn-lt"/>
                <a:ea typeface="+mn-ea"/>
                <a:cs typeface="+mn-cs"/>
              </a:rPr>
              <a:t>, </a:t>
            </a:r>
            <a:r>
              <a:rPr lang="fr-FR" sz="1200" b="0" i="0" u="none" strike="noStrike" kern="1200" baseline="0" dirty="0" err="1" smtClean="0">
                <a:solidFill>
                  <a:schemeClr val="tx1"/>
                </a:solidFill>
                <a:latin typeface="+mn-lt"/>
                <a:ea typeface="+mn-ea"/>
                <a:cs typeface="+mn-cs"/>
              </a:rPr>
              <a:t>Def-ET</a:t>
            </a:r>
            <a:endParaRPr lang="fr-FR"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was associated with a significant increase in the cumulative ongoing pregnancy rate as</a:t>
            </a:r>
          </a:p>
          <a:p>
            <a:r>
              <a:rPr lang="en-US" sz="1200" b="0" i="0" u="none" strike="noStrike" kern="1200" baseline="0" dirty="0" smtClean="0">
                <a:solidFill>
                  <a:schemeClr val="tx1"/>
                </a:solidFill>
                <a:latin typeface="+mn-lt"/>
                <a:ea typeface="+mn-ea"/>
                <a:cs typeface="+mn-cs"/>
              </a:rPr>
              <a:t>compared to fresh ET (OR = 1.76, CI95% 1.06±2.92, p = 0.028).</a:t>
            </a:r>
          </a:p>
          <a:p>
            <a:r>
              <a:rPr lang="tr-TR" sz="1200" b="1" i="0" u="none" strike="noStrike" kern="1200" baseline="0" dirty="0" smtClean="0">
                <a:solidFill>
                  <a:schemeClr val="tx1"/>
                </a:solidFill>
                <a:latin typeface="+mn-lt"/>
                <a:ea typeface="+mn-ea"/>
                <a:cs typeface="+mn-cs"/>
              </a:rPr>
              <a:t>Conclusion</a:t>
            </a:r>
          </a:p>
          <a:p>
            <a:r>
              <a:rPr lang="en-US" sz="1200" b="0" i="0" u="none" strike="noStrike" kern="1200" baseline="0" dirty="0" smtClean="0">
                <a:solidFill>
                  <a:schemeClr val="tx1"/>
                </a:solidFill>
                <a:latin typeface="+mn-lt"/>
                <a:ea typeface="+mn-ea"/>
                <a:cs typeface="+mn-cs"/>
              </a:rPr>
              <a:t>Def-ET in endometriosis-affected women was associated with significantly higher cumulative</a:t>
            </a:r>
          </a:p>
          <a:p>
            <a:r>
              <a:rPr lang="en-US" sz="1200" b="0" i="0" u="none" strike="noStrike" kern="1200" baseline="0" dirty="0" smtClean="0">
                <a:solidFill>
                  <a:schemeClr val="tx1"/>
                </a:solidFill>
                <a:latin typeface="+mn-lt"/>
                <a:ea typeface="+mn-ea"/>
                <a:cs typeface="+mn-cs"/>
              </a:rPr>
              <a:t>ongoing pregnancy rates. Our preliminary results suggest that Def-ET for endometriosis-</a:t>
            </a:r>
          </a:p>
          <a:p>
            <a:r>
              <a:rPr lang="en-US" sz="1200" b="0" i="0" u="none" strike="noStrike" kern="1200" baseline="0" dirty="0" smtClean="0">
                <a:solidFill>
                  <a:schemeClr val="tx1"/>
                </a:solidFill>
                <a:latin typeface="+mn-lt"/>
                <a:ea typeface="+mn-ea"/>
                <a:cs typeface="+mn-cs"/>
              </a:rPr>
              <a:t>affected women is an attractive option that could increase their ART success rates.</a:t>
            </a:r>
          </a:p>
          <a:p>
            <a:r>
              <a:rPr lang="en-US" sz="1200" b="0" i="0" u="none" strike="noStrike" kern="1200" baseline="0" dirty="0" smtClean="0">
                <a:solidFill>
                  <a:schemeClr val="tx1"/>
                </a:solidFill>
                <a:latin typeface="+mn-lt"/>
                <a:ea typeface="+mn-ea"/>
                <a:cs typeface="+mn-cs"/>
              </a:rPr>
              <a:t>Future studies, with a randomized design, should be conducted to further confirm those</a:t>
            </a:r>
          </a:p>
          <a:p>
            <a:r>
              <a:rPr lang="tr-TR" sz="1200" b="0" i="0" u="none" strike="noStrike" kern="1200" baseline="0" dirty="0" smtClean="0">
                <a:solidFill>
                  <a:schemeClr val="tx1"/>
                </a:solidFill>
                <a:latin typeface="+mn-lt"/>
                <a:ea typeface="+mn-ea"/>
                <a:cs typeface="+mn-cs"/>
              </a:rPr>
              <a:t>results.</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18</a:t>
            </a:fld>
            <a:endParaRPr lang="tr-TR"/>
          </a:p>
        </p:txBody>
      </p:sp>
    </p:spTree>
    <p:extLst>
      <p:ext uri="{BB962C8B-B14F-4D97-AF65-F5344CB8AC3E}">
        <p14:creationId xmlns:p14="http://schemas.microsoft.com/office/powerpoint/2010/main" val="482881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sz="1200" b="0" i="0" u="none" strike="noStrike" kern="1200" baseline="0" dirty="0" smtClean="0">
                <a:solidFill>
                  <a:schemeClr val="tx1"/>
                </a:solidFill>
                <a:latin typeface="+mn-lt"/>
                <a:ea typeface="+mn-ea"/>
                <a:cs typeface="+mn-cs"/>
              </a:rPr>
              <a:t>While an association can be addressed among endometriosis and subfertility, the causal relationship has</a:t>
            </a:r>
          </a:p>
          <a:p>
            <a:r>
              <a:rPr lang="en-US" sz="1200" b="0" i="0" u="none" strike="noStrike" kern="1200" baseline="0" dirty="0" smtClean="0">
                <a:solidFill>
                  <a:schemeClr val="tx1"/>
                </a:solidFill>
                <a:latin typeface="+mn-lt"/>
                <a:ea typeface="+mn-ea"/>
                <a:cs typeface="+mn-cs"/>
              </a:rPr>
              <a:t>not been elucidated yet. Impaired oocyte quality in endometriosis patients has been accused for the unsuccessful</a:t>
            </a:r>
          </a:p>
          <a:p>
            <a:r>
              <a:rPr lang="en-US" sz="1200" b="0" i="0" u="none" strike="noStrike" kern="1200" baseline="0" dirty="0" smtClean="0">
                <a:solidFill>
                  <a:schemeClr val="tx1"/>
                </a:solidFill>
                <a:latin typeface="+mn-lt"/>
                <a:ea typeface="+mn-ea"/>
                <a:cs typeface="+mn-cs"/>
              </a:rPr>
              <a:t>outcomes of assisted reproductive techniques. There are limited studies in literature evaluated association</a:t>
            </a:r>
          </a:p>
          <a:p>
            <a:r>
              <a:rPr lang="en-US" sz="1200" b="0" i="0" u="none" strike="noStrike" kern="1200" baseline="0" dirty="0" smtClean="0">
                <a:solidFill>
                  <a:schemeClr val="tx1"/>
                </a:solidFill>
                <a:latin typeface="+mn-lt"/>
                <a:ea typeface="+mn-ea"/>
                <a:cs typeface="+mn-cs"/>
              </a:rPr>
              <a:t>between endometriosis and oocyte morphology. We conducted this retrospective study to evaluate</a:t>
            </a:r>
          </a:p>
          <a:p>
            <a:r>
              <a:rPr lang="en-US" sz="1200" b="0" i="0" u="none" strike="noStrike" kern="1200" baseline="0" dirty="0" smtClean="0">
                <a:solidFill>
                  <a:schemeClr val="tx1"/>
                </a:solidFill>
                <a:latin typeface="+mn-lt"/>
                <a:ea typeface="+mn-ea"/>
                <a:cs typeface="+mn-cs"/>
              </a:rPr>
              <a:t>whether morphological abnormalities of oocytes are more common in women with endometriosis than</a:t>
            </a:r>
          </a:p>
          <a:p>
            <a:r>
              <a:rPr lang="en-US" sz="1200" b="0" i="0" u="none" strike="noStrike" kern="1200" baseline="0" dirty="0" smtClean="0">
                <a:solidFill>
                  <a:schemeClr val="tx1"/>
                </a:solidFill>
                <a:latin typeface="+mn-lt"/>
                <a:ea typeface="+mn-ea"/>
                <a:cs typeface="+mn-cs"/>
              </a:rPr>
              <a:t>women with diagnosis of male factor infertility as a source of healthy oocytes. Totally 1568 oocytes, 775</a:t>
            </a:r>
          </a:p>
          <a:p>
            <a:r>
              <a:rPr lang="en-US" sz="1200" b="0" i="0" u="none" strike="noStrike" kern="1200" baseline="0" dirty="0" smtClean="0">
                <a:solidFill>
                  <a:schemeClr val="tx1"/>
                </a:solidFill>
                <a:latin typeface="+mn-lt"/>
                <a:ea typeface="+mn-ea"/>
                <a:cs typeface="+mn-cs"/>
              </a:rPr>
              <a:t>(49.4%) in endometriosis groups and 793 (50.6%) in control group were evaluated for morphological parameters</a:t>
            </a:r>
          </a:p>
          <a:p>
            <a:r>
              <a:rPr lang="en-US" sz="1200" b="0" i="0" u="none" strike="noStrike" kern="1200" baseline="0" dirty="0" smtClean="0">
                <a:solidFill>
                  <a:schemeClr val="tx1"/>
                </a:solidFill>
                <a:latin typeface="+mn-lt"/>
                <a:ea typeface="+mn-ea"/>
                <a:cs typeface="+mn-cs"/>
              </a:rPr>
              <a:t>before ICSI cycles. Abnormal oocyte morphology was detected in 352 (22.4%) of 1568 oocytes. Of the</a:t>
            </a:r>
          </a:p>
          <a:p>
            <a:r>
              <a:rPr lang="en-US" sz="1200" b="0" i="0" u="none" strike="noStrike" kern="1200" baseline="0" dirty="0" smtClean="0">
                <a:solidFill>
                  <a:schemeClr val="tx1"/>
                </a:solidFill>
                <a:latin typeface="+mn-lt"/>
                <a:ea typeface="+mn-ea"/>
                <a:cs typeface="+mn-cs"/>
              </a:rPr>
              <a:t>abnormal oocytes, 208 (59.1%) were in endometriosis group and 144 (40.9%) in control group (p&lt;.001).</a:t>
            </a:r>
          </a:p>
          <a:p>
            <a:r>
              <a:rPr lang="en-US" sz="1200" b="0" i="0" u="none" strike="noStrike" kern="1200" baseline="0" dirty="0" smtClean="0">
                <a:solidFill>
                  <a:schemeClr val="tx1"/>
                </a:solidFill>
                <a:latin typeface="+mn-lt"/>
                <a:ea typeface="+mn-ea"/>
                <a:cs typeface="+mn-cs"/>
              </a:rPr>
              <a:t>The following </a:t>
            </a:r>
            <a:r>
              <a:rPr lang="en-US" sz="1200" b="0" i="0" u="none" strike="noStrike" kern="1200" baseline="0" dirty="0" err="1" smtClean="0">
                <a:solidFill>
                  <a:schemeClr val="tx1"/>
                </a:solidFill>
                <a:latin typeface="+mn-lt"/>
                <a:ea typeface="+mn-ea"/>
                <a:cs typeface="+mn-cs"/>
              </a:rPr>
              <a:t>dysmorphisms</a:t>
            </a:r>
            <a:r>
              <a:rPr lang="en-US" sz="1200" b="0" i="0" u="none" strike="noStrike" kern="1200" baseline="0" dirty="0" smtClean="0">
                <a:solidFill>
                  <a:schemeClr val="tx1"/>
                </a:solidFill>
                <a:latin typeface="+mn-lt"/>
                <a:ea typeface="+mn-ea"/>
                <a:cs typeface="+mn-cs"/>
              </a:rPr>
              <a:t> were significantly higher in oocytes retrieved from endometriosis group: dark</a:t>
            </a:r>
          </a:p>
          <a:p>
            <a:r>
              <a:rPr lang="en-US" sz="1200" b="0" i="0" u="none" strike="noStrike" kern="1200" baseline="0" dirty="0" smtClean="0">
                <a:solidFill>
                  <a:schemeClr val="tx1"/>
                </a:solidFill>
                <a:latin typeface="+mn-lt"/>
                <a:ea typeface="+mn-ea"/>
                <a:cs typeface="+mn-cs"/>
              </a:rPr>
              <a:t>cytoplasm; dark, large or thin zona </a:t>
            </a:r>
            <a:r>
              <a:rPr lang="en-US" sz="1200" b="0" i="0" u="none" strike="noStrike" kern="1200" baseline="0" dirty="0" err="1" smtClean="0">
                <a:solidFill>
                  <a:schemeClr val="tx1"/>
                </a:solidFill>
                <a:latin typeface="+mn-lt"/>
                <a:ea typeface="+mn-ea"/>
                <a:cs typeface="+mn-cs"/>
              </a:rPr>
              <a:t>pellucida</a:t>
            </a:r>
            <a:r>
              <a:rPr lang="en-US" sz="1200" b="0" i="0" u="none" strike="noStrike" kern="1200" baseline="0" dirty="0" smtClean="0">
                <a:solidFill>
                  <a:schemeClr val="tx1"/>
                </a:solidFill>
                <a:latin typeface="+mn-lt"/>
                <a:ea typeface="+mn-ea"/>
                <a:cs typeface="+mn-cs"/>
              </a:rPr>
              <a:t>; and flat or fragmented polar body (p&lt; .05 for all). When morphological</a:t>
            </a:r>
          </a:p>
          <a:p>
            <a:r>
              <a:rPr lang="en-US" sz="1200" b="0" i="0" u="none" strike="noStrike" kern="1200" baseline="0" dirty="0" smtClean="0">
                <a:solidFill>
                  <a:schemeClr val="tx1"/>
                </a:solidFill>
                <a:latin typeface="+mn-lt"/>
                <a:ea typeface="+mn-ea"/>
                <a:cs typeface="+mn-cs"/>
              </a:rPr>
              <a:t>parameters for oocytes of endometriosis patients evaluated, the oocyte defects has increased</a:t>
            </a:r>
          </a:p>
          <a:p>
            <a:r>
              <a:rPr lang="en-US" sz="1200" b="0" i="0" u="none" strike="noStrike" kern="1200" baseline="0" dirty="0" smtClean="0">
                <a:solidFill>
                  <a:schemeClr val="tx1"/>
                </a:solidFill>
                <a:latin typeface="+mn-lt"/>
                <a:ea typeface="+mn-ea"/>
                <a:cs typeface="+mn-cs"/>
              </a:rPr>
              <a:t>significantly in endometriosis patients. These findings are thought to be useful to clarify the subfertility in</a:t>
            </a:r>
          </a:p>
          <a:p>
            <a:r>
              <a:rPr lang="en-US" sz="1200" b="0" i="0" u="none" strike="noStrike" kern="1200" baseline="0" dirty="0" smtClean="0">
                <a:solidFill>
                  <a:schemeClr val="tx1"/>
                </a:solidFill>
                <a:latin typeface="+mn-lt"/>
                <a:ea typeface="+mn-ea"/>
                <a:cs typeface="+mn-cs"/>
              </a:rPr>
              <a:t>endometriosis patient, which needs to be confirmed with further studies.</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19</a:t>
            </a:fld>
            <a:endParaRPr lang="tr-TR"/>
          </a:p>
        </p:txBody>
      </p:sp>
    </p:spTree>
    <p:extLst>
      <p:ext uri="{BB962C8B-B14F-4D97-AF65-F5344CB8AC3E}">
        <p14:creationId xmlns:p14="http://schemas.microsoft.com/office/powerpoint/2010/main" val="36258668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Endometrial receptivity is still questioned today in women with endometriosis. The aim of this study was to assess the</a:t>
            </a:r>
          </a:p>
          <a:p>
            <a:r>
              <a:rPr lang="en-US" sz="1200" b="0" i="0" u="none" strike="noStrike" kern="1200" baseline="0" dirty="0" smtClean="0">
                <a:solidFill>
                  <a:schemeClr val="tx1"/>
                </a:solidFill>
                <a:latin typeface="+mn-lt"/>
                <a:ea typeface="+mn-ea"/>
                <a:cs typeface="+mn-cs"/>
              </a:rPr>
              <a:t>endometrial receptivity gene signature in patients with different stages of endometriosis by investigating transcriptomic modifications</a:t>
            </a:r>
          </a:p>
          <a:p>
            <a:r>
              <a:rPr lang="en-US" sz="1200" b="0" i="0" u="none" strike="noStrike" kern="1200" baseline="0" dirty="0" smtClean="0">
                <a:solidFill>
                  <a:schemeClr val="tx1"/>
                </a:solidFill>
                <a:latin typeface="+mn-lt"/>
                <a:ea typeface="+mn-ea"/>
                <a:cs typeface="+mn-cs"/>
              </a:rPr>
              <a:t>of their endometrium using the endometrial receptivity array (ERA) test. A prospective, interventional </a:t>
            </a:r>
            <a:r>
              <a:rPr lang="en-US" sz="1200" b="0" i="0" u="none" strike="noStrike" kern="1200" baseline="0" dirty="0" err="1" smtClean="0">
                <a:solidFill>
                  <a:schemeClr val="tx1"/>
                </a:solidFill>
                <a:latin typeface="+mn-lt"/>
                <a:ea typeface="+mn-ea"/>
                <a:cs typeface="+mn-cs"/>
              </a:rPr>
              <a:t>multicentre</a:t>
            </a:r>
            <a:r>
              <a:rPr lang="en-US" sz="1200" b="0" i="0" u="none" strike="noStrike" kern="1200" baseline="0" dirty="0" smtClean="0">
                <a:solidFill>
                  <a:schemeClr val="tx1"/>
                </a:solidFill>
                <a:latin typeface="+mn-lt"/>
                <a:ea typeface="+mn-ea"/>
                <a:cs typeface="+mn-cs"/>
              </a:rPr>
              <a:t> pilot trial</a:t>
            </a:r>
          </a:p>
          <a:p>
            <a:r>
              <a:rPr lang="en-US" sz="1200" b="0" i="0" u="none" strike="noStrike" kern="1200" baseline="0" dirty="0" smtClean="0">
                <a:solidFill>
                  <a:schemeClr val="tx1"/>
                </a:solidFill>
                <a:latin typeface="+mn-lt"/>
                <a:ea typeface="+mn-ea"/>
                <a:cs typeface="+mn-cs"/>
              </a:rPr>
              <a:t>was designed and implemented in two university-affiliated infertility units from Belgium and Spain. Gene expression microarray was</a:t>
            </a:r>
          </a:p>
          <a:p>
            <a:r>
              <a:rPr lang="en-US" sz="1200" b="0" i="0" u="none" strike="noStrike" kern="1200" baseline="0" dirty="0" smtClean="0">
                <a:solidFill>
                  <a:schemeClr val="tx1"/>
                </a:solidFill>
                <a:latin typeface="+mn-lt"/>
                <a:ea typeface="+mn-ea"/>
                <a:cs typeface="+mn-cs"/>
              </a:rPr>
              <a:t>used to diagnose the receptivity status by quantifying the expression of 238 specific genes directly related to human endometrial</a:t>
            </a:r>
          </a:p>
          <a:p>
            <a:r>
              <a:rPr lang="en-US" sz="1200" b="0" i="0" u="none" strike="noStrike" kern="1200" baseline="0" dirty="0" smtClean="0">
                <a:solidFill>
                  <a:schemeClr val="tx1"/>
                </a:solidFill>
                <a:latin typeface="+mn-lt"/>
                <a:ea typeface="+mn-ea"/>
                <a:cs typeface="+mn-cs"/>
              </a:rPr>
              <a:t>receptivity. Unsupervised hierarchical clustering showed no clustering of samples based on endometriosis stages. Two subgroups of</a:t>
            </a:r>
          </a:p>
          <a:p>
            <a:r>
              <a:rPr lang="en-US" sz="1200" b="0" i="0" u="none" strike="noStrike" kern="1200" baseline="0" dirty="0" smtClean="0">
                <a:solidFill>
                  <a:schemeClr val="tx1"/>
                </a:solidFill>
                <a:latin typeface="+mn-lt"/>
                <a:ea typeface="+mn-ea"/>
                <a:cs typeface="+mn-cs"/>
              </a:rPr>
              <a:t>samples clustered together corresponding on the day of the cycle in which the biopsy was taken (day 18 versus days 19–20). None of</a:t>
            </a:r>
          </a:p>
          <a:p>
            <a:r>
              <a:rPr lang="en-US" sz="1200" b="0" i="0" u="none" strike="noStrike" kern="1200" baseline="0" dirty="0" smtClean="0">
                <a:solidFill>
                  <a:schemeClr val="tx1"/>
                </a:solidFill>
                <a:latin typeface="+mn-lt"/>
                <a:ea typeface="+mn-ea"/>
                <a:cs typeface="+mn-cs"/>
              </a:rPr>
              <a:t>the 238 genes present in the ERA array were significantly over- or under- expressed in any of different stages of the disease compared</a:t>
            </a:r>
          </a:p>
          <a:p>
            <a:r>
              <a:rPr lang="en-US" sz="1200" b="0" i="0" u="none" strike="noStrike" kern="1200" baseline="0" dirty="0" smtClean="0">
                <a:solidFill>
                  <a:schemeClr val="tx1"/>
                </a:solidFill>
                <a:latin typeface="+mn-lt"/>
                <a:ea typeface="+mn-ea"/>
                <a:cs typeface="+mn-cs"/>
              </a:rPr>
              <a:t>with controls. Minimal differences were found when looking at the functional profile, suggesting that the possible effect from</a:t>
            </a:r>
          </a:p>
          <a:p>
            <a:r>
              <a:rPr lang="en-US" sz="1200" b="0" i="0" u="none" strike="noStrike" kern="1200" baseline="0" dirty="0" smtClean="0">
                <a:solidFill>
                  <a:schemeClr val="tx1"/>
                </a:solidFill>
                <a:latin typeface="+mn-lt"/>
                <a:ea typeface="+mn-ea"/>
                <a:cs typeface="+mn-cs"/>
              </a:rPr>
              <a:t>a clinical point of view may be meaningless. Endometrial receptivity gene signature during the implantation window does not vary</a:t>
            </a:r>
          </a:p>
          <a:p>
            <a:r>
              <a:rPr lang="en-US" sz="1200" b="0" i="0" u="none" strike="noStrike" kern="1200" baseline="0" dirty="0" smtClean="0">
                <a:solidFill>
                  <a:schemeClr val="tx1"/>
                </a:solidFill>
                <a:latin typeface="+mn-lt"/>
                <a:ea typeface="+mn-ea"/>
                <a:cs typeface="+mn-cs"/>
              </a:rPr>
              <a:t>significantly among patients with endometriosis even considering different stages compared with healthy women.</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20</a:t>
            </a:fld>
            <a:endParaRPr lang="tr-TR"/>
          </a:p>
        </p:txBody>
      </p:sp>
    </p:spTree>
    <p:extLst>
      <p:ext uri="{BB962C8B-B14F-4D97-AF65-F5344CB8AC3E}">
        <p14:creationId xmlns:p14="http://schemas.microsoft.com/office/powerpoint/2010/main" val="3875470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Many women with endometriosis experience compromised fertility. This disease clearly exerts quantitative damage on the ovaries, and</a:t>
            </a:r>
          </a:p>
          <a:p>
            <a:r>
              <a:rPr lang="en-US" sz="1200" b="0" i="0" u="none" strike="noStrike" kern="1200" baseline="0" dirty="0" smtClean="0">
                <a:solidFill>
                  <a:schemeClr val="tx1"/>
                </a:solidFill>
                <a:latin typeface="+mn-lt"/>
                <a:ea typeface="+mn-ea"/>
                <a:cs typeface="+mn-cs"/>
              </a:rPr>
              <a:t>perhaps, also qualitative damage. However, it remains controversial whether endometrial receptivity is compromised. Here we review</a:t>
            </a:r>
          </a:p>
          <a:p>
            <a:r>
              <a:rPr lang="en-US" sz="1200" b="0" i="0" u="none" strike="noStrike" kern="1200" baseline="0" dirty="0" smtClean="0">
                <a:solidFill>
                  <a:schemeClr val="tx1"/>
                </a:solidFill>
                <a:latin typeface="+mn-lt"/>
                <a:ea typeface="+mn-ea"/>
                <a:cs typeface="+mn-cs"/>
              </a:rPr>
              <a:t>the evidence from basic transcriptomic signature data to clinical data from an oocyte donation model and find support for the concept</a:t>
            </a:r>
          </a:p>
          <a:p>
            <a:r>
              <a:rPr lang="en-US" sz="1200" b="0" i="0" u="none" strike="noStrike" kern="1200" baseline="0" dirty="0" smtClean="0">
                <a:solidFill>
                  <a:schemeClr val="tx1"/>
                </a:solidFill>
                <a:latin typeface="+mn-lt"/>
                <a:ea typeface="+mn-ea"/>
                <a:cs typeface="+mn-cs"/>
              </a:rPr>
              <a:t>that endometrial receptivity is not impaired in women with endometriosis when healthy embryos reach the endometrial cavity. (</a:t>
            </a:r>
            <a:r>
              <a:rPr lang="en-US" sz="1200" b="0" i="0" u="none" strike="noStrike" kern="1200" baseline="0" dirty="0" err="1" smtClean="0">
                <a:solidFill>
                  <a:schemeClr val="tx1"/>
                </a:solidFill>
                <a:latin typeface="+mn-lt"/>
                <a:ea typeface="+mn-ea"/>
                <a:cs typeface="+mn-cs"/>
              </a:rPr>
              <a:t>Fertil</a:t>
            </a:r>
            <a:endParaRPr lang="en-US" sz="1200" b="0" i="0" u="none" strike="noStrike" kern="1200" baseline="0" dirty="0" smtClean="0">
              <a:solidFill>
                <a:schemeClr val="tx1"/>
              </a:solidFill>
              <a:latin typeface="+mn-lt"/>
              <a:ea typeface="+mn-ea"/>
              <a:cs typeface="+mn-cs"/>
            </a:endParaRPr>
          </a:p>
          <a:p>
            <a:r>
              <a:rPr lang="tr-TR" sz="1200" b="0" i="0" u="none" strike="noStrike" kern="1200" baseline="0" dirty="0" smtClean="0">
                <a:solidFill>
                  <a:schemeClr val="tx1"/>
                </a:solidFill>
                <a:latin typeface="+mn-lt"/>
                <a:ea typeface="+mn-ea"/>
                <a:cs typeface="+mn-cs"/>
              </a:rPr>
              <a:t>Steril 2017</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21</a:t>
            </a:fld>
            <a:endParaRPr lang="tr-TR"/>
          </a:p>
        </p:txBody>
      </p:sp>
    </p:spTree>
    <p:extLst>
      <p:ext uri="{BB962C8B-B14F-4D97-AF65-F5344CB8AC3E}">
        <p14:creationId xmlns:p14="http://schemas.microsoft.com/office/powerpoint/2010/main" val="4589151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tr-TR" sz="1200" b="0" i="0" u="none" strike="noStrike" kern="1200" baseline="0" dirty="0" smtClean="0">
                <a:solidFill>
                  <a:schemeClr val="tx1"/>
                </a:solidFill>
                <a:latin typeface="+mn-lt"/>
                <a:ea typeface="+mn-ea"/>
                <a:cs typeface="+mn-cs"/>
              </a:rPr>
              <a:t>(Fertil Steril 2017</a:t>
            </a:r>
          </a:p>
          <a:p>
            <a:r>
              <a:rPr lang="en-US" sz="1200" b="0" i="0" u="none" strike="noStrike" kern="1200" baseline="0" dirty="0" smtClean="0">
                <a:solidFill>
                  <a:schemeClr val="tx1"/>
                </a:solidFill>
                <a:latin typeface="+mn-lt"/>
                <a:ea typeface="+mn-ea"/>
                <a:cs typeface="+mn-cs"/>
              </a:rPr>
              <a:t>Objective: To determine whether endometriosis ultimately results in an increased risk of embryonic aneuploidy.</a:t>
            </a:r>
          </a:p>
          <a:p>
            <a:r>
              <a:rPr lang="tr-TR" sz="1200" b="0" i="0" u="none" strike="noStrike" kern="1200" baseline="0" dirty="0" smtClean="0">
                <a:solidFill>
                  <a:schemeClr val="tx1"/>
                </a:solidFill>
                <a:latin typeface="+mn-lt"/>
                <a:ea typeface="+mn-ea"/>
                <a:cs typeface="+mn-cs"/>
              </a:rPr>
              <a:t>Design: Retrospective cohort.</a:t>
            </a:r>
          </a:p>
          <a:p>
            <a:r>
              <a:rPr lang="tr-TR" sz="1200" b="0" i="0" u="none" strike="noStrike" kern="1200" baseline="0" dirty="0" smtClean="0">
                <a:solidFill>
                  <a:schemeClr val="tx1"/>
                </a:solidFill>
                <a:latin typeface="+mn-lt"/>
                <a:ea typeface="+mn-ea"/>
                <a:cs typeface="+mn-cs"/>
              </a:rPr>
              <a:t>Setting: Infertility clinic.</a:t>
            </a:r>
          </a:p>
          <a:p>
            <a:r>
              <a:rPr lang="en-US" sz="1200" b="0" i="0" u="none" strike="noStrike" kern="1200" baseline="0" dirty="0" smtClean="0">
                <a:solidFill>
                  <a:schemeClr val="tx1"/>
                </a:solidFill>
                <a:latin typeface="+mn-lt"/>
                <a:ea typeface="+mn-ea"/>
                <a:cs typeface="+mn-cs"/>
              </a:rPr>
              <a:t>Patient(s): Patients participating in an in vitro fertilization (IVF) cycle from 2009–2015 using preimplantation genetic screening (PGS)</a:t>
            </a:r>
          </a:p>
          <a:p>
            <a:r>
              <a:rPr lang="en-US" sz="1200" b="0" i="0" u="none" strike="noStrike" kern="1200" baseline="0" dirty="0" smtClean="0">
                <a:solidFill>
                  <a:schemeClr val="tx1"/>
                </a:solidFill>
                <a:latin typeface="+mn-lt"/>
                <a:ea typeface="+mn-ea"/>
                <a:cs typeface="+mn-cs"/>
              </a:rPr>
              <a:t>who had endometriosis identified by surgical diagnosis or by ultrasound findings consistent with a persistent space-occupying disease</a:t>
            </a:r>
          </a:p>
          <a:p>
            <a:r>
              <a:rPr lang="en-US" sz="1200" b="0" i="0" u="none" strike="noStrike" kern="1200" baseline="0" dirty="0" smtClean="0">
                <a:solidFill>
                  <a:schemeClr val="tx1"/>
                </a:solidFill>
                <a:latin typeface="+mn-lt"/>
                <a:ea typeface="+mn-ea"/>
                <a:cs typeface="+mn-cs"/>
              </a:rPr>
              <a:t>whose sonographic appearance was consistent with endometriosis.</a:t>
            </a:r>
          </a:p>
          <a:p>
            <a:r>
              <a:rPr lang="tr-TR" sz="1200" b="0" i="0" u="none" strike="noStrike" kern="1200" baseline="0" dirty="0" smtClean="0">
                <a:solidFill>
                  <a:schemeClr val="tx1"/>
                </a:solidFill>
                <a:latin typeface="+mn-lt"/>
                <a:ea typeface="+mn-ea"/>
                <a:cs typeface="+mn-cs"/>
              </a:rPr>
              <a:t>Intervention(s): None.</a:t>
            </a:r>
          </a:p>
          <a:p>
            <a:r>
              <a:rPr lang="en-US" sz="1200" b="0" i="0" u="none" strike="noStrike" kern="1200" baseline="0" dirty="0" smtClean="0">
                <a:solidFill>
                  <a:schemeClr val="tx1"/>
                </a:solidFill>
                <a:latin typeface="+mn-lt"/>
                <a:ea typeface="+mn-ea"/>
                <a:cs typeface="+mn-cs"/>
              </a:rPr>
              <a:t>Main Outcome Measure(s): Rate of aneuploidy in endometriosis patients undergoing IVF compared to controls without endometriosis</a:t>
            </a:r>
          </a:p>
          <a:p>
            <a:r>
              <a:rPr lang="tr-TR" sz="1200" b="0" i="0" u="none" strike="noStrike" kern="1200" baseline="0" dirty="0" smtClean="0">
                <a:solidFill>
                  <a:schemeClr val="tx1"/>
                </a:solidFill>
                <a:latin typeface="+mn-lt"/>
                <a:ea typeface="+mn-ea"/>
                <a:cs typeface="+mn-cs"/>
              </a:rPr>
              <a:t>undergoing IVF.</a:t>
            </a:r>
          </a:p>
          <a:p>
            <a:r>
              <a:rPr lang="en-US" sz="1200" b="0" i="0" u="none" strike="noStrike" kern="1200" baseline="0" dirty="0" smtClean="0">
                <a:solidFill>
                  <a:schemeClr val="tx1"/>
                </a:solidFill>
                <a:latin typeface="+mn-lt"/>
                <a:ea typeface="+mn-ea"/>
                <a:cs typeface="+mn-cs"/>
              </a:rPr>
              <a:t>Result(s): There were 305 patients with endometriosis who produced 1,880 blastocysts that met the criteria for inclusion in the endometriosis</a:t>
            </a:r>
          </a:p>
          <a:p>
            <a:r>
              <a:rPr lang="en-US" sz="1200" b="0" i="0" u="none" strike="noStrike" kern="1200" baseline="0" dirty="0" smtClean="0">
                <a:solidFill>
                  <a:schemeClr val="tx1"/>
                </a:solidFill>
                <a:latin typeface="+mn-lt"/>
                <a:ea typeface="+mn-ea"/>
                <a:cs typeface="+mn-cs"/>
              </a:rPr>
              <a:t>group. The mean age of the patients with endometriosis was 36.1  3.9 years. When the aneuploidy rates in patients with</a:t>
            </a:r>
          </a:p>
          <a:p>
            <a:r>
              <a:rPr lang="en-US" sz="1200" b="0" i="0" u="none" strike="noStrike" kern="1200" baseline="0" dirty="0" smtClean="0">
                <a:solidFill>
                  <a:schemeClr val="tx1"/>
                </a:solidFill>
                <a:latin typeface="+mn-lt"/>
                <a:ea typeface="+mn-ea"/>
                <a:cs typeface="+mn-cs"/>
              </a:rPr>
              <a:t>endometriosis and aneuploidy rates in patients without endometriosis were stratified by Society for Assisted Reproductive Technology</a:t>
            </a:r>
          </a:p>
          <a:p>
            <a:r>
              <a:rPr lang="en-US" sz="1200" b="0" i="0" u="none" strike="noStrike" kern="1200" baseline="0" dirty="0" smtClean="0">
                <a:solidFill>
                  <a:schemeClr val="tx1"/>
                </a:solidFill>
                <a:latin typeface="+mn-lt"/>
                <a:ea typeface="+mn-ea"/>
                <a:cs typeface="+mn-cs"/>
              </a:rPr>
              <a:t>age groups and compared, there were no statistically significant differences in the rate of aneuploidy (odds ratio 0.85; 95% confidence</a:t>
            </a:r>
          </a:p>
          <a:p>
            <a:r>
              <a:rPr lang="tr-TR" sz="1200" b="0" i="0" u="none" strike="noStrike" kern="1200" baseline="0" dirty="0" smtClean="0">
                <a:solidFill>
                  <a:schemeClr val="tx1"/>
                </a:solidFill>
                <a:latin typeface="+mn-lt"/>
                <a:ea typeface="+mn-ea"/>
                <a:cs typeface="+mn-cs"/>
              </a:rPr>
              <a:t>interval, 0.84–0.85).</a:t>
            </a:r>
          </a:p>
          <a:p>
            <a:r>
              <a:rPr lang="en-US" sz="1200" b="0" i="0" u="none" strike="noStrike" kern="1200" baseline="0" dirty="0" smtClean="0">
                <a:solidFill>
                  <a:schemeClr val="tx1"/>
                </a:solidFill>
                <a:latin typeface="+mn-lt"/>
                <a:ea typeface="+mn-ea"/>
                <a:cs typeface="+mn-cs"/>
              </a:rPr>
              <a:t>Conclusion(s): Patients with endometriosis undergoing IVF have aneuploidy rates equivalent to their age-matched peers in IVF</a:t>
            </a:r>
          </a:p>
          <a:p>
            <a:r>
              <a:rPr lang="en-US" sz="1200" b="0" i="0" u="none" strike="noStrike" kern="1200" baseline="0" dirty="0" smtClean="0">
                <a:solidFill>
                  <a:schemeClr val="tx1"/>
                </a:solidFill>
                <a:latin typeface="+mn-lt"/>
                <a:ea typeface="+mn-ea"/>
                <a:cs typeface="+mn-cs"/>
              </a:rPr>
              <a:t>population who do not have endometriosis</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22</a:t>
            </a:fld>
            <a:endParaRPr lang="tr-TR"/>
          </a:p>
        </p:txBody>
      </p:sp>
    </p:spTree>
    <p:extLst>
      <p:ext uri="{BB962C8B-B14F-4D97-AF65-F5344CB8AC3E}">
        <p14:creationId xmlns:p14="http://schemas.microsoft.com/office/powerpoint/2010/main" val="4520372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fr-FR" sz="2800" dirty="0" err="1" smtClean="0">
                <a:solidFill>
                  <a:schemeClr val="tx1"/>
                </a:solidFill>
              </a:rPr>
              <a:t>Surgery</a:t>
            </a:r>
            <a:r>
              <a:rPr lang="fr-FR" sz="2800" dirty="0" smtClean="0">
                <a:solidFill>
                  <a:schemeClr val="tx1"/>
                </a:solidFill>
              </a:rPr>
              <a:t> s</a:t>
            </a:r>
            <a:r>
              <a:rPr lang="tr-TR" sz="2800" dirty="0" smtClean="0">
                <a:solidFill>
                  <a:schemeClr val="tx1"/>
                </a:solidFill>
              </a:rPr>
              <a:t>hould </a:t>
            </a:r>
            <a:r>
              <a:rPr lang="fr-FR" sz="2800" dirty="0" smtClean="0">
                <a:solidFill>
                  <a:schemeClr val="tx1"/>
                </a:solidFill>
              </a:rPr>
              <a:t> </a:t>
            </a:r>
            <a:r>
              <a:rPr lang="fr-FR" sz="2800" dirty="0" err="1" smtClean="0">
                <a:solidFill>
                  <a:schemeClr val="tx1"/>
                </a:solidFill>
              </a:rPr>
              <a:t>be</a:t>
            </a:r>
            <a:r>
              <a:rPr lang="fr-FR" sz="2800" dirty="0" smtClean="0">
                <a:solidFill>
                  <a:schemeClr val="tx1"/>
                </a:solidFill>
              </a:rPr>
              <a:t> </a:t>
            </a:r>
            <a:r>
              <a:rPr lang="fr-FR" sz="2800" dirty="0" err="1" smtClean="0">
                <a:solidFill>
                  <a:schemeClr val="tx1"/>
                </a:solidFill>
              </a:rPr>
              <a:t>considered</a:t>
            </a:r>
            <a:r>
              <a:rPr lang="fr-FR" sz="2800" dirty="0" smtClean="0">
                <a:solidFill>
                  <a:schemeClr val="tx1"/>
                </a:solidFill>
              </a:rPr>
              <a:t> in patients </a:t>
            </a:r>
            <a:r>
              <a:rPr lang="fr-FR" sz="2800" dirty="0" err="1" smtClean="0">
                <a:solidFill>
                  <a:schemeClr val="tx1"/>
                </a:solidFill>
              </a:rPr>
              <a:t>younger</a:t>
            </a:r>
            <a:r>
              <a:rPr lang="fr-FR" sz="2800" dirty="0" smtClean="0">
                <a:solidFill>
                  <a:schemeClr val="tx1"/>
                </a:solidFill>
              </a:rPr>
              <a:t> </a:t>
            </a:r>
            <a:r>
              <a:rPr lang="fr-FR" sz="2800" dirty="0" err="1" smtClean="0">
                <a:solidFill>
                  <a:schemeClr val="tx1"/>
                </a:solidFill>
              </a:rPr>
              <a:t>than</a:t>
            </a:r>
            <a:r>
              <a:rPr lang="fr-FR" sz="2800" dirty="0" smtClean="0">
                <a:solidFill>
                  <a:schemeClr val="tx1"/>
                </a:solidFill>
              </a:rPr>
              <a:t> 3</a:t>
            </a:r>
            <a:r>
              <a:rPr lang="tr-TR" sz="2800" dirty="0" smtClean="0">
                <a:solidFill>
                  <a:schemeClr val="tx1"/>
                </a:solidFill>
              </a:rPr>
              <a:t>5</a:t>
            </a:r>
            <a:r>
              <a:rPr lang="fr-FR" sz="2800" dirty="0" smtClean="0">
                <a:solidFill>
                  <a:schemeClr val="tx1"/>
                </a:solidFill>
              </a:rPr>
              <a:t> </a:t>
            </a:r>
            <a:r>
              <a:rPr lang="fr-FR" sz="2800" dirty="0" err="1" smtClean="0">
                <a:solidFill>
                  <a:schemeClr val="tx1"/>
                </a:solidFill>
              </a:rPr>
              <a:t>years</a:t>
            </a:r>
            <a:r>
              <a:rPr lang="fr-FR" sz="2800" dirty="0" smtClean="0">
                <a:solidFill>
                  <a:schemeClr val="tx1"/>
                </a:solidFill>
              </a:rPr>
              <a:t> </a:t>
            </a:r>
            <a:r>
              <a:rPr lang="fr-FR" sz="2800" dirty="0" err="1" smtClean="0">
                <a:solidFill>
                  <a:schemeClr val="tx1"/>
                </a:solidFill>
              </a:rPr>
              <a:t>with</a:t>
            </a:r>
            <a:r>
              <a:rPr lang="fr-FR" sz="2800" dirty="0" smtClean="0">
                <a:solidFill>
                  <a:schemeClr val="tx1"/>
                </a:solidFill>
              </a:rPr>
              <a:t> good </a:t>
            </a:r>
            <a:r>
              <a:rPr lang="fr-FR" sz="2800" dirty="0" err="1" smtClean="0">
                <a:solidFill>
                  <a:schemeClr val="tx1"/>
                </a:solidFill>
              </a:rPr>
              <a:t>ovarian</a:t>
            </a:r>
            <a:r>
              <a:rPr lang="fr-FR" sz="2800" dirty="0" smtClean="0">
                <a:solidFill>
                  <a:schemeClr val="tx1"/>
                </a:solidFill>
              </a:rPr>
              <a:t> </a:t>
            </a:r>
            <a:r>
              <a:rPr lang="fr-FR" sz="2800" dirty="0" err="1" smtClean="0">
                <a:solidFill>
                  <a:schemeClr val="tx1"/>
                </a:solidFill>
              </a:rPr>
              <a:t>reserve</a:t>
            </a:r>
            <a:r>
              <a:rPr lang="fr-FR" sz="2800" dirty="0" smtClean="0">
                <a:solidFill>
                  <a:schemeClr val="tx1"/>
                </a:solidFill>
              </a:rPr>
              <a:t> and </a:t>
            </a:r>
            <a:r>
              <a:rPr lang="fr-FR" sz="2800" dirty="0" err="1" smtClean="0">
                <a:solidFill>
                  <a:schemeClr val="tx1"/>
                </a:solidFill>
              </a:rPr>
              <a:t>without</a:t>
            </a:r>
            <a:r>
              <a:rPr lang="fr-FR" sz="2800" dirty="0" smtClean="0">
                <a:solidFill>
                  <a:schemeClr val="tx1"/>
                </a:solidFill>
              </a:rPr>
              <a:t> male or </a:t>
            </a:r>
            <a:r>
              <a:rPr lang="fr-FR" sz="2800" dirty="0" err="1" smtClean="0">
                <a:solidFill>
                  <a:schemeClr val="tx1"/>
                </a:solidFill>
              </a:rPr>
              <a:t>tubal</a:t>
            </a:r>
            <a:r>
              <a:rPr lang="fr-FR" sz="2800" dirty="0" smtClean="0">
                <a:solidFill>
                  <a:schemeClr val="tx1"/>
                </a:solidFill>
              </a:rPr>
              <a:t> </a:t>
            </a:r>
            <a:r>
              <a:rPr lang="fr-FR" sz="2800" dirty="0" err="1" smtClean="0">
                <a:solidFill>
                  <a:schemeClr val="tx1"/>
                </a:solidFill>
              </a:rPr>
              <a:t>factors</a:t>
            </a:r>
            <a:endParaRPr lang="fr-FR" sz="2800" dirty="0" smtClean="0">
              <a:solidFill>
                <a:schemeClr val="tx1"/>
              </a:solidFill>
            </a:endParaRPr>
          </a:p>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24</a:t>
            </a:fld>
            <a:endParaRPr lang="tr-TR"/>
          </a:p>
        </p:txBody>
      </p:sp>
    </p:spTree>
    <p:extLst>
      <p:ext uri="{BB962C8B-B14F-4D97-AF65-F5344CB8AC3E}">
        <p14:creationId xmlns:p14="http://schemas.microsoft.com/office/powerpoint/2010/main" val="36850764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27</a:t>
            </a:fld>
            <a:endParaRPr lang="tr-TR"/>
          </a:p>
        </p:txBody>
      </p:sp>
    </p:spTree>
    <p:extLst>
      <p:ext uri="{BB962C8B-B14F-4D97-AF65-F5344CB8AC3E}">
        <p14:creationId xmlns:p14="http://schemas.microsoft.com/office/powerpoint/2010/main" val="29826383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study question: Does the live birth rate after IVF depend on the etiology of diminished ovarian reserve (DOR)?</a:t>
            </a:r>
          </a:p>
          <a:p>
            <a:r>
              <a:rPr lang="en-US" sz="1200" b="0" i="0" u="none" strike="noStrike" kern="1200" baseline="0" dirty="0" smtClean="0">
                <a:solidFill>
                  <a:schemeClr val="tx1"/>
                </a:solidFill>
                <a:latin typeface="+mn-lt"/>
                <a:ea typeface="+mn-ea"/>
                <a:cs typeface="+mn-cs"/>
              </a:rPr>
              <a:t>summary answer: IVF outcome and live birth rate are significantly impaired in women with DOR caused by a previous cystectomy for</a:t>
            </a:r>
          </a:p>
          <a:p>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compared with women with idiopathic DOR.</a:t>
            </a:r>
          </a:p>
          <a:p>
            <a:r>
              <a:rPr lang="en-US" sz="1200" b="0" i="0" u="none" strike="noStrike" kern="1200" baseline="0" dirty="0" smtClean="0">
                <a:solidFill>
                  <a:schemeClr val="tx1"/>
                </a:solidFill>
                <a:latin typeface="+mn-lt"/>
                <a:ea typeface="+mn-ea"/>
                <a:cs typeface="+mn-cs"/>
              </a:rPr>
              <a:t>what is known already: The safety of the surgical treatment of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is being discussed in terms of damage to ovarian</a:t>
            </a:r>
          </a:p>
          <a:p>
            <a:r>
              <a:rPr lang="en-US" sz="1200" b="0" i="0" u="none" strike="noStrike" kern="1200" baseline="0" dirty="0" smtClean="0">
                <a:solidFill>
                  <a:schemeClr val="tx1"/>
                </a:solidFill>
                <a:latin typeface="+mn-lt"/>
                <a:ea typeface="+mn-ea"/>
                <a:cs typeface="+mn-cs"/>
              </a:rPr>
              <a:t>reserve. Several studies have reported a poor response to controlled ovarian stimulation and a significantly impaired IVF outcome in women</a:t>
            </a:r>
          </a:p>
          <a:p>
            <a:r>
              <a:rPr lang="en-US" sz="1200" b="0" i="0" u="none" strike="noStrike" kern="1200" baseline="0" dirty="0" smtClean="0">
                <a:solidFill>
                  <a:schemeClr val="tx1"/>
                </a:solidFill>
                <a:latin typeface="+mn-lt"/>
                <a:ea typeface="+mn-ea"/>
                <a:cs typeface="+mn-cs"/>
              </a:rPr>
              <a:t>with DOR consecutive to an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cystectomy compared with women with tubal factor infertility.</a:t>
            </a:r>
          </a:p>
          <a:p>
            <a:r>
              <a:rPr lang="en-US" sz="1200" b="0" i="0" u="none" strike="noStrike" kern="1200" baseline="0" dirty="0" smtClean="0">
                <a:solidFill>
                  <a:schemeClr val="tx1"/>
                </a:solidFill>
                <a:latin typeface="+mn-lt"/>
                <a:ea typeface="+mn-ea"/>
                <a:cs typeface="+mn-cs"/>
              </a:rPr>
              <a:t>study design, size, duration: Retrospective case–control study conducted in women aged under 40 treated in our Reproductive</a:t>
            </a:r>
          </a:p>
          <a:p>
            <a:r>
              <a:rPr lang="en-US" sz="1200" b="0" i="0" u="none" strike="noStrike" kern="1200" baseline="0" dirty="0" smtClean="0">
                <a:solidFill>
                  <a:schemeClr val="tx1"/>
                </a:solidFill>
                <a:latin typeface="+mn-lt"/>
                <a:ea typeface="+mn-ea"/>
                <a:cs typeface="+mn-cs"/>
              </a:rPr>
              <a:t>Medicine Center between January 2010 and January 2014 for </a:t>
            </a:r>
            <a:r>
              <a:rPr lang="en-US" sz="1200" b="0" i="0" u="none" strike="noStrike" kern="1200" baseline="0" dirty="0" err="1" smtClean="0">
                <a:solidFill>
                  <a:schemeClr val="tx1"/>
                </a:solidFill>
                <a:latin typeface="+mn-lt"/>
                <a:ea typeface="+mn-ea"/>
                <a:cs typeface="+mn-cs"/>
              </a:rPr>
              <a:t>aDORdefined</a:t>
            </a:r>
            <a:r>
              <a:rPr lang="en-US" sz="1200" b="0" i="0" u="none" strike="noStrike" kern="1200" baseline="0" dirty="0" smtClean="0">
                <a:solidFill>
                  <a:schemeClr val="tx1"/>
                </a:solidFill>
                <a:latin typeface="+mn-lt"/>
                <a:ea typeface="+mn-ea"/>
                <a:cs typeface="+mn-cs"/>
              </a:rPr>
              <a:t> by </a:t>
            </a:r>
            <a:r>
              <a:rPr lang="en-US" sz="1200" b="0" i="0" u="none" strike="noStrike" kern="1200" baseline="0" dirty="0" err="1" smtClean="0">
                <a:solidFill>
                  <a:schemeClr val="tx1"/>
                </a:solidFill>
                <a:latin typeface="+mn-lt"/>
                <a:ea typeface="+mn-ea"/>
                <a:cs typeface="+mn-cs"/>
              </a:rPr>
              <a:t>anti-Mu¨llerian</a:t>
            </a:r>
            <a:r>
              <a:rPr lang="en-US" sz="1200" b="0" i="0" u="none" strike="noStrike" kern="1200" baseline="0" dirty="0" smtClean="0">
                <a:solidFill>
                  <a:schemeClr val="tx1"/>
                </a:solidFill>
                <a:latin typeface="+mn-lt"/>
                <a:ea typeface="+mn-ea"/>
                <a:cs typeface="+mn-cs"/>
              </a:rPr>
              <a:t> hormone level ,2 ng/ml. Two groups of patients</a:t>
            </a:r>
          </a:p>
          <a:p>
            <a:r>
              <a:rPr lang="en-US" sz="1200" b="0" i="0" u="none" strike="noStrike" kern="1200" baseline="0" dirty="0" smtClean="0">
                <a:solidFill>
                  <a:schemeClr val="tx1"/>
                </a:solidFill>
                <a:latin typeface="+mn-lt"/>
                <a:ea typeface="+mn-ea"/>
                <a:cs typeface="+mn-cs"/>
              </a:rPr>
              <a:t>were selected: group A included patients with a DOR diagnosed after cystectomy(s) for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(s), group B included patients with</a:t>
            </a:r>
          </a:p>
          <a:p>
            <a:r>
              <a:rPr lang="en-US" sz="1200" b="0" i="0" u="none" strike="noStrike" kern="1200" baseline="0" dirty="0" smtClean="0">
                <a:solidFill>
                  <a:schemeClr val="tx1"/>
                </a:solidFill>
                <a:latin typeface="+mn-lt"/>
                <a:ea typeface="+mn-ea"/>
                <a:cs typeface="+mn-cs"/>
              </a:rPr>
              <a:t>an idiopathic DOR. In each group, subgroups of patients ‘poor ovarian responders’, based on the ESHRE criteria (‘Bologna criteria’), have</a:t>
            </a:r>
          </a:p>
          <a:p>
            <a:r>
              <a:rPr lang="tr-TR" sz="1200" b="0" i="0" u="none" strike="noStrike" kern="1200" baseline="0" dirty="0" smtClean="0">
                <a:solidFill>
                  <a:schemeClr val="tx1"/>
                </a:solidFill>
                <a:latin typeface="+mn-lt"/>
                <a:ea typeface="+mn-ea"/>
                <a:cs typeface="+mn-cs"/>
              </a:rPr>
              <a:t>been established.</a:t>
            </a:r>
          </a:p>
          <a:p>
            <a:r>
              <a:rPr lang="en-US" sz="1200" b="0" i="0" u="none" strike="noStrike" kern="1200" baseline="0" dirty="0" smtClean="0">
                <a:solidFill>
                  <a:schemeClr val="tx1"/>
                </a:solidFill>
                <a:latin typeface="+mn-lt"/>
                <a:ea typeface="+mn-ea"/>
                <a:cs typeface="+mn-cs"/>
              </a:rPr>
              <a:t>participants/materials, setting, methods: A total of 51 patients in group A were matched to 116 patients in group B,</a:t>
            </a:r>
          </a:p>
          <a:p>
            <a:r>
              <a:rPr lang="en-US" sz="1200" b="0" i="0" u="none" strike="noStrike" kern="1200" baseline="0" dirty="0" smtClean="0">
                <a:solidFill>
                  <a:schemeClr val="tx1"/>
                </a:solidFill>
                <a:latin typeface="+mn-lt"/>
                <a:ea typeface="+mn-ea"/>
                <a:cs typeface="+mn-cs"/>
              </a:rPr>
              <a:t>representing respectively 125 and 243 IVF cycles. Among them, 39 patients in group A and 78 patients in group B validated strictly by the</a:t>
            </a:r>
          </a:p>
          <a:p>
            <a:r>
              <a:rPr lang="en-US" sz="1200" b="0" i="0" u="none" strike="noStrike" kern="1200" baseline="0" dirty="0" smtClean="0">
                <a:solidFill>
                  <a:schemeClr val="tx1"/>
                </a:solidFill>
                <a:latin typeface="+mn-lt"/>
                <a:ea typeface="+mn-ea"/>
                <a:cs typeface="+mn-cs"/>
              </a:rPr>
              <a:t>Bologna criteria, representing 99 and 189 IVF cycles, respectively. Each patient underwent a controlled ovarian </a:t>
            </a:r>
            <a:r>
              <a:rPr lang="en-US" sz="1200" b="0" i="0" u="none" strike="noStrike" kern="1200" baseline="0" dirty="0" err="1" smtClean="0">
                <a:solidFill>
                  <a:schemeClr val="tx1"/>
                </a:solidFill>
                <a:latin typeface="+mn-lt"/>
                <a:ea typeface="+mn-ea"/>
                <a:cs typeface="+mn-cs"/>
              </a:rPr>
              <a:t>hyperstimulation</a:t>
            </a:r>
            <a:r>
              <a:rPr lang="en-US" sz="1200" b="0" i="0" u="none" strike="noStrike" kern="1200" baseline="0" dirty="0" smtClean="0">
                <a:solidFill>
                  <a:schemeClr val="tx1"/>
                </a:solidFill>
                <a:latin typeface="+mn-lt"/>
                <a:ea typeface="+mn-ea"/>
                <a:cs typeface="+mn-cs"/>
              </a:rPr>
              <a:t> and IVF with</a:t>
            </a:r>
          </a:p>
          <a:p>
            <a:r>
              <a:rPr lang="en-US" sz="1200" b="0" i="0" u="none" strike="noStrike" kern="1200" baseline="0" dirty="0" smtClean="0">
                <a:solidFill>
                  <a:schemeClr val="tx1"/>
                </a:solidFill>
                <a:latin typeface="+mn-lt"/>
                <a:ea typeface="+mn-ea"/>
                <a:cs typeface="+mn-cs"/>
              </a:rPr>
              <a:t>fresh embryo transfer. Primary end-point was the live birth rate. Secondary end-points were the number of retrieved oocytes, fertilization</a:t>
            </a:r>
          </a:p>
          <a:p>
            <a:r>
              <a:rPr lang="en-US" sz="1200" b="0" i="0" u="none" strike="noStrike" kern="1200" baseline="0" dirty="0" smtClean="0">
                <a:solidFill>
                  <a:schemeClr val="tx1"/>
                </a:solidFill>
                <a:latin typeface="+mn-lt"/>
                <a:ea typeface="+mn-ea"/>
                <a:cs typeface="+mn-cs"/>
              </a:rPr>
              <a:t>rate, implantation rate, clinical pregnancy rate, spontaneous abortion rate and cycle cancelation rate.</a:t>
            </a:r>
          </a:p>
          <a:p>
            <a:r>
              <a:rPr lang="en-US" sz="1200" b="0" i="0" u="none" strike="noStrike" kern="1200" baseline="0" dirty="0" err="1" smtClean="0">
                <a:solidFill>
                  <a:schemeClr val="tx1"/>
                </a:solidFill>
                <a:latin typeface="+mn-lt"/>
                <a:ea typeface="+mn-ea"/>
                <a:cs typeface="+mn-cs"/>
              </a:rPr>
              <a:t>mainresults</a:t>
            </a:r>
            <a:r>
              <a:rPr lang="en-US" sz="1200" b="0" i="0" u="none" strike="noStrike" kern="1200" baseline="0" dirty="0" smtClean="0">
                <a:solidFill>
                  <a:schemeClr val="tx1"/>
                </a:solidFill>
                <a:latin typeface="+mn-lt"/>
                <a:ea typeface="+mn-ea"/>
                <a:cs typeface="+mn-cs"/>
              </a:rPr>
              <a:t> and the role of chance: Significantly lower pregnancy (11.2% in group </a:t>
            </a:r>
            <a:r>
              <a:rPr lang="en-US" sz="1200" b="0" i="0" u="none" strike="noStrike" kern="1200" baseline="0" dirty="0" err="1" smtClean="0">
                <a:solidFill>
                  <a:schemeClr val="tx1"/>
                </a:solidFill>
                <a:latin typeface="+mn-lt"/>
                <a:ea typeface="+mn-ea"/>
                <a:cs typeface="+mn-cs"/>
              </a:rPr>
              <a:t>Aversus</a:t>
            </a:r>
            <a:r>
              <a:rPr lang="en-US" sz="1200" b="0" i="0" u="none" strike="noStrike" kern="1200" baseline="0" dirty="0" smtClean="0">
                <a:solidFill>
                  <a:schemeClr val="tx1"/>
                </a:solidFill>
                <a:latin typeface="+mn-lt"/>
                <a:ea typeface="+mn-ea"/>
                <a:cs typeface="+mn-cs"/>
              </a:rPr>
              <a:t> 20.6% in group B, P ¼ 0.02) and</a:t>
            </a:r>
          </a:p>
          <a:p>
            <a:r>
              <a:rPr lang="en-US" sz="1200" b="0" i="0" u="none" strike="noStrike" kern="1200" baseline="0" dirty="0" smtClean="0">
                <a:solidFill>
                  <a:schemeClr val="tx1"/>
                </a:solidFill>
                <a:latin typeface="+mn-lt"/>
                <a:ea typeface="+mn-ea"/>
                <a:cs typeface="+mn-cs"/>
              </a:rPr>
              <a:t>live birth (7.2 versus 16.9% respectively, P ¼ 0.01) rates per cycle were assessed in women in group A compared with women in group B. The</a:t>
            </a:r>
          </a:p>
          <a:p>
            <a:r>
              <a:rPr lang="en-US" sz="1200" b="0" i="0" u="none" strike="noStrike" kern="1200" baseline="0" dirty="0" smtClean="0">
                <a:solidFill>
                  <a:schemeClr val="tx1"/>
                </a:solidFill>
                <a:latin typeface="+mn-lt"/>
                <a:ea typeface="+mn-ea"/>
                <a:cs typeface="+mn-cs"/>
              </a:rPr>
              <a:t>same results were obtained in the Bologna criteria subgroup analysis with a significantly lower pregnancy (9.1 versus 20.1%, P ¼ 0.016) and live</a:t>
            </a:r>
          </a:p>
          <a:p>
            <a:r>
              <a:rPr lang="en-US" sz="1200" b="0" i="0" u="none" strike="noStrike" kern="1200" baseline="0" dirty="0" smtClean="0">
                <a:solidFill>
                  <a:schemeClr val="tx1"/>
                </a:solidFill>
                <a:latin typeface="+mn-lt"/>
                <a:ea typeface="+mn-ea"/>
                <a:cs typeface="+mn-cs"/>
              </a:rPr>
              <a:t>birth (5.1 versus 15.3%, P ¼ 0.001) rates per cycle in women in subgroup A compared with women in subgroup B. Patients in group A required</a:t>
            </a:r>
          </a:p>
          <a:p>
            <a:r>
              <a:rPr lang="tr-TR" sz="1200" b="0" i="0" u="none" strike="noStrike" kern="1200" baseline="0" dirty="0" smtClean="0">
                <a:solidFill>
                  <a:schemeClr val="tx1"/>
                </a:solidFill>
                <a:latin typeface="+mn-lt"/>
                <a:ea typeface="+mn-ea"/>
                <a:cs typeface="+mn-cs"/>
              </a:rPr>
              <a:t>significantly higher gonadotrophins doses (2881 IU+1111 versus 2526 IU+795, P ¼ 0.005), longer ovarian stimulation (10.6 Days+2.8</a:t>
            </a:r>
          </a:p>
          <a:p>
            <a:r>
              <a:rPr lang="en-US" sz="1200" b="0" i="0" u="none" strike="noStrike" kern="1200" baseline="0" dirty="0" smtClean="0">
                <a:solidFill>
                  <a:schemeClr val="tx1"/>
                </a:solidFill>
                <a:latin typeface="+mn-lt"/>
                <a:ea typeface="+mn-ea"/>
                <a:cs typeface="+mn-cs"/>
              </a:rPr>
              <a:t>versus 9.9 Days+2.4, P ¼ 0.019) and higher cancelation rate for poor response (12 versus 6.2%, P ¼ 0.05). Despite a mean number of retrieved</a:t>
            </a:r>
          </a:p>
          <a:p>
            <a:r>
              <a:rPr lang="en-US" sz="1200" b="0" i="0" u="none" strike="noStrike" kern="1200" baseline="0" dirty="0" smtClean="0">
                <a:solidFill>
                  <a:schemeClr val="tx1"/>
                </a:solidFill>
                <a:latin typeface="+mn-lt"/>
                <a:ea typeface="+mn-ea"/>
                <a:cs typeface="+mn-cs"/>
              </a:rPr>
              <a:t>oocytes similar with the group B (5.4+3.1 and 5.1+3.2, NS), and a significantly higher fertilization rate (65.7 versus 47.2%, P , 0.001), women</a:t>
            </a:r>
          </a:p>
          <a:p>
            <a:r>
              <a:rPr lang="en-US" sz="1200" b="0" i="0" u="none" strike="noStrike" kern="1200" baseline="0" dirty="0" smtClean="0">
                <a:solidFill>
                  <a:schemeClr val="tx1"/>
                </a:solidFill>
                <a:latin typeface="+mn-lt"/>
                <a:ea typeface="+mn-ea"/>
                <a:cs typeface="+mn-cs"/>
              </a:rPr>
              <a:t>in group A showed a significantly lower implantation rate (7.2 versus 13.5%, P ¼ 0.03). Abortion rate, ectopic pregnancy rate and multiple</a:t>
            </a:r>
          </a:p>
          <a:p>
            <a:r>
              <a:rPr lang="en-US" sz="1200" b="0" i="0" u="none" strike="noStrike" kern="1200" baseline="0" dirty="0" smtClean="0">
                <a:solidFill>
                  <a:schemeClr val="tx1"/>
                </a:solidFill>
                <a:latin typeface="+mn-lt"/>
                <a:ea typeface="+mn-ea"/>
                <a:cs typeface="+mn-cs"/>
              </a:rPr>
              <a:t>pregnancy rate were similar in both groups.</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28</a:t>
            </a:fld>
            <a:endParaRPr lang="tr-TR"/>
          </a:p>
        </p:txBody>
      </p:sp>
    </p:spTree>
    <p:extLst>
      <p:ext uri="{BB962C8B-B14F-4D97-AF65-F5344CB8AC3E}">
        <p14:creationId xmlns:p14="http://schemas.microsoft.com/office/powerpoint/2010/main" val="12959933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tr-TR" sz="1200" b="0" i="0" u="none" strike="noStrike" kern="1200" baseline="0" dirty="0" smtClean="0">
                <a:solidFill>
                  <a:schemeClr val="tx1"/>
                </a:solidFill>
                <a:latin typeface="+mn-lt"/>
                <a:ea typeface="+mn-ea"/>
                <a:cs typeface="+mn-cs"/>
              </a:rPr>
              <a:t>BACKGROUND: Many</a:t>
            </a:r>
          </a:p>
          <a:p>
            <a:r>
              <a:rPr lang="tr-TR" sz="1200" b="0" i="0" u="none" strike="noStrike" kern="1200" baseline="0" dirty="0" smtClean="0">
                <a:solidFill>
                  <a:schemeClr val="tx1"/>
                </a:solidFill>
                <a:latin typeface="+mn-lt"/>
                <a:ea typeface="+mn-ea"/>
                <a:cs typeface="+mn-cs"/>
              </a:rPr>
              <a:t>Q2</a:t>
            </a:r>
          </a:p>
          <a:p>
            <a:r>
              <a:rPr lang="en-US" sz="1200" b="0" i="0" u="none" strike="noStrike" kern="1200" baseline="0" dirty="0" smtClean="0">
                <a:solidFill>
                  <a:schemeClr val="tx1"/>
                </a:solidFill>
                <a:latin typeface="+mn-lt"/>
                <a:ea typeface="+mn-ea"/>
                <a:cs typeface="+mn-cs"/>
              </a:rPr>
              <a:t>women who experience endometriosis and</a:t>
            </a:r>
          </a:p>
          <a:p>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also encounter problems with fertility.</a:t>
            </a:r>
          </a:p>
          <a:p>
            <a:r>
              <a:rPr lang="en-US" sz="1200" b="0" i="0" u="none" strike="noStrike" kern="1200" baseline="0" dirty="0" smtClean="0">
                <a:solidFill>
                  <a:schemeClr val="tx1"/>
                </a:solidFill>
                <a:latin typeface="+mn-lt"/>
                <a:ea typeface="+mn-ea"/>
                <a:cs typeface="+mn-cs"/>
              </a:rPr>
              <a:t>OBJECTIVE: The purpose of this study was to determine the impact of</a:t>
            </a:r>
          </a:p>
          <a:p>
            <a:r>
              <a:rPr lang="en-US" sz="1200" b="0" i="0" u="none" strike="noStrike" kern="1200" baseline="0" dirty="0" smtClean="0">
                <a:solidFill>
                  <a:schemeClr val="tx1"/>
                </a:solidFill>
                <a:latin typeface="+mn-lt"/>
                <a:ea typeface="+mn-ea"/>
                <a:cs typeface="+mn-cs"/>
              </a:rPr>
              <a:t>surgical excision of endometriosis and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compared with</a:t>
            </a:r>
          </a:p>
          <a:p>
            <a:r>
              <a:rPr lang="en-US" sz="1200" b="0" i="0" u="none" strike="noStrike" kern="1200" baseline="0" dirty="0" smtClean="0">
                <a:solidFill>
                  <a:schemeClr val="tx1"/>
                </a:solidFill>
                <a:latin typeface="+mn-lt"/>
                <a:ea typeface="+mn-ea"/>
                <a:cs typeface="+mn-cs"/>
              </a:rPr>
              <a:t>control subjects on ovarian reserve.</a:t>
            </a:r>
          </a:p>
          <a:p>
            <a:r>
              <a:rPr lang="en-US" sz="1200" b="0" i="0" u="none" strike="noStrike" kern="1200" baseline="0" dirty="0" smtClean="0">
                <a:solidFill>
                  <a:schemeClr val="tx1"/>
                </a:solidFill>
                <a:latin typeface="+mn-lt"/>
                <a:ea typeface="+mn-ea"/>
                <a:cs typeface="+mn-cs"/>
              </a:rPr>
              <a:t>STUDY DESIGN: This was a prospective cohort study of 116 women</a:t>
            </a:r>
          </a:p>
          <a:p>
            <a:r>
              <a:rPr lang="en-US" sz="1200" b="0" i="0" u="none" strike="noStrike" kern="1200" baseline="0" dirty="0" smtClean="0">
                <a:solidFill>
                  <a:schemeClr val="tx1"/>
                </a:solidFill>
                <a:latin typeface="+mn-lt"/>
                <a:ea typeface="+mn-ea"/>
                <a:cs typeface="+mn-cs"/>
              </a:rPr>
              <a:t>aged 18e43 years with pelvic pain and/or infertility who underwent</a:t>
            </a:r>
          </a:p>
          <a:p>
            <a:r>
              <a:rPr lang="en-US" sz="1200" b="0" i="0" u="none" strike="noStrike" kern="1200" baseline="0" dirty="0" smtClean="0">
                <a:solidFill>
                  <a:schemeClr val="tx1"/>
                </a:solidFill>
                <a:latin typeface="+mn-lt"/>
                <a:ea typeface="+mn-ea"/>
                <a:cs typeface="+mn-cs"/>
              </a:rPr>
              <a:t>surgical treatment of suspected endometriosis (n¼58) or </a:t>
            </a:r>
            <a:r>
              <a:rPr lang="en-US" sz="1200" b="0" i="0" u="none" strike="noStrike" kern="1200" baseline="0" dirty="0" err="1" smtClean="0">
                <a:solidFill>
                  <a:schemeClr val="tx1"/>
                </a:solidFill>
                <a:latin typeface="+mn-lt"/>
                <a:ea typeface="+mn-ea"/>
                <a:cs typeface="+mn-cs"/>
              </a:rPr>
              <a:t>endometriomas</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(n¼58). Based on surgical findings, the suspected endometriosis group</a:t>
            </a:r>
          </a:p>
          <a:p>
            <a:r>
              <a:rPr lang="en-US" sz="1200" b="0" i="0" u="none" strike="noStrike" kern="1200" baseline="0" dirty="0" smtClean="0">
                <a:solidFill>
                  <a:schemeClr val="tx1"/>
                </a:solidFill>
                <a:latin typeface="+mn-lt"/>
                <a:ea typeface="+mn-ea"/>
                <a:cs typeface="+mn-cs"/>
              </a:rPr>
              <a:t>was further separated into those with evidence of peritoneal disease</a:t>
            </a:r>
          </a:p>
          <a:p>
            <a:r>
              <a:rPr lang="en-US" sz="1200" b="0" i="0" u="none" strike="noStrike" kern="1200" baseline="0" dirty="0" smtClean="0">
                <a:solidFill>
                  <a:schemeClr val="tx1"/>
                </a:solidFill>
                <a:latin typeface="+mn-lt"/>
                <a:ea typeface="+mn-ea"/>
                <a:cs typeface="+mn-cs"/>
              </a:rPr>
              <a:t>(n¼29) and those with no evidence of endometriosis (n¼29). Ovarian</a:t>
            </a:r>
          </a:p>
          <a:p>
            <a:r>
              <a:rPr lang="en-US" sz="1200" b="0" i="0" u="none" strike="noStrike" kern="1200" baseline="0" dirty="0" smtClean="0">
                <a:solidFill>
                  <a:schemeClr val="tx1"/>
                </a:solidFill>
                <a:latin typeface="+mn-lt"/>
                <a:ea typeface="+mn-ea"/>
                <a:cs typeface="+mn-cs"/>
              </a:rPr>
              <a:t>reserve was measured by anti-Mu¨ </a:t>
            </a:r>
            <a:r>
              <a:rPr lang="en-US" sz="1200" b="0" i="0" u="none" strike="noStrike" kern="1200" baseline="0" dirty="0" err="1" smtClean="0">
                <a:solidFill>
                  <a:schemeClr val="tx1"/>
                </a:solidFill>
                <a:latin typeface="+mn-lt"/>
                <a:ea typeface="+mn-ea"/>
                <a:cs typeface="+mn-cs"/>
              </a:rPr>
              <a:t>llerian</a:t>
            </a:r>
            <a:r>
              <a:rPr lang="en-US" sz="1200" b="0" i="0" u="none" strike="noStrike" kern="1200" baseline="0" dirty="0" smtClean="0">
                <a:solidFill>
                  <a:schemeClr val="tx1"/>
                </a:solidFill>
                <a:latin typeface="+mn-lt"/>
                <a:ea typeface="+mn-ea"/>
                <a:cs typeface="+mn-cs"/>
              </a:rPr>
              <a:t> hormone and compared before</a:t>
            </a:r>
          </a:p>
          <a:p>
            <a:r>
              <a:rPr lang="en-US" sz="1200" b="0" i="0" u="none" strike="noStrike" kern="1200" baseline="0" dirty="0" smtClean="0">
                <a:solidFill>
                  <a:schemeClr val="tx1"/>
                </a:solidFill>
                <a:latin typeface="+mn-lt"/>
                <a:ea typeface="+mn-ea"/>
                <a:cs typeface="+mn-cs"/>
              </a:rPr>
              <a:t>surgery and at 1 month and 6 months after surgery.</a:t>
            </a:r>
          </a:p>
          <a:p>
            <a:r>
              <a:rPr lang="en-US" sz="1200" b="0" i="0" u="none" strike="noStrike" kern="1200" baseline="0" dirty="0" smtClean="0">
                <a:solidFill>
                  <a:schemeClr val="tx1"/>
                </a:solidFill>
                <a:latin typeface="+mn-lt"/>
                <a:ea typeface="+mn-ea"/>
                <a:cs typeface="+mn-cs"/>
              </a:rPr>
              <a:t>RESULTS: Baseline anti-Mu¨ </a:t>
            </a:r>
            <a:r>
              <a:rPr lang="en-US" sz="1200" b="0" i="0" u="none" strike="noStrike" kern="1200" baseline="0" dirty="0" err="1" smtClean="0">
                <a:solidFill>
                  <a:schemeClr val="tx1"/>
                </a:solidFill>
                <a:latin typeface="+mn-lt"/>
                <a:ea typeface="+mn-ea"/>
                <a:cs typeface="+mn-cs"/>
              </a:rPr>
              <a:t>llerian</a:t>
            </a:r>
            <a:r>
              <a:rPr lang="en-US" sz="1200" b="0" i="0" u="none" strike="noStrike" kern="1200" baseline="0" dirty="0" smtClean="0">
                <a:solidFill>
                  <a:schemeClr val="tx1"/>
                </a:solidFill>
                <a:latin typeface="+mn-lt"/>
                <a:ea typeface="+mn-ea"/>
                <a:cs typeface="+mn-cs"/>
              </a:rPr>
              <a:t> hormone values were significantly</a:t>
            </a:r>
          </a:p>
          <a:p>
            <a:r>
              <a:rPr lang="en-US" sz="1200" b="0" i="0" u="none" strike="noStrike" kern="1200" baseline="0" dirty="0" smtClean="0">
                <a:solidFill>
                  <a:schemeClr val="tx1"/>
                </a:solidFill>
                <a:latin typeface="+mn-lt"/>
                <a:ea typeface="+mn-ea"/>
                <a:cs typeface="+mn-cs"/>
              </a:rPr>
              <a:t>lower in the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vs negative laparoscopy group (1.8 ng/mL [95%</a:t>
            </a:r>
          </a:p>
          <a:p>
            <a:r>
              <a:rPr lang="tr-TR" sz="1200" b="0" i="0" u="none" strike="noStrike" kern="1200" baseline="0" dirty="0" smtClean="0">
                <a:solidFill>
                  <a:schemeClr val="tx1"/>
                </a:solidFill>
                <a:latin typeface="+mn-lt"/>
                <a:ea typeface="+mn-ea"/>
                <a:cs typeface="+mn-cs"/>
              </a:rPr>
              <a:t>confidence interval, 1.2e2.4 ng/mL] vs 3.2 ng/mL [95% confidence interval,</a:t>
            </a:r>
          </a:p>
          <a:p>
            <a:r>
              <a:rPr lang="en-US" sz="1200" b="0" i="0" u="none" strike="noStrike" kern="1200" baseline="0" dirty="0" smtClean="0">
                <a:solidFill>
                  <a:schemeClr val="tx1"/>
                </a:solidFill>
                <a:latin typeface="+mn-lt"/>
                <a:ea typeface="+mn-ea"/>
                <a:cs typeface="+mn-cs"/>
              </a:rPr>
              <a:t>2.0e4.4 ng/mL]; P&lt;.02), but the peritoneal endometriosis group</a:t>
            </a:r>
          </a:p>
          <a:p>
            <a:r>
              <a:rPr lang="en-US" sz="1200" b="0" i="0" u="none" strike="noStrike" kern="1200" baseline="0" dirty="0" smtClean="0">
                <a:solidFill>
                  <a:schemeClr val="tx1"/>
                </a:solidFill>
                <a:latin typeface="+mn-lt"/>
                <a:ea typeface="+mn-ea"/>
                <a:cs typeface="+mn-cs"/>
              </a:rPr>
              <a:t>was not significantly different than either of these groups. Only patients with</a:t>
            </a:r>
          </a:p>
          <a:p>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had a significant decline in ovarian reserve at 1 month</a:t>
            </a:r>
          </a:p>
          <a:p>
            <a:r>
              <a:rPr lang="tr-TR" sz="1200" b="0" i="0" u="none" strike="noStrike" kern="1200" baseline="0" dirty="0" smtClean="0">
                <a:solidFill>
                  <a:schemeClr val="tx1"/>
                </a:solidFill>
                <a:latin typeface="+mn-lt"/>
                <a:ea typeface="+mn-ea"/>
                <a:cs typeface="+mn-cs"/>
              </a:rPr>
              <a:t>(e48%; 95% confidence interval, e54 to e18%; P&lt;.01; mean anti-</a:t>
            </a:r>
          </a:p>
          <a:p>
            <a:r>
              <a:rPr lang="en-US" sz="1200" b="0" i="0" u="none" strike="noStrike" kern="1200" baseline="0" dirty="0" smtClean="0">
                <a:solidFill>
                  <a:schemeClr val="tx1"/>
                </a:solidFill>
                <a:latin typeface="+mn-lt"/>
                <a:ea typeface="+mn-ea"/>
                <a:cs typeface="+mn-cs"/>
              </a:rPr>
              <a:t>Mu¨ </a:t>
            </a:r>
            <a:r>
              <a:rPr lang="en-US" sz="1200" b="0" i="0" u="none" strike="noStrike" kern="1200" baseline="0" dirty="0" err="1" smtClean="0">
                <a:solidFill>
                  <a:schemeClr val="tx1"/>
                </a:solidFill>
                <a:latin typeface="+mn-lt"/>
                <a:ea typeface="+mn-ea"/>
                <a:cs typeface="+mn-cs"/>
              </a:rPr>
              <a:t>llerian</a:t>
            </a:r>
            <a:r>
              <a:rPr lang="en-US" sz="1200" b="0" i="0" u="none" strike="noStrike" kern="1200" baseline="0" dirty="0" smtClean="0">
                <a:solidFill>
                  <a:schemeClr val="tx1"/>
                </a:solidFill>
                <a:latin typeface="+mn-lt"/>
                <a:ea typeface="+mn-ea"/>
                <a:cs typeface="+mn-cs"/>
              </a:rPr>
              <a:t> hormone baseline value, 1.77e1.12 ng/mL at 1 month). Six</a:t>
            </a:r>
          </a:p>
          <a:p>
            <a:r>
              <a:rPr lang="en-US" sz="1200" b="0" i="0" u="none" strike="noStrike" kern="1200" baseline="0" dirty="0" smtClean="0">
                <a:solidFill>
                  <a:schemeClr val="tx1"/>
                </a:solidFill>
                <a:latin typeface="+mn-lt"/>
                <a:ea typeface="+mn-ea"/>
                <a:cs typeface="+mn-cs"/>
              </a:rPr>
              <a:t>months after surgery, anti-Mu¨ </a:t>
            </a:r>
            <a:r>
              <a:rPr lang="en-US" sz="1200" b="0" i="0" u="none" strike="noStrike" kern="1200" baseline="0" dirty="0" err="1" smtClean="0">
                <a:solidFill>
                  <a:schemeClr val="tx1"/>
                </a:solidFill>
                <a:latin typeface="+mn-lt"/>
                <a:ea typeface="+mn-ea"/>
                <a:cs typeface="+mn-cs"/>
              </a:rPr>
              <a:t>llerian</a:t>
            </a:r>
            <a:r>
              <a:rPr lang="en-US" sz="1200" b="0" i="0" u="none" strike="noStrike" kern="1200" baseline="0" dirty="0" smtClean="0">
                <a:solidFill>
                  <a:schemeClr val="tx1"/>
                </a:solidFill>
                <a:latin typeface="+mn-lt"/>
                <a:ea typeface="+mn-ea"/>
                <a:cs typeface="+mn-cs"/>
              </a:rPr>
              <a:t> hormone values continued to be</a:t>
            </a:r>
          </a:p>
          <a:p>
            <a:r>
              <a:rPr lang="en-US" sz="1200" b="0" i="0" u="none" strike="noStrike" kern="1200" baseline="0" dirty="0" smtClean="0">
                <a:solidFill>
                  <a:schemeClr val="tx1"/>
                </a:solidFill>
                <a:latin typeface="+mn-lt"/>
                <a:ea typeface="+mn-ea"/>
                <a:cs typeface="+mn-cs"/>
              </a:rPr>
              <a:t>depressed from baseline but were no longer significantly different. The rate</a:t>
            </a:r>
          </a:p>
          <a:p>
            <a:r>
              <a:rPr lang="en-US" sz="1200" b="0" i="0" u="none" strike="noStrike" kern="1200" baseline="0" dirty="0" smtClean="0">
                <a:solidFill>
                  <a:schemeClr val="tx1"/>
                </a:solidFill>
                <a:latin typeface="+mn-lt"/>
                <a:ea typeface="+mn-ea"/>
                <a:cs typeface="+mn-cs"/>
              </a:rPr>
              <a:t>of anti-Mu¨ </a:t>
            </a:r>
            <a:r>
              <a:rPr lang="en-US" sz="1200" b="0" i="0" u="none" strike="noStrike" kern="1200" baseline="0" dirty="0" err="1" smtClean="0">
                <a:solidFill>
                  <a:schemeClr val="tx1"/>
                </a:solidFill>
                <a:latin typeface="+mn-lt"/>
                <a:ea typeface="+mn-ea"/>
                <a:cs typeface="+mn-cs"/>
              </a:rPr>
              <a:t>llerian</a:t>
            </a:r>
            <a:r>
              <a:rPr lang="en-US" sz="1200" b="0" i="0" u="none" strike="noStrike" kern="1200" baseline="0" dirty="0" smtClean="0">
                <a:solidFill>
                  <a:schemeClr val="tx1"/>
                </a:solidFill>
                <a:latin typeface="+mn-lt"/>
                <a:ea typeface="+mn-ea"/>
                <a:cs typeface="+mn-cs"/>
              </a:rPr>
              <a:t> hormone decline was correlated positively with baseline</a:t>
            </a:r>
          </a:p>
          <a:p>
            <a:r>
              <a:rPr lang="en-US" sz="1200" b="0" i="0" u="none" strike="noStrike" kern="1200" baseline="0" dirty="0" smtClean="0">
                <a:solidFill>
                  <a:schemeClr val="tx1"/>
                </a:solidFill>
                <a:latin typeface="+mn-lt"/>
                <a:ea typeface="+mn-ea"/>
                <a:cs typeface="+mn-cs"/>
              </a:rPr>
              <a:t>preoperative anti-Mu¨ </a:t>
            </a:r>
            <a:r>
              <a:rPr lang="en-US" sz="1200" b="0" i="0" u="none" strike="noStrike" kern="1200" baseline="0" dirty="0" err="1" smtClean="0">
                <a:solidFill>
                  <a:schemeClr val="tx1"/>
                </a:solidFill>
                <a:latin typeface="+mn-lt"/>
                <a:ea typeface="+mn-ea"/>
                <a:cs typeface="+mn-cs"/>
              </a:rPr>
              <a:t>llerian</a:t>
            </a:r>
            <a:r>
              <a:rPr lang="en-US" sz="1200" b="0" i="0" u="none" strike="noStrike" kern="1200" baseline="0" dirty="0" smtClean="0">
                <a:solidFill>
                  <a:schemeClr val="tx1"/>
                </a:solidFill>
                <a:latin typeface="+mn-lt"/>
                <a:ea typeface="+mn-ea"/>
                <a:cs typeface="+mn-cs"/>
              </a:rPr>
              <a:t> hormone values and the size of </a:t>
            </a:r>
            <a:r>
              <a:rPr lang="en-US" sz="1200" b="0" i="0" u="none" strike="noStrike" kern="1200" baseline="0" dirty="0" err="1" smtClean="0">
                <a:solidFill>
                  <a:schemeClr val="tx1"/>
                </a:solidFill>
                <a:latin typeface="+mn-lt"/>
                <a:ea typeface="+mn-ea"/>
                <a:cs typeface="+mn-cs"/>
              </a:rPr>
              <a:t>endometrioma</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that was removed. Those with bilateral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(n¼19) had a</a:t>
            </a:r>
          </a:p>
          <a:p>
            <a:r>
              <a:rPr lang="en-US" sz="1200" b="0" i="0" u="none" strike="noStrike" kern="1200" baseline="0" dirty="0" smtClean="0">
                <a:solidFill>
                  <a:schemeClr val="tx1"/>
                </a:solidFill>
                <a:latin typeface="+mn-lt"/>
                <a:ea typeface="+mn-ea"/>
                <a:cs typeface="+mn-cs"/>
              </a:rPr>
              <a:t>significantly greater rate of decline (53.0% [95% confidence interval,</a:t>
            </a:r>
          </a:p>
          <a:p>
            <a:r>
              <a:rPr lang="pt-BR" sz="1200" b="0" i="0" u="none" strike="noStrike" kern="1200" baseline="0" dirty="0" smtClean="0">
                <a:solidFill>
                  <a:schemeClr val="tx1"/>
                </a:solidFill>
                <a:latin typeface="+mn-lt"/>
                <a:ea typeface="+mn-ea"/>
                <a:cs typeface="+mn-cs"/>
              </a:rPr>
              <a:t>35.4e70.5%] vs 17.5% [95%confidence interval, 3.2e31.8%]; P¼.002).</a:t>
            </a:r>
          </a:p>
          <a:p>
            <a:r>
              <a:rPr lang="en-US" sz="1200" b="0" i="0" u="none" strike="noStrike" kern="1200" baseline="0" dirty="0" smtClean="0">
                <a:solidFill>
                  <a:schemeClr val="tx1"/>
                </a:solidFill>
                <a:latin typeface="+mn-lt"/>
                <a:ea typeface="+mn-ea"/>
                <a:cs typeface="+mn-cs"/>
              </a:rPr>
              <a:t>CONCLUSION: At baseline, patients with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had significantly</a:t>
            </a:r>
          </a:p>
          <a:p>
            <a:r>
              <a:rPr lang="en-US" sz="1200" b="0" i="0" u="none" strike="noStrike" kern="1200" baseline="0" dirty="0" smtClean="0">
                <a:solidFill>
                  <a:schemeClr val="tx1"/>
                </a:solidFill>
                <a:latin typeface="+mn-lt"/>
                <a:ea typeface="+mn-ea"/>
                <a:cs typeface="+mn-cs"/>
              </a:rPr>
              <a:t>lower anti-Mu¨ </a:t>
            </a:r>
            <a:r>
              <a:rPr lang="en-US" sz="1200" b="0" i="0" u="none" strike="noStrike" kern="1200" baseline="0" dirty="0" err="1" smtClean="0">
                <a:solidFill>
                  <a:schemeClr val="tx1"/>
                </a:solidFill>
                <a:latin typeface="+mn-lt"/>
                <a:ea typeface="+mn-ea"/>
                <a:cs typeface="+mn-cs"/>
              </a:rPr>
              <a:t>llerian</a:t>
            </a:r>
            <a:r>
              <a:rPr lang="en-US" sz="1200" b="0" i="0" u="none" strike="noStrike" kern="1200" baseline="0" dirty="0" smtClean="0">
                <a:solidFill>
                  <a:schemeClr val="tx1"/>
                </a:solidFill>
                <a:latin typeface="+mn-lt"/>
                <a:ea typeface="+mn-ea"/>
                <a:cs typeface="+mn-cs"/>
              </a:rPr>
              <a:t> hormone values compared with women</a:t>
            </a:r>
          </a:p>
          <a:p>
            <a:r>
              <a:rPr lang="en-US" sz="1200" b="0" i="0" u="none" strike="noStrike" kern="1200" baseline="0" dirty="0" smtClean="0">
                <a:solidFill>
                  <a:schemeClr val="tx1"/>
                </a:solidFill>
                <a:latin typeface="+mn-lt"/>
                <a:ea typeface="+mn-ea"/>
                <a:cs typeface="+mn-cs"/>
              </a:rPr>
              <a:t>without endometriosis. Surgical excision of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appears to</a:t>
            </a:r>
          </a:p>
          <a:p>
            <a:r>
              <a:rPr lang="en-US" sz="1200" b="0" i="0" u="none" strike="noStrike" kern="1200" baseline="0" dirty="0" smtClean="0">
                <a:solidFill>
                  <a:schemeClr val="tx1"/>
                </a:solidFill>
                <a:latin typeface="+mn-lt"/>
                <a:ea typeface="+mn-ea"/>
                <a:cs typeface="+mn-cs"/>
              </a:rPr>
              <a:t>have temporary detrimental effects on ovarian reserve.</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29</a:t>
            </a:fld>
            <a:endParaRPr lang="tr-TR"/>
          </a:p>
        </p:txBody>
      </p:sp>
    </p:spTree>
    <p:extLst>
      <p:ext uri="{BB962C8B-B14F-4D97-AF65-F5344CB8AC3E}">
        <p14:creationId xmlns:p14="http://schemas.microsoft.com/office/powerpoint/2010/main" val="3251626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egnaposto immagine diapositiva 1"/>
          <p:cNvSpPr>
            <a:spLocks noGrp="1" noRot="1" noChangeAspect="1" noTextEdit="1"/>
          </p:cNvSpPr>
          <p:nvPr>
            <p:ph type="sldImg"/>
          </p:nvPr>
        </p:nvSpPr>
        <p:spPr>
          <a:xfrm>
            <a:off x="1201738" y="615950"/>
            <a:ext cx="4468812" cy="3351213"/>
          </a:xfrm>
          <a:ln/>
        </p:spPr>
      </p:sp>
      <p:sp>
        <p:nvSpPr>
          <p:cNvPr id="30722" name="Segnaposto note 2"/>
          <p:cNvSpPr>
            <a:spLocks noGrp="1"/>
          </p:cNvSpPr>
          <p:nvPr>
            <p:ph type="body" idx="1"/>
          </p:nvPr>
        </p:nvSpPr>
        <p:spPr>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it-IT">
              <a:ea typeface="MS PGothic" charset="0"/>
              <a:cs typeface="MS PGothic" charset="0"/>
            </a:endParaRPr>
          </a:p>
        </p:txBody>
      </p:sp>
      <p:sp>
        <p:nvSpPr>
          <p:cNvPr id="30723" name="Segnaposto numero diapositiva 3"/>
          <p:cNvSpPr>
            <a:spLocks noGrp="1"/>
          </p:cNvSpPr>
          <p:nvPr>
            <p:ph type="sldNum" sz="quarter" idx="5"/>
          </p:nvPr>
        </p:nvSpPr>
        <p:spPr>
          <a:xfrm>
            <a:off x="3884613" y="8685213"/>
            <a:ext cx="29718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5814D8B3-3A51-1343-8F5A-5EC406526F18}" type="slidenum">
              <a:rPr lang="it-IT" sz="1200">
                <a:solidFill>
                  <a:srgbClr val="FFFFFF"/>
                </a:solidFill>
                <a:latin typeface="Times New Roman" charset="0"/>
                <a:ea typeface="MS PGothic" charset="0"/>
                <a:cs typeface="MS PGothic" charset="0"/>
              </a:rPr>
              <a:pPr eaLnBrk="1" hangingPunct="1"/>
              <a:t>2</a:t>
            </a:fld>
            <a:endParaRPr lang="it-IT" sz="1200">
              <a:solidFill>
                <a:srgbClr val="FFFFFF"/>
              </a:solidFill>
              <a:latin typeface="Times New Roman" charset="0"/>
              <a:ea typeface="MS PGothic" charset="0"/>
              <a:cs typeface="MS PGothic" charset="0"/>
            </a:endParaRPr>
          </a:p>
        </p:txBody>
      </p:sp>
    </p:spTree>
    <p:extLst>
      <p:ext uri="{BB962C8B-B14F-4D97-AF65-F5344CB8AC3E}">
        <p14:creationId xmlns:p14="http://schemas.microsoft.com/office/powerpoint/2010/main" val="25272697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US" sz="1200" b="0" i="0" u="none" strike="noStrike" kern="1200" baseline="0" dirty="0" smtClean="0">
                <a:solidFill>
                  <a:schemeClr val="tx1"/>
                </a:solidFill>
                <a:latin typeface="+mn-lt"/>
                <a:ea typeface="+mn-ea"/>
                <a:cs typeface="+mn-cs"/>
              </a:rPr>
              <a:t>BACKGROUND: Assisted reproductive technology is one of the therapeutic</a:t>
            </a:r>
          </a:p>
          <a:p>
            <a:r>
              <a:rPr lang="en-US" sz="1200" b="0" i="0" u="none" strike="noStrike" kern="1200" baseline="0" dirty="0" smtClean="0">
                <a:solidFill>
                  <a:schemeClr val="tx1"/>
                </a:solidFill>
                <a:latin typeface="+mn-lt"/>
                <a:ea typeface="+mn-ea"/>
                <a:cs typeface="+mn-cs"/>
              </a:rPr>
              <a:t>options offered for managing endometriosis-associated infertility.</a:t>
            </a:r>
          </a:p>
          <a:p>
            <a:r>
              <a:rPr lang="en-US" sz="1200" b="0" i="0" u="none" strike="noStrike" kern="1200" baseline="0" dirty="0" smtClean="0">
                <a:solidFill>
                  <a:schemeClr val="tx1"/>
                </a:solidFill>
                <a:latin typeface="+mn-lt"/>
                <a:ea typeface="+mn-ea"/>
                <a:cs typeface="+mn-cs"/>
              </a:rPr>
              <a:t>Yet, published data on assisted reproductive technology outcome in</a:t>
            </a:r>
          </a:p>
          <a:p>
            <a:r>
              <a:rPr lang="en-US" sz="1200" b="0" i="0" u="none" strike="noStrike" kern="1200" baseline="0" dirty="0" smtClean="0">
                <a:solidFill>
                  <a:schemeClr val="tx1"/>
                </a:solidFill>
                <a:latin typeface="+mn-lt"/>
                <a:ea typeface="+mn-ea"/>
                <a:cs typeface="+mn-cs"/>
              </a:rPr>
              <a:t>women affected by endometriosis are conflicting and the determinant</a:t>
            </a:r>
          </a:p>
          <a:p>
            <a:r>
              <a:rPr lang="en-US" sz="1200" b="0" i="0" u="none" strike="noStrike" kern="1200" baseline="0" dirty="0" smtClean="0">
                <a:solidFill>
                  <a:schemeClr val="tx1"/>
                </a:solidFill>
                <a:latin typeface="+mn-lt"/>
                <a:ea typeface="+mn-ea"/>
                <a:cs typeface="+mn-cs"/>
              </a:rPr>
              <a:t>factors for pregnancy chances unclear.</a:t>
            </a:r>
          </a:p>
          <a:p>
            <a:r>
              <a:rPr lang="en-US" sz="1200" b="0" i="0" u="none" strike="noStrike" kern="1200" baseline="0" dirty="0" smtClean="0">
                <a:solidFill>
                  <a:schemeClr val="tx1"/>
                </a:solidFill>
                <a:latin typeface="+mn-lt"/>
                <a:ea typeface="+mn-ea"/>
                <a:cs typeface="+mn-cs"/>
              </a:rPr>
              <a:t>OBJECTIVE: We sought to evaluate assisted reproductive technology</a:t>
            </a:r>
          </a:p>
          <a:p>
            <a:r>
              <a:rPr lang="en-US" sz="1200" b="0" i="0" u="none" strike="noStrike" kern="1200" baseline="0" dirty="0" smtClean="0">
                <a:solidFill>
                  <a:schemeClr val="tx1"/>
                </a:solidFill>
                <a:latin typeface="+mn-lt"/>
                <a:ea typeface="+mn-ea"/>
                <a:cs typeface="+mn-cs"/>
              </a:rPr>
              <a:t>outcomes in a series of 359 endometriosis patients, to identify prognostic</a:t>
            </a:r>
          </a:p>
          <a:p>
            <a:r>
              <a:rPr lang="en-US" sz="1200" b="0" i="0" u="none" strike="noStrike" kern="1200" baseline="0" dirty="0" smtClean="0">
                <a:solidFill>
                  <a:schemeClr val="tx1"/>
                </a:solidFill>
                <a:latin typeface="+mn-lt"/>
                <a:ea typeface="+mn-ea"/>
                <a:cs typeface="+mn-cs"/>
              </a:rPr>
              <a:t>factors and determine if there is an impact of the endometriosis</a:t>
            </a:r>
          </a:p>
          <a:p>
            <a:r>
              <a:rPr lang="tr-TR" sz="1200" b="0" i="0" u="none" strike="noStrike" kern="1200" baseline="0" dirty="0" smtClean="0">
                <a:solidFill>
                  <a:schemeClr val="tx1"/>
                </a:solidFill>
                <a:latin typeface="+mn-lt"/>
                <a:ea typeface="+mn-ea"/>
                <a:cs typeface="+mn-cs"/>
              </a:rPr>
              <a:t>phenotype.</a:t>
            </a:r>
          </a:p>
          <a:p>
            <a:r>
              <a:rPr lang="en-US" sz="1200" b="0" i="0" u="none" strike="noStrike" kern="1200" baseline="0" dirty="0" smtClean="0">
                <a:solidFill>
                  <a:schemeClr val="tx1"/>
                </a:solidFill>
                <a:latin typeface="+mn-lt"/>
                <a:ea typeface="+mn-ea"/>
                <a:cs typeface="+mn-cs"/>
              </a:rPr>
              <a:t>STUDY DESIGN: This was a retrospective observational cohort study,</a:t>
            </a:r>
          </a:p>
          <a:p>
            <a:r>
              <a:rPr lang="en-US" sz="1200" b="0" i="0" u="none" strike="noStrike" kern="1200" baseline="0" dirty="0" smtClean="0">
                <a:solidFill>
                  <a:schemeClr val="tx1"/>
                </a:solidFill>
                <a:latin typeface="+mn-lt"/>
                <a:ea typeface="+mn-ea"/>
                <a:cs typeface="+mn-cs"/>
              </a:rPr>
              <a:t>including 359 consecutive endometriosis patients undergoing in vitro</a:t>
            </a:r>
          </a:p>
          <a:p>
            <a:r>
              <a:rPr lang="en-US" sz="1200" b="0" i="0" u="none" strike="noStrike" kern="1200" baseline="0" dirty="0" smtClean="0">
                <a:solidFill>
                  <a:schemeClr val="tx1"/>
                </a:solidFill>
                <a:latin typeface="+mn-lt"/>
                <a:ea typeface="+mn-ea"/>
                <a:cs typeface="+mn-cs"/>
              </a:rPr>
              <a:t>fertilization or intracytoplasmic sperm injection, from June 2005 through</a:t>
            </a:r>
          </a:p>
          <a:p>
            <a:r>
              <a:rPr lang="en-US" sz="1200" b="0" i="0" u="none" strike="noStrike" kern="1200" baseline="0" dirty="0" smtClean="0">
                <a:solidFill>
                  <a:schemeClr val="tx1"/>
                </a:solidFill>
                <a:latin typeface="+mn-lt"/>
                <a:ea typeface="+mn-ea"/>
                <a:cs typeface="+mn-cs"/>
              </a:rPr>
              <a:t>February 2013 at a university hospital. </a:t>
            </a:r>
            <a:r>
              <a:rPr lang="en-US" sz="1200" b="0" i="0" u="none" strike="noStrike" kern="1200" baseline="0" dirty="0" err="1" smtClean="0">
                <a:solidFill>
                  <a:schemeClr val="tx1"/>
                </a:solidFill>
                <a:latin typeface="+mn-lt"/>
                <a:ea typeface="+mn-ea"/>
                <a:cs typeface="+mn-cs"/>
              </a:rPr>
              <a:t>Endometriotic</a:t>
            </a:r>
            <a:r>
              <a:rPr lang="en-US" sz="1200" b="0" i="0" u="none" strike="noStrike" kern="1200" baseline="0" dirty="0" smtClean="0">
                <a:solidFill>
                  <a:schemeClr val="tx1"/>
                </a:solidFill>
                <a:latin typeface="+mn-lt"/>
                <a:ea typeface="+mn-ea"/>
                <a:cs typeface="+mn-cs"/>
              </a:rPr>
              <a:t> lesions were classified</a:t>
            </a:r>
          </a:p>
          <a:p>
            <a:r>
              <a:rPr lang="tr-TR" sz="1200" b="0" i="0" u="none" strike="noStrike" kern="1200" baseline="0" dirty="0" smtClean="0">
                <a:solidFill>
                  <a:schemeClr val="tx1"/>
                </a:solidFill>
                <a:latin typeface="+mn-lt"/>
                <a:ea typeface="+mn-ea"/>
                <a:cs typeface="+mn-cs"/>
              </a:rPr>
              <a:t>into 3 phenotypesesuperficial peritoneal endometriosis, endometrioma,</a:t>
            </a:r>
          </a:p>
          <a:p>
            <a:r>
              <a:rPr lang="en-US" sz="1200" b="0" i="0" u="none" strike="noStrike" kern="1200" baseline="0" dirty="0" smtClean="0">
                <a:solidFill>
                  <a:schemeClr val="tx1"/>
                </a:solidFill>
                <a:latin typeface="+mn-lt"/>
                <a:ea typeface="+mn-ea"/>
                <a:cs typeface="+mn-cs"/>
              </a:rPr>
              <a:t>or deep infiltrating </a:t>
            </a:r>
            <a:r>
              <a:rPr lang="en-US" sz="1200" b="0" i="0" u="none" strike="noStrike" kern="1200" baseline="0" dirty="0" err="1" smtClean="0">
                <a:solidFill>
                  <a:schemeClr val="tx1"/>
                </a:solidFill>
                <a:latin typeface="+mn-lt"/>
                <a:ea typeface="+mn-ea"/>
                <a:cs typeface="+mn-cs"/>
              </a:rPr>
              <a:t>endometriosisebased</a:t>
            </a:r>
            <a:r>
              <a:rPr lang="en-US" sz="1200" b="0" i="0" u="none" strike="noStrike" kern="1200" baseline="0" dirty="0" smtClean="0">
                <a:solidFill>
                  <a:schemeClr val="tx1"/>
                </a:solidFill>
                <a:latin typeface="+mn-lt"/>
                <a:ea typeface="+mn-ea"/>
                <a:cs typeface="+mn-cs"/>
              </a:rPr>
              <a:t> on imaging criteria</a:t>
            </a:r>
          </a:p>
          <a:p>
            <a:r>
              <a:rPr lang="en-US" sz="1200" b="0" i="0" u="none" strike="noStrike" kern="1200" baseline="0" dirty="0" smtClean="0">
                <a:solidFill>
                  <a:schemeClr val="tx1"/>
                </a:solidFill>
                <a:latin typeface="+mn-lt"/>
                <a:ea typeface="+mn-ea"/>
                <a:cs typeface="+mn-cs"/>
              </a:rPr>
              <a:t>(transvaginal ultrasound, magnetic resonance imaging); histological proof</a:t>
            </a:r>
          </a:p>
          <a:p>
            <a:r>
              <a:rPr lang="en-US" sz="1200" b="0" i="0" u="none" strike="noStrike" kern="1200" baseline="0" dirty="0" smtClean="0">
                <a:solidFill>
                  <a:schemeClr val="tx1"/>
                </a:solidFill>
                <a:latin typeface="+mn-lt"/>
                <a:ea typeface="+mn-ea"/>
                <a:cs typeface="+mn-cs"/>
              </a:rPr>
              <a:t>confirmed the diagnosis in women with a history of surgery for endometriosis.</a:t>
            </a:r>
          </a:p>
          <a:p>
            <a:r>
              <a:rPr lang="en-US" sz="1200" b="0" i="0" u="none" strike="noStrike" kern="1200" baseline="0" dirty="0" smtClean="0">
                <a:solidFill>
                  <a:schemeClr val="tx1"/>
                </a:solidFill>
                <a:latin typeface="+mn-lt"/>
                <a:ea typeface="+mn-ea"/>
                <a:cs typeface="+mn-cs"/>
              </a:rPr>
              <a:t>Main outcome measures were clinical pregnancy rates and live</a:t>
            </a:r>
          </a:p>
          <a:p>
            <a:r>
              <a:rPr lang="en-US" sz="1200" b="0" i="0" u="none" strike="noStrike" kern="1200" baseline="0" dirty="0" smtClean="0">
                <a:solidFill>
                  <a:schemeClr val="tx1"/>
                </a:solidFill>
                <a:latin typeface="+mn-lt"/>
                <a:ea typeface="+mn-ea"/>
                <a:cs typeface="+mn-cs"/>
              </a:rPr>
              <a:t>birth rates per cycle and per embryo transfer. Prognostic factors of</a:t>
            </a:r>
          </a:p>
          <a:p>
            <a:r>
              <a:rPr lang="en-US" sz="1200" b="0" i="0" u="none" strike="noStrike" kern="1200" baseline="0" dirty="0" smtClean="0">
                <a:solidFill>
                  <a:schemeClr val="tx1"/>
                </a:solidFill>
                <a:latin typeface="+mn-lt"/>
                <a:ea typeface="+mn-ea"/>
                <a:cs typeface="+mn-cs"/>
              </a:rPr>
              <a:t>assisted reproductive technology outcome were identified by comparing</a:t>
            </a:r>
          </a:p>
          <a:p>
            <a:r>
              <a:rPr lang="en-US" sz="1200" b="0" i="0" u="none" strike="noStrike" kern="1200" baseline="0" dirty="0" smtClean="0">
                <a:solidFill>
                  <a:schemeClr val="tx1"/>
                </a:solidFill>
                <a:latin typeface="+mn-lt"/>
                <a:ea typeface="+mn-ea"/>
                <a:cs typeface="+mn-cs"/>
              </a:rPr>
              <a:t>women who became pregnant and those who did not, using univariate and</a:t>
            </a:r>
          </a:p>
          <a:p>
            <a:r>
              <a:rPr lang="tr-TR" sz="1200" b="0" i="0" u="none" strike="noStrike" kern="1200" baseline="0" dirty="0" smtClean="0">
                <a:solidFill>
                  <a:schemeClr val="tx1"/>
                </a:solidFill>
                <a:latin typeface="+mn-lt"/>
                <a:ea typeface="+mn-ea"/>
                <a:cs typeface="+mn-cs"/>
              </a:rPr>
              <a:t>adjusted multiple logistic regression models.</a:t>
            </a:r>
          </a:p>
          <a:p>
            <a:r>
              <a:rPr lang="tr-TR" sz="1200" b="0" i="0" u="none" strike="noStrike" kern="1200" baseline="0" dirty="0" smtClean="0">
                <a:solidFill>
                  <a:schemeClr val="tx1"/>
                </a:solidFill>
                <a:latin typeface="+mn-lt"/>
                <a:ea typeface="+mn-ea"/>
                <a:cs typeface="+mn-cs"/>
              </a:rPr>
              <a:t>RESULTS: In all, 359 endometriosis patients underwent 720 assisted</a:t>
            </a:r>
          </a:p>
          <a:p>
            <a:r>
              <a:rPr lang="en-US" sz="1200" b="0" i="0" u="none" strike="noStrike" kern="1200" baseline="0" dirty="0" smtClean="0">
                <a:solidFill>
                  <a:schemeClr val="tx1"/>
                </a:solidFill>
                <a:latin typeface="+mn-lt"/>
                <a:ea typeface="+mn-ea"/>
                <a:cs typeface="+mn-cs"/>
              </a:rPr>
              <a:t>reproductive technology cycles. In all, 158 (44%) patients became</a:t>
            </a:r>
          </a:p>
          <a:p>
            <a:r>
              <a:rPr lang="en-US" sz="1200" b="0" i="0" u="none" strike="noStrike" kern="1200" baseline="0" dirty="0" smtClean="0">
                <a:solidFill>
                  <a:schemeClr val="tx1"/>
                </a:solidFill>
                <a:latin typeface="+mn-lt"/>
                <a:ea typeface="+mn-ea"/>
                <a:cs typeface="+mn-cs"/>
              </a:rPr>
              <a:t>pregnant, and 114 (31.8%) had a live birth. The clinical pregnancy rate</a:t>
            </a:r>
          </a:p>
          <a:p>
            <a:r>
              <a:rPr lang="en-US" sz="1200" b="0" i="0" u="none" strike="noStrike" kern="1200" baseline="0" dirty="0" smtClean="0">
                <a:solidFill>
                  <a:schemeClr val="tx1"/>
                </a:solidFill>
                <a:latin typeface="+mn-lt"/>
                <a:ea typeface="+mn-ea"/>
                <a:cs typeface="+mn-cs"/>
              </a:rPr>
              <a:t>and the live birth rate per embryo transfer were 36.4% and 22.8%,</a:t>
            </a:r>
          </a:p>
          <a:p>
            <a:r>
              <a:rPr lang="tr-TR" sz="1200" b="0" i="0" u="none" strike="noStrike" kern="1200" baseline="0" dirty="0" smtClean="0">
                <a:solidFill>
                  <a:schemeClr val="tx1"/>
                </a:solidFill>
                <a:latin typeface="+mn-lt"/>
                <a:ea typeface="+mn-ea"/>
                <a:cs typeface="+mn-cs"/>
              </a:rPr>
              <a:t>respectively. The endometriosis phenotype (superficial endometriosis,</a:t>
            </a:r>
          </a:p>
          <a:p>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or deep infiltrating endometriosis) had no impact on</a:t>
            </a:r>
          </a:p>
          <a:p>
            <a:r>
              <a:rPr lang="en-US" sz="1200" b="0" i="0" u="none" strike="noStrike" kern="1200" baseline="0" dirty="0" smtClean="0">
                <a:solidFill>
                  <a:schemeClr val="tx1"/>
                </a:solidFill>
                <a:latin typeface="+mn-lt"/>
                <a:ea typeface="+mn-ea"/>
                <a:cs typeface="+mn-cs"/>
              </a:rPr>
              <a:t>assisted reproductive technology outcomes. After multivariate analysis,</a:t>
            </a:r>
          </a:p>
          <a:p>
            <a:r>
              <a:rPr lang="en-US" sz="1200" b="0" i="0" u="none" strike="noStrike" kern="1200" baseline="0" dirty="0" smtClean="0">
                <a:solidFill>
                  <a:schemeClr val="tx1"/>
                </a:solidFill>
                <a:latin typeface="+mn-lt"/>
                <a:ea typeface="+mn-ea"/>
                <a:cs typeface="+mn-cs"/>
              </a:rPr>
              <a:t>history of surgery for endometriosis (odds ratio, 0.14; 95% confidence</a:t>
            </a:r>
          </a:p>
          <a:p>
            <a:r>
              <a:rPr lang="en-US" sz="1200" b="0" i="0" u="none" strike="noStrike" kern="1200" baseline="0" dirty="0" smtClean="0">
                <a:solidFill>
                  <a:schemeClr val="tx1"/>
                </a:solidFill>
                <a:latin typeface="+mn-lt"/>
                <a:ea typeface="+mn-ea"/>
                <a:cs typeface="+mn-cs"/>
              </a:rPr>
              <a:t>ratio, 0.06e0.38) or past surgery for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(odds ratio, 0.39;</a:t>
            </a:r>
          </a:p>
          <a:p>
            <a:r>
              <a:rPr lang="en-US" sz="1200" b="0" i="0" u="none" strike="noStrike" kern="1200" baseline="0" dirty="0" smtClean="0">
                <a:solidFill>
                  <a:schemeClr val="tx1"/>
                </a:solidFill>
                <a:latin typeface="+mn-lt"/>
                <a:ea typeface="+mn-ea"/>
                <a:cs typeface="+mn-cs"/>
              </a:rPr>
              <a:t>95% confidence ratio, 0.18e0.84) were independent factors associated</a:t>
            </a:r>
          </a:p>
          <a:p>
            <a:r>
              <a:rPr lang="en-US" sz="1200" b="0" i="0" u="none" strike="noStrike" kern="1200" baseline="0" dirty="0" smtClean="0">
                <a:solidFill>
                  <a:schemeClr val="tx1"/>
                </a:solidFill>
                <a:latin typeface="+mn-lt"/>
                <a:ea typeface="+mn-ea"/>
                <a:cs typeface="+mn-cs"/>
              </a:rPr>
              <a:t>with lower pregnancy rates. Anti-mu¨ </a:t>
            </a:r>
            <a:r>
              <a:rPr lang="en-US" sz="1200" b="0" i="0" u="none" strike="noStrike" kern="1200" baseline="0" dirty="0" err="1" smtClean="0">
                <a:solidFill>
                  <a:schemeClr val="tx1"/>
                </a:solidFill>
                <a:latin typeface="+mn-lt"/>
                <a:ea typeface="+mn-ea"/>
                <a:cs typeface="+mn-cs"/>
              </a:rPr>
              <a:t>llerian</a:t>
            </a:r>
            <a:r>
              <a:rPr lang="en-US" sz="1200" b="0" i="0" u="none" strike="noStrike" kern="1200" baseline="0" dirty="0" smtClean="0">
                <a:solidFill>
                  <a:schemeClr val="tx1"/>
                </a:solidFill>
                <a:latin typeface="+mn-lt"/>
                <a:ea typeface="+mn-ea"/>
                <a:cs typeface="+mn-cs"/>
              </a:rPr>
              <a:t> hormone levels &lt;2 ng/mL</a:t>
            </a:r>
          </a:p>
          <a:p>
            <a:r>
              <a:rPr lang="en-US" sz="1200" b="0" i="0" u="none" strike="noStrike" kern="1200" baseline="0" dirty="0" smtClean="0">
                <a:solidFill>
                  <a:schemeClr val="tx1"/>
                </a:solidFill>
                <a:latin typeface="+mn-lt"/>
                <a:ea typeface="+mn-ea"/>
                <a:cs typeface="+mn-cs"/>
              </a:rPr>
              <a:t>(odds ratio, 0.51; 95% confidence ratio, 0.28e0.91) and antral follicle</a:t>
            </a:r>
          </a:p>
          <a:p>
            <a:r>
              <a:rPr lang="en-US" sz="1200" b="0" i="0" u="none" strike="noStrike" kern="1200" baseline="0" dirty="0" smtClean="0">
                <a:solidFill>
                  <a:schemeClr val="tx1"/>
                </a:solidFill>
                <a:latin typeface="+mn-lt"/>
                <a:ea typeface="+mn-ea"/>
                <a:cs typeface="+mn-cs"/>
              </a:rPr>
              <a:t>count &lt;10 (odds ratio, 0.27; 95% confidence ratio, 0.14e0.53) were</a:t>
            </a:r>
          </a:p>
          <a:p>
            <a:r>
              <a:rPr lang="en-US" sz="1200" b="0" i="0" u="none" strike="noStrike" kern="1200" baseline="0" dirty="0" smtClean="0">
                <a:solidFill>
                  <a:schemeClr val="tx1"/>
                </a:solidFill>
                <a:latin typeface="+mn-lt"/>
                <a:ea typeface="+mn-ea"/>
                <a:cs typeface="+mn-cs"/>
              </a:rPr>
              <a:t>also associated with negative assisted reproductive technology</a:t>
            </a:r>
          </a:p>
          <a:p>
            <a:r>
              <a:rPr lang="tr-TR" sz="1200" b="0" i="0" u="none" strike="noStrike" kern="1200" baseline="0" dirty="0" smtClean="0">
                <a:solidFill>
                  <a:schemeClr val="tx1"/>
                </a:solidFill>
                <a:latin typeface="+mn-lt"/>
                <a:ea typeface="+mn-ea"/>
                <a:cs typeface="+mn-cs"/>
              </a:rPr>
              <a:t>outcomes.</a:t>
            </a:r>
          </a:p>
          <a:p>
            <a:r>
              <a:rPr lang="en-US" sz="1200" b="0" i="0" u="none" strike="noStrike" kern="1200" baseline="0" dirty="0" smtClean="0">
                <a:solidFill>
                  <a:schemeClr val="tx1"/>
                </a:solidFill>
                <a:latin typeface="+mn-lt"/>
                <a:ea typeface="+mn-ea"/>
                <a:cs typeface="+mn-cs"/>
              </a:rPr>
              <a:t>CONCLUSION: The endometriosis phenotype seems to have no</a:t>
            </a:r>
          </a:p>
          <a:p>
            <a:r>
              <a:rPr lang="en-US" sz="1200" b="0" i="0" u="none" strike="noStrike" kern="1200" baseline="0" dirty="0" smtClean="0">
                <a:solidFill>
                  <a:schemeClr val="tx1"/>
                </a:solidFill>
                <a:latin typeface="+mn-lt"/>
                <a:ea typeface="+mn-ea"/>
                <a:cs typeface="+mn-cs"/>
              </a:rPr>
              <a:t>impact on assisted reproductive technology results. An altered ovarian</a:t>
            </a:r>
          </a:p>
          <a:p>
            <a:r>
              <a:rPr lang="en-US" sz="1200" b="0" i="0" u="none" strike="noStrike" kern="1200" baseline="0" dirty="0" smtClean="0">
                <a:solidFill>
                  <a:schemeClr val="tx1"/>
                </a:solidFill>
                <a:latin typeface="+mn-lt"/>
                <a:ea typeface="+mn-ea"/>
                <a:cs typeface="+mn-cs"/>
              </a:rPr>
              <a:t>reserve and a previous surgery for endometriosis and/or </a:t>
            </a:r>
            <a:r>
              <a:rPr lang="en-US" sz="1200" b="0" i="0" u="none" strike="noStrike" kern="1200" baseline="0" dirty="0" err="1" smtClean="0">
                <a:solidFill>
                  <a:schemeClr val="tx1"/>
                </a:solidFill>
                <a:latin typeface="+mn-lt"/>
                <a:ea typeface="+mn-ea"/>
                <a:cs typeface="+mn-cs"/>
              </a:rPr>
              <a:t>endometrioma</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are associated with decreased pregnancy rates</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30</a:t>
            </a:fld>
            <a:endParaRPr lang="tr-TR"/>
          </a:p>
        </p:txBody>
      </p:sp>
    </p:spTree>
    <p:extLst>
      <p:ext uri="{BB962C8B-B14F-4D97-AF65-F5344CB8AC3E}">
        <p14:creationId xmlns:p14="http://schemas.microsoft.com/office/powerpoint/2010/main" val="30246254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err="1" smtClean="0">
                <a:effectLst/>
              </a:rPr>
              <a:t>ntroduction</a:t>
            </a:r>
            <a:r>
              <a:rPr lang="en-US" dirty="0" smtClean="0">
                <a:effectLst/>
              </a:rPr>
              <a:t>. </a:t>
            </a:r>
            <a:r>
              <a:rPr lang="en-US" dirty="0" err="1" smtClean="0">
                <a:effectLst/>
              </a:rPr>
              <a:t>Endometriomas</a:t>
            </a:r>
            <a:r>
              <a:rPr lang="en-US" dirty="0" smtClean="0">
                <a:effectLst/>
              </a:rPr>
              <a:t> are present in up to 44% of all women with</a:t>
            </a:r>
          </a:p>
          <a:p>
            <a:r>
              <a:rPr lang="en-US" dirty="0" smtClean="0">
                <a:effectLst/>
              </a:rPr>
              <a:t>endometriosis and have a detrimental effect on fertility. However, it is</a:t>
            </a:r>
          </a:p>
          <a:p>
            <a:r>
              <a:rPr lang="en-US" dirty="0" smtClean="0">
                <a:effectLst/>
              </a:rPr>
              <a:t>controversial whether </a:t>
            </a:r>
            <a:r>
              <a:rPr lang="en-US" dirty="0" err="1" smtClean="0">
                <a:effectLst/>
              </a:rPr>
              <a:t>endometriomas</a:t>
            </a:r>
            <a:r>
              <a:rPr lang="en-US" dirty="0" smtClean="0">
                <a:effectLst/>
              </a:rPr>
              <a:t> should be surgically removed before</a:t>
            </a:r>
          </a:p>
          <a:p>
            <a:r>
              <a:rPr lang="en-US" dirty="0" smtClean="0">
                <a:effectLst/>
              </a:rPr>
              <a:t>assisted reproduction technology. Our purpose was to evaluate whether</a:t>
            </a:r>
          </a:p>
          <a:p>
            <a:r>
              <a:rPr lang="en-US" dirty="0" smtClean="0">
                <a:effectLst/>
              </a:rPr>
              <a:t>surgical stripping of </a:t>
            </a:r>
            <a:r>
              <a:rPr lang="en-US" dirty="0" err="1" smtClean="0">
                <a:effectLst/>
              </a:rPr>
              <a:t>endometriomas</a:t>
            </a:r>
            <a:r>
              <a:rPr lang="en-US" dirty="0" smtClean="0">
                <a:effectLst/>
              </a:rPr>
              <a:t> in </a:t>
            </a:r>
            <a:r>
              <a:rPr lang="en-US" dirty="0" err="1" smtClean="0">
                <a:effectLst/>
              </a:rPr>
              <a:t>subfertile</a:t>
            </a:r>
            <a:r>
              <a:rPr lang="en-US" dirty="0" smtClean="0">
                <a:effectLst/>
              </a:rPr>
              <a:t> women improves the chance</a:t>
            </a:r>
          </a:p>
          <a:p>
            <a:r>
              <a:rPr lang="en-US" dirty="0" smtClean="0">
                <a:effectLst/>
              </a:rPr>
              <a:t>of a live birth. Secondary outcomes were impact on ovarian reserve and pain.</a:t>
            </a:r>
          </a:p>
          <a:p>
            <a:r>
              <a:rPr lang="en-US" dirty="0" smtClean="0">
                <a:effectLst/>
              </a:rPr>
              <a:t>Material and methods. We conducted a systematic review and meta-analysis</a:t>
            </a:r>
          </a:p>
          <a:p>
            <a:r>
              <a:rPr lang="en-US" dirty="0" smtClean="0">
                <a:effectLst/>
              </a:rPr>
              <a:t>with results reported in accordance to the PRISMA guidelines. A summary of</a:t>
            </a:r>
          </a:p>
          <a:p>
            <a:r>
              <a:rPr lang="en-US" dirty="0" smtClean="0">
                <a:effectLst/>
              </a:rPr>
              <a:t>ﬁndings table was developed using GRADE. We searched Medline and </a:t>
            </a:r>
            <a:r>
              <a:rPr lang="en-US" dirty="0" err="1" smtClean="0">
                <a:effectLst/>
              </a:rPr>
              <a:t>Embase</a:t>
            </a:r>
            <a:r>
              <a:rPr lang="en-US" dirty="0" smtClean="0">
                <a:effectLst/>
              </a:rPr>
              <a:t>.</a:t>
            </a:r>
          </a:p>
          <a:p>
            <a:r>
              <a:rPr lang="en-US" dirty="0" smtClean="0">
                <a:effectLst/>
              </a:rPr>
              <a:t>Two reviewers performed the screening. Results. Of 686 manuscripts, we</a:t>
            </a:r>
          </a:p>
          <a:p>
            <a:r>
              <a:rPr lang="en-US" dirty="0" smtClean="0">
                <a:effectLst/>
              </a:rPr>
              <a:t>included one randomized controlled trial and nine retrospective cohort studies,</a:t>
            </a:r>
          </a:p>
          <a:p>
            <a:r>
              <a:rPr lang="en-US" dirty="0" smtClean="0">
                <a:effectLst/>
              </a:rPr>
              <a:t>mostly of low quality. The odds ratio for live birth after surgery [compared</a:t>
            </a:r>
          </a:p>
          <a:p>
            <a:r>
              <a:rPr lang="en-US" dirty="0" smtClean="0">
                <a:effectLst/>
              </a:rPr>
              <a:t>with conservative management before in vitro fertilization (IVF)/</a:t>
            </a:r>
          </a:p>
          <a:p>
            <a:r>
              <a:rPr lang="en-US" dirty="0" smtClean="0">
                <a:effectLst/>
              </a:rPr>
              <a:t>intracytoplasmic sperm injection (ICSI)] was 0.87 (95% CI 0.64–1.18, six</a:t>
            </a:r>
          </a:p>
          <a:p>
            <a:r>
              <a:rPr lang="en-US" dirty="0" smtClean="0">
                <a:effectLst/>
              </a:rPr>
              <a:t>studies, I</a:t>
            </a:r>
          </a:p>
          <a:p>
            <a:r>
              <a:rPr lang="en-US" dirty="0" smtClean="0">
                <a:effectLst/>
              </a:rPr>
              <a:t>2</a:t>
            </a:r>
          </a:p>
          <a:p>
            <a:r>
              <a:rPr lang="en-US" dirty="0" smtClean="0">
                <a:effectLst/>
              </a:rPr>
              <a:t>= 3%; ⨁◯◯◯, VERY LOW quality). The mean difference of</a:t>
            </a:r>
          </a:p>
          <a:p>
            <a:r>
              <a:rPr lang="en-US" dirty="0" smtClean="0">
                <a:effectLst/>
              </a:rPr>
              <a:t>antral follicle count was  2.09 (95% CI 4.84 to 0.67, four studies). No</a:t>
            </a:r>
          </a:p>
          <a:p>
            <a:r>
              <a:rPr lang="en-US" dirty="0" smtClean="0">
                <a:effectLst/>
              </a:rPr>
              <a:t>difference was observed regarding antral follicle count between the two groups</a:t>
            </a:r>
          </a:p>
          <a:p>
            <a:r>
              <a:rPr lang="en-US" dirty="0" smtClean="0">
                <a:effectLst/>
              </a:rPr>
              <a:t>(MD 2.09, 95% CI 4.84 to 0.67, four studies, ⨁◯◯◯, VERY LOW</a:t>
            </a:r>
          </a:p>
          <a:p>
            <a:r>
              <a:rPr lang="en-US" dirty="0" smtClean="0">
                <a:effectLst/>
              </a:rPr>
              <a:t>quality). Pain outcome was not reported in the included studies.</a:t>
            </a:r>
          </a:p>
          <a:p>
            <a:r>
              <a:rPr lang="en-US" dirty="0" smtClean="0">
                <a:effectLst/>
              </a:rPr>
              <a:t>Conclusion. The very low quality evidence suggests no difference in odds ratio</a:t>
            </a:r>
          </a:p>
          <a:p>
            <a:r>
              <a:rPr lang="en-US" dirty="0" smtClean="0">
                <a:effectLst/>
              </a:rPr>
              <a:t>of live birth between women who underwent surgery for </a:t>
            </a:r>
            <a:r>
              <a:rPr lang="en-US" dirty="0" err="1" smtClean="0">
                <a:effectLst/>
              </a:rPr>
              <a:t>endometriomas</a:t>
            </a:r>
            <a:endParaRPr lang="en-US" dirty="0" smtClean="0">
              <a:effectLst/>
            </a:endParaRPr>
          </a:p>
          <a:p>
            <a:r>
              <a:rPr lang="en-US" dirty="0" smtClean="0">
                <a:effectLst/>
              </a:rPr>
              <a:t>before IVF/ICSI compared with conservative management. Further high quality</a:t>
            </a:r>
          </a:p>
          <a:p>
            <a:r>
              <a:rPr lang="en-US" dirty="0" smtClean="0">
                <a:effectLst/>
              </a:rPr>
              <a:t>studies are needed, but due to a lack of convincing evidence favoring surgery,</a:t>
            </a:r>
          </a:p>
          <a:p>
            <a:r>
              <a:rPr lang="en-US" dirty="0" smtClean="0">
                <a:effectLst/>
              </a:rPr>
              <a:t>we recommend considering conservative treatment if the only indication is</a:t>
            </a:r>
          </a:p>
          <a:p>
            <a:r>
              <a:rPr lang="en-US" dirty="0" smtClean="0">
                <a:effectLst/>
              </a:rPr>
              <a:t>subfertility.</a:t>
            </a:r>
          </a:p>
          <a:p>
            <a:r>
              <a:rPr lang="en-US" dirty="0" smtClean="0">
                <a:effectLst/>
              </a:rPr>
              <a:t>Abbreviations: AFC, antral follicle count; AMH, anti-M</a:t>
            </a:r>
          </a:p>
          <a:p>
            <a:r>
              <a:rPr lang="en-US" dirty="0" smtClean="0">
                <a:effectLst/>
              </a:rPr>
              <a:t>€</a:t>
            </a:r>
          </a:p>
          <a:p>
            <a:r>
              <a:rPr lang="en-US" dirty="0" err="1" smtClean="0">
                <a:effectLst/>
              </a:rPr>
              <a:t>ullerian</a:t>
            </a:r>
            <a:r>
              <a:rPr lang="en-US" dirty="0" smtClean="0">
                <a:effectLst/>
              </a:rPr>
              <a:t> hormone; ART,</a:t>
            </a:r>
          </a:p>
          <a:p>
            <a:r>
              <a:rPr lang="en-US" dirty="0" smtClean="0">
                <a:effectLst/>
              </a:rPr>
              <a:t>assisted reproduction technology; ICSI, intracytoplasmic </a:t>
            </a:r>
            <a:r>
              <a:rPr lang="en-US" dirty="0" err="1" smtClean="0">
                <a:effectLst/>
              </a:rPr>
              <a:t>sp</a:t>
            </a:r>
            <a:endParaRPr lang="en-US" dirty="0" smtClean="0">
              <a:effectLst/>
            </a:endParaRPr>
          </a:p>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31</a:t>
            </a:fld>
            <a:endParaRPr lang="tr-TR"/>
          </a:p>
        </p:txBody>
      </p:sp>
    </p:spTree>
    <p:extLst>
      <p:ext uri="{BB962C8B-B14F-4D97-AF65-F5344CB8AC3E}">
        <p14:creationId xmlns:p14="http://schemas.microsoft.com/office/powerpoint/2010/main" val="41792790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Objective To assess the impact of surgical management of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on the outcome of assisted reproduction treatment</a:t>
            </a:r>
          </a:p>
          <a:p>
            <a:r>
              <a:rPr lang="tr-TR" sz="1200" b="0" i="0" u="none" strike="noStrike" kern="1200" baseline="0" dirty="0" smtClean="0">
                <a:solidFill>
                  <a:schemeClr val="tx1"/>
                </a:solidFill>
                <a:latin typeface="+mn-lt"/>
                <a:ea typeface="+mn-ea"/>
                <a:cs typeface="+mn-cs"/>
              </a:rPr>
              <a:t>(ART).</a:t>
            </a:r>
          </a:p>
          <a:p>
            <a:r>
              <a:rPr lang="en-US" sz="1200" b="0" i="0" u="none" strike="noStrike" kern="1200" baseline="0" dirty="0" smtClean="0">
                <a:solidFill>
                  <a:schemeClr val="tx1"/>
                </a:solidFill>
                <a:latin typeface="+mn-lt"/>
                <a:ea typeface="+mn-ea"/>
                <a:cs typeface="+mn-cs"/>
              </a:rPr>
              <a:t>Design A systematic review and meta-analysis.</a:t>
            </a:r>
          </a:p>
          <a:p>
            <a:r>
              <a:rPr lang="en-US" sz="1200" b="0" i="0" u="none" strike="noStrike" kern="1200" baseline="0" dirty="0" smtClean="0">
                <a:solidFill>
                  <a:schemeClr val="tx1"/>
                </a:solidFill>
                <a:latin typeface="+mn-lt"/>
                <a:ea typeface="+mn-ea"/>
                <a:cs typeface="+mn-cs"/>
              </a:rPr>
              <a:t>Setting Department of reproductive medicine at teaching university hospital, UK.</a:t>
            </a:r>
          </a:p>
          <a:p>
            <a:r>
              <a:rPr lang="en-US" sz="1200" b="0" i="0" u="none" strike="noStrike" kern="1200" baseline="0" dirty="0" smtClean="0">
                <a:solidFill>
                  <a:schemeClr val="tx1"/>
                </a:solidFill>
                <a:latin typeface="+mn-lt"/>
                <a:ea typeface="+mn-ea"/>
                <a:cs typeface="+mn-cs"/>
              </a:rPr>
              <a:t>Patients </a:t>
            </a:r>
            <a:r>
              <a:rPr lang="en-US" sz="1200" b="0" i="0" u="none" strike="noStrike" kern="1200" baseline="0" dirty="0" err="1" smtClean="0">
                <a:solidFill>
                  <a:schemeClr val="tx1"/>
                </a:solidFill>
                <a:latin typeface="+mn-lt"/>
                <a:ea typeface="+mn-ea"/>
                <a:cs typeface="+mn-cs"/>
              </a:rPr>
              <a:t>Subfertile</a:t>
            </a:r>
            <a:r>
              <a:rPr lang="en-US" sz="1200" b="0" i="0" u="none" strike="noStrike" kern="1200" baseline="0" dirty="0" smtClean="0">
                <a:solidFill>
                  <a:schemeClr val="tx1"/>
                </a:solidFill>
                <a:latin typeface="+mn-lt"/>
                <a:ea typeface="+mn-ea"/>
                <a:cs typeface="+mn-cs"/>
              </a:rPr>
              <a:t> women with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undergoing ART.</a:t>
            </a:r>
          </a:p>
          <a:p>
            <a:r>
              <a:rPr lang="en-US" sz="1200" b="0" i="0" u="none" strike="noStrike" kern="1200" baseline="0" dirty="0" smtClean="0">
                <a:solidFill>
                  <a:schemeClr val="tx1"/>
                </a:solidFill>
                <a:latin typeface="+mn-lt"/>
                <a:ea typeface="+mn-ea"/>
                <a:cs typeface="+mn-cs"/>
              </a:rPr>
              <a:t>Interventions Surgical removal of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or expectant management.</a:t>
            </a:r>
          </a:p>
          <a:p>
            <a:r>
              <a:rPr lang="en-US" sz="1200" b="0" i="0" u="none" strike="noStrike" kern="1200" baseline="0" dirty="0" smtClean="0">
                <a:solidFill>
                  <a:schemeClr val="tx1"/>
                </a:solidFill>
                <a:latin typeface="+mn-lt"/>
                <a:ea typeface="+mn-ea"/>
                <a:cs typeface="+mn-cs"/>
              </a:rPr>
              <a:t>Main outcome measures Clinical pregnancy rate, pregnancy rate, live birth rate, number of oocytes retrieved and number</a:t>
            </a:r>
          </a:p>
          <a:p>
            <a:r>
              <a:rPr lang="en-US" sz="1200" b="0" i="0" u="none" strike="noStrike" kern="1200" baseline="0" dirty="0" smtClean="0">
                <a:solidFill>
                  <a:schemeClr val="tx1"/>
                </a:solidFill>
                <a:latin typeface="+mn-lt"/>
                <a:ea typeface="+mn-ea"/>
                <a:cs typeface="+mn-cs"/>
              </a:rPr>
              <a:t>of embryos available and ovarian response to gonadotrophins.</a:t>
            </a:r>
          </a:p>
          <a:p>
            <a:r>
              <a:rPr lang="en-US" sz="1200" b="0" i="0" u="none" strike="noStrike" kern="1200" baseline="0" dirty="0" smtClean="0">
                <a:solidFill>
                  <a:schemeClr val="tx1"/>
                </a:solidFill>
                <a:latin typeface="+mn-lt"/>
                <a:ea typeface="+mn-ea"/>
                <a:cs typeface="+mn-cs"/>
              </a:rPr>
              <a:t>Results An extensive search of electronic databases for articles published from inception to September 2016 yielded 11</a:t>
            </a:r>
          </a:p>
          <a:p>
            <a:r>
              <a:rPr lang="en-US" sz="1200" b="0" i="0" u="none" strike="noStrike" kern="1200" baseline="0" dirty="0" smtClean="0">
                <a:solidFill>
                  <a:schemeClr val="tx1"/>
                </a:solidFill>
                <a:latin typeface="+mn-lt"/>
                <a:ea typeface="+mn-ea"/>
                <a:cs typeface="+mn-cs"/>
              </a:rPr>
              <a:t>eligible studies for meta-analysis. Meta-analysis was conducted comparing surgery versus no treatment of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There were no significant differences in pregnancy rate per cycle, clinical pregnancy rate and live birth rate between women</a:t>
            </a:r>
          </a:p>
          <a:p>
            <a:r>
              <a:rPr lang="en-US" sz="1200" b="0" i="0" u="none" strike="noStrike" kern="1200" baseline="0" dirty="0" smtClean="0">
                <a:solidFill>
                  <a:schemeClr val="tx1"/>
                </a:solidFill>
                <a:latin typeface="+mn-lt"/>
                <a:ea typeface="+mn-ea"/>
                <a:cs typeface="+mn-cs"/>
              </a:rPr>
              <a:t>who underwent surgery for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and those who did not.</a:t>
            </a:r>
          </a:p>
          <a:p>
            <a:r>
              <a:rPr lang="en-US" sz="1200" b="0" i="0" u="none" strike="noStrike" kern="1200" baseline="0" dirty="0" smtClean="0">
                <a:solidFill>
                  <a:schemeClr val="tx1"/>
                </a:solidFill>
                <a:latin typeface="+mn-lt"/>
                <a:ea typeface="+mn-ea"/>
                <a:cs typeface="+mn-cs"/>
              </a:rPr>
              <a:t>Conclusion Current evidence suggests that women with endometriosis-related infertility have similar cycle outcomes to</a:t>
            </a:r>
          </a:p>
          <a:p>
            <a:r>
              <a:rPr lang="tr-TR" sz="1200" b="0" i="0" u="none" strike="noStrike" kern="1200" baseline="0" dirty="0" smtClean="0">
                <a:solidFill>
                  <a:schemeClr val="tx1"/>
                </a:solidFill>
                <a:latin typeface="+mn-lt"/>
                <a:ea typeface="+mn-ea"/>
                <a:cs typeface="+mn-cs"/>
              </a:rPr>
              <a:t>other patients going throu</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33</a:t>
            </a:fld>
            <a:endParaRPr lang="tr-TR"/>
          </a:p>
        </p:txBody>
      </p:sp>
    </p:spTree>
    <p:extLst>
      <p:ext uri="{BB962C8B-B14F-4D97-AF65-F5344CB8AC3E}">
        <p14:creationId xmlns:p14="http://schemas.microsoft.com/office/powerpoint/2010/main" val="33438187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smtClean="0"/>
              <a:t>2018</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40</a:t>
            </a:fld>
            <a:endParaRPr lang="tr-TR"/>
          </a:p>
        </p:txBody>
      </p:sp>
    </p:spTree>
    <p:extLst>
      <p:ext uri="{BB962C8B-B14F-4D97-AF65-F5344CB8AC3E}">
        <p14:creationId xmlns:p14="http://schemas.microsoft.com/office/powerpoint/2010/main" val="15923393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tr-TR" sz="1200" b="0" i="0" u="none" strike="noStrike" kern="1200" baseline="0" dirty="0" smtClean="0">
              <a:solidFill>
                <a:schemeClr val="tx1"/>
              </a:solidFill>
              <a:latin typeface="+mn-lt"/>
              <a:ea typeface="+mn-ea"/>
              <a:cs typeface="+mn-cs"/>
            </a:endParaRPr>
          </a:p>
          <a:p>
            <a:r>
              <a:rPr lang="tr-TR" sz="1200" b="0" i="0" u="none" strike="noStrike" kern="1200" baseline="0" dirty="0" smtClean="0">
                <a:solidFill>
                  <a:schemeClr val="tx1"/>
                </a:solidFill>
                <a:latin typeface="+mn-lt"/>
                <a:ea typeface="+mn-ea"/>
                <a:cs typeface="+mn-cs"/>
              </a:rPr>
              <a:t>2017</a:t>
            </a:r>
          </a:p>
          <a:p>
            <a:r>
              <a:rPr lang="en-US" sz="1200" b="0" i="0" u="none" strike="noStrike" kern="1200" baseline="0" dirty="0" smtClean="0">
                <a:solidFill>
                  <a:schemeClr val="tx1"/>
                </a:solidFill>
                <a:latin typeface="+mn-lt"/>
                <a:ea typeface="+mn-ea"/>
                <a:cs typeface="+mn-cs"/>
              </a:rPr>
              <a:t>Whether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grow because of </a:t>
            </a:r>
            <a:r>
              <a:rPr lang="en-US" sz="1200" b="0" i="0" u="none" strike="noStrike" kern="1200" baseline="0" dirty="0" err="1" smtClean="0">
                <a:solidFill>
                  <a:schemeClr val="tx1"/>
                </a:solidFill>
                <a:latin typeface="+mn-lt"/>
                <a:ea typeface="+mn-ea"/>
                <a:cs typeface="+mn-cs"/>
              </a:rPr>
              <a:t>supraphysiological</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oestradiol</a:t>
            </a:r>
            <a:r>
              <a:rPr lang="en-US" sz="1200" b="0" i="0" u="none" strike="noStrike" kern="1200" baseline="0" dirty="0" smtClean="0">
                <a:solidFill>
                  <a:schemeClr val="tx1"/>
                </a:solidFill>
                <a:latin typeface="+mn-lt"/>
                <a:ea typeface="+mn-ea"/>
                <a:cs typeface="+mn-cs"/>
              </a:rPr>
              <a:t> levels attained during ovarian stimulation for assisted reproduction techniques</a:t>
            </a:r>
          </a:p>
          <a:p>
            <a:r>
              <a:rPr lang="en-US" sz="1200" b="0" i="0" u="none" strike="noStrike" kern="1200" baseline="0" dirty="0" smtClean="0">
                <a:solidFill>
                  <a:schemeClr val="tx1"/>
                </a:solidFill>
                <a:latin typeface="+mn-lt"/>
                <a:ea typeface="+mn-ea"/>
                <a:cs typeface="+mn-cs"/>
              </a:rPr>
              <a:t>is a concern. In this prospective study, 25 women with 28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underwent three-dimensional ultrasound using </a:t>
            </a:r>
            <a:r>
              <a:rPr lang="en-US" sz="1200" b="0" i="0" u="none" strike="noStrike" kern="1200" baseline="0" dirty="0" err="1" smtClean="0">
                <a:solidFill>
                  <a:schemeClr val="tx1"/>
                </a:solidFill>
                <a:latin typeface="+mn-lt"/>
                <a:ea typeface="+mn-ea"/>
                <a:cs typeface="+mn-cs"/>
              </a:rPr>
              <a:t>sono</a:t>
            </a:r>
            <a:r>
              <a:rPr lang="en-US" sz="1200" b="0" i="0" u="none" strike="noStrike" kern="1200" baseline="0" dirty="0" smtClean="0">
                <a:solidFill>
                  <a:schemeClr val="tx1"/>
                </a:solidFill>
                <a:latin typeface="+mn-lt"/>
                <a:ea typeface="+mn-ea"/>
                <a:cs typeface="+mn-cs"/>
              </a:rPr>
              <a:t>-automated volume</a:t>
            </a:r>
          </a:p>
          <a:p>
            <a:r>
              <a:rPr lang="en-US" sz="1200" b="0" i="0" u="none" strike="noStrike" kern="1200" baseline="0" dirty="0" smtClean="0">
                <a:solidFill>
                  <a:schemeClr val="tx1"/>
                </a:solidFill>
                <a:latin typeface="+mn-lt"/>
                <a:ea typeface="+mn-ea"/>
                <a:cs typeface="+mn-cs"/>
              </a:rPr>
              <a:t>calculation software.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volume was measured on the first day of gonadotrophin injection (V1) and the day of ovulation trigger (V2). Nine</a:t>
            </a:r>
          </a:p>
          <a:p>
            <a:r>
              <a:rPr lang="en-US" sz="1200" b="0" i="0" u="none" strike="noStrike" kern="1200" baseline="0" dirty="0" smtClean="0">
                <a:solidFill>
                  <a:schemeClr val="tx1"/>
                </a:solidFill>
                <a:latin typeface="+mn-lt"/>
                <a:ea typeface="+mn-ea"/>
                <a:cs typeface="+mn-cs"/>
              </a:rPr>
              <a:t>(36%) women were stimulated in a gonadotrophin releasing hormone antagonist protocol (GnRH), 13 (52%) in a long, and three (12%) in an ultra-long</a:t>
            </a:r>
          </a:p>
          <a:p>
            <a:r>
              <a:rPr lang="en-US" sz="1200" b="0" i="0" u="none" strike="noStrike" kern="1200" baseline="0" dirty="0" smtClean="0">
                <a:solidFill>
                  <a:schemeClr val="tx1"/>
                </a:solidFill>
                <a:latin typeface="+mn-lt"/>
                <a:ea typeface="+mn-ea"/>
                <a:cs typeface="+mn-cs"/>
              </a:rPr>
              <a:t>GnRH agonist protocol. Mean duration of stimulation was 10.3 days with median total gonadotrophin dose of 4500 IU/day. Median number of cumulus</a:t>
            </a:r>
          </a:p>
          <a:p>
            <a:r>
              <a:rPr lang="en-US" sz="1200" b="0" i="0" u="none" strike="noStrike" kern="1200" baseline="0" dirty="0" smtClean="0">
                <a:solidFill>
                  <a:schemeClr val="tx1"/>
                </a:solidFill>
                <a:latin typeface="+mn-lt"/>
                <a:ea typeface="+mn-ea"/>
                <a:cs typeface="+mn-cs"/>
              </a:rPr>
              <a:t>oocyte complexes was five, and metaphase-two oocytes was four. None of the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were punctured during oocyte retrieval. Median V1 was</a:t>
            </a:r>
          </a:p>
          <a:p>
            <a:r>
              <a:rPr lang="en-US" sz="1200" b="0" i="0" u="none" strike="noStrike" kern="1200" baseline="0" dirty="0" smtClean="0">
                <a:solidFill>
                  <a:schemeClr val="tx1"/>
                </a:solidFill>
                <a:latin typeface="+mn-lt"/>
                <a:ea typeface="+mn-ea"/>
                <a:cs typeface="+mn-cs"/>
              </a:rPr>
              <a:t>22.2 ml (12–30 ml) and median V2 was 24.99 ml (11.2–37.4 ml) with P = 0.001. Twenty-three out of 28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(82%) grew to some extent during</a:t>
            </a:r>
          </a:p>
          <a:p>
            <a:r>
              <a:rPr lang="en-US" sz="1200" b="0" i="0" u="none" strike="noStrike" kern="1200" baseline="0" dirty="0" smtClean="0">
                <a:solidFill>
                  <a:schemeClr val="tx1"/>
                </a:solidFill>
                <a:latin typeface="+mn-lt"/>
                <a:ea typeface="+mn-ea"/>
                <a:cs typeface="+mn-cs"/>
              </a:rPr>
              <a:t>ovarian stimulation.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growth was positively correlated with </a:t>
            </a:r>
            <a:r>
              <a:rPr lang="en-US" sz="1200" b="0" i="0" u="none" strike="noStrike" kern="1200" baseline="0" dirty="0" err="1" smtClean="0">
                <a:solidFill>
                  <a:schemeClr val="tx1"/>
                </a:solidFill>
                <a:latin typeface="+mn-lt"/>
                <a:ea typeface="+mn-ea"/>
                <a:cs typeface="+mn-cs"/>
              </a:rPr>
              <a:t>prestimulation</a:t>
            </a:r>
            <a:r>
              <a:rPr lang="en-US" sz="1200" b="0" i="0" u="none" strike="noStrike" kern="1200" baseline="0" dirty="0" smtClean="0">
                <a:solidFill>
                  <a:schemeClr val="tx1"/>
                </a:solidFill>
                <a:latin typeface="+mn-lt"/>
                <a:ea typeface="+mn-ea"/>
                <a:cs typeface="+mn-cs"/>
              </a:rPr>
              <a:t> cyst volume (Correlation coefficient 0.664; P &lt; 0.01).</a:t>
            </a:r>
          </a:p>
          <a:p>
            <a:r>
              <a:rPr lang="en-US" sz="1200" b="0" i="0" u="none" strike="noStrike" kern="1200" baseline="0" dirty="0" smtClean="0">
                <a:solidFill>
                  <a:schemeClr val="tx1"/>
                </a:solidFill>
                <a:latin typeface="+mn-lt"/>
                <a:ea typeface="+mn-ea"/>
                <a:cs typeface="+mn-cs"/>
              </a:rPr>
              <a:t>Although the 3-ml average growth was statistically significant, it could be regarded as clinically insignificant</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42</a:t>
            </a:fld>
            <a:endParaRPr lang="tr-TR"/>
          </a:p>
        </p:txBody>
      </p:sp>
    </p:spTree>
    <p:extLst>
      <p:ext uri="{BB962C8B-B14F-4D97-AF65-F5344CB8AC3E}">
        <p14:creationId xmlns:p14="http://schemas.microsoft.com/office/powerpoint/2010/main" val="3145375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0" i="0" u="none" strike="noStrike" kern="1200" baseline="0" dirty="0" smtClean="0">
                <a:solidFill>
                  <a:schemeClr val="tx1"/>
                </a:solidFill>
                <a:latin typeface="+mn-lt"/>
                <a:ea typeface="+mn-ea"/>
                <a:cs typeface="+mn-cs"/>
              </a:rPr>
              <a:t>Objective: To evaluate the impact of assisted reproduction technology (ART) on painful symptoms and quality of life (</a:t>
            </a:r>
            <a:r>
              <a:rPr lang="en-US" sz="1200" b="0" i="0" u="none" strike="noStrike" kern="1200" baseline="0" dirty="0" err="1" smtClean="0">
                <a:solidFill>
                  <a:schemeClr val="tx1"/>
                </a:solidFill>
                <a:latin typeface="+mn-lt"/>
                <a:ea typeface="+mn-ea"/>
                <a:cs typeface="+mn-cs"/>
              </a:rPr>
              <a:t>QoL</a:t>
            </a:r>
            <a:r>
              <a:rPr lang="en-US" sz="1200" b="0" i="0" u="none" strike="noStrike" kern="1200" baseline="0" dirty="0" smtClean="0">
                <a:solidFill>
                  <a:schemeClr val="tx1"/>
                </a:solidFill>
                <a:latin typeface="+mn-lt"/>
                <a:ea typeface="+mn-ea"/>
                <a:cs typeface="+mn-cs"/>
              </a:rPr>
              <a:t>) in women</a:t>
            </a:r>
          </a:p>
          <a:p>
            <a:r>
              <a:rPr lang="en-US" sz="1200" b="0" i="0" u="none" strike="noStrike" kern="1200" baseline="0" dirty="0" smtClean="0">
                <a:solidFill>
                  <a:schemeClr val="tx1"/>
                </a:solidFill>
                <a:latin typeface="+mn-lt"/>
                <a:ea typeface="+mn-ea"/>
                <a:cs typeface="+mn-cs"/>
              </a:rPr>
              <a:t>who have endometriosis as compared with disease-free women.</a:t>
            </a:r>
          </a:p>
          <a:p>
            <a:r>
              <a:rPr lang="en-US" sz="1200" b="0" i="0" u="none" strike="noStrike" kern="1200" baseline="0" dirty="0" smtClean="0">
                <a:solidFill>
                  <a:schemeClr val="tx1"/>
                </a:solidFill>
                <a:latin typeface="+mn-lt"/>
                <a:ea typeface="+mn-ea"/>
                <a:cs typeface="+mn-cs"/>
              </a:rPr>
              <a:t>Design: Prospective controlled, observational cohort study.</a:t>
            </a:r>
          </a:p>
          <a:p>
            <a:r>
              <a:rPr lang="tr-TR" sz="1200" b="0" i="0" u="none" strike="noStrike" kern="1200" baseline="0" dirty="0" smtClean="0">
                <a:solidFill>
                  <a:schemeClr val="tx1"/>
                </a:solidFill>
                <a:latin typeface="+mn-lt"/>
                <a:ea typeface="+mn-ea"/>
                <a:cs typeface="+mn-cs"/>
              </a:rPr>
              <a:t>Setting: University hospital.</a:t>
            </a:r>
          </a:p>
          <a:p>
            <a:r>
              <a:rPr lang="en-US" sz="1200" b="0" i="0" u="none" strike="noStrike" kern="1200" baseline="0" dirty="0" smtClean="0">
                <a:solidFill>
                  <a:schemeClr val="tx1"/>
                </a:solidFill>
                <a:latin typeface="+mn-lt"/>
                <a:ea typeface="+mn-ea"/>
                <a:cs typeface="+mn-cs"/>
              </a:rPr>
              <a:t>Patient(s): Two hundred and sixty-four matched-pairs of endometriosis and disease-free women undergoing ART.</a:t>
            </a:r>
          </a:p>
          <a:p>
            <a:r>
              <a:rPr lang="en-US" sz="1200" b="0" i="0" u="none" strike="noStrike" kern="1200" baseline="0" dirty="0" smtClean="0">
                <a:solidFill>
                  <a:schemeClr val="tx1"/>
                </a:solidFill>
                <a:latin typeface="+mn-lt"/>
                <a:ea typeface="+mn-ea"/>
                <a:cs typeface="+mn-cs"/>
              </a:rPr>
              <a:t>Intervention(s): Assessment of pain evolution using visual analogue scale (VAS) during ART; </a:t>
            </a:r>
            <a:r>
              <a:rPr lang="en-US" sz="1200" b="0" i="0" u="none" strike="noStrike" kern="1200" baseline="0" dirty="0" err="1" smtClean="0">
                <a:solidFill>
                  <a:schemeClr val="tx1"/>
                </a:solidFill>
                <a:latin typeface="+mn-lt"/>
                <a:ea typeface="+mn-ea"/>
                <a:cs typeface="+mn-cs"/>
              </a:rPr>
              <a:t>QoL</a:t>
            </a:r>
            <a:r>
              <a:rPr lang="en-US" sz="1200" b="0" i="0" u="none" strike="noStrike" kern="1200" baseline="0" dirty="0" smtClean="0">
                <a:solidFill>
                  <a:schemeClr val="tx1"/>
                </a:solidFill>
                <a:latin typeface="+mn-lt"/>
                <a:ea typeface="+mn-ea"/>
                <a:cs typeface="+mn-cs"/>
              </a:rPr>
              <a:t> assessment with the Fertility Quality</a:t>
            </a:r>
          </a:p>
          <a:p>
            <a:r>
              <a:rPr lang="tr-TR" sz="1200" b="0" i="0" u="none" strike="noStrike" kern="1200" baseline="0" dirty="0" smtClean="0">
                <a:solidFill>
                  <a:schemeClr val="tx1"/>
                </a:solidFill>
                <a:latin typeface="+mn-lt"/>
                <a:ea typeface="+mn-ea"/>
                <a:cs typeface="+mn-cs"/>
              </a:rPr>
              <a:t>of Life (FertiQoL) tool.</a:t>
            </a:r>
          </a:p>
          <a:p>
            <a:r>
              <a:rPr lang="tr-TR" sz="1200" b="0" i="0" u="none" strike="noStrike" kern="1200" baseline="0" dirty="0" smtClean="0">
                <a:solidFill>
                  <a:schemeClr val="tx1"/>
                </a:solidFill>
                <a:latin typeface="+mn-lt"/>
                <a:ea typeface="+mn-ea"/>
                <a:cs typeface="+mn-cs"/>
              </a:rPr>
              <a:t>Main Outcome Measure(s): VAS pain intensities relative to dysmenorrhea, dyspareunia, noncyclic chronic pelvic pain (NCCPP),</a:t>
            </a:r>
          </a:p>
          <a:p>
            <a:r>
              <a:rPr lang="en-US" sz="1200" b="0" i="0" u="none" strike="noStrike" kern="1200" baseline="0" dirty="0" smtClean="0">
                <a:solidFill>
                  <a:schemeClr val="tx1"/>
                </a:solidFill>
                <a:latin typeface="+mn-lt"/>
                <a:ea typeface="+mn-ea"/>
                <a:cs typeface="+mn-cs"/>
              </a:rPr>
              <a:t>gastrointestinal pain, lower urinary tract pain; trends for VAS change between </a:t>
            </a:r>
            <a:r>
              <a:rPr lang="en-US" sz="1200" b="0" i="0" u="none" strike="noStrike" kern="1200" baseline="0" dirty="0" err="1" smtClean="0">
                <a:solidFill>
                  <a:schemeClr val="tx1"/>
                </a:solidFill>
                <a:latin typeface="+mn-lt"/>
                <a:ea typeface="+mn-ea"/>
                <a:cs typeface="+mn-cs"/>
              </a:rPr>
              <a:t>postretrieval</a:t>
            </a:r>
            <a:r>
              <a:rPr lang="en-US" sz="1200" b="0" i="0" u="none" strike="noStrike" kern="1200" baseline="0" dirty="0" smtClean="0">
                <a:solidFill>
                  <a:schemeClr val="tx1"/>
                </a:solidFill>
                <a:latin typeface="+mn-lt"/>
                <a:ea typeface="+mn-ea"/>
                <a:cs typeface="+mn-cs"/>
              </a:rPr>
              <a:t> and baseline evaluation; </a:t>
            </a:r>
            <a:r>
              <a:rPr lang="en-US" sz="1200" b="0" i="0" u="none" strike="noStrike" kern="1200" baseline="0" dirty="0" err="1" smtClean="0">
                <a:solidFill>
                  <a:schemeClr val="tx1"/>
                </a:solidFill>
                <a:latin typeface="+mn-lt"/>
                <a:ea typeface="+mn-ea"/>
                <a:cs typeface="+mn-cs"/>
              </a:rPr>
              <a:t>FertiQoL</a:t>
            </a:r>
            <a:r>
              <a:rPr lang="en-US" sz="1200" b="0" i="0" u="none" strike="noStrike" kern="1200" baseline="0" dirty="0" smtClean="0">
                <a:solidFill>
                  <a:schemeClr val="tx1"/>
                </a:solidFill>
                <a:latin typeface="+mn-lt"/>
                <a:ea typeface="+mn-ea"/>
                <a:cs typeface="+mn-cs"/>
              </a:rPr>
              <a:t> score;</a:t>
            </a:r>
          </a:p>
          <a:p>
            <a:r>
              <a:rPr lang="en-US" sz="1200" b="0" i="0" u="none" strike="noStrike" kern="1200" baseline="0" dirty="0" smtClean="0">
                <a:solidFill>
                  <a:schemeClr val="tx1"/>
                </a:solidFill>
                <a:latin typeface="+mn-lt"/>
                <a:ea typeface="+mn-ea"/>
                <a:cs typeface="+mn-cs"/>
              </a:rPr>
              <a:t>and statistical analyses conducted using univariate and adjusted multiple linear regression models.</a:t>
            </a:r>
          </a:p>
          <a:p>
            <a:r>
              <a:rPr lang="en-US" sz="1200" b="0" i="0" u="none" strike="noStrike" kern="1200" baseline="0" dirty="0" smtClean="0">
                <a:solidFill>
                  <a:schemeClr val="tx1"/>
                </a:solidFill>
                <a:latin typeface="+mn-lt"/>
                <a:ea typeface="+mn-ea"/>
                <a:cs typeface="+mn-cs"/>
              </a:rPr>
              <a:t>Result(s): After excluding canceled cycles and patients lost to follow-up observation, 102 women with endometriosis and 104 </a:t>
            </a:r>
            <a:r>
              <a:rPr lang="en-US" sz="1200" b="0" i="0" u="none" strike="noStrike" kern="1200" baseline="0" dirty="0" err="1" smtClean="0">
                <a:solidFill>
                  <a:schemeClr val="tx1"/>
                </a:solidFill>
                <a:latin typeface="+mn-lt"/>
                <a:ea typeface="+mn-ea"/>
                <a:cs typeface="+mn-cs"/>
              </a:rPr>
              <a:t>diseasefree</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women were retained for the study. The trends for VAS change between the </a:t>
            </a:r>
            <a:r>
              <a:rPr lang="en-US" sz="1200" b="0" i="0" u="none" strike="noStrike" kern="1200" baseline="0" dirty="0" err="1" smtClean="0">
                <a:solidFill>
                  <a:schemeClr val="tx1"/>
                </a:solidFill>
                <a:latin typeface="+mn-lt"/>
                <a:ea typeface="+mn-ea"/>
                <a:cs typeface="+mn-cs"/>
              </a:rPr>
              <a:t>postretrieval</a:t>
            </a:r>
            <a:r>
              <a:rPr lang="en-US" sz="1200" b="0" i="0" u="none" strike="noStrike" kern="1200" baseline="0" dirty="0" smtClean="0">
                <a:solidFill>
                  <a:schemeClr val="tx1"/>
                </a:solidFill>
                <a:latin typeface="+mn-lt"/>
                <a:ea typeface="+mn-ea"/>
                <a:cs typeface="+mn-cs"/>
              </a:rPr>
              <a:t> and baseline evaluations in the women</a:t>
            </a:r>
          </a:p>
          <a:p>
            <a:r>
              <a:rPr lang="en-US" sz="1200" b="0" i="0" u="none" strike="noStrike" kern="1200" baseline="0" dirty="0" smtClean="0">
                <a:solidFill>
                  <a:schemeClr val="tx1"/>
                </a:solidFill>
                <a:latin typeface="+mn-lt"/>
                <a:ea typeface="+mn-ea"/>
                <a:cs typeface="+mn-cs"/>
              </a:rPr>
              <a:t>with endometriosis compared with the disease-free women revealed a statistically significant pain decrease for dysmenorrhea (1.35 </a:t>
            </a:r>
          </a:p>
          <a:p>
            <a:r>
              <a:rPr lang="en-US" sz="1200" b="0" i="0" u="none" strike="noStrike" kern="1200" baseline="0" dirty="0" smtClean="0">
                <a:solidFill>
                  <a:schemeClr val="tx1"/>
                </a:solidFill>
                <a:latin typeface="+mn-lt"/>
                <a:ea typeface="+mn-ea"/>
                <a:cs typeface="+mn-cs"/>
              </a:rPr>
              <a:t>3.23 and 0.61  4.00) and dyspareunia (1.19  2.58 and 0.14  2.06). For NCCPP, gastrointestinal symptoms, and lower urinary tract</a:t>
            </a:r>
          </a:p>
          <a:p>
            <a:r>
              <a:rPr lang="en-US" sz="1200" b="0" i="0" u="none" strike="noStrike" kern="1200" baseline="0" dirty="0" smtClean="0">
                <a:solidFill>
                  <a:schemeClr val="tx1"/>
                </a:solidFill>
                <a:latin typeface="+mn-lt"/>
                <a:ea typeface="+mn-ea"/>
                <a:cs typeface="+mn-cs"/>
              </a:rPr>
              <a:t>symptoms, there were no statistically significant differences between the groups. After multiple linear regression, no worsening of pain</a:t>
            </a:r>
          </a:p>
          <a:p>
            <a:r>
              <a:rPr lang="en-US" sz="1200" b="0" i="0" u="none" strike="noStrike" kern="1200" baseline="0" dirty="0" smtClean="0">
                <a:solidFill>
                  <a:schemeClr val="tx1"/>
                </a:solidFill>
                <a:latin typeface="+mn-lt"/>
                <a:ea typeface="+mn-ea"/>
                <a:cs typeface="+mn-cs"/>
              </a:rPr>
              <a:t>was observed in the endometriosis group as compared with disease-free group. In addition subgroup analysis according to</a:t>
            </a:r>
          </a:p>
          <a:p>
            <a:r>
              <a:rPr lang="en-US" sz="1200" b="0" i="0" u="none" strike="noStrike" kern="1200" baseline="0" dirty="0" smtClean="0">
                <a:solidFill>
                  <a:schemeClr val="tx1"/>
                </a:solidFill>
                <a:latin typeface="+mn-lt"/>
                <a:ea typeface="+mn-ea"/>
                <a:cs typeface="+mn-cs"/>
              </a:rPr>
              <a:t>endometriosis phenotype failed to show any increase of pain. The quality of life in the endometriosis group was comparable to that</a:t>
            </a:r>
          </a:p>
          <a:p>
            <a:r>
              <a:rPr lang="tr-TR" sz="1200" b="0" i="0" u="none" strike="noStrike" kern="1200" baseline="0" dirty="0" smtClean="0">
                <a:solidFill>
                  <a:schemeClr val="tx1"/>
                </a:solidFill>
                <a:latin typeface="+mn-lt"/>
                <a:ea typeface="+mn-ea"/>
                <a:cs typeface="+mn-cs"/>
              </a:rPr>
              <a:t>of the disease-free group.</a:t>
            </a:r>
          </a:p>
          <a:p>
            <a:r>
              <a:rPr lang="en-US" sz="1200" b="0" i="0" u="none" strike="noStrike" kern="1200" baseline="0" dirty="0" smtClean="0">
                <a:solidFill>
                  <a:schemeClr val="tx1"/>
                </a:solidFill>
                <a:latin typeface="+mn-lt"/>
                <a:ea typeface="+mn-ea"/>
                <a:cs typeface="+mn-cs"/>
              </a:rPr>
              <a:t>Conclusion(s): Assisted reproduction technology did not exacerbate the symptoms of endometriosis</a:t>
            </a:r>
          </a:p>
          <a:p>
            <a:r>
              <a:rPr lang="en-US" sz="1200" b="0" i="0" u="none" strike="noStrike" kern="1200" baseline="0" dirty="0" smtClean="0">
                <a:solidFill>
                  <a:schemeClr val="tx1"/>
                </a:solidFill>
                <a:latin typeface="+mn-lt"/>
                <a:ea typeface="+mn-ea"/>
                <a:cs typeface="+mn-cs"/>
              </a:rPr>
              <a:t>or negatively impact </a:t>
            </a:r>
            <a:r>
              <a:rPr lang="en-US" sz="1200" b="0" i="0" u="none" strike="noStrike" kern="1200" baseline="0" dirty="0" err="1" smtClean="0">
                <a:solidFill>
                  <a:schemeClr val="tx1"/>
                </a:solidFill>
                <a:latin typeface="+mn-lt"/>
                <a:ea typeface="+mn-ea"/>
                <a:cs typeface="+mn-cs"/>
              </a:rPr>
              <a:t>QoL</a:t>
            </a:r>
            <a:r>
              <a:rPr lang="en-US" sz="1200" b="0" i="0" u="none" strike="noStrike" kern="1200" baseline="0" dirty="0" smtClean="0">
                <a:solidFill>
                  <a:schemeClr val="tx1"/>
                </a:solidFill>
                <a:latin typeface="+mn-lt"/>
                <a:ea typeface="+mn-ea"/>
                <a:cs typeface="+mn-cs"/>
              </a:rPr>
              <a:t> in women with endometriosis as compared with disease-free</a:t>
            </a:r>
          </a:p>
          <a:p>
            <a:r>
              <a:rPr lang="en-US" sz="1200" b="0" i="0" u="none" strike="noStrike" kern="1200" baseline="0" dirty="0" smtClean="0">
                <a:solidFill>
                  <a:schemeClr val="tx1"/>
                </a:solidFill>
                <a:latin typeface="+mn-lt"/>
                <a:ea typeface="+mn-ea"/>
                <a:cs typeface="+mn-cs"/>
              </a:rPr>
              <a:t>women. (</a:t>
            </a:r>
            <a:r>
              <a:rPr lang="en-US" sz="1200" b="0" i="0" u="none" strike="noStrike" kern="1200" baseline="0" dirty="0" err="1" smtClean="0">
                <a:solidFill>
                  <a:schemeClr val="tx1"/>
                </a:solidFill>
                <a:latin typeface="+mn-lt"/>
                <a:ea typeface="+mn-ea"/>
                <a:cs typeface="+mn-cs"/>
              </a:rPr>
              <a:t>Fertil</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Steril</a:t>
            </a:r>
            <a:r>
              <a:rPr lang="en-US" sz="1200" b="0" i="0" u="none" strike="noStrike" kern="1200" baseline="0" dirty="0" smtClean="0">
                <a:solidFill>
                  <a:schemeClr val="tx1"/>
                </a:solidFill>
                <a:latin typeface="+mn-lt"/>
                <a:ea typeface="+mn-ea"/>
                <a:cs typeface="+mn-cs"/>
              </a:rPr>
              <a:t> 2016;105:978–87. 2016 by American Society for Reproductive</a:t>
            </a:r>
          </a:p>
          <a:p>
            <a:r>
              <a:rPr lang="tr-TR" sz="1200" b="0" i="0" u="none" strike="noStrike" kern="1200" baseline="0" dirty="0" smtClean="0">
                <a:solidFill>
                  <a:schemeClr val="tx1"/>
                </a:solidFill>
                <a:latin typeface="+mn-lt"/>
                <a:ea typeface="+mn-ea"/>
                <a:cs typeface="+mn-cs"/>
              </a:rPr>
              <a:t>Medicine.)</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43</a:t>
            </a:fld>
            <a:endParaRPr lang="tr-TR"/>
          </a:p>
        </p:txBody>
      </p:sp>
    </p:spTree>
    <p:extLst>
      <p:ext uri="{BB962C8B-B14F-4D97-AF65-F5344CB8AC3E}">
        <p14:creationId xmlns:p14="http://schemas.microsoft.com/office/powerpoint/2010/main" val="17655794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b="1" i="0" u="none" strike="noStrike" kern="1200" baseline="0" dirty="0" smtClean="0">
                <a:solidFill>
                  <a:schemeClr val="tx1"/>
                </a:solidFill>
                <a:latin typeface="+mn-lt"/>
                <a:ea typeface="+mn-ea"/>
                <a:cs typeface="+mn-cs"/>
              </a:rPr>
              <a:t>Introduction</a:t>
            </a:r>
            <a:r>
              <a:rPr lang="en-US" sz="1200" b="0" i="0" u="none" strike="noStrike" kern="1200" baseline="0" dirty="0" smtClean="0">
                <a:solidFill>
                  <a:schemeClr val="tx1"/>
                </a:solidFill>
                <a:latin typeface="+mn-lt"/>
                <a:ea typeface="+mn-ea"/>
                <a:cs typeface="+mn-cs"/>
              </a:rPr>
              <a:t>: Altogether 10% of all women of fertile age suffer from endometriosis,</a:t>
            </a:r>
          </a:p>
          <a:p>
            <a:r>
              <a:rPr lang="en-US" sz="1200" b="0" i="0" u="none" strike="noStrike" kern="1200" baseline="0" dirty="0" smtClean="0">
                <a:solidFill>
                  <a:schemeClr val="tx1"/>
                </a:solidFill>
                <a:latin typeface="+mn-lt"/>
                <a:ea typeface="+mn-ea"/>
                <a:cs typeface="+mn-cs"/>
              </a:rPr>
              <a:t>and up to 25% of these women require assisted reproductive technology (ART) to</a:t>
            </a:r>
          </a:p>
          <a:p>
            <a:r>
              <a:rPr lang="en-US" sz="1200" b="0" i="0" u="none" strike="noStrike" kern="1200" baseline="0" dirty="0" smtClean="0">
                <a:solidFill>
                  <a:schemeClr val="tx1"/>
                </a:solidFill>
                <a:latin typeface="+mn-lt"/>
                <a:ea typeface="+mn-ea"/>
                <a:cs typeface="+mn-cs"/>
              </a:rPr>
              <a:t>conceive. During ART the process of controlled ovarian stimulation causes high levels</a:t>
            </a:r>
          </a:p>
          <a:p>
            <a:r>
              <a:rPr lang="en-US" sz="1200" b="0" i="0" u="none" strike="noStrike" kern="1200" baseline="0" dirty="0" smtClean="0">
                <a:solidFill>
                  <a:schemeClr val="tx1"/>
                </a:solidFill>
                <a:latin typeface="+mn-lt"/>
                <a:ea typeface="+mn-ea"/>
                <a:cs typeface="+mn-cs"/>
              </a:rPr>
              <a:t>of estrogen, which in theory increases the risk of the progression of symptoms related</a:t>
            </a:r>
          </a:p>
          <a:p>
            <a:r>
              <a:rPr lang="en-US" sz="1200" b="0" i="0" u="none" strike="noStrike" kern="1200" baseline="0" dirty="0" smtClean="0">
                <a:solidFill>
                  <a:schemeClr val="tx1"/>
                </a:solidFill>
                <a:latin typeface="+mn-lt"/>
                <a:ea typeface="+mn-ea"/>
                <a:cs typeface="+mn-cs"/>
              </a:rPr>
              <a:t>to this estrogen‐dependent disorder. Because several case reports have described</a:t>
            </a:r>
          </a:p>
          <a:p>
            <a:r>
              <a:rPr lang="en-US" sz="1200" b="0" i="0" u="none" strike="noStrike" kern="1200" baseline="0" dirty="0" smtClean="0">
                <a:solidFill>
                  <a:schemeClr val="tx1"/>
                </a:solidFill>
                <a:latin typeface="+mn-lt"/>
                <a:ea typeface="+mn-ea"/>
                <a:cs typeface="+mn-cs"/>
              </a:rPr>
              <a:t>the worsening of endometriosis during ART we carried out this study to</a:t>
            </a:r>
          </a:p>
          <a:p>
            <a:r>
              <a:rPr lang="en-US" sz="1200" b="0" i="0" u="none" strike="noStrike" kern="1200" baseline="0" dirty="0" smtClean="0">
                <a:solidFill>
                  <a:schemeClr val="tx1"/>
                </a:solidFill>
                <a:latin typeface="+mn-lt"/>
                <a:ea typeface="+mn-ea"/>
                <a:cs typeface="+mn-cs"/>
              </a:rPr>
              <a:t>investigate whether controlled ovarian stimulation during ART aggravates symptoms</a:t>
            </a:r>
          </a:p>
          <a:p>
            <a:r>
              <a:rPr lang="en-US" sz="1200" b="0" i="0" u="none" strike="noStrike" kern="1200" baseline="0" dirty="0" smtClean="0">
                <a:solidFill>
                  <a:schemeClr val="tx1"/>
                </a:solidFill>
                <a:latin typeface="+mn-lt"/>
                <a:ea typeface="+mn-ea"/>
                <a:cs typeface="+mn-cs"/>
              </a:rPr>
              <a:t>in women with endometriosis in terms of pain and quality of life.</a:t>
            </a:r>
          </a:p>
          <a:p>
            <a:r>
              <a:rPr lang="en-US" sz="1200" b="1" i="0" u="none" strike="noStrike" kern="1200" baseline="0" dirty="0" smtClean="0">
                <a:solidFill>
                  <a:schemeClr val="tx1"/>
                </a:solidFill>
                <a:latin typeface="+mn-lt"/>
                <a:ea typeface="+mn-ea"/>
                <a:cs typeface="+mn-cs"/>
              </a:rPr>
              <a:t>Material and methods</a:t>
            </a:r>
            <a:r>
              <a:rPr lang="en-US" sz="1200" b="0" i="0" u="none" strike="noStrike" kern="1200" baseline="0" dirty="0" smtClean="0">
                <a:solidFill>
                  <a:schemeClr val="tx1"/>
                </a:solidFill>
                <a:latin typeface="+mn-lt"/>
                <a:ea typeface="+mn-ea"/>
                <a:cs typeface="+mn-cs"/>
              </a:rPr>
              <a:t>: This prospective cohort study was based on questionnaires</a:t>
            </a:r>
          </a:p>
          <a:p>
            <a:r>
              <a:rPr lang="en-US" sz="1200" b="0" i="0" u="none" strike="noStrike" kern="1200" baseline="0" dirty="0" smtClean="0">
                <a:solidFill>
                  <a:schemeClr val="tx1"/>
                </a:solidFill>
                <a:latin typeface="+mn-lt"/>
                <a:ea typeface="+mn-ea"/>
                <a:cs typeface="+mn-cs"/>
              </a:rPr>
              <a:t>containing the Endometriosis Health Profile (EHP‐30) and pain evaluated on the numerical</a:t>
            </a:r>
          </a:p>
          <a:p>
            <a:r>
              <a:rPr lang="en-US" sz="1200" b="0" i="0" u="none" strike="noStrike" kern="1200" baseline="0" dirty="0" smtClean="0">
                <a:solidFill>
                  <a:schemeClr val="tx1"/>
                </a:solidFill>
                <a:latin typeface="+mn-lt"/>
                <a:ea typeface="+mn-ea"/>
                <a:cs typeface="+mn-cs"/>
              </a:rPr>
              <a:t>rating scale (NRS). Women aged below 40 years were recruited and divided</a:t>
            </a:r>
          </a:p>
          <a:p>
            <a:r>
              <a:rPr lang="en-US" sz="1200" b="0" i="0" u="none" strike="noStrike" kern="1200" baseline="0" dirty="0" smtClean="0">
                <a:solidFill>
                  <a:schemeClr val="tx1"/>
                </a:solidFill>
                <a:latin typeface="+mn-lt"/>
                <a:ea typeface="+mn-ea"/>
                <a:cs typeface="+mn-cs"/>
              </a:rPr>
              <a:t>into three groups according to their endometriosis and ART status. Questionnaires</a:t>
            </a:r>
          </a:p>
          <a:p>
            <a:r>
              <a:rPr lang="en-US" sz="1200" b="0" i="0" u="none" strike="noStrike" kern="1200" baseline="0" dirty="0" smtClean="0">
                <a:solidFill>
                  <a:schemeClr val="tx1"/>
                </a:solidFill>
                <a:latin typeface="+mn-lt"/>
                <a:ea typeface="+mn-ea"/>
                <a:cs typeface="+mn-cs"/>
              </a:rPr>
              <a:t>were administered before and after controlled ovarian stimulation in one ART cycle.</a:t>
            </a:r>
          </a:p>
          <a:p>
            <a:r>
              <a:rPr lang="en-US" sz="1200" b="0" i="0" u="none" strike="noStrike" kern="1200" baseline="0" dirty="0" smtClean="0">
                <a:solidFill>
                  <a:schemeClr val="tx1"/>
                </a:solidFill>
                <a:latin typeface="+mn-lt"/>
                <a:ea typeface="+mn-ea"/>
                <a:cs typeface="+mn-cs"/>
              </a:rPr>
              <a:t>Change in EHP‐30 and NRS scores from the 1st to 2nd questionnaire was analyzed.</a:t>
            </a:r>
          </a:p>
          <a:p>
            <a:r>
              <a:rPr lang="en-US" sz="1200" b="1" i="0" u="none" strike="noStrike" kern="1200" baseline="0" dirty="0" smtClean="0">
                <a:solidFill>
                  <a:schemeClr val="tx1"/>
                </a:solidFill>
                <a:latin typeface="+mn-lt"/>
                <a:ea typeface="+mn-ea"/>
                <a:cs typeface="+mn-cs"/>
              </a:rPr>
              <a:t>Results</a:t>
            </a:r>
            <a:r>
              <a:rPr lang="en-US" sz="1200" b="0" i="0" u="none" strike="noStrike" kern="1200" baseline="0" dirty="0" smtClean="0">
                <a:solidFill>
                  <a:schemeClr val="tx1"/>
                </a:solidFill>
                <a:latin typeface="+mn-lt"/>
                <a:ea typeface="+mn-ea"/>
                <a:cs typeface="+mn-cs"/>
              </a:rPr>
              <a:t>: In total 52 women with endometriosis undergoing ART, 50 not undergoing</a:t>
            </a:r>
          </a:p>
          <a:p>
            <a:r>
              <a:rPr lang="en-US" sz="1200" b="0" i="0" u="none" strike="noStrike" kern="1200" baseline="0" dirty="0" smtClean="0">
                <a:solidFill>
                  <a:schemeClr val="tx1"/>
                </a:solidFill>
                <a:latin typeface="+mn-lt"/>
                <a:ea typeface="+mn-ea"/>
                <a:cs typeface="+mn-cs"/>
              </a:rPr>
              <a:t>ART, and 52 without endometriosis undergoing ART completed two questionnaires</a:t>
            </a:r>
          </a:p>
          <a:p>
            <a:r>
              <a:rPr lang="en-US" sz="1200" b="0" i="0" u="none" strike="noStrike" kern="1200" baseline="0" dirty="0" smtClean="0">
                <a:solidFill>
                  <a:schemeClr val="tx1"/>
                </a:solidFill>
                <a:latin typeface="+mn-lt"/>
                <a:ea typeface="+mn-ea"/>
                <a:cs typeface="+mn-cs"/>
              </a:rPr>
              <a:t>each. Both groups with endometriosis experienced a small increase in their quality of</a:t>
            </a:r>
          </a:p>
          <a:p>
            <a:r>
              <a:rPr lang="en-US" sz="1200" b="0" i="0" u="none" strike="noStrike" kern="1200" baseline="0" dirty="0" smtClean="0">
                <a:solidFill>
                  <a:schemeClr val="tx1"/>
                </a:solidFill>
                <a:latin typeface="+mn-lt"/>
                <a:ea typeface="+mn-ea"/>
                <a:cs typeface="+mn-cs"/>
              </a:rPr>
              <a:t>life, while women without endometriosis experienced a decrease. Pelvic pain worsened</a:t>
            </a:r>
          </a:p>
          <a:p>
            <a:r>
              <a:rPr lang="en-US" sz="1200" b="0" i="0" u="none" strike="noStrike" kern="1200" baseline="0" dirty="0" smtClean="0">
                <a:solidFill>
                  <a:schemeClr val="tx1"/>
                </a:solidFill>
                <a:latin typeface="+mn-lt"/>
                <a:ea typeface="+mn-ea"/>
                <a:cs typeface="+mn-cs"/>
              </a:rPr>
              <a:t>among women undergoing ART, but no greater worsening was detected among</a:t>
            </a:r>
          </a:p>
          <a:p>
            <a:r>
              <a:rPr lang="en-US" sz="1200" b="0" i="0" u="none" strike="noStrike" kern="1200" baseline="0" dirty="0" smtClean="0">
                <a:solidFill>
                  <a:schemeClr val="tx1"/>
                </a:solidFill>
                <a:latin typeface="+mn-lt"/>
                <a:ea typeface="+mn-ea"/>
                <a:cs typeface="+mn-cs"/>
              </a:rPr>
              <a:t>women with endometriosis compared with women without.</a:t>
            </a:r>
          </a:p>
          <a:p>
            <a:r>
              <a:rPr lang="en-US" sz="1200" b="1" i="0" u="none" strike="noStrike" kern="1200" baseline="0" dirty="0" smtClean="0">
                <a:solidFill>
                  <a:schemeClr val="tx1"/>
                </a:solidFill>
                <a:latin typeface="+mn-lt"/>
                <a:ea typeface="+mn-ea"/>
                <a:cs typeface="+mn-cs"/>
              </a:rPr>
              <a:t>Conclusions</a:t>
            </a:r>
            <a:r>
              <a:rPr lang="en-US" sz="1200" b="0" i="0" u="none" strike="noStrike" kern="1200" baseline="0" dirty="0" smtClean="0">
                <a:solidFill>
                  <a:schemeClr val="tx1"/>
                </a:solidFill>
                <a:latin typeface="+mn-lt"/>
                <a:ea typeface="+mn-ea"/>
                <a:cs typeface="+mn-cs"/>
              </a:rPr>
              <a:t>: This study showed no worsening in quality of life and a slight worsening</a:t>
            </a:r>
          </a:p>
          <a:p>
            <a:r>
              <a:rPr lang="en-US" sz="1200" b="0" i="0" u="none" strike="noStrike" kern="1200" baseline="0" dirty="0" smtClean="0">
                <a:solidFill>
                  <a:schemeClr val="tx1"/>
                </a:solidFill>
                <a:latin typeface="+mn-lt"/>
                <a:ea typeface="+mn-ea"/>
                <a:cs typeface="+mn-cs"/>
              </a:rPr>
              <a:t>in pelvic pain during ART regardless of endometriosis status.</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44</a:t>
            </a:fld>
            <a:endParaRPr lang="tr-TR"/>
          </a:p>
        </p:txBody>
      </p:sp>
    </p:spTree>
    <p:extLst>
      <p:ext uri="{BB962C8B-B14F-4D97-AF65-F5344CB8AC3E}">
        <p14:creationId xmlns:p14="http://schemas.microsoft.com/office/powerpoint/2010/main" val="36462675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 xmlns:ma14="http://schemas.microsoft.com/office/mac/drawingml/2011/main" val="1"/>
            </a:ext>
          </a:extLst>
        </p:spPr>
        <p:txBody>
          <a:bodyPr/>
          <a:lstStyle>
            <a:lvl1pPr eaLnBrk="0" hangingPunct="0">
              <a:defRPr sz="1600">
                <a:solidFill>
                  <a:schemeClr val="tx1"/>
                </a:solidFill>
                <a:latin typeface="Tahoma" pitchFamily="34" charset="0"/>
                <a:ea typeface="MS PGothic" pitchFamily="34" charset="-128"/>
              </a:defRPr>
            </a:lvl1pPr>
            <a:lvl2pPr marL="742950" indent="-285750" eaLnBrk="0" hangingPunct="0">
              <a:defRPr sz="1600">
                <a:solidFill>
                  <a:schemeClr val="tx1"/>
                </a:solidFill>
                <a:latin typeface="Tahoma" pitchFamily="34" charset="0"/>
                <a:ea typeface="MS PGothic" pitchFamily="34" charset="-128"/>
              </a:defRPr>
            </a:lvl2pPr>
            <a:lvl3pPr marL="1143000" indent="-228600" eaLnBrk="0" hangingPunct="0">
              <a:defRPr sz="1600">
                <a:solidFill>
                  <a:schemeClr val="tx1"/>
                </a:solidFill>
                <a:latin typeface="Tahoma" pitchFamily="34" charset="0"/>
                <a:ea typeface="MS PGothic" pitchFamily="34" charset="-128"/>
              </a:defRPr>
            </a:lvl3pPr>
            <a:lvl4pPr marL="1600200" indent="-228600" eaLnBrk="0" hangingPunct="0">
              <a:defRPr sz="1600">
                <a:solidFill>
                  <a:schemeClr val="tx1"/>
                </a:solidFill>
                <a:latin typeface="Tahoma" pitchFamily="34" charset="0"/>
                <a:ea typeface="MS PGothic" pitchFamily="34" charset="-128"/>
              </a:defRPr>
            </a:lvl4pPr>
            <a:lvl5pPr marL="2057400" indent="-228600" eaLnBrk="0" hangingPunct="0">
              <a:defRPr sz="1600">
                <a:solidFill>
                  <a:schemeClr val="tx1"/>
                </a:solidFill>
                <a:latin typeface="Tahoma" pitchFamily="34" charset="0"/>
                <a:ea typeface="MS PGothic" pitchFamily="34" charset="-128"/>
              </a:defRPr>
            </a:lvl5pPr>
            <a:lvl6pPr marL="2514600" indent="-228600" eaLnBrk="0" fontAlgn="base" hangingPunct="0">
              <a:spcBef>
                <a:spcPct val="0"/>
              </a:spcBef>
              <a:spcAft>
                <a:spcPct val="0"/>
              </a:spcAft>
              <a:defRPr sz="1600">
                <a:solidFill>
                  <a:schemeClr val="tx1"/>
                </a:solidFill>
                <a:latin typeface="Tahoma" pitchFamily="34" charset="0"/>
                <a:ea typeface="MS PGothic" pitchFamily="34" charset="-128"/>
              </a:defRPr>
            </a:lvl6pPr>
            <a:lvl7pPr marL="2971800" indent="-228600" eaLnBrk="0" fontAlgn="base" hangingPunct="0">
              <a:spcBef>
                <a:spcPct val="0"/>
              </a:spcBef>
              <a:spcAft>
                <a:spcPct val="0"/>
              </a:spcAft>
              <a:defRPr sz="1600">
                <a:solidFill>
                  <a:schemeClr val="tx1"/>
                </a:solidFill>
                <a:latin typeface="Tahoma" pitchFamily="34" charset="0"/>
                <a:ea typeface="MS PGothic" pitchFamily="34" charset="-128"/>
              </a:defRPr>
            </a:lvl7pPr>
            <a:lvl8pPr marL="3429000" indent="-228600" eaLnBrk="0" fontAlgn="base" hangingPunct="0">
              <a:spcBef>
                <a:spcPct val="0"/>
              </a:spcBef>
              <a:spcAft>
                <a:spcPct val="0"/>
              </a:spcAft>
              <a:defRPr sz="1600">
                <a:solidFill>
                  <a:schemeClr val="tx1"/>
                </a:solidFill>
                <a:latin typeface="Tahoma" pitchFamily="34" charset="0"/>
                <a:ea typeface="MS PGothic" pitchFamily="34" charset="-128"/>
              </a:defRPr>
            </a:lvl8pPr>
            <a:lvl9pPr marL="3886200" indent="-228600" eaLnBrk="0" fontAlgn="base" hangingPunct="0">
              <a:spcBef>
                <a:spcPct val="0"/>
              </a:spcBef>
              <a:spcAft>
                <a:spcPct val="0"/>
              </a:spcAft>
              <a:defRPr sz="1600">
                <a:solidFill>
                  <a:schemeClr val="tx1"/>
                </a:solidFill>
                <a:latin typeface="Tahoma" pitchFamily="34" charset="0"/>
                <a:ea typeface="MS PGothic" pitchFamily="34" charset="-128"/>
              </a:defRPr>
            </a:lvl9pPr>
          </a:lstStyle>
          <a:p>
            <a:fld id="{5DC25F5D-292E-4418-B932-B08689AB1F29}" type="slidenum">
              <a:rPr lang="en-US" altLang="en-US" sz="1200">
                <a:latin typeface="Times New Roman" pitchFamily="18" charset="0"/>
              </a:rPr>
              <a:pPr/>
              <a:t>46</a:t>
            </a:fld>
            <a:endParaRPr lang="en-US" altLang="en-US" sz="1200">
              <a:latin typeface="Times New Roman" pitchFamily="18" charset="0"/>
            </a:endParaRPr>
          </a:p>
        </p:txBody>
      </p:sp>
      <p:sp>
        <p:nvSpPr>
          <p:cNvPr id="401410"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01411" name="Rectangle 3"/>
          <p:cNvSpPr>
            <a:spLocks noGrp="1" noChangeArrowheads="1"/>
          </p:cNvSpPr>
          <p:nvPr>
            <p:ph type="body" idx="1"/>
          </p:nvPr>
        </p:nvSpPr>
        <p:spPr>
          <a:xfrm>
            <a:off x="685800" y="4343400"/>
            <a:ext cx="5486400" cy="4114800"/>
          </a:xfrm>
        </p:spPr>
        <p:txBody>
          <a:bodyPr/>
          <a:lstStyle/>
          <a:p>
            <a:pPr eaLnBrk="1" hangingPunct="1">
              <a:defRPr/>
            </a:pPr>
            <a:endParaRPr lang="tr-TR" smtClean="0">
              <a:ea typeface="ＭＳ Ｐゴシック" charset="0"/>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b="0" i="0" u="none" strike="noStrike" kern="1200" baseline="0" dirty="0" smtClean="0">
                <a:solidFill>
                  <a:schemeClr val="tx1"/>
                </a:solidFill>
                <a:latin typeface="+mn-lt"/>
                <a:ea typeface="+mn-ea"/>
                <a:cs typeface="+mn-cs"/>
              </a:rPr>
              <a:t>Fig. 6 | </a:t>
            </a:r>
            <a:r>
              <a:rPr lang="en-US" sz="1200" b="1" i="0" u="none" strike="noStrike" kern="1200" baseline="0" dirty="0" smtClean="0">
                <a:solidFill>
                  <a:schemeClr val="tx1"/>
                </a:solidFill>
                <a:latin typeface="+mn-lt"/>
                <a:ea typeface="+mn-ea"/>
                <a:cs typeface="+mn-cs"/>
              </a:rPr>
              <a:t>Simplified algorithm for management of endometriosis-associated infertility.</a:t>
            </a:r>
          </a:p>
          <a:p>
            <a:r>
              <a:rPr lang="en-US" sz="1200" b="0" i="0" u="none" strike="noStrike" kern="1200" baseline="0" dirty="0" smtClean="0">
                <a:solidFill>
                  <a:schemeClr val="tx1"/>
                </a:solidFill>
                <a:latin typeface="+mn-lt"/>
                <a:ea typeface="+mn-ea"/>
                <a:cs typeface="+mn-cs"/>
              </a:rPr>
              <a:t>According to guidelines of the American Society for Reproductive Medicine and the</a:t>
            </a:r>
          </a:p>
          <a:p>
            <a:r>
              <a:rPr lang="en-US" sz="1200" b="0" i="0" u="none" strike="noStrike" kern="1200" baseline="0" dirty="0" smtClean="0">
                <a:solidFill>
                  <a:schemeClr val="tx1"/>
                </a:solidFill>
                <a:latin typeface="+mn-lt"/>
                <a:ea typeface="+mn-ea"/>
                <a:cs typeface="+mn-cs"/>
              </a:rPr>
              <a:t>European Society of Human Reproduction and Embryology163,184,194, ovarian reserve, tubal</a:t>
            </a:r>
          </a:p>
          <a:p>
            <a:r>
              <a:rPr lang="en-US" sz="1200" b="0" i="0" u="none" strike="noStrike" kern="1200" baseline="0" dirty="0" smtClean="0">
                <a:solidFill>
                  <a:schemeClr val="tx1"/>
                </a:solidFill>
                <a:latin typeface="+mn-lt"/>
                <a:ea typeface="+mn-ea"/>
                <a:cs typeface="+mn-cs"/>
              </a:rPr>
              <a:t>function (by </a:t>
            </a:r>
            <a:r>
              <a:rPr lang="en-US" sz="1200" b="0" i="0" u="none" strike="noStrike" kern="1200" baseline="0" dirty="0" err="1" smtClean="0">
                <a:solidFill>
                  <a:schemeClr val="tx1"/>
                </a:solidFill>
                <a:latin typeface="+mn-lt"/>
                <a:ea typeface="+mn-ea"/>
                <a:cs typeface="+mn-cs"/>
              </a:rPr>
              <a:t>hysterosalpingography</a:t>
            </a:r>
            <a:r>
              <a:rPr lang="en-US" sz="1200" b="0" i="0" u="none" strike="noStrike" kern="1200" baseline="0" dirty="0" smtClean="0">
                <a:solidFill>
                  <a:schemeClr val="tx1"/>
                </a:solidFill>
                <a:latin typeface="+mn-lt"/>
                <a:ea typeface="+mn-ea"/>
                <a:cs typeface="+mn-cs"/>
              </a:rPr>
              <a:t> or </a:t>
            </a:r>
            <a:r>
              <a:rPr lang="en-US" sz="1200" b="0" i="0" u="none" strike="noStrike" kern="1200" baseline="0" dirty="0" err="1" smtClean="0">
                <a:solidFill>
                  <a:schemeClr val="tx1"/>
                </a:solidFill>
                <a:latin typeface="+mn-lt"/>
                <a:ea typeface="+mn-ea"/>
                <a:cs typeface="+mn-cs"/>
              </a:rPr>
              <a:t>hysterosalpingo</a:t>
            </a:r>
            <a:r>
              <a:rPr lang="en-US" sz="1200" b="0" i="0" u="none" strike="noStrike" kern="1200" baseline="0" dirty="0" smtClean="0">
                <a:solidFill>
                  <a:schemeClr val="tx1"/>
                </a:solidFill>
                <a:latin typeface="+mn-lt"/>
                <a:ea typeface="+mn-ea"/>
                <a:cs typeface="+mn-cs"/>
              </a:rPr>
              <a:t> contrast sonography) and</a:t>
            </a:r>
          </a:p>
          <a:p>
            <a:r>
              <a:rPr lang="en-US" sz="1200" b="0" i="0" u="none" strike="noStrike" kern="1200" baseline="0" dirty="0" smtClean="0">
                <a:solidFill>
                  <a:schemeClr val="tx1"/>
                </a:solidFill>
                <a:latin typeface="+mn-lt"/>
                <a:ea typeface="+mn-ea"/>
                <a:cs typeface="+mn-cs"/>
              </a:rPr>
              <a:t>partner's semen should be first assessed in infertile women with suspected</a:t>
            </a:r>
          </a:p>
          <a:p>
            <a:r>
              <a:rPr lang="en-US" sz="1200" b="0" i="0" u="none" strike="noStrike" kern="1200" baseline="0" dirty="0" smtClean="0">
                <a:solidFill>
                  <a:schemeClr val="tx1"/>
                </a:solidFill>
                <a:latin typeface="+mn-lt"/>
                <a:ea typeface="+mn-ea"/>
                <a:cs typeface="+mn-cs"/>
              </a:rPr>
              <a:t>endometriosis. If all findings are normal and the woman is young, natural conception is</a:t>
            </a:r>
          </a:p>
          <a:p>
            <a:r>
              <a:rPr lang="en-US" sz="1200" b="0" i="0" u="none" strike="noStrike" kern="1200" baseline="0" dirty="0" smtClean="0">
                <a:solidFill>
                  <a:schemeClr val="tx1"/>
                </a:solidFill>
                <a:latin typeface="+mn-lt"/>
                <a:ea typeface="+mn-ea"/>
                <a:cs typeface="+mn-cs"/>
              </a:rPr>
              <a:t>possible and expectant management (watchful waiting) or superovulation/intrauterine</a:t>
            </a:r>
          </a:p>
          <a:p>
            <a:r>
              <a:rPr lang="en-US" sz="1200" b="0" i="0" u="none" strike="noStrike" kern="1200" baseline="0" dirty="0" smtClean="0">
                <a:solidFill>
                  <a:schemeClr val="tx1"/>
                </a:solidFill>
                <a:latin typeface="+mn-lt"/>
                <a:ea typeface="+mn-ea"/>
                <a:cs typeface="+mn-cs"/>
              </a:rPr>
              <a:t>insemination (SO/IUI) is recommended. Note that the UK National Institute for Health</a:t>
            </a:r>
          </a:p>
          <a:p>
            <a:r>
              <a:rPr lang="en-US" sz="1200" b="0" i="0" u="none" strike="noStrike" kern="1200" baseline="0" dirty="0" smtClean="0">
                <a:solidFill>
                  <a:schemeClr val="tx1"/>
                </a:solidFill>
                <a:latin typeface="+mn-lt"/>
                <a:ea typeface="+mn-ea"/>
                <a:cs typeface="+mn-cs"/>
              </a:rPr>
              <a:t>and Care Excellence (NICE) guideline does not recommend the routine use of IUI193. If the</a:t>
            </a:r>
          </a:p>
          <a:p>
            <a:r>
              <a:rPr lang="en-US" sz="1200" b="0" i="0" u="none" strike="noStrike" kern="1200" baseline="0" dirty="0" smtClean="0">
                <a:solidFill>
                  <a:schemeClr val="tx1"/>
                </a:solidFill>
                <a:latin typeface="+mn-lt"/>
                <a:ea typeface="+mn-ea"/>
                <a:cs typeface="+mn-cs"/>
              </a:rPr>
              <a:t>patient is of advanced reproductive age, or at least one parameter (ovarian reserve, tubal</a:t>
            </a:r>
          </a:p>
          <a:p>
            <a:r>
              <a:rPr lang="en-US" sz="1200" b="0" i="0" u="none" strike="noStrike" kern="1200" baseline="0" dirty="0" smtClean="0">
                <a:solidFill>
                  <a:schemeClr val="tx1"/>
                </a:solidFill>
                <a:latin typeface="+mn-lt"/>
                <a:ea typeface="+mn-ea"/>
                <a:cs typeface="+mn-cs"/>
              </a:rPr>
              <a:t>function and partner's semen) is not normal, she should be scheduled for an assisted</a:t>
            </a:r>
          </a:p>
          <a:p>
            <a:r>
              <a:rPr lang="en-US" sz="1200" b="0" i="0" u="none" strike="noStrike" kern="1200" baseline="0" dirty="0" smtClean="0">
                <a:solidFill>
                  <a:schemeClr val="tx1"/>
                </a:solidFill>
                <a:latin typeface="+mn-lt"/>
                <a:ea typeface="+mn-ea"/>
                <a:cs typeface="+mn-cs"/>
              </a:rPr>
              <a:t>reproductive technique (ART) unless she has severe pain, a large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(that</a:t>
            </a:r>
          </a:p>
          <a:p>
            <a:r>
              <a:rPr lang="en-US" sz="1200" b="0" i="0" u="none" strike="noStrike" kern="1200" baseline="0" dirty="0" smtClean="0">
                <a:solidFill>
                  <a:schemeClr val="tx1"/>
                </a:solidFill>
                <a:latin typeface="+mn-lt"/>
                <a:ea typeface="+mn-ea"/>
                <a:cs typeface="+mn-cs"/>
              </a:rPr>
              <a:t>might cause rupture or limit the oocyte retrieval) or suspected malignancy.</a:t>
            </a:r>
          </a:p>
          <a:p>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can be detected and monitored by ultrasonography or MRI. Laparoscopy</a:t>
            </a:r>
          </a:p>
          <a:p>
            <a:r>
              <a:rPr lang="en-US" sz="1200" b="0" i="0" u="none" strike="noStrike" kern="1200" baseline="0" dirty="0" smtClean="0">
                <a:solidFill>
                  <a:schemeClr val="tx1"/>
                </a:solidFill>
                <a:latin typeface="+mn-lt"/>
                <a:ea typeface="+mn-ea"/>
                <a:cs typeface="+mn-cs"/>
              </a:rPr>
              <a:t>should be considered for patients in need of pain relief, cyst removal or histological</a:t>
            </a:r>
          </a:p>
          <a:p>
            <a:r>
              <a:rPr lang="en-US" sz="1200" b="0" i="0" u="none" strike="noStrike" kern="1200" baseline="0" dirty="0" smtClean="0">
                <a:solidFill>
                  <a:schemeClr val="tx1"/>
                </a:solidFill>
                <a:latin typeface="+mn-lt"/>
                <a:ea typeface="+mn-ea"/>
                <a:cs typeface="+mn-cs"/>
              </a:rPr>
              <a:t>diagnosis; however, adverse aspects of surgery (such as diminishing ovarian reserve)</a:t>
            </a:r>
          </a:p>
          <a:p>
            <a:r>
              <a:rPr lang="en-US" sz="1200" b="0" i="0" u="none" strike="noStrike" kern="1200" baseline="0" dirty="0" smtClean="0">
                <a:solidFill>
                  <a:schemeClr val="tx1"/>
                </a:solidFill>
                <a:latin typeface="+mn-lt"/>
                <a:ea typeface="+mn-ea"/>
                <a:cs typeface="+mn-cs"/>
              </a:rPr>
              <a:t>should be taken into account. Patients who failed to achieve natural conception after</a:t>
            </a:r>
          </a:p>
          <a:p>
            <a:r>
              <a:rPr lang="en-US" sz="1200" b="0" i="0" u="none" strike="noStrike" kern="1200" baseline="0" dirty="0" smtClean="0">
                <a:solidFill>
                  <a:schemeClr val="tx1"/>
                </a:solidFill>
                <a:latin typeface="+mn-lt"/>
                <a:ea typeface="+mn-ea"/>
                <a:cs typeface="+mn-cs"/>
              </a:rPr>
              <a:t>expectant management or SO/IUI for &gt;6–12 months are also advised to receive ART.</a:t>
            </a:r>
          </a:p>
          <a:p>
            <a:r>
              <a:rPr lang="en-US" sz="1200" b="0" i="0" u="none" strike="noStrike" kern="1200" baseline="0" dirty="0" smtClean="0">
                <a:solidFill>
                  <a:schemeClr val="tx1"/>
                </a:solidFill>
                <a:latin typeface="+mn-lt"/>
                <a:ea typeface="+mn-ea"/>
                <a:cs typeface="+mn-cs"/>
              </a:rPr>
              <a:t>Prolonged hormonal downregulation before ART seems to benefit ART outcomes. As for</a:t>
            </a:r>
          </a:p>
          <a:p>
            <a:r>
              <a:rPr lang="en-US" sz="1200" b="0" i="0" u="none" strike="noStrike" kern="1200" baseline="0" dirty="0" smtClean="0">
                <a:solidFill>
                  <a:schemeClr val="tx1"/>
                </a:solidFill>
                <a:latin typeface="+mn-lt"/>
                <a:ea typeface="+mn-ea"/>
                <a:cs typeface="+mn-cs"/>
              </a:rPr>
              <a:t>all clinical guidelines, individual treatment decisions should always be made based on</a:t>
            </a:r>
          </a:p>
          <a:p>
            <a:r>
              <a:rPr lang="en-US" sz="1200" b="0" i="0" u="none" strike="noStrike" kern="1200" baseline="0" dirty="0" smtClean="0">
                <a:solidFill>
                  <a:schemeClr val="tx1"/>
                </a:solidFill>
                <a:latin typeface="+mn-lt"/>
                <a:ea typeface="+mn-ea"/>
                <a:cs typeface="+mn-cs"/>
              </a:rPr>
              <a:t>the patient’s characteristics and desired outcomes.</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47</a:t>
            </a:fld>
            <a:endParaRPr lang="tr-TR"/>
          </a:p>
        </p:txBody>
      </p:sp>
    </p:spTree>
    <p:extLst>
      <p:ext uri="{BB962C8B-B14F-4D97-AF65-F5344CB8AC3E}">
        <p14:creationId xmlns:p14="http://schemas.microsoft.com/office/powerpoint/2010/main" val="14933185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b="1" dirty="0" smtClean="0"/>
              <a:t>DİE fertiliteyi etkiler mi ?</a:t>
            </a:r>
          </a:p>
          <a:p>
            <a:r>
              <a:rPr lang="tr-TR" b="1" dirty="0" smtClean="0"/>
              <a:t>Cerrahi spontan gebelik  şansını arttırıyor mu ?</a:t>
            </a:r>
          </a:p>
          <a:p>
            <a:r>
              <a:rPr lang="tr-TR" b="1" dirty="0" smtClean="0"/>
              <a:t>IVF öncesi  yapılan cerrahi  gebelik şansinı arttırıyor mu  ? </a:t>
            </a:r>
          </a:p>
          <a:p>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50</a:t>
            </a:fld>
            <a:endParaRPr lang="tr-TR"/>
          </a:p>
        </p:txBody>
      </p:sp>
    </p:spTree>
    <p:extLst>
      <p:ext uri="{BB962C8B-B14F-4D97-AF65-F5344CB8AC3E}">
        <p14:creationId xmlns:p14="http://schemas.microsoft.com/office/powerpoint/2010/main" val="601751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0" i="0" u="none" strike="noStrike" kern="1200" baseline="0" dirty="0" smtClean="0">
                <a:solidFill>
                  <a:schemeClr val="tx1"/>
                </a:solidFill>
                <a:latin typeface="+mn-lt"/>
                <a:ea typeface="+mn-ea"/>
                <a:cs typeface="+mn-cs"/>
              </a:rPr>
              <a:t>Aim: To determine the efficacious treatment for infertile couples, we assessed the impact of infertility factors</a:t>
            </a:r>
          </a:p>
          <a:p>
            <a:r>
              <a:rPr lang="en-US" sz="1200" b="0" i="0" u="none" strike="noStrike" kern="1200" baseline="0" dirty="0" smtClean="0">
                <a:solidFill>
                  <a:schemeClr val="tx1"/>
                </a:solidFill>
                <a:latin typeface="+mn-lt"/>
                <a:ea typeface="+mn-ea"/>
                <a:cs typeface="+mn-cs"/>
              </a:rPr>
              <a:t>including endometriosis on assisted reproductive technology (ART) and non-ART treatment, and the effect</a:t>
            </a:r>
          </a:p>
          <a:p>
            <a:r>
              <a:rPr lang="en-US" sz="1200" b="0" i="0" u="none" strike="noStrike" kern="1200" baseline="0" dirty="0" smtClean="0">
                <a:solidFill>
                  <a:schemeClr val="tx1"/>
                </a:solidFill>
                <a:latin typeface="+mn-lt"/>
                <a:ea typeface="+mn-ea"/>
                <a:cs typeface="+mn-cs"/>
              </a:rPr>
              <a:t>of age in infertility treatment outcomes was also investigated.</a:t>
            </a:r>
          </a:p>
          <a:p>
            <a:r>
              <a:rPr lang="en-US" sz="1200" b="0" i="0" u="none" strike="noStrike" kern="1200" baseline="0" dirty="0" smtClean="0">
                <a:solidFill>
                  <a:schemeClr val="tx1"/>
                </a:solidFill>
                <a:latin typeface="+mn-lt"/>
                <a:ea typeface="+mn-ea"/>
                <a:cs typeface="+mn-cs"/>
              </a:rPr>
              <a:t>Methods: The medical records of 1864 females, infertile patients from January 2000 to December 2015 at</a:t>
            </a:r>
          </a:p>
          <a:p>
            <a:r>
              <a:rPr lang="en-US" sz="1200" b="0" i="0" u="none" strike="noStrike" kern="1200" baseline="0" dirty="0" smtClean="0">
                <a:solidFill>
                  <a:schemeClr val="tx1"/>
                </a:solidFill>
                <a:latin typeface="+mn-lt"/>
                <a:ea typeface="+mn-ea"/>
                <a:cs typeface="+mn-cs"/>
              </a:rPr>
              <a:t>our hospital, were retrospectively reviewed under the approval of the Institutional Review Board. We</a:t>
            </a:r>
          </a:p>
          <a:p>
            <a:r>
              <a:rPr lang="en-US" sz="1200" b="0" i="0" u="none" strike="noStrike" kern="1200" baseline="0" dirty="0" smtClean="0">
                <a:solidFill>
                  <a:schemeClr val="tx1"/>
                </a:solidFill>
                <a:latin typeface="+mn-lt"/>
                <a:ea typeface="+mn-ea"/>
                <a:cs typeface="+mn-cs"/>
              </a:rPr>
              <a:t>extracted 10 representative factors and calculated the cumulative live birth rate (CLBR) in these patients.</a:t>
            </a:r>
          </a:p>
          <a:p>
            <a:r>
              <a:rPr lang="en-US" sz="1200" b="0" i="0" u="none" strike="noStrike" kern="1200" baseline="0" dirty="0" smtClean="0">
                <a:solidFill>
                  <a:schemeClr val="tx1"/>
                </a:solidFill>
                <a:latin typeface="+mn-lt"/>
                <a:ea typeface="+mn-ea"/>
                <a:cs typeface="+mn-cs"/>
              </a:rPr>
              <a:t>Multivariate analysis of ART and non-ART treatment was performed to assess the impact of infertility factors,</a:t>
            </a:r>
          </a:p>
          <a:p>
            <a:r>
              <a:rPr lang="en-US" sz="1200" b="0" i="0" u="none" strike="noStrike" kern="1200" baseline="0" dirty="0" smtClean="0">
                <a:solidFill>
                  <a:schemeClr val="tx1"/>
                </a:solidFill>
                <a:latin typeface="+mn-lt"/>
                <a:ea typeface="+mn-ea"/>
                <a:cs typeface="+mn-cs"/>
              </a:rPr>
              <a:t>and the age-related decline in cumulative live birth rate was calculated by creating eight </a:t>
            </a:r>
            <a:r>
              <a:rPr lang="en-US" sz="1200" b="0" i="0" u="none" strike="noStrike" kern="1200" baseline="0" dirty="0" err="1" smtClean="0">
                <a:solidFill>
                  <a:schemeClr val="tx1"/>
                </a:solidFill>
                <a:latin typeface="+mn-lt"/>
                <a:ea typeface="+mn-ea"/>
                <a:cs typeface="+mn-cs"/>
              </a:rPr>
              <a:t>agestratified</a:t>
            </a:r>
            <a:endParaRPr lang="en-US" sz="1200" b="0" i="0" u="none" strike="noStrike" kern="1200" baseline="0" dirty="0" smtClean="0">
              <a:solidFill>
                <a:schemeClr val="tx1"/>
              </a:solidFill>
              <a:latin typeface="+mn-lt"/>
              <a:ea typeface="+mn-ea"/>
              <a:cs typeface="+mn-cs"/>
            </a:endParaRPr>
          </a:p>
          <a:p>
            <a:r>
              <a:rPr lang="tr-TR" sz="1200" b="0" i="0" u="none" strike="noStrike" kern="1200" baseline="0" dirty="0" smtClean="0">
                <a:solidFill>
                  <a:schemeClr val="tx1"/>
                </a:solidFill>
                <a:latin typeface="+mn-lt"/>
                <a:ea typeface="+mn-ea"/>
                <a:cs typeface="+mn-cs"/>
              </a:rPr>
              <a:t>subgroups.</a:t>
            </a:r>
          </a:p>
          <a:p>
            <a:r>
              <a:rPr lang="en-US" sz="1200" b="0" i="0" u="none" strike="noStrike" kern="1200" baseline="0" dirty="0" smtClean="0">
                <a:solidFill>
                  <a:schemeClr val="tx1"/>
                </a:solidFill>
                <a:latin typeface="+mn-lt"/>
                <a:ea typeface="+mn-ea"/>
                <a:cs typeface="+mn-cs"/>
              </a:rPr>
              <a:t>Results: In total, 21.9% and 49.4% of the patients conceived after being treated with non-ART and</a:t>
            </a:r>
          </a:p>
          <a:p>
            <a:r>
              <a:rPr lang="en-US" sz="1200" b="0" i="0" u="none" strike="noStrike" kern="1200" baseline="0" dirty="0" smtClean="0">
                <a:solidFill>
                  <a:schemeClr val="tx1"/>
                </a:solidFill>
                <a:latin typeface="+mn-lt"/>
                <a:ea typeface="+mn-ea"/>
                <a:cs typeface="+mn-cs"/>
              </a:rPr>
              <a:t>ART, respectively. Multivariate analysis revealed that age &gt; 35, advanced endometriosis defined by the</a:t>
            </a:r>
          </a:p>
          <a:p>
            <a:r>
              <a:rPr lang="en-US" sz="1200" b="0" i="0" u="none" strike="noStrike" kern="1200" baseline="0" dirty="0" smtClean="0">
                <a:solidFill>
                  <a:schemeClr val="tx1"/>
                </a:solidFill>
                <a:latin typeface="+mn-lt"/>
                <a:ea typeface="+mn-ea"/>
                <a:cs typeface="+mn-cs"/>
              </a:rPr>
              <a:t>revised American Society for Reproductive Medicine classification system stages III to IV, and the past</a:t>
            </a:r>
          </a:p>
          <a:p>
            <a:r>
              <a:rPr lang="en-US" sz="1200" b="0" i="0" u="none" strike="noStrike" kern="1200" baseline="0" dirty="0" smtClean="0">
                <a:solidFill>
                  <a:schemeClr val="tx1"/>
                </a:solidFill>
                <a:latin typeface="+mn-lt"/>
                <a:ea typeface="+mn-ea"/>
                <a:cs typeface="+mn-cs"/>
              </a:rPr>
              <a:t>history or current presence of uterine fibroid had significantly negative impact on the outcome of non-</a:t>
            </a:r>
          </a:p>
          <a:p>
            <a:r>
              <a:rPr lang="en-US" sz="1200" b="0" i="0" u="none" strike="noStrike" kern="1200" baseline="0" dirty="0" smtClean="0">
                <a:solidFill>
                  <a:schemeClr val="tx1"/>
                </a:solidFill>
                <a:latin typeface="+mn-lt"/>
                <a:ea typeface="+mn-ea"/>
                <a:cs typeface="+mn-cs"/>
              </a:rPr>
              <a:t>ART. Age stratification revealed that advanced endometriosis adversely affected the outcome of non-</a:t>
            </a:r>
          </a:p>
          <a:p>
            <a:r>
              <a:rPr lang="en-US" sz="1200" b="0" i="0" u="none" strike="noStrike" kern="1200" baseline="0" dirty="0" smtClean="0">
                <a:solidFill>
                  <a:schemeClr val="tx1"/>
                </a:solidFill>
                <a:latin typeface="+mn-lt"/>
                <a:ea typeface="+mn-ea"/>
                <a:cs typeface="+mn-cs"/>
              </a:rPr>
              <a:t>ART, especially for patients in their 30s. Assisted reproductive technology treatment for patients with</a:t>
            </a:r>
          </a:p>
          <a:p>
            <a:r>
              <a:rPr lang="en-US" sz="1200" b="0" i="0" u="none" strike="noStrike" kern="1200" baseline="0" dirty="0" smtClean="0">
                <a:solidFill>
                  <a:schemeClr val="tx1"/>
                </a:solidFill>
                <a:latin typeface="+mn-lt"/>
                <a:ea typeface="+mn-ea"/>
                <a:cs typeface="+mn-cs"/>
              </a:rPr>
              <a:t>advanced endometriosis was shown to be efficacious because the negative impact had been</a:t>
            </a:r>
          </a:p>
          <a:p>
            <a:r>
              <a:rPr lang="tr-TR" sz="1200" b="0" i="0" u="none" strike="noStrike" kern="1200" baseline="0" dirty="0" smtClean="0">
                <a:solidFill>
                  <a:schemeClr val="tx1"/>
                </a:solidFill>
                <a:latin typeface="+mn-lt"/>
                <a:ea typeface="+mn-ea"/>
                <a:cs typeface="+mn-cs"/>
              </a:rPr>
              <a:t>diminished.</a:t>
            </a:r>
          </a:p>
          <a:p>
            <a:r>
              <a:rPr lang="en-US" sz="1200" b="0" i="0" u="none" strike="noStrike" kern="1200" baseline="0" dirty="0" smtClean="0">
                <a:solidFill>
                  <a:schemeClr val="tx1"/>
                </a:solidFill>
                <a:latin typeface="+mn-lt"/>
                <a:ea typeface="+mn-ea"/>
                <a:cs typeface="+mn-cs"/>
              </a:rPr>
              <a:t>Conclusion: Considering that non-ART treatment had limited role in patients with advanced endometriosis,</a:t>
            </a:r>
          </a:p>
          <a:p>
            <a:r>
              <a:rPr lang="en-US" sz="1200" b="0" i="0" u="none" strike="noStrike" kern="1200" baseline="0" dirty="0" smtClean="0">
                <a:solidFill>
                  <a:schemeClr val="tx1"/>
                </a:solidFill>
                <a:latin typeface="+mn-lt"/>
                <a:ea typeface="+mn-ea"/>
                <a:cs typeface="+mn-cs"/>
              </a:rPr>
              <a:t>prompt initiation of ART in these patients aged as young as 30 years can be recommended to achieve</a:t>
            </a:r>
          </a:p>
          <a:p>
            <a:r>
              <a:rPr lang="tr-TR" sz="1200" b="0" i="0" u="none" strike="noStrike" kern="1200" baseline="0" dirty="0" smtClean="0">
                <a:solidFill>
                  <a:schemeClr val="tx1"/>
                </a:solidFill>
                <a:latin typeface="+mn-lt"/>
                <a:ea typeface="+mn-ea"/>
                <a:cs typeface="+mn-cs"/>
              </a:rPr>
              <a:t>conception.</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9</a:t>
            </a:fld>
            <a:endParaRPr lang="tr-TR"/>
          </a:p>
        </p:txBody>
      </p:sp>
    </p:spTree>
    <p:extLst>
      <p:ext uri="{BB962C8B-B14F-4D97-AF65-F5344CB8AC3E}">
        <p14:creationId xmlns:p14="http://schemas.microsoft.com/office/powerpoint/2010/main" val="20161622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tr-TR" sz="1200" b="0" i="0" u="none" strike="noStrike" kern="1200" baseline="0" dirty="0" smtClean="0">
                <a:solidFill>
                  <a:schemeClr val="tx1"/>
                </a:solidFill>
                <a:latin typeface="+mn-lt"/>
                <a:ea typeface="+mn-ea"/>
                <a:cs typeface="+mn-cs"/>
              </a:rPr>
              <a:t>Acta Obstet</a:t>
            </a:r>
          </a:p>
          <a:p>
            <a:r>
              <a:rPr lang="tr-TR" sz="1200" b="0" i="0" u="none" strike="noStrike" kern="1200" baseline="0" dirty="0" smtClean="0">
                <a:solidFill>
                  <a:schemeClr val="tx1"/>
                </a:solidFill>
                <a:latin typeface="+mn-lt"/>
                <a:ea typeface="+mn-ea"/>
                <a:cs typeface="+mn-cs"/>
              </a:rPr>
              <a:t>Gynecol Scand 2017; 96:688–693.</a:t>
            </a:r>
          </a:p>
          <a:p>
            <a:r>
              <a:rPr lang="en-US" sz="1200" b="0" i="0" u="none" strike="noStrike" kern="1200" baseline="0" dirty="0" smtClean="0">
                <a:solidFill>
                  <a:schemeClr val="tx1"/>
                </a:solidFill>
                <a:latin typeface="+mn-lt"/>
                <a:ea typeface="+mn-ea"/>
                <a:cs typeface="+mn-cs"/>
              </a:rPr>
              <a:t>Introduction. Reduced fertility is a major concern in women with</a:t>
            </a:r>
          </a:p>
          <a:p>
            <a:r>
              <a:rPr lang="en-US" sz="1200" b="0" i="0" u="none" strike="noStrike" kern="1200" baseline="0" dirty="0" smtClean="0">
                <a:solidFill>
                  <a:schemeClr val="tx1"/>
                </a:solidFill>
                <a:latin typeface="+mn-lt"/>
                <a:ea typeface="+mn-ea"/>
                <a:cs typeface="+mn-cs"/>
              </a:rPr>
              <a:t>endometriosis. The influence of surgery of deep infiltrating endometriosis</a:t>
            </a:r>
          </a:p>
          <a:p>
            <a:r>
              <a:rPr lang="en-US" sz="1200" b="0" i="0" u="none" strike="noStrike" kern="1200" baseline="0" dirty="0" smtClean="0">
                <a:solidFill>
                  <a:schemeClr val="tx1"/>
                </a:solidFill>
                <a:latin typeface="+mn-lt"/>
                <a:ea typeface="+mn-ea"/>
                <a:cs typeface="+mn-cs"/>
              </a:rPr>
              <a:t>(DIE) affecting the bowel wall on fertility is controversial and the literature on</a:t>
            </a:r>
          </a:p>
          <a:p>
            <a:r>
              <a:rPr lang="en-US" sz="1200" b="0" i="0" u="none" strike="noStrike" kern="1200" baseline="0" dirty="0" smtClean="0">
                <a:solidFill>
                  <a:schemeClr val="tx1"/>
                </a:solidFill>
                <a:latin typeface="+mn-lt"/>
                <a:ea typeface="+mn-ea"/>
                <a:cs typeface="+mn-cs"/>
              </a:rPr>
              <a:t>this field is heterogeneous. In this review we addressed whether surgery for</a:t>
            </a:r>
          </a:p>
          <a:p>
            <a:r>
              <a:rPr lang="en-US" sz="1200" b="0" i="0" u="none" strike="noStrike" kern="1200" baseline="0" dirty="0" smtClean="0">
                <a:solidFill>
                  <a:schemeClr val="tx1"/>
                </a:solidFill>
                <a:latin typeface="+mn-lt"/>
                <a:ea typeface="+mn-ea"/>
                <a:cs typeface="+mn-cs"/>
              </a:rPr>
              <a:t>bowel DIE improves the spontaneous pregnancy rate, and the results of</a:t>
            </a:r>
          </a:p>
          <a:p>
            <a:r>
              <a:rPr lang="en-US" sz="1200" b="0" i="0" u="none" strike="noStrike" kern="1200" baseline="0" dirty="0" smtClean="0">
                <a:solidFill>
                  <a:schemeClr val="tx1"/>
                </a:solidFill>
                <a:latin typeface="+mn-lt"/>
                <a:ea typeface="+mn-ea"/>
                <a:cs typeface="+mn-cs"/>
              </a:rPr>
              <a:t>in vitro fertilization (IVF), and the potential risk of such surgery. Material and</a:t>
            </a:r>
          </a:p>
          <a:p>
            <a:r>
              <a:rPr lang="en-US" sz="1200" b="0" i="0" u="none" strike="noStrike" kern="1200" baseline="0" dirty="0" smtClean="0">
                <a:solidFill>
                  <a:schemeClr val="tx1"/>
                </a:solidFill>
                <a:latin typeface="+mn-lt"/>
                <a:ea typeface="+mn-ea"/>
                <a:cs typeface="+mn-cs"/>
              </a:rPr>
              <a:t>methods. We conducted a literature search including the terms “deep”, “deep</a:t>
            </a:r>
          </a:p>
          <a:p>
            <a:r>
              <a:rPr lang="en-US" sz="1200" b="0" i="0" u="none" strike="noStrike" kern="1200" baseline="0" dirty="0" smtClean="0">
                <a:solidFill>
                  <a:schemeClr val="tx1"/>
                </a:solidFill>
                <a:latin typeface="+mn-lt"/>
                <a:ea typeface="+mn-ea"/>
                <a:cs typeface="+mn-cs"/>
              </a:rPr>
              <a:t>infiltrating”, “bowel”, rectovaginal”, “endometriosis”, “fertility”, “infertility”</a:t>
            </a:r>
          </a:p>
          <a:p>
            <a:r>
              <a:rPr lang="en-US" sz="1200" b="0" i="0" u="none" strike="noStrike" kern="1200" baseline="0" dirty="0" smtClean="0">
                <a:solidFill>
                  <a:schemeClr val="tx1"/>
                </a:solidFill>
                <a:latin typeface="+mn-lt"/>
                <a:ea typeface="+mn-ea"/>
                <a:cs typeface="+mn-cs"/>
              </a:rPr>
              <a:t>and “IVF” in PubMed. Results. No randomized controlled studies were found.</a:t>
            </a:r>
          </a:p>
          <a:p>
            <a:r>
              <a:rPr lang="en-US" sz="1200" b="0" i="0" u="none" strike="noStrike" kern="1200" baseline="0" dirty="0" smtClean="0">
                <a:solidFill>
                  <a:schemeClr val="tx1"/>
                </a:solidFill>
                <a:latin typeface="+mn-lt"/>
                <a:ea typeface="+mn-ea"/>
                <a:cs typeface="+mn-cs"/>
              </a:rPr>
              <a:t>Other publications of relevance included four retrospective and three</a:t>
            </a:r>
          </a:p>
          <a:p>
            <a:r>
              <a:rPr lang="en-US" sz="1200" b="0" i="0" u="none" strike="noStrike" kern="1200" baseline="0" dirty="0" smtClean="0">
                <a:solidFill>
                  <a:schemeClr val="tx1"/>
                </a:solidFill>
                <a:latin typeface="+mn-lt"/>
                <a:ea typeface="+mn-ea"/>
                <a:cs typeface="+mn-cs"/>
              </a:rPr>
              <a:t>prospective observational studies. Moreover, one retrospective study compared</a:t>
            </a:r>
          </a:p>
          <a:p>
            <a:r>
              <a:rPr lang="en-US" sz="1200" b="0" i="0" u="none" strike="noStrike" kern="1200" baseline="0" dirty="0" smtClean="0">
                <a:solidFill>
                  <a:schemeClr val="tx1"/>
                </a:solidFill>
                <a:latin typeface="+mn-lt"/>
                <a:ea typeface="+mn-ea"/>
                <a:cs typeface="+mn-cs"/>
              </a:rPr>
              <a:t>results of IVF treatment with or without previous surgery for bowel DIE. All</a:t>
            </a:r>
          </a:p>
          <a:p>
            <a:r>
              <a:rPr lang="en-US" sz="1200" b="0" i="0" u="none" strike="noStrike" kern="1200" baseline="0" dirty="0" smtClean="0">
                <a:solidFill>
                  <a:schemeClr val="tx1"/>
                </a:solidFill>
                <a:latin typeface="+mn-lt"/>
                <a:ea typeface="+mn-ea"/>
                <a:cs typeface="+mn-cs"/>
              </a:rPr>
              <a:t>studies reported detailed data on surgical complications. The poor data quality</a:t>
            </a:r>
          </a:p>
          <a:p>
            <a:r>
              <a:rPr lang="en-US" sz="1200" b="0" i="0" u="none" strike="noStrike" kern="1200" baseline="0" dirty="0" smtClean="0">
                <a:solidFill>
                  <a:schemeClr val="tx1"/>
                </a:solidFill>
                <a:latin typeface="+mn-lt"/>
                <a:ea typeface="+mn-ea"/>
                <a:cs typeface="+mn-cs"/>
              </a:rPr>
              <a:t>precluded firm conclusions. The results indicate, however, the possibility that</a:t>
            </a:r>
          </a:p>
          <a:p>
            <a:r>
              <a:rPr lang="en-US" sz="1200" b="0" i="0" u="none" strike="noStrike" kern="1200" baseline="0" dirty="0" smtClean="0">
                <a:solidFill>
                  <a:schemeClr val="tx1"/>
                </a:solidFill>
                <a:latin typeface="+mn-lt"/>
                <a:ea typeface="+mn-ea"/>
                <a:cs typeface="+mn-cs"/>
              </a:rPr>
              <a:t>surgery for bowel DIE may improve the spontaneous pregnancy rate, and</a:t>
            </a:r>
          </a:p>
          <a:p>
            <a:r>
              <a:rPr lang="en-US" sz="1200" b="0" i="0" u="none" strike="noStrike" kern="1200" baseline="0" dirty="0" smtClean="0">
                <a:solidFill>
                  <a:schemeClr val="tx1"/>
                </a:solidFill>
                <a:latin typeface="+mn-lt"/>
                <a:ea typeface="+mn-ea"/>
                <a:cs typeface="+mn-cs"/>
              </a:rPr>
              <a:t>positive effects on IVF outcome cannot be excluded. Such surgery will be</a:t>
            </a:r>
          </a:p>
          <a:p>
            <a:r>
              <a:rPr lang="en-US" sz="1200" b="0" i="0" u="none" strike="noStrike" kern="1200" baseline="0" dirty="0" smtClean="0">
                <a:solidFill>
                  <a:schemeClr val="tx1"/>
                </a:solidFill>
                <a:latin typeface="+mn-lt"/>
                <a:ea typeface="+mn-ea"/>
                <a:cs typeface="+mn-cs"/>
              </a:rPr>
              <a:t>associated with risk of major complications. Conclusion. The lack of proper</a:t>
            </a:r>
          </a:p>
          <a:p>
            <a:r>
              <a:rPr lang="en-US" sz="1200" b="0" i="0" u="none" strike="noStrike" kern="1200" baseline="0" dirty="0" smtClean="0">
                <a:solidFill>
                  <a:schemeClr val="tx1"/>
                </a:solidFill>
                <a:latin typeface="+mn-lt"/>
                <a:ea typeface="+mn-ea"/>
                <a:cs typeface="+mn-cs"/>
              </a:rPr>
              <a:t>data precludes conclusions on the potential role for bowel DIE surgery to</a:t>
            </a:r>
          </a:p>
          <a:p>
            <a:r>
              <a:rPr lang="en-US" sz="1200" b="0" i="0" u="none" strike="noStrike" kern="1200" baseline="0" dirty="0" smtClean="0">
                <a:solidFill>
                  <a:schemeClr val="tx1"/>
                </a:solidFill>
                <a:latin typeface="+mn-lt"/>
                <a:ea typeface="+mn-ea"/>
                <a:cs typeface="+mn-cs"/>
              </a:rPr>
              <a:t>improve the spontaneous pregnancy rate and results of IVF treatment. Positive</a:t>
            </a:r>
          </a:p>
          <a:p>
            <a:r>
              <a:rPr lang="en-US" sz="1200" b="0" i="0" u="none" strike="noStrike" kern="1200" baseline="0" dirty="0" smtClean="0">
                <a:solidFill>
                  <a:schemeClr val="tx1"/>
                </a:solidFill>
                <a:latin typeface="+mn-lt"/>
                <a:ea typeface="+mn-ea"/>
                <a:cs typeface="+mn-cs"/>
              </a:rPr>
              <a:t>effects cannot be excluded, but the definite risk of major complications must</a:t>
            </a:r>
          </a:p>
          <a:p>
            <a:r>
              <a:rPr lang="tr-TR" sz="1200" b="0" i="0" u="none" strike="noStrike" kern="1200" baseline="0" dirty="0" smtClean="0">
                <a:solidFill>
                  <a:schemeClr val="tx1"/>
                </a:solidFill>
                <a:latin typeface="+mn-lt"/>
                <a:ea typeface="+mn-ea"/>
                <a:cs typeface="+mn-cs"/>
              </a:rPr>
              <a:t>be taken into account.</a:t>
            </a:r>
          </a:p>
          <a:p>
            <a:r>
              <a:rPr lang="tr-TR" sz="1200" b="0" i="0" u="none" strike="noStrike" kern="1200" baseline="0" dirty="0" smtClean="0">
                <a:solidFill>
                  <a:schemeClr val="tx1"/>
                </a:solidFill>
                <a:latin typeface="+mn-lt"/>
                <a:ea typeface="+mn-ea"/>
                <a:cs typeface="+mn-cs"/>
              </a:rPr>
              <a:t>Abbreviations: DIE, deep infiltrating endometriosis</a:t>
            </a:r>
            <a:endParaRPr lang="tr-TR" dirty="0" smtClean="0"/>
          </a:p>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54</a:t>
            </a:fld>
            <a:endParaRPr lang="tr-TR"/>
          </a:p>
        </p:txBody>
      </p:sp>
    </p:spTree>
    <p:extLst>
      <p:ext uri="{BB962C8B-B14F-4D97-AF65-F5344CB8AC3E}">
        <p14:creationId xmlns:p14="http://schemas.microsoft.com/office/powerpoint/2010/main" val="31035777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_tradnl" sz="1200" b="1" kern="1200" dirty="0" smtClean="0">
                <a:solidFill>
                  <a:schemeClr val="tx1"/>
                </a:solidFill>
                <a:effectLst/>
                <a:latin typeface="+mn-lt"/>
                <a:ea typeface="+mn-ea"/>
                <a:cs typeface="+mn-cs"/>
              </a:rPr>
              <a:t>1) </a:t>
            </a:r>
            <a:r>
              <a:rPr lang="es-ES_tradnl" sz="1200" kern="1200" dirty="0" smtClean="0">
                <a:solidFill>
                  <a:schemeClr val="tx1"/>
                </a:solidFill>
                <a:effectLst/>
                <a:latin typeface="+mn-lt"/>
                <a:ea typeface="+mn-ea"/>
                <a:cs typeface="+mn-cs"/>
              </a:rPr>
              <a:t>anemia and </a:t>
            </a:r>
            <a:r>
              <a:rPr lang="es-ES_tradnl" sz="1200" b="1" kern="1200" dirty="0" smtClean="0">
                <a:solidFill>
                  <a:schemeClr val="tx1"/>
                </a:solidFill>
                <a:effectLst/>
                <a:latin typeface="+mn-lt"/>
                <a:ea typeface="+mn-ea"/>
                <a:cs typeface="+mn-cs"/>
              </a:rPr>
              <a:t>2) </a:t>
            </a:r>
            <a:r>
              <a:rPr lang="es-ES_tradnl" sz="1200" kern="1200" dirty="0" smtClean="0">
                <a:solidFill>
                  <a:schemeClr val="tx1"/>
                </a:solidFill>
                <a:effectLst/>
                <a:latin typeface="+mn-lt"/>
                <a:ea typeface="+mn-ea"/>
                <a:cs typeface="+mn-cs"/>
              </a:rPr>
              <a:t>a </a:t>
            </a:r>
            <a:r>
              <a:rPr lang="es-ES_tradnl" sz="1200" kern="1200" dirty="0" err="1" smtClean="0">
                <a:solidFill>
                  <a:schemeClr val="tx1"/>
                </a:solidFill>
                <a:effectLst/>
                <a:latin typeface="+mn-lt"/>
                <a:ea typeface="+mn-ea"/>
                <a:cs typeface="+mn-cs"/>
              </a:rPr>
              <a:t>uterus</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that</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extends</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above</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the</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umbilicus</a:t>
            </a:r>
            <a:r>
              <a:rPr lang="es-ES_tradnl" sz="1200" kern="1200" dirty="0" smtClean="0">
                <a:solidFill>
                  <a:schemeClr val="tx1"/>
                </a:solidFill>
                <a:effectLst/>
                <a:latin typeface="+mn-lt"/>
                <a:ea typeface="+mn-ea"/>
                <a:cs typeface="+mn-cs"/>
              </a:rPr>
              <a:t> </a:t>
            </a:r>
          </a:p>
          <a:p>
            <a:endParaRPr lang="es-ES_tradnl" dirty="0"/>
          </a:p>
        </p:txBody>
      </p:sp>
      <p:sp>
        <p:nvSpPr>
          <p:cNvPr id="4" name="Marcador de número de diapositiva 3"/>
          <p:cNvSpPr>
            <a:spLocks noGrp="1"/>
          </p:cNvSpPr>
          <p:nvPr>
            <p:ph type="sldNum" sz="quarter" idx="10"/>
          </p:nvPr>
        </p:nvSpPr>
        <p:spPr/>
        <p:txBody>
          <a:bodyPr/>
          <a:lstStyle/>
          <a:p>
            <a:fld id="{6B6B7CC4-0430-5244-9CC0-E16AB56D698A}" type="slidenum">
              <a:rPr lang="es-ES" smtClean="0"/>
              <a:t>55</a:t>
            </a:fld>
            <a:endParaRPr lang="es-ES"/>
          </a:p>
        </p:txBody>
      </p:sp>
    </p:spTree>
    <p:extLst>
      <p:ext uri="{BB962C8B-B14F-4D97-AF65-F5344CB8AC3E}">
        <p14:creationId xmlns:p14="http://schemas.microsoft.com/office/powerpoint/2010/main" val="12993672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_tradnl" sz="1200" kern="1200" dirty="0" err="1" smtClean="0">
                <a:solidFill>
                  <a:schemeClr val="tx1"/>
                </a:solidFill>
                <a:effectLst/>
                <a:latin typeface="+mn-lt"/>
                <a:ea typeface="+mn-ea"/>
                <a:cs typeface="+mn-cs"/>
              </a:rPr>
              <a:t>Currently</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the</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lack</a:t>
            </a:r>
            <a:r>
              <a:rPr lang="es-ES_tradnl" sz="1200" kern="1200" dirty="0" smtClean="0">
                <a:solidFill>
                  <a:schemeClr val="tx1"/>
                </a:solidFill>
                <a:effectLst/>
                <a:latin typeface="+mn-lt"/>
                <a:ea typeface="+mn-ea"/>
                <a:cs typeface="+mn-cs"/>
              </a:rPr>
              <a:t> of </a:t>
            </a:r>
            <a:r>
              <a:rPr lang="es-ES_tradnl" sz="1200" kern="1200" dirty="0" err="1" smtClean="0">
                <a:solidFill>
                  <a:schemeClr val="tx1"/>
                </a:solidFill>
                <a:effectLst/>
                <a:latin typeface="+mn-lt"/>
                <a:ea typeface="+mn-ea"/>
                <a:cs typeface="+mn-cs"/>
              </a:rPr>
              <a:t>published</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RCTs</a:t>
            </a:r>
            <a:r>
              <a:rPr lang="es-ES_tradnl" sz="1200" kern="1200" baseline="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comparing</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first</a:t>
            </a:r>
            <a:r>
              <a:rPr lang="es-ES_tradnl" sz="1200" kern="1200" dirty="0" smtClean="0">
                <a:solidFill>
                  <a:schemeClr val="tx1"/>
                </a:solidFill>
                <a:effectLst/>
                <a:latin typeface="+mn-lt"/>
                <a:ea typeface="+mn-ea"/>
                <a:cs typeface="+mn-cs"/>
              </a:rPr>
              <a:t>-line ART to </a:t>
            </a:r>
            <a:r>
              <a:rPr lang="es-ES_tradnl" sz="1200" kern="1200" dirty="0" err="1" smtClean="0">
                <a:solidFill>
                  <a:schemeClr val="tx1"/>
                </a:solidFill>
                <a:effectLst/>
                <a:latin typeface="+mn-lt"/>
                <a:ea typeface="+mn-ea"/>
                <a:cs typeface="+mn-cs"/>
              </a:rPr>
              <a:t>first</a:t>
            </a:r>
            <a:r>
              <a:rPr lang="es-ES_tradnl" sz="1200" kern="1200" dirty="0" smtClean="0">
                <a:solidFill>
                  <a:schemeClr val="tx1"/>
                </a:solidFill>
                <a:effectLst/>
                <a:latin typeface="+mn-lt"/>
                <a:ea typeface="+mn-ea"/>
                <a:cs typeface="+mn-cs"/>
              </a:rPr>
              <a:t>-line </a:t>
            </a:r>
            <a:r>
              <a:rPr lang="es-ES_tradnl" sz="1200" kern="1200" dirty="0" err="1" smtClean="0">
                <a:solidFill>
                  <a:schemeClr val="tx1"/>
                </a:solidFill>
                <a:effectLst/>
                <a:latin typeface="+mn-lt"/>
                <a:ea typeface="+mn-ea"/>
                <a:cs typeface="+mn-cs"/>
              </a:rPr>
              <a:t>surgery</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represents</a:t>
            </a:r>
            <a:r>
              <a:rPr lang="es-ES_tradnl" sz="1200" kern="1200" dirty="0" smtClean="0">
                <a:solidFill>
                  <a:schemeClr val="tx1"/>
                </a:solidFill>
                <a:effectLst/>
                <a:latin typeface="+mn-lt"/>
                <a:ea typeface="+mn-ea"/>
                <a:cs typeface="+mn-cs"/>
              </a:rPr>
              <a:t> a</a:t>
            </a:r>
            <a:r>
              <a:rPr lang="es-ES_tradnl" sz="1200" kern="1200" baseline="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major</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limit</a:t>
            </a:r>
            <a:r>
              <a:rPr lang="es-ES_tradnl" sz="1200" kern="1200" dirty="0" smtClean="0">
                <a:solidFill>
                  <a:schemeClr val="tx1"/>
                </a:solidFill>
                <a:effectLst/>
                <a:latin typeface="+mn-lt"/>
                <a:ea typeface="+mn-ea"/>
                <a:cs typeface="+mn-cs"/>
              </a:rPr>
              <a:t> in </a:t>
            </a:r>
            <a:r>
              <a:rPr lang="es-ES_tradnl" sz="1200" kern="1200" dirty="0" err="1" smtClean="0">
                <a:solidFill>
                  <a:schemeClr val="tx1"/>
                </a:solidFill>
                <a:effectLst/>
                <a:latin typeface="+mn-lt"/>
                <a:ea typeface="+mn-ea"/>
                <a:cs typeface="+mn-cs"/>
              </a:rPr>
              <a:t>the</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management</a:t>
            </a:r>
            <a:r>
              <a:rPr lang="es-ES_tradnl" sz="1200" kern="1200" dirty="0" smtClean="0">
                <a:solidFill>
                  <a:schemeClr val="tx1"/>
                </a:solidFill>
                <a:effectLst/>
                <a:latin typeface="+mn-lt"/>
                <a:ea typeface="+mn-ea"/>
                <a:cs typeface="+mn-cs"/>
              </a:rPr>
              <a:t> of </a:t>
            </a:r>
            <a:r>
              <a:rPr lang="es-ES_tradnl" sz="1200" kern="1200" dirty="0" err="1" smtClean="0">
                <a:solidFill>
                  <a:schemeClr val="tx1"/>
                </a:solidFill>
                <a:effectLst/>
                <a:latin typeface="+mn-lt"/>
                <a:ea typeface="+mn-ea"/>
                <a:cs typeface="+mn-cs"/>
              </a:rPr>
              <a:t>colorectal</a:t>
            </a:r>
            <a:r>
              <a:rPr lang="es-ES_tradnl" sz="1200" kern="1200" baseline="0" dirty="0" smtClean="0">
                <a:solidFill>
                  <a:schemeClr val="tx1"/>
                </a:solidFill>
                <a:effectLst/>
                <a:latin typeface="+mn-lt"/>
                <a:ea typeface="+mn-ea"/>
                <a:cs typeface="+mn-cs"/>
              </a:rPr>
              <a:t> </a:t>
            </a:r>
            <a:r>
              <a:rPr lang="es-ES_tradnl" sz="1200" kern="1200" dirty="0" smtClean="0">
                <a:solidFill>
                  <a:schemeClr val="tx1"/>
                </a:solidFill>
                <a:effectLst/>
                <a:latin typeface="+mn-lt"/>
                <a:ea typeface="+mn-ea"/>
                <a:cs typeface="+mn-cs"/>
              </a:rPr>
              <a:t>endometriosis-</a:t>
            </a:r>
            <a:r>
              <a:rPr lang="es-ES_tradnl" sz="1200" kern="1200" dirty="0" err="1" smtClean="0">
                <a:solidFill>
                  <a:schemeClr val="tx1"/>
                </a:solidFill>
                <a:effectLst/>
                <a:latin typeface="+mn-lt"/>
                <a:ea typeface="+mn-ea"/>
                <a:cs typeface="+mn-cs"/>
              </a:rPr>
              <a:t>associated</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infertility</a:t>
            </a:r>
            <a:r>
              <a:rPr lang="es-ES_tradnl" sz="1200" kern="1200" dirty="0" smtClean="0">
                <a:solidFill>
                  <a:schemeClr val="tx1"/>
                </a:solidFill>
                <a:effectLst/>
                <a:latin typeface="+mn-lt"/>
                <a:ea typeface="+mn-ea"/>
                <a:cs typeface="+mn-cs"/>
              </a:rPr>
              <a:t> (2). In </a:t>
            </a:r>
            <a:r>
              <a:rPr lang="es-ES_tradnl" sz="1200" kern="1200" dirty="0" err="1" smtClean="0">
                <a:solidFill>
                  <a:schemeClr val="tx1"/>
                </a:solidFill>
                <a:effectLst/>
                <a:latin typeface="+mn-lt"/>
                <a:ea typeface="+mn-ea"/>
                <a:cs typeface="+mn-cs"/>
              </a:rPr>
              <a:t>addition</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the</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evidence</a:t>
            </a:r>
            <a:r>
              <a:rPr lang="es-ES_tradnl" sz="1200" kern="1200" baseline="0" dirty="0" smtClean="0">
                <a:solidFill>
                  <a:schemeClr val="tx1"/>
                </a:solidFill>
                <a:effectLst/>
                <a:latin typeface="+mn-lt"/>
                <a:ea typeface="+mn-ea"/>
                <a:cs typeface="+mn-cs"/>
              </a:rPr>
              <a:t> </a:t>
            </a:r>
            <a:r>
              <a:rPr lang="es-ES_tradnl" sz="1200" kern="1200" dirty="0" smtClean="0">
                <a:solidFill>
                  <a:schemeClr val="tx1"/>
                </a:solidFill>
                <a:effectLst/>
                <a:latin typeface="+mn-lt"/>
                <a:ea typeface="+mn-ea"/>
                <a:cs typeface="+mn-cs"/>
              </a:rPr>
              <a:t>of </a:t>
            </a:r>
            <a:r>
              <a:rPr lang="es-ES_tradnl" sz="1200" kern="1200" dirty="0" err="1" smtClean="0">
                <a:solidFill>
                  <a:schemeClr val="tx1"/>
                </a:solidFill>
                <a:effectLst/>
                <a:latin typeface="+mn-lt"/>
                <a:ea typeface="+mn-ea"/>
                <a:cs typeface="+mn-cs"/>
              </a:rPr>
              <a:t>the</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benefit</a:t>
            </a:r>
            <a:r>
              <a:rPr lang="es-ES_tradnl" sz="1200" kern="1200" dirty="0" smtClean="0">
                <a:solidFill>
                  <a:schemeClr val="tx1"/>
                </a:solidFill>
                <a:effectLst/>
                <a:latin typeface="+mn-lt"/>
                <a:ea typeface="+mn-ea"/>
                <a:cs typeface="+mn-cs"/>
              </a:rPr>
              <a:t> of </a:t>
            </a:r>
            <a:r>
              <a:rPr lang="es-ES_tradnl" sz="1200" kern="1200" dirty="0" err="1" smtClean="0">
                <a:solidFill>
                  <a:schemeClr val="tx1"/>
                </a:solidFill>
                <a:effectLst/>
                <a:latin typeface="+mn-lt"/>
                <a:ea typeface="+mn-ea"/>
                <a:cs typeface="+mn-cs"/>
              </a:rPr>
              <a:t>either</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strategy</a:t>
            </a:r>
            <a:r>
              <a:rPr lang="es-ES_tradnl" sz="1200" kern="1200" dirty="0" smtClean="0">
                <a:solidFill>
                  <a:schemeClr val="tx1"/>
                </a:solidFill>
                <a:effectLst/>
                <a:latin typeface="+mn-lt"/>
                <a:ea typeface="+mn-ea"/>
                <a:cs typeface="+mn-cs"/>
              </a:rPr>
              <a:t> to </a:t>
            </a:r>
            <a:r>
              <a:rPr lang="es-ES_tradnl" sz="1200" kern="1200" dirty="0" err="1" smtClean="0">
                <a:solidFill>
                  <a:schemeClr val="tx1"/>
                </a:solidFill>
                <a:effectLst/>
                <a:latin typeface="+mn-lt"/>
                <a:ea typeface="+mn-ea"/>
                <a:cs typeface="+mn-cs"/>
              </a:rPr>
              <a:t>improve</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fertility</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is</a:t>
            </a:r>
            <a:r>
              <a:rPr lang="es-ES_tradnl" sz="1200" kern="1200" baseline="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limited</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by</a:t>
            </a:r>
            <a:r>
              <a:rPr lang="es-ES_tradnl" sz="1200" kern="1200" dirty="0" smtClean="0">
                <a:solidFill>
                  <a:schemeClr val="tx1"/>
                </a:solidFill>
                <a:effectLst/>
                <a:latin typeface="+mn-lt"/>
                <a:ea typeface="+mn-ea"/>
                <a:cs typeface="+mn-cs"/>
              </a:rPr>
              <a:t> [1] </a:t>
            </a:r>
            <a:r>
              <a:rPr lang="es-ES_tradnl" sz="1200" kern="1200" dirty="0" err="1" smtClean="0">
                <a:solidFill>
                  <a:schemeClr val="tx1"/>
                </a:solidFill>
                <a:effectLst/>
                <a:latin typeface="+mn-lt"/>
                <a:ea typeface="+mn-ea"/>
                <a:cs typeface="+mn-cs"/>
              </a:rPr>
              <a:t>heterogeneous</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practices</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between</a:t>
            </a:r>
            <a:r>
              <a:rPr lang="es-ES_tradnl" sz="1200" kern="1200" dirty="0" smtClean="0">
                <a:solidFill>
                  <a:schemeClr val="tx1"/>
                </a:solidFill>
                <a:effectLst/>
                <a:latin typeface="+mn-lt"/>
                <a:ea typeface="+mn-ea"/>
                <a:cs typeface="+mn-cs"/>
              </a:rPr>
              <a:t> centers, [2]</a:t>
            </a:r>
            <a:r>
              <a:rPr lang="es-ES_tradnl" sz="1200" kern="1200" baseline="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the</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great</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heterogeneity</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between</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published</a:t>
            </a:r>
            <a:r>
              <a:rPr lang="es-ES_tradnl" sz="1200" kern="1200" dirty="0" smtClean="0">
                <a:solidFill>
                  <a:schemeClr val="tx1"/>
                </a:solidFill>
                <a:effectLst/>
                <a:latin typeface="+mn-lt"/>
                <a:ea typeface="+mn-ea"/>
                <a:cs typeface="+mn-cs"/>
              </a:rPr>
              <a:t> series, and [3]</a:t>
            </a:r>
            <a:r>
              <a:rPr lang="es-ES_tradnl" sz="1200" kern="1200" baseline="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methodological</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limitations</a:t>
            </a:r>
            <a:r>
              <a:rPr lang="es-ES_tradnl" sz="1200" kern="1200" dirty="0" smtClean="0">
                <a:solidFill>
                  <a:schemeClr val="tx1"/>
                </a:solidFill>
                <a:effectLst/>
                <a:latin typeface="+mn-lt"/>
                <a:ea typeface="+mn-ea"/>
                <a:cs typeface="+mn-cs"/>
              </a:rPr>
              <a:t> to </a:t>
            </a:r>
            <a:r>
              <a:rPr lang="es-ES_tradnl" sz="1200" kern="1200" dirty="0" err="1" smtClean="0">
                <a:solidFill>
                  <a:schemeClr val="tx1"/>
                </a:solidFill>
                <a:effectLst/>
                <a:latin typeface="+mn-lt"/>
                <a:ea typeface="+mn-ea"/>
                <a:cs typeface="+mn-cs"/>
              </a:rPr>
              <a:t>adjust</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the</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comparison</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We</a:t>
            </a:r>
            <a:r>
              <a:rPr lang="es-ES_tradnl" sz="1200" kern="1200" baseline="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adopted</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the</a:t>
            </a:r>
            <a:r>
              <a:rPr lang="es-ES_tradnl" sz="1200" kern="1200" dirty="0" smtClean="0">
                <a:solidFill>
                  <a:schemeClr val="tx1"/>
                </a:solidFill>
                <a:effectLst/>
                <a:latin typeface="+mn-lt"/>
                <a:ea typeface="+mn-ea"/>
                <a:cs typeface="+mn-cs"/>
              </a:rPr>
              <a:t> PSM </a:t>
            </a:r>
            <a:r>
              <a:rPr lang="es-ES_tradnl" sz="1200" kern="1200" dirty="0" err="1" smtClean="0">
                <a:solidFill>
                  <a:schemeClr val="tx1"/>
                </a:solidFill>
                <a:effectLst/>
                <a:latin typeface="+mn-lt"/>
                <a:ea typeface="+mn-ea"/>
                <a:cs typeface="+mn-cs"/>
              </a:rPr>
              <a:t>method</a:t>
            </a:r>
            <a:r>
              <a:rPr lang="es-ES_tradnl" sz="1200" kern="1200" dirty="0" smtClean="0">
                <a:solidFill>
                  <a:schemeClr val="tx1"/>
                </a:solidFill>
                <a:effectLst/>
                <a:latin typeface="+mn-lt"/>
                <a:ea typeface="+mn-ea"/>
                <a:cs typeface="+mn-cs"/>
              </a:rPr>
              <a:t> to </a:t>
            </a:r>
            <a:r>
              <a:rPr lang="es-ES_tradnl" sz="1200" kern="1200" dirty="0" err="1" smtClean="0">
                <a:solidFill>
                  <a:schemeClr val="tx1"/>
                </a:solidFill>
                <a:effectLst/>
                <a:latin typeface="+mn-lt"/>
                <a:ea typeface="+mn-ea"/>
                <a:cs typeface="+mn-cs"/>
              </a:rPr>
              <a:t>overcome</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these</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limitations</a:t>
            </a:r>
            <a:r>
              <a:rPr lang="es-ES_tradnl" sz="1200" kern="1200" baseline="0" dirty="0" smtClean="0">
                <a:solidFill>
                  <a:schemeClr val="tx1"/>
                </a:solidFill>
                <a:effectLst/>
                <a:latin typeface="+mn-lt"/>
                <a:ea typeface="+mn-ea"/>
                <a:cs typeface="+mn-cs"/>
              </a:rPr>
              <a:t> </a:t>
            </a:r>
            <a:r>
              <a:rPr lang="es-ES_tradnl" sz="1200" kern="1200" dirty="0" smtClean="0">
                <a:solidFill>
                  <a:schemeClr val="tx1"/>
                </a:solidFill>
                <a:effectLst/>
                <a:latin typeface="+mn-lt"/>
                <a:ea typeface="+mn-ea"/>
                <a:cs typeface="+mn-cs"/>
              </a:rPr>
              <a:t>and </a:t>
            </a:r>
            <a:r>
              <a:rPr lang="es-ES_tradnl" sz="1200" kern="1200" dirty="0" err="1" smtClean="0">
                <a:solidFill>
                  <a:schemeClr val="tx1"/>
                </a:solidFill>
                <a:effectLst/>
                <a:latin typeface="+mn-lt"/>
                <a:ea typeface="+mn-ea"/>
                <a:cs typeface="+mn-cs"/>
              </a:rPr>
              <a:t>provide</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updated</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comparative</a:t>
            </a:r>
            <a:r>
              <a:rPr lang="es-ES_tradnl" sz="1200" kern="1200" dirty="0" smtClean="0">
                <a:solidFill>
                  <a:schemeClr val="tx1"/>
                </a:solidFill>
                <a:effectLst/>
                <a:latin typeface="+mn-lt"/>
                <a:ea typeface="+mn-ea"/>
                <a:cs typeface="+mn-cs"/>
              </a:rPr>
              <a:t> data of </a:t>
            </a:r>
            <a:r>
              <a:rPr lang="es-ES_tradnl" sz="1200" kern="1200" dirty="0" err="1" smtClean="0">
                <a:solidFill>
                  <a:schemeClr val="tx1"/>
                </a:solidFill>
                <a:effectLst/>
                <a:latin typeface="+mn-lt"/>
                <a:ea typeface="+mn-ea"/>
                <a:cs typeface="+mn-cs"/>
              </a:rPr>
              <a:t>the</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two</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strategies</a:t>
            </a:r>
            <a:r>
              <a:rPr lang="es-ES_tradnl" sz="1200" kern="1200" dirty="0" smtClean="0">
                <a:solidFill>
                  <a:schemeClr val="tx1"/>
                </a:solidFill>
                <a:effectLst/>
                <a:latin typeface="+mn-lt"/>
                <a:ea typeface="+mn-ea"/>
                <a:cs typeface="+mn-cs"/>
              </a:rPr>
              <a:t>.</a:t>
            </a:r>
            <a:r>
              <a:rPr lang="es-ES_tradnl" sz="1200" kern="1200" baseline="0" dirty="0" smtClean="0">
                <a:solidFill>
                  <a:schemeClr val="tx1"/>
                </a:solidFill>
                <a:effectLst/>
                <a:latin typeface="+mn-lt"/>
                <a:ea typeface="+mn-ea"/>
                <a:cs typeface="+mn-cs"/>
              </a:rPr>
              <a:t> </a:t>
            </a:r>
            <a:r>
              <a:rPr lang="es-ES_tradnl" sz="1200" kern="1200" dirty="0" smtClean="0">
                <a:solidFill>
                  <a:schemeClr val="tx1"/>
                </a:solidFill>
                <a:effectLst/>
                <a:latin typeface="+mn-lt"/>
                <a:ea typeface="+mn-ea"/>
                <a:cs typeface="+mn-cs"/>
              </a:rPr>
              <a:t>PSM </a:t>
            </a:r>
            <a:r>
              <a:rPr lang="es-ES_tradnl" sz="1200" kern="1200" dirty="0" err="1" smtClean="0">
                <a:solidFill>
                  <a:schemeClr val="tx1"/>
                </a:solidFill>
                <a:effectLst/>
                <a:latin typeface="+mn-lt"/>
                <a:ea typeface="+mn-ea"/>
                <a:cs typeface="+mn-cs"/>
              </a:rPr>
              <a:t>presents</a:t>
            </a:r>
            <a:r>
              <a:rPr lang="es-ES_tradnl" sz="1200" kern="1200" dirty="0" smtClean="0">
                <a:solidFill>
                  <a:schemeClr val="tx1"/>
                </a:solidFill>
                <a:effectLst/>
                <a:latin typeface="+mn-lt"/>
                <a:ea typeface="+mn-ea"/>
                <a:cs typeface="+mn-cs"/>
              </a:rPr>
              <a:t> a </a:t>
            </a:r>
            <a:r>
              <a:rPr lang="es-ES_tradnl" sz="1200" kern="1200" dirty="0" err="1" smtClean="0">
                <a:solidFill>
                  <a:schemeClr val="tx1"/>
                </a:solidFill>
                <a:effectLst/>
                <a:latin typeface="+mn-lt"/>
                <a:ea typeface="+mn-ea"/>
                <a:cs typeface="+mn-cs"/>
              </a:rPr>
              <a:t>range</a:t>
            </a:r>
            <a:r>
              <a:rPr lang="es-ES_tradnl" sz="1200" kern="1200" dirty="0" smtClean="0">
                <a:solidFill>
                  <a:schemeClr val="tx1"/>
                </a:solidFill>
                <a:effectLst/>
                <a:latin typeface="+mn-lt"/>
                <a:ea typeface="+mn-ea"/>
                <a:cs typeface="+mn-cs"/>
              </a:rPr>
              <a:t> of </a:t>
            </a:r>
            <a:r>
              <a:rPr lang="es-ES_tradnl" sz="1200" kern="1200" dirty="0" err="1" smtClean="0">
                <a:solidFill>
                  <a:schemeClr val="tx1"/>
                </a:solidFill>
                <a:effectLst/>
                <a:latin typeface="+mn-lt"/>
                <a:ea typeface="+mn-ea"/>
                <a:cs typeface="+mn-cs"/>
              </a:rPr>
              <a:t>advantages</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over</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conventional</a:t>
            </a:r>
            <a:r>
              <a:rPr lang="es-ES_tradnl" sz="1200" kern="1200" baseline="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regression</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models</a:t>
            </a:r>
            <a:r>
              <a:rPr lang="es-ES_tradnl" sz="1200" kern="1200" dirty="0" smtClean="0">
                <a:solidFill>
                  <a:schemeClr val="tx1"/>
                </a:solidFill>
                <a:effectLst/>
                <a:latin typeface="+mn-lt"/>
                <a:ea typeface="+mn-ea"/>
                <a:cs typeface="+mn-cs"/>
              </a:rPr>
              <a:t> and </a:t>
            </a:r>
            <a:r>
              <a:rPr lang="es-ES_tradnl" sz="1200" kern="1200" dirty="0" err="1" smtClean="0">
                <a:solidFill>
                  <a:schemeClr val="tx1"/>
                </a:solidFill>
                <a:effectLst/>
                <a:latin typeface="+mn-lt"/>
                <a:ea typeface="+mn-ea"/>
                <a:cs typeface="+mn-cs"/>
              </a:rPr>
              <a:t>some</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methodological</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similarities</a:t>
            </a:r>
            <a:r>
              <a:rPr lang="es-ES_tradnl" sz="1200" kern="1200" baseline="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with</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RCTs</a:t>
            </a:r>
            <a:r>
              <a:rPr lang="es-ES_tradnl" sz="1200" kern="1200" dirty="0" smtClean="0">
                <a:solidFill>
                  <a:schemeClr val="tx1"/>
                </a:solidFill>
                <a:effectLst/>
                <a:latin typeface="+mn-lt"/>
                <a:ea typeface="+mn-ea"/>
                <a:cs typeface="+mn-cs"/>
              </a:rPr>
              <a:t> (24, 25, 29).</a:t>
            </a:r>
          </a:p>
          <a:p>
            <a:endParaRPr lang="es-ES_tradnl" sz="1200" dirty="0" smtClean="0"/>
          </a:p>
          <a:p>
            <a:r>
              <a:rPr lang="es-ES_tradnl" sz="1200" dirty="0" err="1" smtClean="0"/>
              <a:t>Each</a:t>
            </a:r>
            <a:r>
              <a:rPr lang="es-ES_tradnl" sz="1200" dirty="0" smtClean="0"/>
              <a:t> </a:t>
            </a:r>
            <a:r>
              <a:rPr lang="es-ES_tradnl" sz="1200" dirty="0" err="1" smtClean="0"/>
              <a:t>woman</a:t>
            </a:r>
            <a:r>
              <a:rPr lang="es-ES_tradnl" sz="1200" dirty="0" smtClean="0"/>
              <a:t> </a:t>
            </a:r>
            <a:r>
              <a:rPr lang="es-ES_tradnl" sz="1200" dirty="0" err="1" smtClean="0"/>
              <a:t>who</a:t>
            </a:r>
            <a:r>
              <a:rPr lang="es-ES_tradnl" sz="1200" dirty="0" smtClean="0"/>
              <a:t> </a:t>
            </a:r>
            <a:r>
              <a:rPr lang="es-ES_tradnl" sz="1200" dirty="0" err="1" smtClean="0"/>
              <a:t>underwent</a:t>
            </a:r>
            <a:r>
              <a:rPr lang="es-ES_tradnl" sz="1200" dirty="0" smtClean="0"/>
              <a:t> </a:t>
            </a:r>
            <a:r>
              <a:rPr lang="es-ES_tradnl" sz="1200" dirty="0" err="1" smtClean="0"/>
              <a:t>firstline</a:t>
            </a:r>
            <a:r>
              <a:rPr lang="es-ES_tradnl" sz="1200" baseline="0" dirty="0" smtClean="0"/>
              <a:t> </a:t>
            </a:r>
            <a:r>
              <a:rPr lang="es-ES_tradnl" sz="1200" dirty="0" smtClean="0"/>
              <a:t>ART </a:t>
            </a:r>
            <a:r>
              <a:rPr lang="es-ES_tradnl" sz="1200" dirty="0" err="1" smtClean="0"/>
              <a:t>was</a:t>
            </a:r>
            <a:r>
              <a:rPr lang="es-ES_tradnl" sz="1200" dirty="0" smtClean="0"/>
              <a:t> </a:t>
            </a:r>
            <a:r>
              <a:rPr lang="es-ES_tradnl" sz="1200" dirty="0" err="1" smtClean="0"/>
              <a:t>matched</a:t>
            </a:r>
            <a:r>
              <a:rPr lang="es-ES_tradnl" sz="1200" dirty="0" smtClean="0"/>
              <a:t> (a 1:1 match) to a </a:t>
            </a:r>
            <a:r>
              <a:rPr lang="es-ES_tradnl" sz="1200" dirty="0" err="1" smtClean="0"/>
              <a:t>corresponding</a:t>
            </a:r>
            <a:r>
              <a:rPr lang="es-ES_tradnl" sz="1200" baseline="0" dirty="0" smtClean="0"/>
              <a:t> </a:t>
            </a:r>
            <a:r>
              <a:rPr lang="es-ES_tradnl" sz="1200" dirty="0" err="1" smtClean="0"/>
              <a:t>woman</a:t>
            </a:r>
            <a:r>
              <a:rPr lang="es-ES_tradnl" sz="1200" dirty="0" smtClean="0"/>
              <a:t> </a:t>
            </a:r>
            <a:r>
              <a:rPr lang="es-ES_tradnl" sz="1200" dirty="0" err="1" smtClean="0"/>
              <a:t>who</a:t>
            </a:r>
            <a:r>
              <a:rPr lang="es-ES_tradnl" sz="1200" dirty="0" smtClean="0"/>
              <a:t> </a:t>
            </a:r>
            <a:r>
              <a:rPr lang="es-ES_tradnl" sz="1200" dirty="0" err="1" smtClean="0"/>
              <a:t>underwent</a:t>
            </a:r>
            <a:r>
              <a:rPr lang="es-ES_tradnl" sz="1200" dirty="0" smtClean="0"/>
              <a:t> </a:t>
            </a:r>
            <a:r>
              <a:rPr lang="es-ES_tradnl" sz="1200" dirty="0" err="1" smtClean="0"/>
              <a:t>first</a:t>
            </a:r>
            <a:r>
              <a:rPr lang="es-ES_tradnl" sz="1200" dirty="0" smtClean="0"/>
              <a:t>-line </a:t>
            </a:r>
            <a:r>
              <a:rPr lang="es-ES_tradnl" sz="1200" dirty="0" err="1" smtClean="0"/>
              <a:t>surgery</a:t>
            </a:r>
            <a:r>
              <a:rPr lang="es-ES_tradnl" sz="1200" dirty="0" smtClean="0"/>
              <a:t> </a:t>
            </a:r>
            <a:r>
              <a:rPr lang="es-ES_tradnl" sz="1200" dirty="0" err="1" smtClean="0"/>
              <a:t>followed</a:t>
            </a:r>
            <a:r>
              <a:rPr lang="es-ES_tradnl" sz="1200" dirty="0" smtClean="0"/>
              <a:t> </a:t>
            </a:r>
            <a:r>
              <a:rPr lang="es-ES_tradnl" sz="1200" dirty="0" err="1" smtClean="0"/>
              <a:t>by</a:t>
            </a:r>
            <a:r>
              <a:rPr lang="es-ES_tradnl" sz="1200" baseline="0" dirty="0" smtClean="0"/>
              <a:t> </a:t>
            </a:r>
            <a:r>
              <a:rPr lang="es-ES_tradnl" sz="1200" kern="1200" dirty="0" smtClean="0">
                <a:solidFill>
                  <a:schemeClr val="tx1"/>
                </a:solidFill>
                <a:effectLst/>
                <a:latin typeface="+mn-lt"/>
                <a:ea typeface="+mn-ea"/>
                <a:cs typeface="+mn-cs"/>
              </a:rPr>
              <a:t>ART </a:t>
            </a:r>
            <a:r>
              <a:rPr lang="es-ES_tradnl" sz="1200" kern="1200" dirty="0" err="1" smtClean="0">
                <a:solidFill>
                  <a:schemeClr val="tx1"/>
                </a:solidFill>
                <a:effectLst/>
                <a:latin typeface="+mn-lt"/>
                <a:ea typeface="+mn-ea"/>
                <a:cs typeface="+mn-cs"/>
              </a:rPr>
              <a:t>using</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an</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optimal</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matching</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algorithm</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by</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randomly</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selecting</a:t>
            </a:r>
            <a:r>
              <a:rPr lang="es-ES_tradnl" sz="1200" kern="1200" baseline="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for</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each</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pair</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with</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the</a:t>
            </a:r>
            <a:r>
              <a:rPr lang="es-ES_tradnl" sz="1200" kern="1200" dirty="0" smtClean="0">
                <a:solidFill>
                  <a:schemeClr val="tx1"/>
                </a:solidFill>
                <a:effectLst/>
                <a:latin typeface="+mn-lt"/>
                <a:ea typeface="+mn-ea"/>
                <a:cs typeface="+mn-cs"/>
              </a:rPr>
              <a:t> </a:t>
            </a:r>
            <a:r>
              <a:rPr lang="es-ES_tradnl" sz="1200" kern="1200" dirty="0" err="1" smtClean="0">
                <a:solidFill>
                  <a:schemeClr val="tx1"/>
                </a:solidFill>
                <a:effectLst/>
                <a:latin typeface="+mn-lt"/>
                <a:ea typeface="+mn-ea"/>
                <a:cs typeface="+mn-cs"/>
              </a:rPr>
              <a:t>closest</a:t>
            </a:r>
            <a:r>
              <a:rPr lang="es-ES_tradnl" sz="1200" kern="1200" dirty="0" smtClean="0">
                <a:solidFill>
                  <a:schemeClr val="tx1"/>
                </a:solidFill>
                <a:effectLst/>
                <a:latin typeface="+mn-lt"/>
                <a:ea typeface="+mn-ea"/>
                <a:cs typeface="+mn-cs"/>
              </a:rPr>
              <a:t> PS.</a:t>
            </a:r>
          </a:p>
          <a:p>
            <a:endParaRPr lang="es-ES_tradnl" dirty="0"/>
          </a:p>
        </p:txBody>
      </p:sp>
      <p:sp>
        <p:nvSpPr>
          <p:cNvPr id="4" name="Marcador de número de diapositiva 3"/>
          <p:cNvSpPr>
            <a:spLocks noGrp="1"/>
          </p:cNvSpPr>
          <p:nvPr>
            <p:ph type="sldNum" sz="quarter" idx="10"/>
          </p:nvPr>
        </p:nvSpPr>
        <p:spPr/>
        <p:txBody>
          <a:bodyPr/>
          <a:lstStyle/>
          <a:p>
            <a:fld id="{6B6B7CC4-0430-5244-9CC0-E16AB56D698A}" type="slidenum">
              <a:rPr lang="es-ES" smtClean="0"/>
              <a:t>56</a:t>
            </a:fld>
            <a:endParaRPr lang="es-ES"/>
          </a:p>
        </p:txBody>
      </p:sp>
    </p:spTree>
    <p:extLst>
      <p:ext uri="{BB962C8B-B14F-4D97-AF65-F5344CB8AC3E}">
        <p14:creationId xmlns:p14="http://schemas.microsoft.com/office/powerpoint/2010/main" val="5972420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tr-TR" sz="1200" b="1" i="0" u="none" strike="noStrike" kern="1200" baseline="0" dirty="0" smtClean="0">
                <a:solidFill>
                  <a:schemeClr val="tx1"/>
                </a:solidFill>
                <a:latin typeface="+mn-lt"/>
                <a:ea typeface="+mn-ea"/>
                <a:cs typeface="+mn-cs"/>
              </a:rPr>
              <a:t>Abstract</a:t>
            </a:r>
          </a:p>
          <a:p>
            <a:r>
              <a:rPr lang="en-US" sz="1200" b="1" i="0" u="none" strike="noStrike" kern="1200" baseline="0" dirty="0" err="1" smtClean="0">
                <a:solidFill>
                  <a:schemeClr val="tx1"/>
                </a:solidFill>
                <a:latin typeface="+mn-lt"/>
                <a:ea typeface="+mn-ea"/>
                <a:cs typeface="+mn-cs"/>
              </a:rPr>
              <a:t>Intoduction</a:t>
            </a:r>
            <a:r>
              <a:rPr lang="en-US" sz="1200" b="0" i="0" u="none" strike="noStrike" kern="1200" baseline="0" dirty="0" smtClean="0">
                <a:solidFill>
                  <a:schemeClr val="tx1"/>
                </a:solidFill>
                <a:latin typeface="+mn-lt"/>
                <a:ea typeface="+mn-ea"/>
                <a:cs typeface="+mn-cs"/>
              </a:rPr>
              <a:t>: Choosing the optimal treatment for bowel endometriosis, </a:t>
            </a:r>
            <a:r>
              <a:rPr lang="en-US" sz="1200" b="0" i="0" u="none" strike="noStrike" kern="1200" baseline="0" dirty="0" err="1" smtClean="0">
                <a:solidFill>
                  <a:schemeClr val="tx1"/>
                </a:solidFill>
                <a:latin typeface="+mn-lt"/>
                <a:ea typeface="+mn-ea"/>
                <a:cs typeface="+mn-cs"/>
              </a:rPr>
              <a:t>ie</a:t>
            </a:r>
            <a:r>
              <a:rPr lang="en-US" sz="1200" b="0" i="0" u="none" strike="noStrike" kern="1200" baseline="0" dirty="0" smtClean="0">
                <a:solidFill>
                  <a:schemeClr val="tx1"/>
                </a:solidFill>
                <a:latin typeface="+mn-lt"/>
                <a:ea typeface="+mn-ea"/>
                <a:cs typeface="+mn-cs"/>
              </a:rPr>
              <a:t>, conservative</a:t>
            </a:r>
          </a:p>
          <a:p>
            <a:r>
              <a:rPr lang="en-US" sz="1200" b="0" i="0" u="none" strike="noStrike" kern="1200" baseline="0" dirty="0" smtClean="0">
                <a:solidFill>
                  <a:schemeClr val="tx1"/>
                </a:solidFill>
                <a:latin typeface="+mn-lt"/>
                <a:ea typeface="+mn-ea"/>
                <a:cs typeface="+mn-cs"/>
              </a:rPr>
              <a:t>vs radical surgery, is under debate. We aimed to evaluate the surgical outcomes</a:t>
            </a:r>
          </a:p>
          <a:p>
            <a:r>
              <a:rPr lang="en-US" sz="1200" b="0" i="0" u="none" strike="noStrike" kern="1200" baseline="0" dirty="0" smtClean="0">
                <a:solidFill>
                  <a:schemeClr val="tx1"/>
                </a:solidFill>
                <a:latin typeface="+mn-lt"/>
                <a:ea typeface="+mn-ea"/>
                <a:cs typeface="+mn-cs"/>
              </a:rPr>
              <a:t>of segmental resection and disk resection regarding fertility, pain symptoms, and</a:t>
            </a:r>
          </a:p>
          <a:p>
            <a:r>
              <a:rPr lang="en-US" sz="1200" b="0" i="0" u="none" strike="noStrike" kern="1200" baseline="0" dirty="0" smtClean="0">
                <a:solidFill>
                  <a:schemeClr val="tx1"/>
                </a:solidFill>
                <a:latin typeface="+mn-lt"/>
                <a:ea typeface="+mn-ea"/>
                <a:cs typeface="+mn-cs"/>
              </a:rPr>
              <a:t>quality of life score of women with colorectal deep infiltrating endometriosis.</a:t>
            </a:r>
          </a:p>
          <a:p>
            <a:r>
              <a:rPr lang="en-US" sz="1200" b="1" i="0" u="none" strike="noStrike" kern="1200" baseline="0" dirty="0" smtClean="0">
                <a:solidFill>
                  <a:schemeClr val="tx1"/>
                </a:solidFill>
                <a:latin typeface="+mn-lt"/>
                <a:ea typeface="+mn-ea"/>
                <a:cs typeface="+mn-cs"/>
              </a:rPr>
              <a:t>Material and methods</a:t>
            </a:r>
            <a:r>
              <a:rPr lang="en-US" sz="1200" b="0" i="0" u="none" strike="noStrike" kern="1200" baseline="0" dirty="0" smtClean="0">
                <a:solidFill>
                  <a:schemeClr val="tx1"/>
                </a:solidFill>
                <a:latin typeface="+mn-lt"/>
                <a:ea typeface="+mn-ea"/>
                <a:cs typeface="+mn-cs"/>
              </a:rPr>
              <a:t>: From March 2011 to December 2016, 134 consecutive patients</a:t>
            </a:r>
          </a:p>
          <a:p>
            <a:r>
              <a:rPr lang="en-US" sz="1200" b="0" i="0" u="none" strike="noStrike" kern="1200" baseline="0" dirty="0" smtClean="0">
                <a:solidFill>
                  <a:schemeClr val="tx1"/>
                </a:solidFill>
                <a:latin typeface="+mn-lt"/>
                <a:ea typeface="+mn-ea"/>
                <a:cs typeface="+mn-cs"/>
              </a:rPr>
              <a:t>with symptomatic deep infiltrating endometriosis of the </a:t>
            </a:r>
            <a:r>
              <a:rPr lang="en-US" sz="1200" b="0" i="0" u="none" strike="noStrike" kern="1200" baseline="0" dirty="0" err="1" smtClean="0">
                <a:solidFill>
                  <a:schemeClr val="tx1"/>
                </a:solidFill>
                <a:latin typeface="+mn-lt"/>
                <a:ea typeface="+mn-ea"/>
                <a:cs typeface="+mn-cs"/>
              </a:rPr>
              <a:t>rectosigmoid</a:t>
            </a:r>
            <a:r>
              <a:rPr lang="en-US" sz="1200" b="0" i="0" u="none" strike="noStrike" kern="1200" baseline="0" dirty="0" smtClean="0">
                <a:solidFill>
                  <a:schemeClr val="tx1"/>
                </a:solidFill>
                <a:latin typeface="+mn-lt"/>
                <a:ea typeface="+mn-ea"/>
                <a:cs typeface="+mn-cs"/>
              </a:rPr>
              <a:t> up to</a:t>
            </a:r>
          </a:p>
          <a:p>
            <a:r>
              <a:rPr lang="en-US" sz="1200" b="0" i="0" u="none" strike="noStrike" kern="1200" baseline="0" dirty="0" smtClean="0">
                <a:solidFill>
                  <a:schemeClr val="tx1"/>
                </a:solidFill>
                <a:latin typeface="+mn-lt"/>
                <a:ea typeface="+mn-ea"/>
                <a:cs typeface="+mn-cs"/>
              </a:rPr>
              <a:t>25 cm from the anal verge undergoing segmental resection or disk resection were</a:t>
            </a:r>
          </a:p>
          <a:p>
            <a:r>
              <a:rPr lang="en-US" sz="1200" b="0" i="0" u="none" strike="noStrike" kern="1200" baseline="0" dirty="0" smtClean="0">
                <a:solidFill>
                  <a:schemeClr val="tx1"/>
                </a:solidFill>
                <a:latin typeface="+mn-lt"/>
                <a:ea typeface="+mn-ea"/>
                <a:cs typeface="+mn-cs"/>
              </a:rPr>
              <a:t>prospectively evaluated regarding reduction in pain symptoms, fertility outcomes,</a:t>
            </a:r>
          </a:p>
          <a:p>
            <a:r>
              <a:rPr lang="en-US" sz="1200" b="0" i="0" u="none" strike="noStrike" kern="1200" baseline="0" dirty="0" smtClean="0">
                <a:solidFill>
                  <a:schemeClr val="tx1"/>
                </a:solidFill>
                <a:latin typeface="+mn-lt"/>
                <a:ea typeface="+mn-ea"/>
                <a:cs typeface="+mn-cs"/>
              </a:rPr>
              <a:t>and complication rates according to </a:t>
            </a:r>
            <a:r>
              <a:rPr lang="en-US" sz="1200" b="0" i="0" u="none" strike="noStrike" kern="1200" baseline="0" dirty="0" err="1" smtClean="0">
                <a:solidFill>
                  <a:schemeClr val="tx1"/>
                </a:solidFill>
                <a:latin typeface="+mn-lt"/>
                <a:ea typeface="+mn-ea"/>
                <a:cs typeface="+mn-cs"/>
              </a:rPr>
              <a:t>Clavien‐Dindo</a:t>
            </a:r>
            <a:r>
              <a:rPr lang="en-US" sz="1200" b="0" i="0" u="none" strike="noStrike" kern="1200" baseline="0" dirty="0" smtClean="0">
                <a:solidFill>
                  <a:schemeClr val="tx1"/>
                </a:solidFill>
                <a:latin typeface="+mn-lt"/>
                <a:ea typeface="+mn-ea"/>
                <a:cs typeface="+mn-cs"/>
              </a:rPr>
              <a:t> classification.</a:t>
            </a:r>
          </a:p>
          <a:p>
            <a:r>
              <a:rPr lang="en-US" sz="1200" b="1" i="0" u="none" strike="noStrike" kern="1200" baseline="0" dirty="0" smtClean="0">
                <a:solidFill>
                  <a:schemeClr val="tx1"/>
                </a:solidFill>
                <a:latin typeface="+mn-lt"/>
                <a:ea typeface="+mn-ea"/>
                <a:cs typeface="+mn-cs"/>
              </a:rPr>
              <a:t>Results</a:t>
            </a:r>
            <a:r>
              <a:rPr lang="en-US" sz="1200" b="0" i="0" u="none" strike="noStrike" kern="1200" baseline="0" dirty="0" smtClean="0">
                <a:solidFill>
                  <a:schemeClr val="tx1"/>
                </a:solidFill>
                <a:latin typeface="+mn-lt"/>
                <a:ea typeface="+mn-ea"/>
                <a:cs typeface="+mn-cs"/>
              </a:rPr>
              <a:t>: Of the 134 women included, segmental resection was performed in 102</a:t>
            </a:r>
          </a:p>
          <a:p>
            <a:r>
              <a:rPr lang="en-US" sz="1200" b="0" i="0" u="none" strike="noStrike" kern="1200" baseline="0" dirty="0" smtClean="0">
                <a:solidFill>
                  <a:schemeClr val="tx1"/>
                </a:solidFill>
                <a:latin typeface="+mn-lt"/>
                <a:ea typeface="+mn-ea"/>
                <a:cs typeface="+mn-cs"/>
              </a:rPr>
              <a:t>(76.1%) women and disk resection was performed in 32 (23.9%) women. There was</a:t>
            </a:r>
          </a:p>
          <a:p>
            <a:r>
              <a:rPr lang="en-US" sz="1200" b="0" i="0" u="none" strike="noStrike" kern="1200" baseline="0" dirty="0" smtClean="0">
                <a:solidFill>
                  <a:schemeClr val="tx1"/>
                </a:solidFill>
                <a:latin typeface="+mn-lt"/>
                <a:ea typeface="+mn-ea"/>
                <a:cs typeface="+mn-cs"/>
              </a:rPr>
              <a:t>no difference in duration of surgery, complication rates, mean hospital stay, or discrepancy</a:t>
            </a:r>
          </a:p>
          <a:p>
            <a:r>
              <a:rPr lang="en-US" sz="1200" b="0" i="0" u="none" strike="noStrike" kern="1200" baseline="0" dirty="0" smtClean="0">
                <a:solidFill>
                  <a:schemeClr val="tx1"/>
                </a:solidFill>
                <a:latin typeface="+mn-lt"/>
                <a:ea typeface="+mn-ea"/>
                <a:cs typeface="+mn-cs"/>
              </a:rPr>
              <a:t>in hemoglobin level comparing the two groups. There was no significant</a:t>
            </a:r>
          </a:p>
          <a:p>
            <a:r>
              <a:rPr lang="en-US" sz="1200" b="0" i="0" u="none" strike="noStrike" kern="1200" baseline="0" dirty="0" smtClean="0">
                <a:solidFill>
                  <a:schemeClr val="tx1"/>
                </a:solidFill>
                <a:latin typeface="+mn-lt"/>
                <a:ea typeface="+mn-ea"/>
                <a:cs typeface="+mn-cs"/>
              </a:rPr>
              <a:t>difference regarding reduction of pain symptoms, fertility, and functional outcomes.</a:t>
            </a:r>
          </a:p>
          <a:p>
            <a:r>
              <a:rPr lang="en-US" sz="1200" b="0" i="0" u="none" strike="noStrike" kern="1200" baseline="0" dirty="0" smtClean="0">
                <a:solidFill>
                  <a:schemeClr val="tx1"/>
                </a:solidFill>
                <a:latin typeface="+mn-lt"/>
                <a:ea typeface="+mn-ea"/>
                <a:cs typeface="+mn-cs"/>
              </a:rPr>
              <a:t>One hundred and twelve (83.6%) women were followed up long‐term. In both cohorts,</a:t>
            </a:r>
          </a:p>
          <a:p>
            <a:r>
              <a:rPr lang="en-US" sz="1200" b="0" i="0" u="none" strike="noStrike" kern="1200" baseline="0" dirty="0" smtClean="0">
                <a:solidFill>
                  <a:schemeClr val="tx1"/>
                </a:solidFill>
                <a:latin typeface="+mn-lt"/>
                <a:ea typeface="+mn-ea"/>
                <a:cs typeface="+mn-cs"/>
              </a:rPr>
              <a:t>there was a significant reported decrease in pain symptoms and increase in</a:t>
            </a:r>
          </a:p>
          <a:p>
            <a:r>
              <a:rPr lang="en-US" sz="1200" b="0" i="0" u="none" strike="noStrike" kern="1200" baseline="0" dirty="0" smtClean="0">
                <a:solidFill>
                  <a:schemeClr val="tx1"/>
                </a:solidFill>
                <a:latin typeface="+mn-lt"/>
                <a:ea typeface="+mn-ea"/>
                <a:cs typeface="+mn-cs"/>
              </a:rPr>
              <a:t>quality of life scores. Of all the 61 infertile women, 26 (42.6%) became pregnant</a:t>
            </a:r>
          </a:p>
          <a:p>
            <a:r>
              <a:rPr lang="en-US" sz="1200" b="0" i="0" u="none" strike="noStrike" kern="1200" baseline="0" dirty="0" smtClean="0">
                <a:solidFill>
                  <a:schemeClr val="tx1"/>
                </a:solidFill>
                <a:latin typeface="+mn-lt"/>
                <a:ea typeface="+mn-ea"/>
                <a:cs typeface="+mn-cs"/>
              </a:rPr>
              <a:t>spontaneously, and 13 (21.3%) by in vitro fertilization with an overall pregnancy rate</a:t>
            </a:r>
          </a:p>
          <a:p>
            <a:r>
              <a:rPr lang="en-US" sz="1200" b="0" i="0" u="none" strike="noStrike" kern="1200" baseline="0" dirty="0" smtClean="0">
                <a:solidFill>
                  <a:schemeClr val="tx1"/>
                </a:solidFill>
                <a:latin typeface="+mn-lt"/>
                <a:ea typeface="+mn-ea"/>
                <a:cs typeface="+mn-cs"/>
              </a:rPr>
              <a:t>of 63.4%. The overall complication rate (</a:t>
            </a:r>
            <a:r>
              <a:rPr lang="en-US" sz="1200" b="0" i="0" u="none" strike="noStrike" kern="1200" baseline="0" dirty="0" err="1" smtClean="0">
                <a:solidFill>
                  <a:schemeClr val="tx1"/>
                </a:solidFill>
                <a:latin typeface="+mn-lt"/>
                <a:ea typeface="+mn-ea"/>
                <a:cs typeface="+mn-cs"/>
              </a:rPr>
              <a:t>Clavien‐Dindo</a:t>
            </a:r>
            <a:r>
              <a:rPr lang="en-US" sz="1200" b="0" i="0" u="none" strike="noStrike" kern="1200" baseline="0" dirty="0" smtClean="0">
                <a:solidFill>
                  <a:schemeClr val="tx1"/>
                </a:solidFill>
                <a:latin typeface="+mn-lt"/>
                <a:ea typeface="+mn-ea"/>
                <a:cs typeface="+mn-cs"/>
              </a:rPr>
              <a:t> III‐IV) was 8 of 134 (5.9%)</a:t>
            </a:r>
          </a:p>
          <a:p>
            <a:r>
              <a:rPr lang="en-US" sz="1200" b="0" i="0" u="none" strike="noStrike" kern="1200" baseline="0" dirty="0" smtClean="0">
                <a:solidFill>
                  <a:schemeClr val="tx1"/>
                </a:solidFill>
                <a:latin typeface="+mn-lt"/>
                <a:ea typeface="+mn-ea"/>
                <a:cs typeface="+mn-cs"/>
              </a:rPr>
              <a:t>without statistically significant difference between the cohorts.</a:t>
            </a:r>
          </a:p>
          <a:p>
            <a:r>
              <a:rPr lang="en-US" sz="1200" b="1" i="0" u="none" strike="noStrike" kern="1200" baseline="0" dirty="0" smtClean="0">
                <a:solidFill>
                  <a:schemeClr val="tx1"/>
                </a:solidFill>
                <a:latin typeface="+mn-lt"/>
                <a:ea typeface="+mn-ea"/>
                <a:cs typeface="+mn-cs"/>
              </a:rPr>
              <a:t>Conclusions</a:t>
            </a:r>
            <a:r>
              <a:rPr lang="en-US" sz="1200" b="0" i="0" u="none" strike="noStrike" kern="1200" baseline="0" dirty="0" smtClean="0">
                <a:solidFill>
                  <a:schemeClr val="tx1"/>
                </a:solidFill>
                <a:latin typeface="+mn-lt"/>
                <a:ea typeface="+mn-ea"/>
                <a:cs typeface="+mn-cs"/>
              </a:rPr>
              <a:t>: Both conservative surgery with disk resection, and nerve‐ and </a:t>
            </a:r>
            <a:r>
              <a:rPr lang="en-US" sz="1200" b="0" i="0" u="none" strike="noStrike" kern="1200" baseline="0" dirty="0" err="1" smtClean="0">
                <a:solidFill>
                  <a:schemeClr val="tx1"/>
                </a:solidFill>
                <a:latin typeface="+mn-lt"/>
                <a:ea typeface="+mn-ea"/>
                <a:cs typeface="+mn-cs"/>
              </a:rPr>
              <a:t>vesselsparing</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segmental resection reduce pain symptoms with equal morbidity. Fertility is</a:t>
            </a:r>
          </a:p>
          <a:p>
            <a:r>
              <a:rPr lang="en-US" sz="1200" b="0" i="0" u="none" strike="noStrike" kern="1200" baseline="0" dirty="0" smtClean="0">
                <a:solidFill>
                  <a:schemeClr val="tx1"/>
                </a:solidFill>
                <a:latin typeface="+mn-lt"/>
                <a:ea typeface="+mn-ea"/>
                <a:cs typeface="+mn-cs"/>
              </a:rPr>
              <a:t>improved with surgery with both techniques.</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57</a:t>
            </a:fld>
            <a:endParaRPr lang="tr-TR"/>
          </a:p>
        </p:txBody>
      </p:sp>
    </p:spTree>
    <p:extLst>
      <p:ext uri="{BB962C8B-B14F-4D97-AF65-F5344CB8AC3E}">
        <p14:creationId xmlns:p14="http://schemas.microsoft.com/office/powerpoint/2010/main" val="19431638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b="0" i="0" u="none" strike="noStrike" kern="1200" baseline="0" dirty="0" smtClean="0">
                <a:solidFill>
                  <a:schemeClr val="tx1"/>
                </a:solidFill>
                <a:latin typeface="+mn-lt"/>
                <a:ea typeface="+mn-ea"/>
                <a:cs typeface="+mn-cs"/>
              </a:rPr>
              <a:t>STUDY QUESTION: What are the fertility outcomes in women wishing to conceive after experiencing a severe complication from surgical</a:t>
            </a:r>
          </a:p>
          <a:p>
            <a:r>
              <a:rPr lang="tr-TR" sz="1200" b="0" i="0" u="none" strike="noStrike" kern="1200" baseline="0" dirty="0" smtClean="0">
                <a:solidFill>
                  <a:schemeClr val="tx1"/>
                </a:solidFill>
                <a:latin typeface="+mn-lt"/>
                <a:ea typeface="+mn-ea"/>
                <a:cs typeface="+mn-cs"/>
              </a:rPr>
              <a:t>removal of colorectal endometriosis?</a:t>
            </a:r>
          </a:p>
          <a:p>
            <a:r>
              <a:rPr lang="en-US" sz="1200" b="0" i="0" u="none" strike="noStrike" kern="1200" baseline="0" dirty="0" smtClean="0">
                <a:solidFill>
                  <a:schemeClr val="tx1"/>
                </a:solidFill>
                <a:latin typeface="+mn-lt"/>
                <a:ea typeface="+mn-ea"/>
                <a:cs typeface="+mn-cs"/>
              </a:rPr>
              <a:t>SUMMARY ANSWER: The pregnancy rate (PR) among women who wished to conceive after a severe complication of surgery for colorectal</a:t>
            </a:r>
          </a:p>
          <a:p>
            <a:r>
              <a:rPr lang="en-US" sz="1200" b="0" i="0" u="none" strike="noStrike" kern="1200" baseline="0" dirty="0" smtClean="0">
                <a:solidFill>
                  <a:schemeClr val="tx1"/>
                </a:solidFill>
                <a:latin typeface="+mn-lt"/>
                <a:ea typeface="+mn-ea"/>
                <a:cs typeface="+mn-cs"/>
              </a:rPr>
              <a:t>endometriosis was 41.2% (spontaneously for 80%, after ART procedure for 20%).</a:t>
            </a:r>
          </a:p>
          <a:p>
            <a:r>
              <a:rPr lang="en-US" sz="1200" b="0" i="0" u="none" strike="noStrike" kern="1200" baseline="0" dirty="0" smtClean="0">
                <a:solidFill>
                  <a:schemeClr val="tx1"/>
                </a:solidFill>
                <a:latin typeface="+mn-lt"/>
                <a:ea typeface="+mn-ea"/>
                <a:cs typeface="+mn-cs"/>
              </a:rPr>
              <a:t>WHAT IS KNOWN ALREADY: While the long-term benefit of surgery on pain and quality of life is well documented for women with</a:t>
            </a:r>
          </a:p>
          <a:p>
            <a:r>
              <a:rPr lang="en-US" sz="1200" b="0" i="0" u="none" strike="noStrike" kern="1200" baseline="0" dirty="0" smtClean="0">
                <a:solidFill>
                  <a:schemeClr val="tx1"/>
                </a:solidFill>
                <a:latin typeface="+mn-lt"/>
                <a:ea typeface="+mn-ea"/>
                <a:cs typeface="+mn-cs"/>
              </a:rPr>
              <a:t>colorectal endometriosis, it exposes women to the risk of severe complications. However, little is known about fertility outcomes in women</a:t>
            </a:r>
          </a:p>
          <a:p>
            <a:r>
              <a:rPr lang="en-US" sz="1200" b="0" i="0" u="none" strike="noStrike" kern="1200" baseline="0" dirty="0" smtClean="0">
                <a:solidFill>
                  <a:schemeClr val="tx1"/>
                </a:solidFill>
                <a:latin typeface="+mn-lt"/>
                <a:ea typeface="+mn-ea"/>
                <a:cs typeface="+mn-cs"/>
              </a:rPr>
              <a:t>experiencing such severe postoperative complications.</a:t>
            </a:r>
          </a:p>
          <a:p>
            <a:r>
              <a:rPr lang="en-US" sz="1200" b="0" i="0" u="none" strike="noStrike" kern="1200" baseline="0" dirty="0" smtClean="0">
                <a:solidFill>
                  <a:schemeClr val="tx1"/>
                </a:solidFill>
                <a:latin typeface="+mn-lt"/>
                <a:ea typeface="+mn-ea"/>
                <a:cs typeface="+mn-cs"/>
              </a:rPr>
              <a:t>STUDY DESIGN, SIZE, DURATION: This retrospective cohort study included women who experienced a severe complication after surgery</a:t>
            </a:r>
          </a:p>
          <a:p>
            <a:r>
              <a:rPr lang="en-US" sz="1200" b="0" i="0" u="none" strike="noStrike" kern="1200" baseline="0" dirty="0" smtClean="0">
                <a:solidFill>
                  <a:schemeClr val="tx1"/>
                </a:solidFill>
                <a:latin typeface="+mn-lt"/>
                <a:ea typeface="+mn-ea"/>
                <a:cs typeface="+mn-cs"/>
              </a:rPr>
              <a:t>for colorectal endometriosis between January 2004 and June 2014, and who wished to conceive. A total of 53 patients met the inclusion criteria.</a:t>
            </a:r>
          </a:p>
          <a:p>
            <a:r>
              <a:rPr lang="en-US" sz="1200" b="0" i="0" u="none" strike="noStrike" kern="1200" baseline="0" dirty="0" smtClean="0">
                <a:solidFill>
                  <a:schemeClr val="tx1"/>
                </a:solidFill>
                <a:latin typeface="+mn-lt"/>
                <a:ea typeface="+mn-ea"/>
                <a:cs typeface="+mn-cs"/>
              </a:rPr>
              <a:t>The fertility outcome was available for 48 women, who were therefore included in the analysis. The median follow-up was 5 years.</a:t>
            </a:r>
          </a:p>
          <a:p>
            <a:r>
              <a:rPr lang="en-US" sz="1200" b="0" i="0" u="none" strike="noStrike" kern="1200" baseline="0" dirty="0" smtClean="0">
                <a:solidFill>
                  <a:schemeClr val="tx1"/>
                </a:solidFill>
                <a:latin typeface="+mn-lt"/>
                <a:ea typeface="+mn-ea"/>
                <a:cs typeface="+mn-cs"/>
              </a:rPr>
              <a:t>PARTICIPANTS/MATERIALS, SETTING, METHODS: All the women underwent complete removal of colorectal endometriosis.</a:t>
            </a:r>
          </a:p>
          <a:p>
            <a:r>
              <a:rPr lang="en-US" sz="1200" b="0" i="0" u="none" strike="noStrike" kern="1200" baseline="0" dirty="0" smtClean="0">
                <a:solidFill>
                  <a:schemeClr val="tx1"/>
                </a:solidFill>
                <a:latin typeface="+mn-lt"/>
                <a:ea typeface="+mn-ea"/>
                <a:cs typeface="+mn-cs"/>
              </a:rPr>
              <a:t>Postoperative severe complications were defined as grades III–IV of the </a:t>
            </a:r>
            <a:r>
              <a:rPr lang="en-US" sz="1200" b="0" i="0" u="none" strike="noStrike" kern="1200" baseline="0" dirty="0" err="1" smtClean="0">
                <a:solidFill>
                  <a:schemeClr val="tx1"/>
                </a:solidFill>
                <a:latin typeface="+mn-lt"/>
                <a:ea typeface="+mn-ea"/>
                <a:cs typeface="+mn-cs"/>
              </a:rPr>
              <a:t>Clavien</a:t>
            </a:r>
            <a:r>
              <a:rPr lang="en-US" sz="1200" b="0" i="0" u="none" strike="noStrike" kern="1200" baseline="0" dirty="0" smtClean="0">
                <a:solidFill>
                  <a:schemeClr val="tx1"/>
                </a:solidFill>
                <a:latin typeface="+mn-lt"/>
                <a:ea typeface="+mn-ea"/>
                <a:cs typeface="+mn-cs"/>
              </a:rPr>
              <a:t>–</a:t>
            </a:r>
            <a:r>
              <a:rPr lang="en-US" sz="1200" b="0" i="0" u="none" strike="noStrike" kern="1200" baseline="0" dirty="0" err="1" smtClean="0">
                <a:solidFill>
                  <a:schemeClr val="tx1"/>
                </a:solidFill>
                <a:latin typeface="+mn-lt"/>
                <a:ea typeface="+mn-ea"/>
                <a:cs typeface="+mn-cs"/>
              </a:rPr>
              <a:t>Dindo</a:t>
            </a:r>
            <a:r>
              <a:rPr lang="en-US" sz="1200" b="0" i="0" u="none" strike="noStrike" kern="1200" baseline="0" dirty="0" smtClean="0">
                <a:solidFill>
                  <a:schemeClr val="tx1"/>
                </a:solidFill>
                <a:latin typeface="+mn-lt"/>
                <a:ea typeface="+mn-ea"/>
                <a:cs typeface="+mn-cs"/>
              </a:rPr>
              <a:t> classification. Fertility outcomes, PR and cumulative</a:t>
            </a:r>
          </a:p>
          <a:p>
            <a:r>
              <a:rPr lang="en-US" sz="1200" b="0" i="0" u="none" strike="noStrike" kern="1200" baseline="0" dirty="0" smtClean="0">
                <a:solidFill>
                  <a:schemeClr val="tx1"/>
                </a:solidFill>
                <a:latin typeface="+mn-lt"/>
                <a:ea typeface="+mn-ea"/>
                <a:cs typeface="+mn-cs"/>
              </a:rPr>
              <a:t>pregnancy rate (CPR), were estimated.</a:t>
            </a:r>
          </a:p>
          <a:p>
            <a:r>
              <a:rPr lang="en-US" sz="1200" b="0" i="0" u="none" strike="noStrike" kern="1200" baseline="0" dirty="0" smtClean="0">
                <a:solidFill>
                  <a:schemeClr val="tx1"/>
                </a:solidFill>
                <a:latin typeface="+mn-lt"/>
                <a:ea typeface="+mn-ea"/>
                <a:cs typeface="+mn-cs"/>
              </a:rPr>
              <a:t>MAIN RESULTS AND THE ROLE OF CHANCE: Most women experienced a grade </a:t>
            </a:r>
            <a:r>
              <a:rPr lang="en-US" sz="1200" b="0" i="0" u="none" strike="noStrike" kern="1200" baseline="0" dirty="0" err="1" smtClean="0">
                <a:solidFill>
                  <a:schemeClr val="tx1"/>
                </a:solidFill>
                <a:latin typeface="+mn-lt"/>
                <a:ea typeface="+mn-ea"/>
                <a:cs typeface="+mn-cs"/>
              </a:rPr>
              <a:t>IIIb</a:t>
            </a:r>
            <a:r>
              <a:rPr lang="en-US" sz="1200" b="0" i="0" u="none" strike="noStrike" kern="1200" baseline="0" dirty="0" smtClean="0">
                <a:solidFill>
                  <a:schemeClr val="tx1"/>
                </a:solidFill>
                <a:latin typeface="+mn-lt"/>
                <a:ea typeface="+mn-ea"/>
                <a:cs typeface="+mn-cs"/>
              </a:rPr>
              <a:t> complication (83.3%). Of 48 women, 20</a:t>
            </a:r>
          </a:p>
          <a:p>
            <a:r>
              <a:rPr lang="en-US" sz="1200" b="0" i="0" u="none" strike="noStrike" kern="1200" baseline="0" dirty="0" smtClean="0">
                <a:solidFill>
                  <a:schemeClr val="tx1"/>
                </a:solidFill>
                <a:latin typeface="+mn-lt"/>
                <a:ea typeface="+mn-ea"/>
                <a:cs typeface="+mn-cs"/>
              </a:rPr>
              <a:t>became pregnant (overall PR: 41.2%); spontaneously for 16 (80%) and after ART procedure for 4 (20%). The median interval between surgery</a:t>
            </a:r>
          </a:p>
          <a:p>
            <a:r>
              <a:rPr lang="en-US" sz="1200" b="0" i="0" u="none" strike="noStrike" kern="1200" baseline="0" dirty="0" smtClean="0">
                <a:solidFill>
                  <a:schemeClr val="tx1"/>
                </a:solidFill>
                <a:latin typeface="+mn-lt"/>
                <a:ea typeface="+mn-ea"/>
                <a:cs typeface="+mn-cs"/>
              </a:rPr>
              <a:t>and first pregnancy was 3 years. The live birth rate was 14/48 (29.2%). The 5-year CPR was 46%. A lower CPR was found for women</a:t>
            </a:r>
          </a:p>
          <a:p>
            <a:r>
              <a:rPr lang="en-US" sz="1200" b="0" i="0" u="none" strike="noStrike" kern="1200" baseline="0" dirty="0" smtClean="0">
                <a:solidFill>
                  <a:schemeClr val="tx1"/>
                </a:solidFill>
                <a:latin typeface="+mn-lt"/>
                <a:ea typeface="+mn-ea"/>
                <a:cs typeface="+mn-cs"/>
              </a:rPr>
              <a:t>who experienced anastomotic leakage (with or without rectovaginal fistula) (P = 0.02) or deep pelvic abscess (with or without anastomotic</a:t>
            </a:r>
          </a:p>
          <a:p>
            <a:r>
              <a:rPr lang="tr-TR" sz="1200" b="0" i="0" u="none" strike="noStrike" kern="1200" baseline="0" dirty="0" smtClean="0">
                <a:solidFill>
                  <a:schemeClr val="tx1"/>
                </a:solidFill>
                <a:latin typeface="+mn-lt"/>
                <a:ea typeface="+mn-ea"/>
                <a:cs typeface="+mn-cs"/>
              </a:rPr>
              <a:t>leakage) (P = 0.04).</a:t>
            </a:r>
          </a:p>
          <a:p>
            <a:r>
              <a:rPr lang="en-US" sz="1200" b="0" i="0" u="none" strike="noStrike" kern="1200" baseline="0" dirty="0" smtClean="0">
                <a:solidFill>
                  <a:schemeClr val="tx1"/>
                </a:solidFill>
                <a:latin typeface="+mn-lt"/>
                <a:ea typeface="+mn-ea"/>
                <a:cs typeface="+mn-cs"/>
              </a:rPr>
              <a:t>LIMITATIONS REASONS FOR CAUTION: Due to a lack of information, no sub-analysis was done to investigate other parameters</a:t>
            </a:r>
          </a:p>
          <a:p>
            <a:r>
              <a:rPr lang="tr-TR" sz="1200" b="0" i="0" u="none" strike="noStrike" kern="1200" baseline="0" dirty="0" smtClean="0">
                <a:solidFill>
                  <a:schemeClr val="tx1"/>
                </a:solidFill>
                <a:latin typeface="+mn-lt"/>
                <a:ea typeface="+mn-ea"/>
                <a:cs typeface="+mn-cs"/>
              </a:rPr>
              <a:t>potentially impacting fertility outcomes.</a:t>
            </a:r>
          </a:p>
          <a:p>
            <a:r>
              <a:rPr lang="en-US" sz="1200" b="0" i="0" u="none" strike="noStrike" kern="1200" baseline="0" dirty="0" smtClean="0">
                <a:solidFill>
                  <a:schemeClr val="tx1"/>
                </a:solidFill>
                <a:latin typeface="+mn-lt"/>
                <a:ea typeface="+mn-ea"/>
                <a:cs typeface="+mn-cs"/>
              </a:rPr>
              <a:t>WIDER IMPLICATIONS OF THE FINDINGS: The PR for our population was slightly lower to that observed in the literature for</a:t>
            </a:r>
          </a:p>
          <a:p>
            <a:r>
              <a:rPr lang="en-US" sz="1200" b="0" i="0" u="none" strike="noStrike" kern="1200" baseline="0" dirty="0" smtClean="0">
                <a:solidFill>
                  <a:schemeClr val="tx1"/>
                </a:solidFill>
                <a:latin typeface="+mn-lt"/>
                <a:ea typeface="+mn-ea"/>
                <a:cs typeface="+mn-cs"/>
              </a:rPr>
              <a:t>women who experience such surgery without consideration for the occurrence of complications. However, ‘severe complications’ covers </a:t>
            </a:r>
            <a:r>
              <a:rPr lang="en-US" sz="1200" b="0" i="0" u="none" strike="noStrike" kern="1200" baseline="0" dirty="0" err="1" smtClean="0">
                <a:solidFill>
                  <a:schemeClr val="tx1"/>
                </a:solidFill>
                <a:latin typeface="+mn-lt"/>
                <a:ea typeface="+mn-ea"/>
                <a:cs typeface="+mn-cs"/>
              </a:rPr>
              <a:t>acan</a:t>
            </a:r>
            <a:r>
              <a:rPr lang="en-US" sz="1200" b="0" i="0" u="none" strike="noStrike" kern="1200" baseline="0" dirty="0" smtClean="0">
                <a:solidFill>
                  <a:schemeClr val="tx1"/>
                </a:solidFill>
                <a:latin typeface="+mn-lt"/>
                <a:ea typeface="+mn-ea"/>
                <a:cs typeface="+mn-cs"/>
              </a:rPr>
              <a:t> negatively impact fertility outcomes. Rapid ART may be a good option for these patients.</a:t>
            </a:r>
          </a:p>
          <a:p>
            <a:r>
              <a:rPr lang="en-US" sz="1200" b="0" i="0" u="none" strike="noStrike" kern="1200" baseline="0" dirty="0" smtClean="0">
                <a:solidFill>
                  <a:schemeClr val="tx1"/>
                </a:solidFill>
                <a:latin typeface="+mn-lt"/>
                <a:ea typeface="+mn-ea"/>
                <a:cs typeface="+mn-cs"/>
              </a:rPr>
              <a:t>STUDY FUNDING/COMPETING INTEREST(S): No funding was required for the current study. </a:t>
            </a:r>
            <a:r>
              <a:rPr lang="en-US" sz="1200" b="0" i="0" u="none" strike="noStrike" kern="1200" baseline="0" dirty="0" err="1" smtClean="0">
                <a:solidFill>
                  <a:schemeClr val="tx1"/>
                </a:solidFill>
                <a:latin typeface="+mn-lt"/>
                <a:ea typeface="+mn-ea"/>
                <a:cs typeface="+mn-cs"/>
              </a:rPr>
              <a:t>Pr</a:t>
            </a:r>
            <a:r>
              <a:rPr lang="en-US" sz="1200" b="0" i="0" u="none" strike="noStrike" kern="1200" baseline="0" dirty="0" smtClean="0">
                <a:solidFill>
                  <a:schemeClr val="tx1"/>
                </a:solidFill>
                <a:latin typeface="+mn-lt"/>
                <a:ea typeface="+mn-ea"/>
                <a:cs typeface="+mn-cs"/>
              </a:rPr>
              <a:t> H. Roman reported personal fees</a:t>
            </a:r>
          </a:p>
          <a:p>
            <a:r>
              <a:rPr lang="en-US" sz="1200" b="0" i="0" u="none" strike="noStrike" kern="1200" baseline="0" dirty="0" smtClean="0">
                <a:solidFill>
                  <a:schemeClr val="tx1"/>
                </a:solidFill>
                <a:latin typeface="+mn-lt"/>
                <a:ea typeface="+mn-ea"/>
                <a:cs typeface="+mn-cs"/>
              </a:rPr>
              <a:t>from Plasma Surgical Inc. (Roswell, GA, USA) for participating in a symposium and a masterclass, in which he presented his experience in the</a:t>
            </a:r>
          </a:p>
          <a:p>
            <a:r>
              <a:rPr lang="en-US" sz="1200" b="0" i="0" u="none" strike="noStrike" kern="1200" baseline="0" dirty="0" smtClean="0">
                <a:solidFill>
                  <a:schemeClr val="tx1"/>
                </a:solidFill>
                <a:latin typeface="+mn-lt"/>
                <a:ea typeface="+mn-ea"/>
                <a:cs typeface="+mn-cs"/>
              </a:rPr>
              <a:t>use of </a:t>
            </a:r>
            <a:r>
              <a:rPr lang="en-US" sz="1200" b="0" i="0" u="none" strike="noStrike" kern="1200" baseline="0" dirty="0" err="1" smtClean="0">
                <a:solidFill>
                  <a:schemeClr val="tx1"/>
                </a:solidFill>
                <a:latin typeface="+mn-lt"/>
                <a:ea typeface="+mn-ea"/>
                <a:cs typeface="+mn-cs"/>
              </a:rPr>
              <a:t>PlasmaJet</a:t>
            </a:r>
            <a:r>
              <a:rPr lang="en-US" sz="1200" b="0" i="0" u="none" strike="noStrike" kern="1200" baseline="0" dirty="0" smtClean="0">
                <a:solidFill>
                  <a:schemeClr val="tx1"/>
                </a:solidFill>
                <a:latin typeface="+mn-lt"/>
                <a:ea typeface="+mn-ea"/>
                <a:cs typeface="+mn-cs"/>
              </a:rPr>
              <a:t>®. None of the other authors declared any conflict of interest</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60</a:t>
            </a:fld>
            <a:endParaRPr lang="tr-TR"/>
          </a:p>
        </p:txBody>
      </p:sp>
    </p:spTree>
    <p:extLst>
      <p:ext uri="{BB962C8B-B14F-4D97-AF65-F5344CB8AC3E}">
        <p14:creationId xmlns:p14="http://schemas.microsoft.com/office/powerpoint/2010/main" val="36616602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Background and Objectives: Laparoscopic surgical excision of bladder nodules has been demonstrated to be effective in relieving associated painful symptoms; the data are lacking concerning the impact of anterior compartment endometriosis on infertility. We conducted this study to evaluate whether or not the surgical excision of deep endometriosis affecting the anterior compartment plays a role in restoring fertility.</a:t>
            </a:r>
          </a:p>
          <a:p>
            <a:r>
              <a:rPr lang="en-US" dirty="0" smtClean="0"/>
              <a:t>Methods: This </a:t>
            </a:r>
            <a:r>
              <a:rPr lang="en-US" dirty="0" err="1" smtClean="0"/>
              <a:t>multicentre</a:t>
            </a:r>
            <a:r>
              <a:rPr lang="en-US" dirty="0" smtClean="0"/>
              <a:t>, retrospective study included a group of 55 patients presenting with otherwise-unexplained infertility who had undergone laparoscopic excision of anterior compartment endometriosis with histological confirmation. Patient medical records and operative reports were reviewed. Telephone interviews were conducted for long-term </a:t>
            </a:r>
            <a:r>
              <a:rPr lang="en-US" dirty="0" err="1" smtClean="0"/>
              <a:t>followup</a:t>
            </a:r>
            <a:r>
              <a:rPr lang="en-US" dirty="0" smtClean="0"/>
              <a:t> of fertility outcomes.</a:t>
            </a:r>
          </a:p>
          <a:p>
            <a:r>
              <a:rPr lang="en-US" dirty="0" smtClean="0"/>
              <a:t>Results: The pregnancy rate following surgical excision of </a:t>
            </a:r>
            <a:r>
              <a:rPr lang="en-US" dirty="0" err="1" smtClean="0"/>
              <a:t>endometriotic</a:t>
            </a:r>
            <a:r>
              <a:rPr lang="en-US" dirty="0" smtClean="0"/>
              <a:t> lesions was 44% (n  11) among those with anterior compartment involvement alone and 50% (n  15) in case of posterior lesions association without</a:t>
            </a:r>
          </a:p>
          <a:p>
            <a:r>
              <a:rPr lang="en-US" dirty="0" smtClean="0"/>
              <a:t>any significant difference. The symptoms related to bladder endometriosis resolved in the 84.2% of the cases with a recurrence rate of 1.8% at the 2-year </a:t>
            </a:r>
            <a:r>
              <a:rPr lang="en-US" dirty="0" err="1" smtClean="0"/>
              <a:t>followup</a:t>
            </a:r>
            <a:r>
              <a:rPr lang="en-US" dirty="0" smtClean="0"/>
              <a:t> not requiring further surgery.</a:t>
            </a:r>
          </a:p>
          <a:p>
            <a:r>
              <a:rPr lang="en-US" dirty="0" smtClean="0"/>
              <a:t>Conclusion: Laparoscopic excision of anterior compartment endometriosis is effective in restoring fertility in patients with otherwise-unexplained infertility and in treating endometriosis-related symptoms.</a:t>
            </a:r>
          </a:p>
          <a:p>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61</a:t>
            </a:fld>
            <a:endParaRPr lang="tr-TR"/>
          </a:p>
        </p:txBody>
      </p:sp>
    </p:spTree>
    <p:extLst>
      <p:ext uri="{BB962C8B-B14F-4D97-AF65-F5344CB8AC3E}">
        <p14:creationId xmlns:p14="http://schemas.microsoft.com/office/powerpoint/2010/main" val="16163992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0" i="0" u="none" strike="noStrike" kern="1200" baseline="0" dirty="0" smtClean="0">
                <a:solidFill>
                  <a:schemeClr val="tx1"/>
                </a:solidFill>
                <a:latin typeface="+mn-lt"/>
                <a:ea typeface="+mn-ea"/>
                <a:cs typeface="+mn-cs"/>
              </a:rPr>
              <a:t>Background: Endometrial polyps (EP) and endometriosis are both estrogen-dependent overgrowths of the</a:t>
            </a:r>
          </a:p>
          <a:p>
            <a:r>
              <a:rPr lang="en-US" sz="1200" b="0" i="0" u="none" strike="noStrike" kern="1200" baseline="0" dirty="0" smtClean="0">
                <a:solidFill>
                  <a:schemeClr val="tx1"/>
                </a:solidFill>
                <a:latin typeface="+mn-lt"/>
                <a:ea typeface="+mn-ea"/>
                <a:cs typeface="+mn-cs"/>
              </a:rPr>
              <a:t>endometrium. Several studies have shown a higher frequency of EP in endometriosis patients when compared with</a:t>
            </a:r>
          </a:p>
          <a:p>
            <a:r>
              <a:rPr lang="en-US" sz="1200" b="0" i="0" u="none" strike="noStrike" kern="1200" baseline="0" dirty="0" smtClean="0">
                <a:solidFill>
                  <a:schemeClr val="tx1"/>
                </a:solidFill>
                <a:latin typeface="+mn-lt"/>
                <a:ea typeface="+mn-ea"/>
                <a:cs typeface="+mn-cs"/>
              </a:rPr>
              <a:t>women without endometriosis. Therefore, we performed a meta-analysis to investigate the risk of EP in women</a:t>
            </a:r>
          </a:p>
          <a:p>
            <a:r>
              <a:rPr lang="tr-TR" sz="1200" b="0" i="0" u="none" strike="noStrike" kern="1200" baseline="0" dirty="0" smtClean="0">
                <a:solidFill>
                  <a:schemeClr val="tx1"/>
                </a:solidFill>
                <a:latin typeface="+mn-lt"/>
                <a:ea typeface="+mn-ea"/>
                <a:cs typeface="+mn-cs"/>
              </a:rPr>
              <a:t>with endometriosis.</a:t>
            </a:r>
          </a:p>
          <a:p>
            <a:r>
              <a:rPr lang="en-US" sz="1200" b="0" i="0" u="none" strike="noStrike" kern="1200" baseline="0" dirty="0" smtClean="0">
                <a:solidFill>
                  <a:schemeClr val="tx1"/>
                </a:solidFill>
                <a:latin typeface="+mn-lt"/>
                <a:ea typeface="+mn-ea"/>
                <a:cs typeface="+mn-cs"/>
              </a:rPr>
              <a:t>Methods: This meta-analysis searched for articles published between 1964 and 2014 in PubMed, </a:t>
            </a:r>
            <a:r>
              <a:rPr lang="en-US" sz="1200" b="0" i="0" u="none" strike="noStrike" kern="1200" baseline="0" dirty="0" err="1" smtClean="0">
                <a:solidFill>
                  <a:schemeClr val="tx1"/>
                </a:solidFill>
                <a:latin typeface="+mn-lt"/>
                <a:ea typeface="+mn-ea"/>
                <a:cs typeface="+mn-cs"/>
              </a:rPr>
              <a:t>Embase</a:t>
            </a:r>
            <a:r>
              <a:rPr lang="en-US" sz="1200" b="0" i="0" u="none" strike="noStrike" kern="1200" baseline="0" dirty="0" smtClean="0">
                <a:solidFill>
                  <a:schemeClr val="tx1"/>
                </a:solidFill>
                <a:latin typeface="+mn-lt"/>
                <a:ea typeface="+mn-ea"/>
                <a:cs typeface="+mn-cs"/>
              </a:rPr>
              <a:t>, and</a:t>
            </a:r>
          </a:p>
          <a:p>
            <a:r>
              <a:rPr lang="en-US" sz="1200" b="0" i="0" u="none" strike="noStrike" kern="1200" baseline="0" dirty="0" smtClean="0">
                <a:solidFill>
                  <a:schemeClr val="tx1"/>
                </a:solidFill>
                <a:latin typeface="+mn-lt"/>
                <a:ea typeface="+mn-ea"/>
                <a:cs typeface="+mn-cs"/>
              </a:rPr>
              <a:t>Cochrane Library, as well as in Chinese databases, including CNKI, VIP and </a:t>
            </a:r>
            <a:r>
              <a:rPr lang="en-US" sz="1200" b="0" i="0" u="none" strike="noStrike" kern="1200" baseline="0" dirty="0" err="1" smtClean="0">
                <a:solidFill>
                  <a:schemeClr val="tx1"/>
                </a:solidFill>
                <a:latin typeface="+mn-lt"/>
                <a:ea typeface="+mn-ea"/>
                <a:cs typeface="+mn-cs"/>
              </a:rPr>
              <a:t>Wanfang</a:t>
            </a:r>
            <a:r>
              <a:rPr lang="en-US" sz="1200" b="0" i="0" u="none" strike="noStrike" kern="1200" baseline="0" dirty="0" smtClean="0">
                <a:solidFill>
                  <a:schemeClr val="tx1"/>
                </a:solidFill>
                <a:latin typeface="+mn-lt"/>
                <a:ea typeface="+mn-ea"/>
                <a:cs typeface="+mn-cs"/>
              </a:rPr>
              <a:t>, regarding the association</a:t>
            </a:r>
          </a:p>
          <a:p>
            <a:r>
              <a:rPr lang="en-US" sz="1200" b="0" i="0" u="none" strike="noStrike" kern="1200" baseline="0" dirty="0" smtClean="0">
                <a:solidFill>
                  <a:schemeClr val="tx1"/>
                </a:solidFill>
                <a:latin typeface="+mn-lt"/>
                <a:ea typeface="+mn-ea"/>
                <a:cs typeface="+mn-cs"/>
              </a:rPr>
              <a:t>between endometriosis and EP. Nine cohort studies and one case–control study including 2896 women were</a:t>
            </a:r>
          </a:p>
          <a:p>
            <a:r>
              <a:rPr lang="en-US" sz="1200" b="0" i="0" u="none" strike="noStrike" kern="1200" baseline="0" dirty="0" smtClean="0">
                <a:solidFill>
                  <a:schemeClr val="tx1"/>
                </a:solidFill>
                <a:latin typeface="+mn-lt"/>
                <a:ea typeface="+mn-ea"/>
                <a:cs typeface="+mn-cs"/>
              </a:rPr>
              <a:t>included in this meta-analysis. The EP risk was evaluated using relative risk (RR) with a 95 % confidence interval (CI).</a:t>
            </a:r>
          </a:p>
          <a:p>
            <a:r>
              <a:rPr lang="en-US" sz="1200" b="0" i="0" u="none" strike="noStrike" kern="1200" baseline="0" dirty="0" smtClean="0">
                <a:solidFill>
                  <a:schemeClr val="tx1"/>
                </a:solidFill>
                <a:latin typeface="+mn-lt"/>
                <a:ea typeface="+mn-ea"/>
                <a:cs typeface="+mn-cs"/>
              </a:rPr>
              <a:t>Heterogeneity, small study effect and publication bias were assessed using Higgins I2, sensitivity analysis and funnel</a:t>
            </a:r>
          </a:p>
          <a:p>
            <a:r>
              <a:rPr lang="tr-TR" sz="1200" b="0" i="0" u="none" strike="noStrike" kern="1200" baseline="0" dirty="0" smtClean="0">
                <a:solidFill>
                  <a:schemeClr val="tx1"/>
                </a:solidFill>
                <a:latin typeface="+mn-lt"/>
                <a:ea typeface="+mn-ea"/>
                <a:cs typeface="+mn-cs"/>
              </a:rPr>
              <a:t>plots, respectively.</a:t>
            </a:r>
          </a:p>
          <a:p>
            <a:r>
              <a:rPr lang="en-US" sz="1200" b="0" i="0" u="none" strike="noStrike" kern="1200" baseline="0" dirty="0" smtClean="0">
                <a:solidFill>
                  <a:schemeClr val="tx1"/>
                </a:solidFill>
                <a:latin typeface="+mn-lt"/>
                <a:ea typeface="+mn-ea"/>
                <a:cs typeface="+mn-cs"/>
              </a:rPr>
              <a:t>Results: The risk of EP increased in women with endometriosis compared with those without endometriosis (the</a:t>
            </a:r>
          </a:p>
          <a:p>
            <a:r>
              <a:rPr lang="en-US" sz="1200" b="0" i="0" u="none" strike="noStrike" kern="1200" baseline="0" dirty="0" smtClean="0">
                <a:solidFill>
                  <a:schemeClr val="tx1"/>
                </a:solidFill>
                <a:latin typeface="+mn-lt"/>
                <a:ea typeface="+mn-ea"/>
                <a:cs typeface="+mn-cs"/>
              </a:rPr>
              <a:t>pooled RR, 2.81; 95 % CI, 2.48–3.18). No significant heterogeneity, small study effect or publication bias was found.</a:t>
            </a:r>
          </a:p>
          <a:p>
            <a:r>
              <a:rPr lang="en-US" sz="1200" b="0" i="0" u="none" strike="noStrike" kern="1200" baseline="0" dirty="0" smtClean="0">
                <a:solidFill>
                  <a:schemeClr val="tx1"/>
                </a:solidFill>
                <a:latin typeface="+mn-lt"/>
                <a:ea typeface="+mn-ea"/>
                <a:cs typeface="+mn-cs"/>
              </a:rPr>
              <a:t>The risk of EP slightly increased in women with endometriosis at stages 2–4 compared with those at stage 1</a:t>
            </a:r>
          </a:p>
          <a:p>
            <a:r>
              <a:rPr lang="en-US" sz="1200" b="0" i="0" u="none" strike="noStrike" kern="1200" baseline="0" dirty="0" smtClean="0">
                <a:solidFill>
                  <a:schemeClr val="tx1"/>
                </a:solidFill>
                <a:latin typeface="+mn-lt"/>
                <a:ea typeface="+mn-ea"/>
                <a:cs typeface="+mn-cs"/>
              </a:rPr>
              <a:t>(Pooled effect size: stage 2 versus stage 1, RR, 1.22, 95 % CI, 1.04 - 1.42; stage 3 versus stage 1, RR, 1.23, 95 % CI,</a:t>
            </a:r>
          </a:p>
          <a:p>
            <a:r>
              <a:rPr lang="tr-TR" sz="1200" b="0" i="0" u="none" strike="noStrike" kern="1200" baseline="0" dirty="0" smtClean="0">
                <a:solidFill>
                  <a:schemeClr val="tx1"/>
                </a:solidFill>
                <a:latin typeface="+mn-lt"/>
                <a:ea typeface="+mn-ea"/>
                <a:cs typeface="+mn-cs"/>
              </a:rPr>
              <a:t>1.06–1.42; stage 4 versus stage 1, RR, 1.29, 95 % CI, 1.11–1.51; stages 2–4 versus stage 1, RR, 1.24, 95 % CI, 1.10–1.40);</a:t>
            </a:r>
          </a:p>
          <a:p>
            <a:r>
              <a:rPr lang="en-US" sz="1200" b="0" i="0" u="none" strike="noStrike" kern="1200" baseline="0" dirty="0" smtClean="0">
                <a:solidFill>
                  <a:schemeClr val="tx1"/>
                </a:solidFill>
                <a:latin typeface="+mn-lt"/>
                <a:ea typeface="+mn-ea"/>
                <a:cs typeface="+mn-cs"/>
              </a:rPr>
              <a:t>however, no significantly different risk of EP in women with endometriosis existed between the other stages.</a:t>
            </a:r>
          </a:p>
          <a:p>
            <a:r>
              <a:rPr lang="en-US" sz="1200" b="0" i="0" u="none" strike="noStrike" kern="1200" baseline="0" dirty="0" smtClean="0">
                <a:solidFill>
                  <a:schemeClr val="tx1"/>
                </a:solidFill>
                <a:latin typeface="+mn-lt"/>
                <a:ea typeface="+mn-ea"/>
                <a:cs typeface="+mn-cs"/>
              </a:rPr>
              <a:t>Conclusion: The results suggest that it is important to identify whether patients with endometriosis also have EP</a:t>
            </a:r>
          </a:p>
          <a:p>
            <a:r>
              <a:rPr lang="en-US" sz="1200" b="0" i="0" u="none" strike="noStrike" kern="1200" baseline="0" dirty="0" smtClean="0">
                <a:solidFill>
                  <a:schemeClr val="tx1"/>
                </a:solidFill>
                <a:latin typeface="+mn-lt"/>
                <a:ea typeface="+mn-ea"/>
                <a:cs typeface="+mn-cs"/>
              </a:rPr>
              <a:t>and then remove any coexisting EP via hysteroscopy, especially for infertile patients. This process will be clinically</a:t>
            </a:r>
          </a:p>
          <a:p>
            <a:r>
              <a:rPr lang="en-US" sz="1200" b="0" i="0" u="none" strike="noStrike" kern="1200" baseline="0" dirty="0" smtClean="0">
                <a:solidFill>
                  <a:schemeClr val="tx1"/>
                </a:solidFill>
                <a:latin typeface="+mn-lt"/>
                <a:ea typeface="+mn-ea"/>
                <a:cs typeface="+mn-cs"/>
              </a:rPr>
              <a:t>helpful to treat endometriosis-related infertility in patients with endometriosis, especially for those with</a:t>
            </a:r>
          </a:p>
          <a:p>
            <a:r>
              <a:rPr lang="en-US" sz="1200" b="0" i="0" u="none" strike="noStrike" kern="1200" baseline="0" dirty="0" smtClean="0">
                <a:solidFill>
                  <a:schemeClr val="tx1"/>
                </a:solidFill>
                <a:latin typeface="+mn-lt"/>
                <a:ea typeface="+mn-ea"/>
                <a:cs typeface="+mn-cs"/>
              </a:rPr>
              <a:t>endometriosis that is more serious than stage 1.</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62</a:t>
            </a:fld>
            <a:endParaRPr lang="tr-TR"/>
          </a:p>
        </p:txBody>
      </p:sp>
    </p:spTree>
    <p:extLst>
      <p:ext uri="{BB962C8B-B14F-4D97-AF65-F5344CB8AC3E}">
        <p14:creationId xmlns:p14="http://schemas.microsoft.com/office/powerpoint/2010/main" val="4238799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tr-TR" sz="1200" b="0" i="0" u="none" strike="noStrike" kern="1200" baseline="0" dirty="0" smtClean="0">
                <a:solidFill>
                  <a:schemeClr val="tx1"/>
                </a:solidFill>
                <a:latin typeface="+mn-lt"/>
                <a:ea typeface="+mn-ea"/>
                <a:cs typeface="+mn-cs"/>
              </a:rPr>
              <a:t>ABSTRACT</a:t>
            </a:r>
          </a:p>
          <a:p>
            <a:r>
              <a:rPr lang="en-US" sz="1200" b="0" i="0" u="none" strike="noStrike" kern="1200" baseline="0" dirty="0" smtClean="0">
                <a:solidFill>
                  <a:schemeClr val="tx1"/>
                </a:solidFill>
                <a:latin typeface="+mn-lt"/>
                <a:ea typeface="+mn-ea"/>
                <a:cs typeface="+mn-cs"/>
              </a:rPr>
              <a:t>Background: Severe forms of genital endometriosis are known to be associated with infertility and its</a:t>
            </a:r>
          </a:p>
          <a:p>
            <a:r>
              <a:rPr lang="en-US" sz="1200" b="0" i="0" u="none" strike="noStrike" kern="1200" baseline="0" dirty="0" smtClean="0">
                <a:solidFill>
                  <a:schemeClr val="tx1"/>
                </a:solidFill>
                <a:latin typeface="+mn-lt"/>
                <a:ea typeface="+mn-ea"/>
                <a:cs typeface="+mn-cs"/>
              </a:rPr>
              <a:t>subsequent treatment failure. Both gonadotropin-releasing hormone analogs (a-GnRH) and </a:t>
            </a:r>
            <a:r>
              <a:rPr lang="en-US" sz="1200" b="0" i="0" u="none" strike="noStrike" kern="1200" baseline="0" dirty="0" err="1" smtClean="0">
                <a:solidFill>
                  <a:schemeClr val="tx1"/>
                </a:solidFill>
                <a:latin typeface="+mn-lt"/>
                <a:ea typeface="+mn-ea"/>
                <a:cs typeface="+mn-cs"/>
              </a:rPr>
              <a:t>dienogest</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have been suggested as additional hormone therapy for patients with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However, the</a:t>
            </a:r>
          </a:p>
          <a:p>
            <a:r>
              <a:rPr lang="en-US" sz="1200" b="0" i="0" u="none" strike="noStrike" kern="1200" baseline="0" dirty="0" smtClean="0">
                <a:solidFill>
                  <a:schemeClr val="tx1"/>
                </a:solidFill>
                <a:latin typeface="+mn-lt"/>
                <a:ea typeface="+mn-ea"/>
                <a:cs typeface="+mn-cs"/>
              </a:rPr>
              <a:t>result of hormonal suppression before an in vitro fertilization (IVF) cycle remains undetermined.</a:t>
            </a:r>
          </a:p>
          <a:p>
            <a:r>
              <a:rPr lang="en-US" sz="1200" b="0" i="0" u="none" strike="noStrike" kern="1200" baseline="0" dirty="0" smtClean="0">
                <a:solidFill>
                  <a:schemeClr val="tx1"/>
                </a:solidFill>
                <a:latin typeface="+mn-lt"/>
                <a:ea typeface="+mn-ea"/>
                <a:cs typeface="+mn-cs"/>
              </a:rPr>
              <a:t>Materials and methods: A prospective cohort study of 144 infertile women planning IVF after laparoscopic</a:t>
            </a:r>
          </a:p>
          <a:p>
            <a:r>
              <a:rPr lang="en-US" sz="1200" b="0" i="0" u="none" strike="noStrike" kern="1200" baseline="0" dirty="0" smtClean="0">
                <a:solidFill>
                  <a:schemeClr val="tx1"/>
                </a:solidFill>
                <a:latin typeface="+mn-lt"/>
                <a:ea typeface="+mn-ea"/>
                <a:cs typeface="+mn-cs"/>
              </a:rPr>
              <a:t>surgery of ovarian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was conducted at our department in 2012–2015. Patients were</a:t>
            </a:r>
          </a:p>
          <a:p>
            <a:r>
              <a:rPr lang="en-US" sz="1200" b="0" i="0" u="none" strike="noStrike" kern="1200" baseline="0" dirty="0" smtClean="0">
                <a:solidFill>
                  <a:schemeClr val="tx1"/>
                </a:solidFill>
                <a:latin typeface="+mn-lt"/>
                <a:ea typeface="+mn-ea"/>
                <a:cs typeface="+mn-cs"/>
              </a:rPr>
              <a:t>divided into three groups: group I (N¼38) with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course, group II (N¼70) with a-GnRH group III</a:t>
            </a:r>
          </a:p>
          <a:p>
            <a:r>
              <a:rPr lang="en-US" sz="1200" b="0" i="0" u="none" strike="noStrike" kern="1200" baseline="0" dirty="0" smtClean="0">
                <a:solidFill>
                  <a:schemeClr val="tx1"/>
                </a:solidFill>
                <a:latin typeface="+mn-lt"/>
                <a:ea typeface="+mn-ea"/>
                <a:cs typeface="+mn-cs"/>
              </a:rPr>
              <a:t>(N¼70) without any hormonal therapy within 6 months preceding IVF.</a:t>
            </a:r>
          </a:p>
          <a:p>
            <a:r>
              <a:rPr lang="en-US" sz="1200" b="0" i="0" u="none" strike="noStrike" kern="1200" baseline="0" dirty="0" smtClean="0">
                <a:solidFill>
                  <a:schemeClr val="tx1"/>
                </a:solidFill>
                <a:latin typeface="+mn-lt"/>
                <a:ea typeface="+mn-ea"/>
                <a:cs typeface="+mn-cs"/>
              </a:rPr>
              <a:t>Results: The study groups did not differ by removed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size and ovarian reserve indicators.</a:t>
            </a:r>
          </a:p>
          <a:p>
            <a:r>
              <a:rPr lang="en-US" sz="1200" b="0" i="0" u="none" strike="noStrike" kern="1200" baseline="0" dirty="0" smtClean="0">
                <a:solidFill>
                  <a:schemeClr val="tx1"/>
                </a:solidFill>
                <a:latin typeface="+mn-lt"/>
                <a:ea typeface="+mn-ea"/>
                <a:cs typeface="+mn-cs"/>
              </a:rPr>
              <a:t>The gonadotropin dose per Cycle was higher, while the number of retrieved oocytes was lower in group</a:t>
            </a:r>
          </a:p>
          <a:p>
            <a:r>
              <a:rPr lang="en-US" sz="1200" b="0" i="0" u="none" strike="noStrike" kern="1200" baseline="0" dirty="0" smtClean="0">
                <a:solidFill>
                  <a:schemeClr val="tx1"/>
                </a:solidFill>
                <a:latin typeface="+mn-lt"/>
                <a:ea typeface="+mn-ea"/>
                <a:cs typeface="+mn-cs"/>
              </a:rPr>
              <a:t>III patients (p&lt;.001). In women with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pretreatment, clinical pregnancy rate was 2.5 times (44.7%</a:t>
            </a:r>
          </a:p>
          <a:p>
            <a:r>
              <a:rPr lang="en-US" sz="1200" b="0" i="0" u="none" strike="noStrike" kern="1200" baseline="0" dirty="0" smtClean="0">
                <a:solidFill>
                  <a:schemeClr val="tx1"/>
                </a:solidFill>
                <a:latin typeface="+mn-lt"/>
                <a:ea typeface="+mn-ea"/>
                <a:cs typeface="+mn-cs"/>
              </a:rPr>
              <a:t>versus 16.7%, p¼.012) and delivery rate – three times higher (36.8% versus 11.1%, p¼.013) as compared</a:t>
            </a:r>
          </a:p>
          <a:p>
            <a:r>
              <a:rPr lang="en-US" sz="1200" b="0" i="0" u="none" strike="noStrike" kern="1200" baseline="0" dirty="0" smtClean="0">
                <a:solidFill>
                  <a:schemeClr val="tx1"/>
                </a:solidFill>
                <a:latin typeface="+mn-lt"/>
                <a:ea typeface="+mn-ea"/>
                <a:cs typeface="+mn-cs"/>
              </a:rPr>
              <a:t>with those from group III.</a:t>
            </a:r>
          </a:p>
          <a:p>
            <a:r>
              <a:rPr lang="en-US" sz="1200" b="0" i="0" u="none" strike="noStrike" kern="1200" baseline="0" dirty="0" smtClean="0">
                <a:solidFill>
                  <a:schemeClr val="tx1"/>
                </a:solidFill>
                <a:latin typeface="+mn-lt"/>
                <a:ea typeface="+mn-ea"/>
                <a:cs typeface="+mn-cs"/>
              </a:rPr>
              <a:t>Conclusions: The present study confirms the necessity of pre-cycle medical interventions in women with</a:t>
            </a:r>
          </a:p>
          <a:p>
            <a:r>
              <a:rPr lang="en-US" sz="1200" b="0" i="0" u="none" strike="noStrike" kern="1200" baseline="0" dirty="0" smtClean="0">
                <a:solidFill>
                  <a:schemeClr val="tx1"/>
                </a:solidFill>
                <a:latin typeface="+mn-lt"/>
                <a:ea typeface="+mn-ea"/>
                <a:cs typeface="+mn-cs"/>
              </a:rPr>
              <a:t>ovarian forms of endometriosis undergoing IVF. We suggest </a:t>
            </a:r>
            <a:r>
              <a:rPr lang="en-US" sz="1200" b="0" i="0" u="none" strike="noStrike" kern="1200" baseline="0" dirty="0" err="1" smtClean="0">
                <a:solidFill>
                  <a:schemeClr val="tx1"/>
                </a:solidFill>
                <a:latin typeface="+mn-lt"/>
                <a:ea typeface="+mn-ea"/>
                <a:cs typeface="+mn-cs"/>
              </a:rPr>
              <a:t>dienogest</a:t>
            </a:r>
            <a:r>
              <a:rPr lang="en-US" sz="1200" b="0" i="0" u="none" strike="noStrike" kern="1200" baseline="0" dirty="0" smtClean="0">
                <a:solidFill>
                  <a:schemeClr val="tx1"/>
                </a:solidFill>
                <a:latin typeface="+mn-lt"/>
                <a:ea typeface="+mn-ea"/>
                <a:cs typeface="+mn-cs"/>
              </a:rPr>
              <a:t> to be possibly more efficient treatment</a:t>
            </a:r>
          </a:p>
          <a:p>
            <a:r>
              <a:rPr lang="en-US" sz="1200" b="0" i="0" u="none" strike="noStrike" kern="1200" baseline="0" dirty="0" smtClean="0">
                <a:solidFill>
                  <a:schemeClr val="tx1"/>
                </a:solidFill>
                <a:latin typeface="+mn-lt"/>
                <a:ea typeface="+mn-ea"/>
                <a:cs typeface="+mn-cs"/>
              </a:rPr>
              <a:t>option for this kind of patients.</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63</a:t>
            </a:fld>
            <a:endParaRPr lang="tr-TR"/>
          </a:p>
        </p:txBody>
      </p:sp>
    </p:spTree>
    <p:extLst>
      <p:ext uri="{BB962C8B-B14F-4D97-AF65-F5344CB8AC3E}">
        <p14:creationId xmlns:p14="http://schemas.microsoft.com/office/powerpoint/2010/main" val="16762234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ayt Görüntüsü Yer Tutucusu 1"/>
          <p:cNvSpPr>
            <a:spLocks noGrp="1" noRot="1" noChangeAspect="1" noTextEdit="1"/>
          </p:cNvSpPr>
          <p:nvPr>
            <p:ph type="sldImg"/>
          </p:nvPr>
        </p:nvSpPr>
        <p:spPr>
          <a:ln/>
        </p:spPr>
      </p:sp>
      <p:sp>
        <p:nvSpPr>
          <p:cNvPr id="90115" name="Not Yer Tutucusu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endParaRPr lang="tr-TR">
              <a:latin typeface="Arial" charset="0"/>
              <a:ea typeface="ＭＳ Ｐゴシック" charset="0"/>
              <a:cs typeface="Arial" charset="0"/>
            </a:endParaRPr>
          </a:p>
        </p:txBody>
      </p:sp>
      <p:sp>
        <p:nvSpPr>
          <p:cNvPr id="90116" name="Slayt Numarası Yer Tutucusu 3"/>
          <p:cNvSpPr>
            <a:spLocks noGrp="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2400" b="1">
                <a:solidFill>
                  <a:schemeClr val="tx1"/>
                </a:solidFill>
                <a:latin typeface="Arial" pitchFamily="34" charset="0"/>
                <a:ea typeface="MS PGothic" pitchFamily="34" charset="-128"/>
              </a:defRPr>
            </a:lvl1pPr>
            <a:lvl2pPr marL="742950" indent="-285750" eaLnBrk="0" hangingPunct="0">
              <a:defRPr sz="2400" b="1">
                <a:solidFill>
                  <a:schemeClr val="tx1"/>
                </a:solidFill>
                <a:latin typeface="Arial" pitchFamily="34" charset="0"/>
                <a:ea typeface="MS PGothic" pitchFamily="34" charset="-128"/>
              </a:defRPr>
            </a:lvl2pPr>
            <a:lvl3pPr marL="1143000" indent="-228600" eaLnBrk="0" hangingPunct="0">
              <a:defRPr sz="2400" b="1">
                <a:solidFill>
                  <a:schemeClr val="tx1"/>
                </a:solidFill>
                <a:latin typeface="Arial" pitchFamily="34" charset="0"/>
                <a:ea typeface="MS PGothic" pitchFamily="34" charset="-128"/>
              </a:defRPr>
            </a:lvl3pPr>
            <a:lvl4pPr marL="1600200" indent="-228600" eaLnBrk="0" hangingPunct="0">
              <a:defRPr sz="2400" b="1">
                <a:solidFill>
                  <a:schemeClr val="tx1"/>
                </a:solidFill>
                <a:latin typeface="Arial" pitchFamily="34" charset="0"/>
                <a:ea typeface="MS PGothic" pitchFamily="34" charset="-128"/>
              </a:defRPr>
            </a:lvl4pPr>
            <a:lvl5pPr marL="2057400" indent="-228600" eaLnBrk="0" hangingPunct="0">
              <a:defRPr sz="2400" b="1">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2400" b="1">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2400" b="1">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2400" b="1">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2400" b="1">
                <a:solidFill>
                  <a:schemeClr val="tx1"/>
                </a:solidFill>
                <a:latin typeface="Arial" pitchFamily="34" charset="0"/>
                <a:ea typeface="MS PGothic" pitchFamily="34" charset="-128"/>
              </a:defRPr>
            </a:lvl9pPr>
          </a:lstStyle>
          <a:p>
            <a:pPr eaLnBrk="1" hangingPunct="1">
              <a:defRPr/>
            </a:pPr>
            <a:fld id="{064F5C6C-14E6-4B87-A806-13626CA0B225}" type="slidenum">
              <a:rPr lang="en-US" altLang="tr-TR" sz="1200" b="0" smtClean="0"/>
              <a:pPr eaLnBrk="1" hangingPunct="1">
                <a:defRPr/>
              </a:pPr>
              <a:t>67</a:t>
            </a:fld>
            <a:endParaRPr lang="en-US" altLang="tr-TR" sz="1200" b="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tr-TR" dirty="0" smtClean="0"/>
              <a:t>Repeat surgery for infertility is associated with low pregnancy rates</a:t>
            </a:r>
          </a:p>
          <a:p>
            <a:r>
              <a:rPr lang="en-US" altLang="tr-TR" dirty="0" smtClean="0"/>
              <a:t>This is mainly due to affected ovarian reserve</a:t>
            </a:r>
          </a:p>
          <a:p>
            <a:r>
              <a:rPr lang="en-US" altLang="tr-TR" dirty="0" smtClean="0"/>
              <a:t>When there is no risk of malignancy and no pain IVF should be preferred over surgery in these patients</a:t>
            </a:r>
          </a:p>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68</a:t>
            </a:fld>
            <a:endParaRPr lang="tr-TR"/>
          </a:p>
        </p:txBody>
      </p:sp>
    </p:spTree>
    <p:extLst>
      <p:ext uri="{BB962C8B-B14F-4D97-AF65-F5344CB8AC3E}">
        <p14:creationId xmlns:p14="http://schemas.microsoft.com/office/powerpoint/2010/main" val="23852040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a:ln/>
        </p:spPr>
      </p:sp>
      <p:sp>
        <p:nvSpPr>
          <p:cNvPr id="174083" name="Notes Placeholder 2"/>
          <p:cNvSpPr>
            <a:spLocks noGrp="1"/>
          </p:cNvSpPr>
          <p:nvPr>
            <p:ph type="body" idx="1"/>
          </p:nvPr>
        </p:nvSpPr>
        <p:spPr>
          <a:noFill/>
        </p:spPr>
        <p:txBody>
          <a:bodyPr/>
          <a:lstStyle/>
          <a:p>
            <a:endParaRPr lang="tr-TR" altLang="tr-TR" smtClean="0"/>
          </a:p>
        </p:txBody>
      </p:sp>
      <p:sp>
        <p:nvSpPr>
          <p:cNvPr id="173060" name="Slide Number Placeholder 3"/>
          <p:cNvSpPr>
            <a:spLocks noGrp="1"/>
          </p:cNvSpPr>
          <p:nvPr>
            <p:ph type="sldNum" sz="quarter" idx="5"/>
          </p:nvPr>
        </p:nvSpPr>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defRPr/>
            </a:pPr>
            <a:fld id="{76412627-08CC-4C61-B89B-B800EC1FB734}" type="slidenum">
              <a:rPr lang="en-US" altLang="tr-TR" sz="1200" smtClean="0"/>
              <a:pPr eaLnBrk="1" hangingPunct="1">
                <a:defRPr/>
              </a:pPr>
              <a:t>10</a:t>
            </a:fld>
            <a:endParaRPr lang="en-US" altLang="tr-TR" sz="120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0" i="0" u="none" strike="noStrike" kern="1200" baseline="0" dirty="0" smtClean="0">
                <a:solidFill>
                  <a:schemeClr val="tx1"/>
                </a:solidFill>
                <a:latin typeface="+mn-lt"/>
                <a:ea typeface="+mn-ea"/>
                <a:cs typeface="+mn-cs"/>
              </a:rPr>
              <a:t>The increasing confidence with the techniques of oocyte and ovarian cortex freezing has prompted their potential use for patient</a:t>
            </a:r>
          </a:p>
          <a:p>
            <a:r>
              <a:rPr lang="en-US" sz="1200" b="0" i="0" u="none" strike="noStrike" kern="1200" baseline="0" dirty="0" smtClean="0">
                <a:solidFill>
                  <a:schemeClr val="tx1"/>
                </a:solidFill>
                <a:latin typeface="+mn-lt"/>
                <a:ea typeface="+mn-ea"/>
                <a:cs typeface="+mn-cs"/>
              </a:rPr>
              <a:t>categories other than those at risk of early menopause due to cancer </a:t>
            </a:r>
            <a:r>
              <a:rPr lang="en-US" sz="1200" b="0" i="0" u="none" strike="noStrike" kern="1200" baseline="0" dirty="0" err="1" smtClean="0">
                <a:solidFill>
                  <a:schemeClr val="tx1"/>
                </a:solidFill>
                <a:latin typeface="+mn-lt"/>
                <a:ea typeface="+mn-ea"/>
                <a:cs typeface="+mn-cs"/>
              </a:rPr>
              <a:t>treatments.Women</a:t>
            </a:r>
            <a:r>
              <a:rPr lang="en-US" sz="1200" b="0" i="0" u="none" strike="noStrike" kern="1200" baseline="0" dirty="0" smtClean="0">
                <a:solidFill>
                  <a:schemeClr val="tx1"/>
                </a:solidFill>
                <a:latin typeface="+mn-lt"/>
                <a:ea typeface="+mn-ea"/>
                <a:cs typeface="+mn-cs"/>
              </a:rPr>
              <a:t> affected by every iatrogenic or pathologic condition</a:t>
            </a:r>
          </a:p>
          <a:p>
            <a:r>
              <a:rPr lang="en-US" sz="1200" b="0" i="0" u="none" strike="noStrike" kern="1200" baseline="0" dirty="0" smtClean="0">
                <a:solidFill>
                  <a:schemeClr val="tx1"/>
                </a:solidFill>
                <a:latin typeface="+mn-lt"/>
                <a:ea typeface="+mn-ea"/>
                <a:cs typeface="+mn-cs"/>
              </a:rPr>
              <a:t>known to compromise ovarian function severely have been considered as potential candidates for fertility preservation. Among them, women</a:t>
            </a:r>
          </a:p>
          <a:p>
            <a:r>
              <a:rPr lang="en-US" sz="1200" b="0" i="0" u="none" strike="noStrike" kern="1200" baseline="0" dirty="0" smtClean="0">
                <a:solidFill>
                  <a:schemeClr val="tx1"/>
                </a:solidFill>
                <a:latin typeface="+mn-lt"/>
                <a:ea typeface="+mn-ea"/>
                <a:cs typeface="+mn-cs"/>
              </a:rPr>
              <a:t>with endometriosis may represent a particularly suitable group since they are at increased risk of premature ovarian exhaustion and about half of</a:t>
            </a:r>
          </a:p>
          <a:p>
            <a:r>
              <a:rPr lang="en-US" sz="1200" b="0" i="0" u="none" strike="noStrike" kern="1200" baseline="0" dirty="0" smtClean="0">
                <a:solidFill>
                  <a:schemeClr val="tx1"/>
                </a:solidFill>
                <a:latin typeface="+mn-lt"/>
                <a:ea typeface="+mn-ea"/>
                <a:cs typeface="+mn-cs"/>
              </a:rPr>
              <a:t>them will experience infertility. Based on the currently available notions on the intricate relationships between endometriosis, infertility and</a:t>
            </a:r>
          </a:p>
          <a:p>
            <a:r>
              <a:rPr lang="en-US" sz="1200" b="0" i="0" u="none" strike="noStrike" kern="1200" baseline="0" dirty="0" smtClean="0">
                <a:solidFill>
                  <a:schemeClr val="tx1"/>
                </a:solidFill>
                <a:latin typeface="+mn-lt"/>
                <a:ea typeface="+mn-ea"/>
                <a:cs typeface="+mn-cs"/>
              </a:rPr>
              <a:t>damage to the ovarian reserve, we speculate that fertility preservation may be of interest for women with endometriosis, in particular for</a:t>
            </a:r>
          </a:p>
          <a:p>
            <a:r>
              <a:rPr lang="en-US" sz="1200" b="0" i="0" u="none" strike="noStrike" kern="1200" baseline="0" dirty="0" smtClean="0">
                <a:solidFill>
                  <a:schemeClr val="tx1"/>
                </a:solidFill>
                <a:latin typeface="+mn-lt"/>
                <a:ea typeface="+mn-ea"/>
                <a:cs typeface="+mn-cs"/>
              </a:rPr>
              <a:t>those with bilateral </a:t>
            </a:r>
            <a:r>
              <a:rPr lang="en-US" sz="1200" b="0" i="0" u="none" strike="noStrike" kern="1200" baseline="0" dirty="0" err="1" smtClean="0">
                <a:solidFill>
                  <a:schemeClr val="tx1"/>
                </a:solidFill>
                <a:latin typeface="+mn-lt"/>
                <a:ea typeface="+mn-ea"/>
                <a:cs typeface="+mn-cs"/>
              </a:rPr>
              <a:t>unoperated</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and for those who previously had excision of unilateral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and require surgery</a:t>
            </a:r>
          </a:p>
          <a:p>
            <a:r>
              <a:rPr lang="en-US" sz="1200" b="0" i="0" u="none" strike="noStrike" kern="1200" baseline="0" dirty="0" smtClean="0">
                <a:solidFill>
                  <a:schemeClr val="tx1"/>
                </a:solidFill>
                <a:latin typeface="+mn-lt"/>
                <a:ea typeface="+mn-ea"/>
                <a:cs typeface="+mn-cs"/>
              </a:rPr>
              <a:t>for a contralateral recurrence. Young age at diagnosis may be an independent but pivotal additional factor to be taken into consideration in</a:t>
            </a:r>
          </a:p>
          <a:p>
            <a:r>
              <a:rPr lang="en-US" sz="1200" b="0" i="0" u="none" strike="noStrike" kern="1200" baseline="0" dirty="0" smtClean="0">
                <a:solidFill>
                  <a:schemeClr val="tx1"/>
                </a:solidFill>
                <a:latin typeface="+mn-lt"/>
                <a:ea typeface="+mn-ea"/>
                <a:cs typeface="+mn-cs"/>
              </a:rPr>
              <a:t>the balance of the pros and cons of fertility preservation. On the other hand, we argue against the introduction of fertility preservation for endometriosis</a:t>
            </a:r>
          </a:p>
          <a:p>
            <a:r>
              <a:rPr lang="en-US" sz="1200" b="0" i="0" u="none" strike="noStrike" kern="1200" baseline="0" dirty="0" smtClean="0">
                <a:solidFill>
                  <a:schemeClr val="tx1"/>
                </a:solidFill>
                <a:latin typeface="+mn-lt"/>
                <a:ea typeface="+mn-ea"/>
                <a:cs typeface="+mn-cs"/>
              </a:rPr>
              <a:t>in routine clinical practice. To date, only few cases have been reported and there are insufficient data for robust cost-utility analyses. It is</a:t>
            </a:r>
          </a:p>
          <a:p>
            <a:r>
              <a:rPr lang="en-US" sz="1200" b="0" i="0" u="none" strike="noStrike" kern="1200" baseline="0" dirty="0" smtClean="0">
                <a:solidFill>
                  <a:schemeClr val="tx1"/>
                </a:solidFill>
                <a:latin typeface="+mn-lt"/>
                <a:ea typeface="+mn-ea"/>
                <a:cs typeface="+mn-cs"/>
              </a:rPr>
              <a:t>noteworthy that endometriosis is a relatively common disease and systematically including affected women in a fertility preservation program</a:t>
            </a:r>
          </a:p>
          <a:p>
            <a:r>
              <a:rPr lang="en-US" sz="1200" b="0" i="0" u="none" strike="noStrike" kern="1200" baseline="0" dirty="0" smtClean="0">
                <a:solidFill>
                  <a:schemeClr val="tx1"/>
                </a:solidFill>
                <a:latin typeface="+mn-lt"/>
                <a:ea typeface="+mn-ea"/>
                <a:cs typeface="+mn-cs"/>
              </a:rPr>
              <a:t>would have profound clinical, logistic and financial </a:t>
            </a:r>
            <a:r>
              <a:rPr lang="en-US" sz="1200" b="0" i="0" u="none" strike="noStrike" kern="1200" baseline="0" dirty="0" err="1" smtClean="0">
                <a:solidFill>
                  <a:schemeClr val="tx1"/>
                </a:solidFill>
                <a:latin typeface="+mn-lt"/>
                <a:ea typeface="+mn-ea"/>
                <a:cs typeface="+mn-cs"/>
              </a:rPr>
              <a:t>effects.More</a:t>
            </a:r>
            <a:r>
              <a:rPr lang="en-US" sz="1200" b="0" i="0" u="none" strike="noStrike" kern="1200" baseline="0" dirty="0" smtClean="0">
                <a:solidFill>
                  <a:schemeClr val="tx1"/>
                </a:solidFill>
                <a:latin typeface="+mn-lt"/>
                <a:ea typeface="+mn-ea"/>
                <a:cs typeface="+mn-cs"/>
              </a:rPr>
              <a:t> clinical data and in-depth economic analysis are imperative prior to recommending</a:t>
            </a:r>
          </a:p>
          <a:p>
            <a:r>
              <a:rPr lang="tr-TR" sz="1200" b="0" i="0" u="none" strike="noStrike" kern="1200" baseline="0" dirty="0" smtClean="0">
                <a:solidFill>
                  <a:schemeClr val="tx1"/>
                </a:solidFill>
                <a:latin typeface="+mn-lt"/>
                <a:ea typeface="+mn-ea"/>
                <a:cs typeface="+mn-cs"/>
              </a:rPr>
              <a:t>its routine use.</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69</a:t>
            </a:fld>
            <a:endParaRPr lang="tr-TR"/>
          </a:p>
        </p:txBody>
      </p:sp>
    </p:spTree>
    <p:extLst>
      <p:ext uri="{BB962C8B-B14F-4D97-AF65-F5344CB8AC3E}">
        <p14:creationId xmlns:p14="http://schemas.microsoft.com/office/powerpoint/2010/main" val="24049012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b="0" i="0" u="none" strike="noStrike" kern="1200" baseline="0" dirty="0" smtClean="0">
                <a:solidFill>
                  <a:schemeClr val="tx1"/>
                </a:solidFill>
                <a:latin typeface="+mn-lt"/>
                <a:ea typeface="+mn-ea"/>
                <a:cs typeface="+mn-cs"/>
              </a:rPr>
              <a:t>STUDY QUESTİON: Are live birth rates (LBR) different after ART cycles between women with primary or recurrent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SUMMARY ANSWER: Women with recurrent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have similar LBR as compared to patients with primary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WHAT IS ALREADY KNOWN: Recurrence rate can be as high as 29% after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excision. Prior studies on management of</a:t>
            </a:r>
          </a:p>
          <a:p>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before ART involve primary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There is limited information regarding the prognosis of women with recurrent</a:t>
            </a:r>
          </a:p>
          <a:p>
            <a:r>
              <a:rPr lang="tr-TR" sz="1200" b="0" i="0" u="none" strike="noStrike" kern="1200" baseline="0" dirty="0" smtClean="0">
                <a:solidFill>
                  <a:schemeClr val="tx1"/>
                </a:solidFill>
                <a:latin typeface="+mn-lt"/>
                <a:ea typeface="+mn-ea"/>
                <a:cs typeface="+mn-cs"/>
              </a:rPr>
              <a:t>endometriomas.</a:t>
            </a:r>
          </a:p>
          <a:p>
            <a:r>
              <a:rPr lang="en-US" sz="1200" b="0" i="0" u="none" strike="noStrike" kern="1200" baseline="0" dirty="0" smtClean="0">
                <a:solidFill>
                  <a:schemeClr val="tx1"/>
                </a:solidFill>
                <a:latin typeface="+mn-lt"/>
                <a:ea typeface="+mn-ea"/>
                <a:cs typeface="+mn-cs"/>
              </a:rPr>
              <a:t>STUDY DESIGN, SIZE, DURATION: A multicenter retrospective cohort study, including 76 women with primary and 82 women with</a:t>
            </a:r>
          </a:p>
          <a:p>
            <a:r>
              <a:rPr lang="en-US" sz="1200" b="0" i="0" u="none" strike="noStrike" kern="1200" baseline="0" dirty="0" smtClean="0">
                <a:solidFill>
                  <a:schemeClr val="tx1"/>
                </a:solidFill>
                <a:latin typeface="+mn-lt"/>
                <a:ea typeface="+mn-ea"/>
                <a:cs typeface="+mn-cs"/>
              </a:rPr>
              <a:t>recurrent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treated at the participating centers over a 6-year period.</a:t>
            </a:r>
          </a:p>
          <a:p>
            <a:r>
              <a:rPr lang="en-US" sz="1200" b="0" i="0" u="none" strike="noStrike" kern="1200" baseline="0" dirty="0" smtClean="0">
                <a:solidFill>
                  <a:schemeClr val="tx1"/>
                </a:solidFill>
                <a:latin typeface="+mn-lt"/>
                <a:ea typeface="+mn-ea"/>
                <a:cs typeface="+mn-cs"/>
              </a:rPr>
              <a:t>PARTICIPANTS/MATERIALS, SETTING, METHODS: Women with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who underwent ART at three academic ART</a:t>
            </a:r>
          </a:p>
          <a:p>
            <a:r>
              <a:rPr lang="en-US" sz="1200" b="0" i="0" u="none" strike="noStrike" kern="1200" baseline="0" dirty="0" smtClean="0">
                <a:solidFill>
                  <a:schemeClr val="tx1"/>
                </a:solidFill>
                <a:latin typeface="+mn-lt"/>
                <a:ea typeface="+mn-ea"/>
                <a:cs typeface="+mn-cs"/>
              </a:rPr>
              <a:t>centers. Couples with another indication for ART were excluded.</a:t>
            </a:r>
          </a:p>
          <a:p>
            <a:r>
              <a:rPr lang="en-US" sz="1200" b="0" i="0" u="none" strike="noStrike" kern="1200" baseline="0" dirty="0" smtClean="0">
                <a:solidFill>
                  <a:schemeClr val="tx1"/>
                </a:solidFill>
                <a:latin typeface="+mn-lt"/>
                <a:ea typeface="+mn-ea"/>
                <a:cs typeface="+mn-cs"/>
              </a:rPr>
              <a:t>MAIN RESULTS AND THE ROLE OF CHANCE: Female age, median number of prior failed ART cycles, proportion of patients with</a:t>
            </a:r>
          </a:p>
          <a:p>
            <a:r>
              <a:rPr lang="en-US" sz="1200" b="0" i="0" u="none" strike="noStrike" kern="1200" baseline="0" dirty="0" smtClean="0">
                <a:solidFill>
                  <a:schemeClr val="tx1"/>
                </a:solidFill>
                <a:latin typeface="+mn-lt"/>
                <a:ea typeface="+mn-ea"/>
                <a:cs typeface="+mn-cs"/>
              </a:rPr>
              <a:t>bilateral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(28 versus 28.9%), ovarian stimulation protocols, and total gonadotropin consumption were similar between the</a:t>
            </a:r>
          </a:p>
          <a:p>
            <a:r>
              <a:rPr lang="en-US" sz="1200" b="0" i="0" u="none" strike="noStrike" kern="1200" baseline="0" dirty="0" smtClean="0">
                <a:solidFill>
                  <a:schemeClr val="tx1"/>
                </a:solidFill>
                <a:latin typeface="+mn-lt"/>
                <a:ea typeface="+mn-ea"/>
                <a:cs typeface="+mn-cs"/>
              </a:rPr>
              <a:t>study groups. Numbers of metaphase two oocytes (5 versus 6), number of embryos transferred, and the proportion of patients undergoing</a:t>
            </a:r>
          </a:p>
          <a:p>
            <a:r>
              <a:rPr lang="en-US" sz="1200" b="0" i="0" u="none" strike="noStrike" kern="1200" baseline="0" dirty="0" smtClean="0">
                <a:solidFill>
                  <a:schemeClr val="tx1"/>
                </a:solidFill>
                <a:latin typeface="+mn-lt"/>
                <a:ea typeface="+mn-ea"/>
                <a:cs typeface="+mn-cs"/>
              </a:rPr>
              <a:t>blastocyst transfer were similar across the study groups. Clinical pregnancy rates (36.6 versus 34.2%, absolute difference 2.4%, 95% CI:</a:t>
            </a:r>
          </a:p>
          <a:p>
            <a:r>
              <a:rPr lang="en-US" sz="1200" b="0" i="0" u="none" strike="noStrike" kern="1200" baseline="0" dirty="0" smtClean="0">
                <a:solidFill>
                  <a:schemeClr val="tx1"/>
                </a:solidFill>
                <a:latin typeface="+mn-lt"/>
                <a:ea typeface="+mn-ea"/>
                <a:cs typeface="+mn-cs"/>
              </a:rPr>
              <a:t>−12.5 to 17.3%, P = 0.83) and LBR (35.4 versus 30.3%, absolute difference 5.1%, 95% CI: −9.5 to 19.7%, P = 0.51) per started cycle in recurrent</a:t>
            </a:r>
          </a:p>
          <a:p>
            <a:r>
              <a:rPr lang="en-US" sz="1200" b="0" i="0" u="none" strike="noStrike" kern="1200" baseline="0" dirty="0" smtClean="0">
                <a:solidFill>
                  <a:schemeClr val="tx1"/>
                </a:solidFill>
                <a:latin typeface="+mn-lt"/>
                <a:ea typeface="+mn-ea"/>
                <a:cs typeface="+mn-cs"/>
              </a:rPr>
              <a:t>and primary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were similar. Comparable success rates were also confirmed with logistic regression analysis (OR: 1.14, 95%</a:t>
            </a:r>
          </a:p>
          <a:p>
            <a:r>
              <a:rPr lang="tr-TR" sz="1200" b="0" i="0" u="none" strike="noStrike" kern="1200" baseline="0" dirty="0" smtClean="0">
                <a:solidFill>
                  <a:schemeClr val="tx1"/>
                </a:solidFill>
                <a:latin typeface="+mn-lt"/>
                <a:ea typeface="+mn-ea"/>
                <a:cs typeface="+mn-cs"/>
              </a:rPr>
              <a:t>CI: 0.78–0.57, P = 2.3)</a:t>
            </a:r>
          </a:p>
          <a:p>
            <a:r>
              <a:rPr lang="en-US" sz="1200" b="0" i="0" u="none" strike="noStrike" kern="1200" baseline="0" dirty="0" smtClean="0">
                <a:solidFill>
                  <a:schemeClr val="tx1"/>
                </a:solidFill>
                <a:latin typeface="+mn-lt"/>
                <a:ea typeface="+mn-ea"/>
                <a:cs typeface="+mn-cs"/>
              </a:rPr>
              <a:t>LIMITATIONS, REASONS FOR CAUTION: The retrospective design has inherent limitations. Some women with severely decreased</a:t>
            </a:r>
          </a:p>
          <a:p>
            <a:r>
              <a:rPr lang="en-US" sz="1200" b="0" i="0" u="none" strike="noStrike" kern="1200" baseline="0" dirty="0" smtClean="0">
                <a:solidFill>
                  <a:schemeClr val="tx1"/>
                </a:solidFill>
                <a:latin typeface="+mn-lt"/>
                <a:ea typeface="+mn-ea"/>
                <a:cs typeface="+mn-cs"/>
              </a:rPr>
              <a:t>ovarian reserve after primary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excision may not have pursued further treatment.</a:t>
            </a:r>
          </a:p>
          <a:p>
            <a:r>
              <a:rPr lang="en-US" sz="1200" b="0" i="0" u="none" strike="noStrike" kern="1200" baseline="0" dirty="0" smtClean="0">
                <a:solidFill>
                  <a:schemeClr val="tx1"/>
                </a:solidFill>
                <a:latin typeface="+mn-lt"/>
                <a:ea typeface="+mn-ea"/>
                <a:cs typeface="+mn-cs"/>
              </a:rPr>
              <a:t>WIDER IMPLICATIONS OF THE FINDINGS: The management of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prior to ART is controversial but a different management</a:t>
            </a:r>
          </a:p>
          <a:p>
            <a:r>
              <a:rPr lang="en-US" sz="1200" b="0" i="0" u="none" strike="noStrike" kern="1200" baseline="0" dirty="0" smtClean="0">
                <a:solidFill>
                  <a:schemeClr val="tx1"/>
                </a:solidFill>
                <a:latin typeface="+mn-lt"/>
                <a:ea typeface="+mn-ea"/>
                <a:cs typeface="+mn-cs"/>
              </a:rPr>
              <a:t>strategy is not required for recurrent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Since recurrent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do not have a worse impact on ART outcome</a:t>
            </a:r>
          </a:p>
          <a:p>
            <a:r>
              <a:rPr lang="en-US" sz="1200" b="0" i="0" u="none" strike="noStrike" kern="1200" baseline="0" dirty="0" smtClean="0">
                <a:solidFill>
                  <a:schemeClr val="tx1"/>
                </a:solidFill>
                <a:latin typeface="+mn-lt"/>
                <a:ea typeface="+mn-ea"/>
                <a:cs typeface="+mn-cs"/>
              </a:rPr>
              <a:t>than primary </a:t>
            </a:r>
            <a:r>
              <a:rPr lang="en-US" sz="1200" b="0" i="0" u="none" strike="noStrike" kern="1200" baseline="0" dirty="0" err="1" smtClean="0">
                <a:solidFill>
                  <a:schemeClr val="tx1"/>
                </a:solidFill>
                <a:latin typeface="+mn-lt"/>
                <a:ea typeface="+mn-ea"/>
                <a:cs typeface="+mn-cs"/>
              </a:rPr>
              <a:t>endometriomas</a:t>
            </a:r>
            <a:r>
              <a:rPr lang="en-US" sz="1200" b="0" i="0" u="none" strike="noStrike" kern="1200" baseline="0" dirty="0" smtClean="0">
                <a:solidFill>
                  <a:schemeClr val="tx1"/>
                </a:solidFill>
                <a:latin typeface="+mn-lt"/>
                <a:ea typeface="+mn-ea"/>
                <a:cs typeface="+mn-cs"/>
              </a:rPr>
              <a:t>, and repeat surgery has a higher risk for complications, conservative management without surgery can be</a:t>
            </a:r>
          </a:p>
          <a:p>
            <a:r>
              <a:rPr lang="tr-TR" sz="1200" b="0" i="0" u="none" strike="noStrike" kern="1200" baseline="0" dirty="0" smtClean="0">
                <a:solidFill>
                  <a:schemeClr val="tx1"/>
                </a:solidFill>
                <a:latin typeface="+mn-lt"/>
                <a:ea typeface="+mn-ea"/>
                <a:cs typeface="+mn-cs"/>
              </a:rPr>
              <a:t>justified.</a:t>
            </a:r>
          </a:p>
          <a:p>
            <a:r>
              <a:rPr lang="en-US" sz="1200" b="0" i="0" u="none" strike="noStrike" kern="1200" baseline="0" dirty="0" smtClean="0">
                <a:solidFill>
                  <a:schemeClr val="tx1"/>
                </a:solidFill>
                <a:latin typeface="+mn-lt"/>
                <a:ea typeface="+mn-ea"/>
                <a:cs typeface="+mn-cs"/>
              </a:rPr>
              <a:t>STUDY FUNDING/COMPETING INTEREST(S): No funding or competing interests to declare.</a:t>
            </a:r>
          </a:p>
          <a:p>
            <a:r>
              <a:rPr lang="tr-TR" sz="1200" b="0" i="0" u="none" strike="noStrike" kern="1200" baseline="0" dirty="0" smtClean="0">
                <a:solidFill>
                  <a:schemeClr val="tx1"/>
                </a:solidFill>
                <a:latin typeface="+mn-lt"/>
                <a:ea typeface="+mn-ea"/>
                <a:cs typeface="+mn-cs"/>
              </a:rPr>
              <a:t>TRIAL REGISTRATION NUMBER: None.</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70</a:t>
            </a:fld>
            <a:endParaRPr lang="tr-TR"/>
          </a:p>
        </p:txBody>
      </p:sp>
    </p:spTree>
    <p:extLst>
      <p:ext uri="{BB962C8B-B14F-4D97-AF65-F5344CB8AC3E}">
        <p14:creationId xmlns:p14="http://schemas.microsoft.com/office/powerpoint/2010/main" val="5117940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b="0" i="0" u="none" strike="noStrike" kern="1200" baseline="0" dirty="0" smtClean="0">
                <a:solidFill>
                  <a:schemeClr val="tx1"/>
                </a:solidFill>
                <a:latin typeface="+mn-lt"/>
                <a:ea typeface="+mn-ea"/>
                <a:cs typeface="+mn-cs"/>
              </a:rPr>
              <a:t>Background: Ovarian endometriosis is present in 17%–44% of women with endometriosis. The main treatment is</a:t>
            </a:r>
          </a:p>
          <a:p>
            <a:r>
              <a:rPr lang="en-US" sz="1200" b="0" i="0" u="none" strike="noStrike" kern="1200" baseline="0" dirty="0" smtClean="0">
                <a:solidFill>
                  <a:schemeClr val="tx1"/>
                </a:solidFill>
                <a:latin typeface="+mn-lt"/>
                <a:ea typeface="+mn-ea"/>
                <a:cs typeface="+mn-cs"/>
              </a:rPr>
              <a:t>surgery, but ultrasonography-guided aspiration is a less invasive alternative. Objectives: To evaluate the effectiveness</a:t>
            </a:r>
          </a:p>
          <a:p>
            <a:r>
              <a:rPr lang="en-US" sz="1200" b="0" i="0" u="none" strike="noStrike" kern="1200" baseline="0" dirty="0" smtClean="0">
                <a:solidFill>
                  <a:schemeClr val="tx1"/>
                </a:solidFill>
                <a:latin typeface="+mn-lt"/>
                <a:ea typeface="+mn-ea"/>
                <a:cs typeface="+mn-cs"/>
              </a:rPr>
              <a:t>of this alternative treatment in recurrent ovarian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Search strategy: Multiple databases were</a:t>
            </a:r>
          </a:p>
          <a:p>
            <a:r>
              <a:rPr lang="en-US" sz="1200" b="0" i="0" u="none" strike="noStrike" kern="1200" baseline="0" dirty="0" smtClean="0">
                <a:solidFill>
                  <a:schemeClr val="tx1"/>
                </a:solidFill>
                <a:latin typeface="+mn-lt"/>
                <a:ea typeface="+mn-ea"/>
                <a:cs typeface="+mn-cs"/>
              </a:rPr>
              <a:t>searched for articles published between 1994 and 2014 using the keywords “ultrasound-guided aspiration,”</a:t>
            </a:r>
          </a:p>
          <a:p>
            <a:r>
              <a:rPr lang="en-US" sz="1200" b="0" i="0" u="none" strike="noStrike" kern="1200" baseline="0" dirty="0" smtClean="0">
                <a:solidFill>
                  <a:schemeClr val="tx1"/>
                </a:solidFill>
                <a:latin typeface="+mn-lt"/>
                <a:ea typeface="+mn-ea"/>
                <a:cs typeface="+mn-cs"/>
              </a:rPr>
              <a:t>“ovarian,” and “endometriosis.” Selection criteria: Randomized controlled trials and observational studies published</a:t>
            </a:r>
          </a:p>
          <a:p>
            <a:r>
              <a:rPr lang="en-US" sz="1200" b="0" i="0" u="none" strike="noStrike" kern="1200" baseline="0" dirty="0" smtClean="0">
                <a:solidFill>
                  <a:schemeClr val="tx1"/>
                </a:solidFill>
                <a:latin typeface="+mn-lt"/>
                <a:ea typeface="+mn-ea"/>
                <a:cs typeface="+mn-cs"/>
              </a:rPr>
              <a:t>in English, Portuguese, or Spanish were included. Data collection and analysis: Two researchers independently</a:t>
            </a:r>
          </a:p>
          <a:p>
            <a:r>
              <a:rPr lang="en-US" sz="1200" b="0" i="0" u="none" strike="noStrike" kern="1200" baseline="0" dirty="0" smtClean="0">
                <a:solidFill>
                  <a:schemeClr val="tx1"/>
                </a:solidFill>
                <a:latin typeface="+mn-lt"/>
                <a:ea typeface="+mn-ea"/>
                <a:cs typeface="+mn-cs"/>
              </a:rPr>
              <a:t>extracted and reviewed the data. </a:t>
            </a:r>
            <a:r>
              <a:rPr lang="en-US" sz="1200" b="0" i="0" u="none" strike="noStrike" kern="1200" baseline="0" dirty="0" err="1" smtClean="0">
                <a:solidFill>
                  <a:schemeClr val="tx1"/>
                </a:solidFill>
                <a:latin typeface="+mn-lt"/>
                <a:ea typeface="+mn-ea"/>
                <a:cs typeface="+mn-cs"/>
              </a:rPr>
              <a:t>Themain</a:t>
            </a:r>
            <a:r>
              <a:rPr lang="en-US" sz="1200" b="0" i="0" u="none" strike="noStrike" kern="1200" baseline="0" dirty="0" smtClean="0">
                <a:solidFill>
                  <a:schemeClr val="tx1"/>
                </a:solidFill>
                <a:latin typeface="+mn-lt"/>
                <a:ea typeface="+mn-ea"/>
                <a:cs typeface="+mn-cs"/>
              </a:rPr>
              <a:t> outcome of interest was the recurrence rate. Main results: Eight studies</a:t>
            </a:r>
          </a:p>
          <a:p>
            <a:r>
              <a:rPr lang="en-US" sz="1200" b="0" i="0" u="none" strike="noStrike" kern="1200" baseline="0" dirty="0" smtClean="0">
                <a:solidFill>
                  <a:schemeClr val="tx1"/>
                </a:solidFill>
                <a:latin typeface="+mn-lt"/>
                <a:ea typeface="+mn-ea"/>
                <a:cs typeface="+mn-cs"/>
              </a:rPr>
              <a:t>were eligible. Ovarian endometriosis is associated with high recurrence rates after one ultrasonography-guided</a:t>
            </a:r>
          </a:p>
          <a:p>
            <a:r>
              <a:rPr lang="en-US" sz="1200" b="0" i="0" u="none" strike="noStrike" kern="1200" baseline="0" dirty="0" smtClean="0">
                <a:solidFill>
                  <a:schemeClr val="tx1"/>
                </a:solidFill>
                <a:latin typeface="+mn-lt"/>
                <a:ea typeface="+mn-ea"/>
                <a:cs typeface="+mn-cs"/>
              </a:rPr>
              <a:t>aspiration (28.9%–91.5%), but involves less ovarian manipulation. The results of aspiration followed by</a:t>
            </a:r>
          </a:p>
          <a:p>
            <a:r>
              <a:rPr lang="en-US" sz="1200" b="0" i="0" u="none" strike="noStrike" kern="1200" baseline="0" dirty="0" smtClean="0">
                <a:solidFill>
                  <a:schemeClr val="tx1"/>
                </a:solidFill>
                <a:latin typeface="+mn-lt"/>
                <a:ea typeface="+mn-ea"/>
                <a:cs typeface="+mn-cs"/>
              </a:rPr>
              <a:t>sclerotherapy are not uniform, but overall the addition of a </a:t>
            </a:r>
            <a:r>
              <a:rPr lang="en-US" sz="1200" b="0" i="0" u="none" strike="noStrike" kern="1200" baseline="0" dirty="0" err="1" smtClean="0">
                <a:solidFill>
                  <a:schemeClr val="tx1"/>
                </a:solidFill>
                <a:latin typeface="+mn-lt"/>
                <a:ea typeface="+mn-ea"/>
                <a:cs typeface="+mn-cs"/>
              </a:rPr>
              <a:t>sclerosing</a:t>
            </a:r>
            <a:r>
              <a:rPr lang="en-US" sz="1200" b="0" i="0" u="none" strike="noStrike" kern="1200" baseline="0" dirty="0" smtClean="0">
                <a:solidFill>
                  <a:schemeClr val="tx1"/>
                </a:solidFill>
                <a:latin typeface="+mn-lt"/>
                <a:ea typeface="+mn-ea"/>
                <a:cs typeface="+mn-cs"/>
              </a:rPr>
              <a:t> agent does not seem to significantly reduce</a:t>
            </a:r>
          </a:p>
          <a:p>
            <a:r>
              <a:rPr lang="en-US" sz="1200" b="0" i="0" u="none" strike="noStrike" kern="1200" baseline="0" dirty="0" smtClean="0">
                <a:solidFill>
                  <a:schemeClr val="tx1"/>
                </a:solidFill>
                <a:latin typeface="+mn-lt"/>
                <a:ea typeface="+mn-ea"/>
                <a:cs typeface="+mn-cs"/>
              </a:rPr>
              <a:t>the likelihood of recurrence (13.3%–75.0%). Repeated aspiration of the cysts can reduce the recurrence rate to</a:t>
            </a:r>
          </a:p>
          <a:p>
            <a:r>
              <a:rPr lang="en-US" sz="1200" b="0" i="0" u="none" strike="noStrike" kern="1200" baseline="0" dirty="0" smtClean="0">
                <a:solidFill>
                  <a:schemeClr val="tx1"/>
                </a:solidFill>
                <a:latin typeface="+mn-lt"/>
                <a:ea typeface="+mn-ea"/>
                <a:cs typeface="+mn-cs"/>
              </a:rPr>
              <a:t>5.4% by the sixth aspiration. Conclusions: Repeated ultrasonography-guided aspiration of ovarian </a:t>
            </a:r>
            <a:r>
              <a:rPr lang="en-US" sz="1200" b="0" i="0" u="none" strike="noStrike" kern="1200" baseline="0" dirty="0" err="1" smtClean="0">
                <a:solidFill>
                  <a:schemeClr val="tx1"/>
                </a:solidFill>
                <a:latin typeface="+mn-lt"/>
                <a:ea typeface="+mn-ea"/>
                <a:cs typeface="+mn-cs"/>
              </a:rPr>
              <a:t>endometriomas</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can be performed for the treatment of recurrent ovarian endometriosis. Further studies comparing the efficacy of</a:t>
            </a:r>
          </a:p>
          <a:p>
            <a:r>
              <a:rPr lang="en-US" sz="1200" b="0" i="0" u="none" strike="noStrike" kern="1200" baseline="0" dirty="0" smtClean="0">
                <a:solidFill>
                  <a:schemeClr val="tx1"/>
                </a:solidFill>
                <a:latin typeface="+mn-lt"/>
                <a:ea typeface="+mn-ea"/>
                <a:cs typeface="+mn-cs"/>
              </a:rPr>
              <a:t>this procedure and ovarian surgery are needed.</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72</a:t>
            </a:fld>
            <a:endParaRPr lang="tr-TR"/>
          </a:p>
        </p:txBody>
      </p:sp>
    </p:spTree>
    <p:extLst>
      <p:ext uri="{BB962C8B-B14F-4D97-AF65-F5344CB8AC3E}">
        <p14:creationId xmlns:p14="http://schemas.microsoft.com/office/powerpoint/2010/main" val="3120378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Objective: To evaluate the efficacy of sclerotherapy for ovarian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on the risk of recurrence, clinical symptoms, and reproductive</a:t>
            </a:r>
          </a:p>
          <a:p>
            <a:r>
              <a:rPr lang="tr-TR" sz="1200" b="0" i="0" u="none" strike="noStrike" kern="1200" baseline="0" dirty="0" smtClean="0">
                <a:solidFill>
                  <a:schemeClr val="tx1"/>
                </a:solidFill>
                <a:latin typeface="+mn-lt"/>
                <a:ea typeface="+mn-ea"/>
                <a:cs typeface="+mn-cs"/>
              </a:rPr>
              <a:t>function.</a:t>
            </a:r>
          </a:p>
          <a:p>
            <a:r>
              <a:rPr lang="en-US" sz="1200" b="0" i="0" u="none" strike="noStrike" kern="1200" baseline="0" dirty="0" smtClean="0">
                <a:solidFill>
                  <a:schemeClr val="tx1"/>
                </a:solidFill>
                <a:latin typeface="+mn-lt"/>
                <a:ea typeface="+mn-ea"/>
                <a:cs typeface="+mn-cs"/>
              </a:rPr>
              <a:t>Design: Systematic review and meta-analysis.</a:t>
            </a:r>
          </a:p>
          <a:p>
            <a:r>
              <a:rPr lang="tr-TR" sz="1200" b="0" i="0" u="none" strike="noStrike" kern="1200" baseline="0" dirty="0" smtClean="0">
                <a:solidFill>
                  <a:schemeClr val="tx1"/>
                </a:solidFill>
                <a:latin typeface="+mn-lt"/>
                <a:ea typeface="+mn-ea"/>
                <a:cs typeface="+mn-cs"/>
              </a:rPr>
              <a:t>Setting: Not applicable.</a:t>
            </a:r>
          </a:p>
          <a:p>
            <a:r>
              <a:rPr lang="en-US" sz="1200" b="0" i="0" u="none" strike="noStrike" kern="1200" baseline="0" dirty="0" smtClean="0">
                <a:solidFill>
                  <a:schemeClr val="tx1"/>
                </a:solidFill>
                <a:latin typeface="+mn-lt"/>
                <a:ea typeface="+mn-ea"/>
                <a:cs typeface="+mn-cs"/>
              </a:rPr>
              <a:t>Patient(s): Patients who underwent sclerotherapy of ovarian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Intervention(s): An electronic-based search with the use of </a:t>
            </a:r>
            <a:r>
              <a:rPr lang="en-US" sz="1200" b="0" i="0" u="none" strike="noStrike" kern="1200" baseline="0" dirty="0" err="1" smtClean="0">
                <a:solidFill>
                  <a:schemeClr val="tx1"/>
                </a:solidFill>
                <a:latin typeface="+mn-lt"/>
                <a:ea typeface="+mn-ea"/>
                <a:cs typeface="+mn-cs"/>
              </a:rPr>
              <a:t>Pubmed</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Embase</a:t>
            </a:r>
            <a:r>
              <a:rPr lang="en-US" sz="1200" b="0" i="0" u="none" strike="noStrike" kern="1200" baseline="0" dirty="0" smtClean="0">
                <a:solidFill>
                  <a:schemeClr val="tx1"/>
                </a:solidFill>
                <a:latin typeface="+mn-lt"/>
                <a:ea typeface="+mn-ea"/>
                <a:cs typeface="+mn-cs"/>
              </a:rPr>
              <a:t>, Ovid Medline, Google Scholar, Clinicaltrials.gov, and the</a:t>
            </a:r>
          </a:p>
          <a:p>
            <a:r>
              <a:rPr lang="en-US" sz="1200" b="0" i="0" u="none" strike="noStrike" kern="1200" baseline="0" dirty="0" smtClean="0">
                <a:solidFill>
                  <a:schemeClr val="tx1"/>
                </a:solidFill>
                <a:latin typeface="+mn-lt"/>
                <a:ea typeface="+mn-ea"/>
                <a:cs typeface="+mn-cs"/>
              </a:rPr>
              <a:t>Cochrane Central Register of Controlled Trials.</a:t>
            </a:r>
          </a:p>
          <a:p>
            <a:r>
              <a:rPr lang="en-US" sz="1200" b="0" i="0" u="none" strike="noStrike" kern="1200" baseline="0" dirty="0" smtClean="0">
                <a:solidFill>
                  <a:schemeClr val="tx1"/>
                </a:solidFill>
                <a:latin typeface="+mn-lt"/>
                <a:ea typeface="+mn-ea"/>
                <a:cs typeface="+mn-cs"/>
              </a:rPr>
              <a:t>Main Outcome Measure(s): Recurrence rate, symptoms relief, fertility outcome, and adverse events.</a:t>
            </a:r>
          </a:p>
          <a:p>
            <a:r>
              <a:rPr lang="en-US" sz="1200" b="0" i="0" u="none" strike="noStrike" kern="1200" baseline="0" dirty="0" smtClean="0">
                <a:solidFill>
                  <a:schemeClr val="tx1"/>
                </a:solidFill>
                <a:latin typeface="+mn-lt"/>
                <a:ea typeface="+mn-ea"/>
                <a:cs typeface="+mn-cs"/>
              </a:rPr>
              <a:t>Result(s): Eighteen studies were included in our review. The overall recurrence rates of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after sclerotherapy ranged from</a:t>
            </a:r>
          </a:p>
          <a:p>
            <a:r>
              <a:rPr lang="en-US" sz="1200" b="0" i="0" u="none" strike="noStrike" kern="1200" baseline="0" dirty="0" smtClean="0">
                <a:solidFill>
                  <a:schemeClr val="tx1"/>
                </a:solidFill>
                <a:latin typeface="+mn-lt"/>
                <a:ea typeface="+mn-ea"/>
                <a:cs typeface="+mn-cs"/>
              </a:rPr>
              <a:t>0 to 62.5%. The risk of recurrence was significantly higher in women who were treated by means of ethanol washing than by means of</a:t>
            </a:r>
          </a:p>
          <a:p>
            <a:r>
              <a:rPr lang="en-US" sz="1200" b="0" i="0" u="none" strike="noStrike" kern="1200" baseline="0" dirty="0" smtClean="0">
                <a:solidFill>
                  <a:schemeClr val="tx1"/>
                </a:solidFill>
                <a:latin typeface="+mn-lt"/>
                <a:ea typeface="+mn-ea"/>
                <a:cs typeface="+mn-cs"/>
              </a:rPr>
              <a:t>ethanol retention. The number of oocytes retrieved was higher after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sclerotherapy compared with laparoscopic cystectomy,</a:t>
            </a:r>
          </a:p>
          <a:p>
            <a:r>
              <a:rPr lang="en-US" sz="1200" b="0" i="0" u="none" strike="noStrike" kern="1200" baseline="0" dirty="0" smtClean="0">
                <a:solidFill>
                  <a:schemeClr val="tx1"/>
                </a:solidFill>
                <a:latin typeface="+mn-lt"/>
                <a:ea typeface="+mn-ea"/>
                <a:cs typeface="+mn-cs"/>
              </a:rPr>
              <a:t>but clinical pregnancy rates were similar. There was no difference in the number of oocytes retrieved and the clinical pregnancy</a:t>
            </a:r>
          </a:p>
          <a:p>
            <a:r>
              <a:rPr lang="en-US" sz="1200" b="0" i="0" u="none" strike="noStrike" kern="1200" baseline="0" dirty="0" smtClean="0">
                <a:solidFill>
                  <a:schemeClr val="tx1"/>
                </a:solidFill>
                <a:latin typeface="+mn-lt"/>
                <a:ea typeface="+mn-ea"/>
                <a:cs typeface="+mn-cs"/>
              </a:rPr>
              <a:t>rates between the sclerotherapy-treated group with and the untreated group.</a:t>
            </a:r>
          </a:p>
          <a:p>
            <a:r>
              <a:rPr lang="en-US" sz="1200" b="0" i="0" u="none" strike="noStrike" kern="1200" baseline="0" dirty="0" smtClean="0">
                <a:solidFill>
                  <a:schemeClr val="tx1"/>
                </a:solidFill>
                <a:latin typeface="+mn-lt"/>
                <a:ea typeface="+mn-ea"/>
                <a:cs typeface="+mn-cs"/>
              </a:rPr>
              <a:t>Conclusion(s): Sclerotherapy for ovarian </a:t>
            </a:r>
            <a:r>
              <a:rPr lang="en-US" sz="1200" b="0" i="0" u="none" strike="noStrike" kern="1200" baseline="0" dirty="0" err="1" smtClean="0">
                <a:solidFill>
                  <a:schemeClr val="tx1"/>
                </a:solidFill>
                <a:latin typeface="+mn-lt"/>
                <a:ea typeface="+mn-ea"/>
                <a:cs typeface="+mn-cs"/>
              </a:rPr>
              <a:t>endometrioma</a:t>
            </a:r>
            <a:r>
              <a:rPr lang="en-US" sz="1200" b="0" i="0" u="none" strike="noStrike" kern="1200" baseline="0" dirty="0" smtClean="0">
                <a:solidFill>
                  <a:schemeClr val="tx1"/>
                </a:solidFill>
                <a:latin typeface="+mn-lt"/>
                <a:ea typeface="+mn-ea"/>
                <a:cs typeface="+mn-cs"/>
              </a:rPr>
              <a:t> may be considered in symptomatic women who plan to conceive. (</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73</a:t>
            </a:fld>
            <a:endParaRPr lang="tr-TR"/>
          </a:p>
        </p:txBody>
      </p:sp>
    </p:spTree>
    <p:extLst>
      <p:ext uri="{BB962C8B-B14F-4D97-AF65-F5344CB8AC3E}">
        <p14:creationId xmlns:p14="http://schemas.microsoft.com/office/powerpoint/2010/main" val="29293781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tr-TR"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 </a:t>
            </a:r>
            <a:r>
              <a:rPr lang="en-US" sz="1200" b="1" i="0" u="none" strike="noStrike" kern="1200" baseline="0" dirty="0" smtClean="0">
                <a:solidFill>
                  <a:schemeClr val="tx1"/>
                </a:solidFill>
                <a:latin typeface="+mn-lt"/>
                <a:ea typeface="+mn-ea"/>
                <a:cs typeface="+mn-cs"/>
              </a:rPr>
              <a:t>Research question: </a:t>
            </a:r>
            <a:r>
              <a:rPr lang="en-US" sz="1200" b="0" i="0" u="none" strike="noStrike" kern="1200" baseline="0" dirty="0" smtClean="0">
                <a:solidFill>
                  <a:schemeClr val="tx1"/>
                </a:solidFill>
                <a:latin typeface="+mn-lt"/>
                <a:ea typeface="+mn-ea"/>
                <a:cs typeface="+mn-cs"/>
              </a:rPr>
              <a:t>Reports on the effect of </a:t>
            </a:r>
            <a:r>
              <a:rPr lang="en-US" sz="1200" b="0" i="0" u="none" strike="noStrike" kern="1200" baseline="0" dirty="0" err="1" smtClean="0">
                <a:solidFill>
                  <a:schemeClr val="tx1"/>
                </a:solidFill>
                <a:latin typeface="+mn-lt"/>
                <a:ea typeface="+mn-ea"/>
                <a:cs typeface="+mn-cs"/>
              </a:rPr>
              <a:t>adenomyosis</a:t>
            </a:r>
            <a:r>
              <a:rPr lang="en-US" sz="1200" b="0" i="0" u="none" strike="noStrike" kern="1200" baseline="0" dirty="0" smtClean="0">
                <a:solidFill>
                  <a:schemeClr val="tx1"/>
                </a:solidFill>
                <a:latin typeface="+mn-lt"/>
                <a:ea typeface="+mn-ea"/>
                <a:cs typeface="+mn-cs"/>
              </a:rPr>
              <a:t> on assisted reproductive technology (ART) outcomes are conflicting. Does presence of </a:t>
            </a:r>
            <a:r>
              <a:rPr lang="en-US" sz="1200" b="0" i="0" u="none" strike="noStrike" kern="1200" baseline="0" dirty="0" err="1" smtClean="0">
                <a:solidFill>
                  <a:schemeClr val="tx1"/>
                </a:solidFill>
                <a:latin typeface="+mn-lt"/>
                <a:ea typeface="+mn-ea"/>
                <a:cs typeface="+mn-cs"/>
              </a:rPr>
              <a:t>adenomyosis</a:t>
            </a:r>
            <a:r>
              <a:rPr lang="en-US" sz="1200" b="0" i="0" u="none" strike="noStrike" kern="1200" baseline="0" dirty="0" smtClean="0">
                <a:solidFill>
                  <a:schemeClr val="tx1"/>
                </a:solidFill>
                <a:latin typeface="+mn-lt"/>
                <a:ea typeface="+mn-ea"/>
                <a:cs typeface="+mn-cs"/>
              </a:rPr>
              <a:t> affect reproductive outcome in IVF cycles in women pretreated with gonadotrophin releasing hormone (GnRH) agonist? </a:t>
            </a:r>
          </a:p>
          <a:p>
            <a:r>
              <a:rPr lang="en-US" sz="1200" b="1" i="0" u="none" strike="noStrike" kern="1200" baseline="0" dirty="0" smtClean="0">
                <a:solidFill>
                  <a:schemeClr val="tx1"/>
                </a:solidFill>
                <a:latin typeface="+mn-lt"/>
                <a:ea typeface="+mn-ea"/>
                <a:cs typeface="+mn-cs"/>
              </a:rPr>
              <a:t>Design: </a:t>
            </a:r>
            <a:r>
              <a:rPr lang="en-US" sz="1200" b="0" i="0" u="none" strike="noStrike" kern="1200" baseline="0" dirty="0" smtClean="0">
                <a:solidFill>
                  <a:schemeClr val="tx1"/>
                </a:solidFill>
                <a:latin typeface="+mn-lt"/>
                <a:ea typeface="+mn-ea"/>
                <a:cs typeface="+mn-cs"/>
              </a:rPr>
              <a:t>In this retrospective cohort study, 973 women were divided into four groups: only endometriosis (</a:t>
            </a:r>
            <a:r>
              <a:rPr lang="en-US" sz="1200" b="0" i="1" u="none" strike="noStrike" kern="1200" baseline="0" dirty="0" smtClean="0">
                <a:solidFill>
                  <a:schemeClr val="tx1"/>
                </a:solidFill>
                <a:latin typeface="+mn-lt"/>
                <a:ea typeface="+mn-ea"/>
                <a:cs typeface="+mn-cs"/>
              </a:rPr>
              <a:t>n </a:t>
            </a:r>
            <a:r>
              <a:rPr lang="en-US" sz="1200" b="0" i="0" u="none" strike="noStrike" kern="1200" baseline="0" dirty="0" smtClean="0">
                <a:solidFill>
                  <a:schemeClr val="tx1"/>
                </a:solidFill>
                <a:latin typeface="+mn-lt"/>
                <a:ea typeface="+mn-ea"/>
                <a:cs typeface="+mn-cs"/>
              </a:rPr>
              <a:t>= 355); endometriosis and </a:t>
            </a:r>
            <a:r>
              <a:rPr lang="en-US" sz="1200" b="0" i="0" u="none" strike="noStrike" kern="1200" baseline="0" dirty="0" err="1" smtClean="0">
                <a:solidFill>
                  <a:schemeClr val="tx1"/>
                </a:solidFill>
                <a:latin typeface="+mn-lt"/>
                <a:ea typeface="+mn-ea"/>
                <a:cs typeface="+mn-cs"/>
              </a:rPr>
              <a:t>adenomyosis</a:t>
            </a:r>
            <a:r>
              <a:rPr lang="en-US" sz="1200" b="0" i="0" u="none" strike="noStrike" kern="1200" baseline="0" dirty="0" smtClean="0">
                <a:solidFill>
                  <a:schemeClr val="tx1"/>
                </a:solidFill>
                <a:latin typeface="+mn-lt"/>
                <a:ea typeface="+mn-ea"/>
                <a:cs typeface="+mn-cs"/>
              </a:rPr>
              <a:t> (</a:t>
            </a:r>
            <a:r>
              <a:rPr lang="en-US" sz="1200" b="0" i="1" u="none" strike="noStrike" kern="1200" baseline="0" dirty="0" smtClean="0">
                <a:solidFill>
                  <a:schemeClr val="tx1"/>
                </a:solidFill>
                <a:latin typeface="+mn-lt"/>
                <a:ea typeface="+mn-ea"/>
                <a:cs typeface="+mn-cs"/>
              </a:rPr>
              <a:t>n </a:t>
            </a:r>
            <a:r>
              <a:rPr lang="en-US" sz="1200" b="0" i="0" u="none" strike="noStrike" kern="1200" baseline="0" dirty="0" smtClean="0">
                <a:solidFill>
                  <a:schemeClr val="tx1"/>
                </a:solidFill>
                <a:latin typeface="+mn-lt"/>
                <a:ea typeface="+mn-ea"/>
                <a:cs typeface="+mn-cs"/>
              </a:rPr>
              <a:t>= 88); </a:t>
            </a:r>
            <a:r>
              <a:rPr lang="en-US" sz="1200" b="0" i="0" u="none" strike="noStrike" kern="1200" baseline="0" dirty="0" err="1" smtClean="0">
                <a:solidFill>
                  <a:schemeClr val="tx1"/>
                </a:solidFill>
                <a:latin typeface="+mn-lt"/>
                <a:ea typeface="+mn-ea"/>
                <a:cs typeface="+mn-cs"/>
              </a:rPr>
              <a:t>adenomyosis</a:t>
            </a:r>
            <a:r>
              <a:rPr lang="en-US" sz="1200" b="0" i="0" u="none" strike="noStrike" kern="1200" baseline="0" dirty="0" smtClean="0">
                <a:solidFill>
                  <a:schemeClr val="tx1"/>
                </a:solidFill>
                <a:latin typeface="+mn-lt"/>
                <a:ea typeface="+mn-ea"/>
                <a:cs typeface="+mn-cs"/>
              </a:rPr>
              <a:t> alone (</a:t>
            </a:r>
            <a:r>
              <a:rPr lang="en-US" sz="1200" b="0" i="1" u="none" strike="noStrike" kern="1200" baseline="0" dirty="0" smtClean="0">
                <a:solidFill>
                  <a:schemeClr val="tx1"/>
                </a:solidFill>
                <a:latin typeface="+mn-lt"/>
                <a:ea typeface="+mn-ea"/>
                <a:cs typeface="+mn-cs"/>
              </a:rPr>
              <a:t>n </a:t>
            </a:r>
            <a:r>
              <a:rPr lang="en-US" sz="1200" b="0" i="0" u="none" strike="noStrike" kern="1200" baseline="0" dirty="0" smtClean="0">
                <a:solidFill>
                  <a:schemeClr val="tx1"/>
                </a:solidFill>
                <a:latin typeface="+mn-lt"/>
                <a:ea typeface="+mn-ea"/>
                <a:cs typeface="+mn-cs"/>
              </a:rPr>
              <a:t>= 64); and tubal factor infertility as controls (</a:t>
            </a:r>
            <a:r>
              <a:rPr lang="en-US" sz="1200" b="0" i="1" u="none" strike="noStrike" kern="1200" baseline="0" dirty="0" smtClean="0">
                <a:solidFill>
                  <a:schemeClr val="tx1"/>
                </a:solidFill>
                <a:latin typeface="+mn-lt"/>
                <a:ea typeface="+mn-ea"/>
                <a:cs typeface="+mn-cs"/>
              </a:rPr>
              <a:t>n </a:t>
            </a:r>
            <a:r>
              <a:rPr lang="en-US" sz="1200" b="0" i="0" u="none" strike="noStrike" kern="1200" baseline="0" dirty="0" smtClean="0">
                <a:solidFill>
                  <a:schemeClr val="tx1"/>
                </a:solidFill>
                <a:latin typeface="+mn-lt"/>
                <a:ea typeface="+mn-ea"/>
                <a:cs typeface="+mn-cs"/>
              </a:rPr>
              <a:t>= 466). The pregnancy outcome parameters (clinical pregnancy, miscarriage rate, live birth rate) were compared between these groups. </a:t>
            </a:r>
          </a:p>
          <a:p>
            <a:r>
              <a:rPr lang="en-US" sz="1200" b="1" i="0" u="none" strike="noStrike" kern="1200" baseline="0" dirty="0" smtClean="0">
                <a:solidFill>
                  <a:schemeClr val="tx1"/>
                </a:solidFill>
                <a:latin typeface="+mn-lt"/>
                <a:ea typeface="+mn-ea"/>
                <a:cs typeface="+mn-cs"/>
              </a:rPr>
              <a:t>Results: </a:t>
            </a:r>
            <a:r>
              <a:rPr lang="en-US" sz="1200" b="0" i="0" u="none" strike="noStrike" kern="1200" baseline="0" dirty="0" smtClean="0">
                <a:solidFill>
                  <a:schemeClr val="tx1"/>
                </a:solidFill>
                <a:latin typeface="+mn-lt"/>
                <a:ea typeface="+mn-ea"/>
                <a:cs typeface="+mn-cs"/>
              </a:rPr>
              <a:t>The clinical pregnancy rate was 36.62% in women with endometriosis alone, 22.72% in women with endometriosis and </a:t>
            </a:r>
            <a:r>
              <a:rPr lang="en-US" sz="1200" b="0" i="0" u="none" strike="noStrike" kern="1200" baseline="0" dirty="0" err="1" smtClean="0">
                <a:solidFill>
                  <a:schemeClr val="tx1"/>
                </a:solidFill>
                <a:latin typeface="+mn-lt"/>
                <a:ea typeface="+mn-ea"/>
                <a:cs typeface="+mn-cs"/>
              </a:rPr>
              <a:t>adenomyosis</a:t>
            </a:r>
            <a:r>
              <a:rPr lang="en-US" sz="1200" b="0" i="0" u="none" strike="noStrike" kern="1200" baseline="0" dirty="0" smtClean="0">
                <a:solidFill>
                  <a:schemeClr val="tx1"/>
                </a:solidFill>
                <a:latin typeface="+mn-lt"/>
                <a:ea typeface="+mn-ea"/>
                <a:cs typeface="+mn-cs"/>
              </a:rPr>
              <a:t>, 23.44% in women who only had </a:t>
            </a:r>
            <a:r>
              <a:rPr lang="en-US" sz="1200" b="0" i="0" u="none" strike="noStrike" kern="1200" baseline="0" dirty="0" err="1" smtClean="0">
                <a:solidFill>
                  <a:schemeClr val="tx1"/>
                </a:solidFill>
                <a:latin typeface="+mn-lt"/>
                <a:ea typeface="+mn-ea"/>
                <a:cs typeface="+mn-cs"/>
              </a:rPr>
              <a:t>adenomyosis</a:t>
            </a:r>
            <a:r>
              <a:rPr lang="en-US" sz="1200" b="0" i="0" u="none" strike="noStrike" kern="1200" baseline="0" dirty="0" smtClean="0">
                <a:solidFill>
                  <a:schemeClr val="tx1"/>
                </a:solidFill>
                <a:latin typeface="+mn-lt"/>
                <a:ea typeface="+mn-ea"/>
                <a:cs typeface="+mn-cs"/>
              </a:rPr>
              <a:t> and 34.55% in controls. Miscarriage rates were as follows: 14.62%, 35%, 40% and 13.04%, respectively. Live birth rates were 27.47% in controls; 26.48% in women with only endometriosis; 11.36% in women with endometriosis and </a:t>
            </a:r>
            <a:r>
              <a:rPr lang="en-US" sz="1200" b="0" i="0" u="none" strike="noStrike" kern="1200" baseline="0" dirty="0" err="1" smtClean="0">
                <a:solidFill>
                  <a:schemeClr val="tx1"/>
                </a:solidFill>
                <a:latin typeface="+mn-lt"/>
                <a:ea typeface="+mn-ea"/>
                <a:cs typeface="+mn-cs"/>
              </a:rPr>
              <a:t>adenomyosis</a:t>
            </a:r>
            <a:r>
              <a:rPr lang="en-US" sz="1200" b="0" i="0" u="none" strike="noStrike" kern="1200" baseline="0" dirty="0" smtClean="0">
                <a:solidFill>
                  <a:schemeClr val="tx1"/>
                </a:solidFill>
                <a:latin typeface="+mn-lt"/>
                <a:ea typeface="+mn-ea"/>
                <a:cs typeface="+mn-cs"/>
              </a:rPr>
              <a:t>; and 12.5% in women with only </a:t>
            </a:r>
            <a:r>
              <a:rPr lang="en-US" sz="1200" b="0" i="0" u="none" strike="noStrike" kern="1200" baseline="0" dirty="0" err="1" smtClean="0">
                <a:solidFill>
                  <a:schemeClr val="tx1"/>
                </a:solidFill>
                <a:latin typeface="+mn-lt"/>
                <a:ea typeface="+mn-ea"/>
                <a:cs typeface="+mn-cs"/>
              </a:rPr>
              <a:t>adenomyosis</a:t>
            </a:r>
            <a:r>
              <a:rPr lang="en-US" sz="1200" b="0" i="0" u="none" strike="noStrike" kern="1200" baseline="0" dirty="0" smtClean="0">
                <a:solidFill>
                  <a:schemeClr val="tx1"/>
                </a:solidFill>
                <a:latin typeface="+mn-lt"/>
                <a:ea typeface="+mn-ea"/>
                <a:cs typeface="+mn-cs"/>
              </a:rPr>
              <a:t>. Live birth was observed to be less in </a:t>
            </a:r>
            <a:r>
              <a:rPr lang="en-US" sz="1200" b="0" i="0" u="none" strike="noStrike" kern="1200" baseline="0" dirty="0" err="1" smtClean="0">
                <a:solidFill>
                  <a:schemeClr val="tx1"/>
                </a:solidFill>
                <a:latin typeface="+mn-lt"/>
                <a:ea typeface="+mn-ea"/>
                <a:cs typeface="+mn-cs"/>
              </a:rPr>
              <a:t>adenomyosis</a:t>
            </a:r>
            <a:r>
              <a:rPr lang="en-US" sz="1200" b="0" i="0" u="none" strike="noStrike" kern="1200" baseline="0" dirty="0" smtClean="0">
                <a:solidFill>
                  <a:schemeClr val="tx1"/>
                </a:solidFill>
                <a:latin typeface="+mn-lt"/>
                <a:ea typeface="+mn-ea"/>
                <a:cs typeface="+mn-cs"/>
              </a:rPr>
              <a:t> groups compared with controls and women with only endometriosis. No significant difference was observed in clinical pregnancy, miscarriage or live birth rate between controls and women with only endometriosis. Live birth rate was significantly different between controls and women with </a:t>
            </a:r>
            <a:r>
              <a:rPr lang="en-US" sz="1200" b="0" i="0" u="none" strike="noStrike" kern="1200" baseline="0" dirty="0" err="1" smtClean="0">
                <a:solidFill>
                  <a:schemeClr val="tx1"/>
                </a:solidFill>
                <a:latin typeface="+mn-lt"/>
                <a:ea typeface="+mn-ea"/>
                <a:cs typeface="+mn-cs"/>
              </a:rPr>
              <a:t>adenomyosis</a:t>
            </a:r>
            <a:r>
              <a:rPr lang="en-US" sz="1200" b="0" i="0" u="none" strike="noStrike" kern="1200" baseline="0" dirty="0" smtClean="0">
                <a:solidFill>
                  <a:schemeClr val="tx1"/>
                </a:solidFill>
                <a:latin typeface="+mn-lt"/>
                <a:ea typeface="+mn-ea"/>
                <a:cs typeface="+mn-cs"/>
              </a:rPr>
              <a:t> only (</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 0.01) and women with endometriosis and </a:t>
            </a:r>
            <a:r>
              <a:rPr lang="en-US" sz="1200" b="0" i="0" u="none" strike="noStrike" kern="1200" baseline="0" dirty="0" err="1" smtClean="0">
                <a:solidFill>
                  <a:schemeClr val="tx1"/>
                </a:solidFill>
                <a:latin typeface="+mn-lt"/>
                <a:ea typeface="+mn-ea"/>
                <a:cs typeface="+mn-cs"/>
              </a:rPr>
              <a:t>adenomyosis</a:t>
            </a:r>
            <a:r>
              <a:rPr lang="en-US" sz="1200" b="0" i="0" u="none" strike="noStrike" kern="1200" baseline="0" dirty="0" smtClean="0">
                <a:solidFill>
                  <a:schemeClr val="tx1"/>
                </a:solidFill>
                <a:latin typeface="+mn-lt"/>
                <a:ea typeface="+mn-ea"/>
                <a:cs typeface="+mn-cs"/>
              </a:rPr>
              <a:t> (</a:t>
            </a:r>
            <a:r>
              <a:rPr lang="en-US" sz="1200" b="0" i="1" u="none" strike="noStrike" kern="1200" baseline="0" dirty="0" smtClean="0">
                <a:solidFill>
                  <a:schemeClr val="tx1"/>
                </a:solidFill>
                <a:latin typeface="+mn-lt"/>
                <a:ea typeface="+mn-ea"/>
                <a:cs typeface="+mn-cs"/>
              </a:rPr>
              <a:t>P </a:t>
            </a:r>
            <a:r>
              <a:rPr lang="en-US" sz="1200" b="0" i="0" u="none" strike="noStrike" kern="1200" baseline="0" dirty="0" smtClean="0">
                <a:solidFill>
                  <a:schemeClr val="tx1"/>
                </a:solidFill>
                <a:latin typeface="+mn-lt"/>
                <a:ea typeface="+mn-ea"/>
                <a:cs typeface="+mn-cs"/>
              </a:rPr>
              <a:t>= 0.002). </a:t>
            </a:r>
          </a:p>
          <a:p>
            <a:r>
              <a:rPr lang="en-US" sz="1200" b="1" i="0" u="none" strike="noStrike" kern="1200" baseline="0" dirty="0" smtClean="0">
                <a:solidFill>
                  <a:schemeClr val="tx1"/>
                </a:solidFill>
                <a:latin typeface="+mn-lt"/>
                <a:ea typeface="+mn-ea"/>
                <a:cs typeface="+mn-cs"/>
              </a:rPr>
              <a:t>Conclusion: </a:t>
            </a:r>
            <a:r>
              <a:rPr lang="en-US" sz="1200" b="0" i="0" u="none" strike="noStrike" kern="1200" baseline="0" dirty="0" smtClean="0">
                <a:solidFill>
                  <a:schemeClr val="tx1"/>
                </a:solidFill>
                <a:latin typeface="+mn-lt"/>
                <a:ea typeface="+mn-ea"/>
                <a:cs typeface="+mn-cs"/>
              </a:rPr>
              <a:t>Presence of </a:t>
            </a:r>
            <a:r>
              <a:rPr lang="en-US" sz="1200" b="0" i="0" u="none" strike="noStrike" kern="1200" baseline="0" dirty="0" err="1" smtClean="0">
                <a:solidFill>
                  <a:schemeClr val="tx1"/>
                </a:solidFill>
                <a:latin typeface="+mn-lt"/>
                <a:ea typeface="+mn-ea"/>
                <a:cs typeface="+mn-cs"/>
              </a:rPr>
              <a:t>adenomyosis</a:t>
            </a:r>
            <a:r>
              <a:rPr lang="en-US" sz="1200" b="0" i="0" u="none" strike="noStrike" kern="1200" baseline="0" dirty="0" smtClean="0">
                <a:solidFill>
                  <a:schemeClr val="tx1"/>
                </a:solidFill>
                <a:latin typeface="+mn-lt"/>
                <a:ea typeface="+mn-ea"/>
                <a:cs typeface="+mn-cs"/>
              </a:rPr>
              <a:t> seems to have adverse effects on IVF outcomes in clinical pregnancy rate, live birth rate and miscarriage rate. Screening for </a:t>
            </a:r>
            <a:r>
              <a:rPr lang="en-US" sz="1200" b="0" i="0" u="none" strike="noStrike" kern="1200" baseline="0" dirty="0" err="1" smtClean="0">
                <a:solidFill>
                  <a:schemeClr val="tx1"/>
                </a:solidFill>
                <a:latin typeface="+mn-lt"/>
                <a:ea typeface="+mn-ea"/>
                <a:cs typeface="+mn-cs"/>
              </a:rPr>
              <a:t>adenomyosis</a:t>
            </a:r>
            <a:r>
              <a:rPr lang="en-US" sz="1200" b="0" i="0" u="none" strike="noStrike" kern="1200" baseline="0" dirty="0" smtClean="0">
                <a:solidFill>
                  <a:schemeClr val="tx1"/>
                </a:solidFill>
                <a:latin typeface="+mn-lt"/>
                <a:ea typeface="+mn-ea"/>
                <a:cs typeface="+mn-cs"/>
              </a:rPr>
              <a:t> might be considered before ART so that the couple has better awareness of the prognosis.</a:t>
            </a:r>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77</a:t>
            </a:fld>
            <a:endParaRPr lang="tr-TR"/>
          </a:p>
        </p:txBody>
      </p:sp>
    </p:spTree>
    <p:extLst>
      <p:ext uri="{BB962C8B-B14F-4D97-AF65-F5344CB8AC3E}">
        <p14:creationId xmlns:p14="http://schemas.microsoft.com/office/powerpoint/2010/main" val="9278477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pPr>
              <a:defRPr/>
            </a:pPr>
            <a:fld id="{EB7F68A3-05D6-41F2-A999-958AE05F3943}" type="slidenum">
              <a:rPr lang="tr-TR" smtClean="0"/>
              <a:pPr>
                <a:defRPr/>
              </a:pPr>
              <a:t>81</a:t>
            </a:fld>
            <a:endParaRPr lang="tr-TR"/>
          </a:p>
        </p:txBody>
      </p:sp>
    </p:spTree>
    <p:extLst>
      <p:ext uri="{BB962C8B-B14F-4D97-AF65-F5344CB8AC3E}">
        <p14:creationId xmlns:p14="http://schemas.microsoft.com/office/powerpoint/2010/main" val="1586372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OBJECTIVE: </a:t>
            </a:r>
          </a:p>
          <a:p>
            <a:r>
              <a:rPr lang="en-US" dirty="0" smtClean="0"/>
              <a:t>To assess endometriosis-associated infertility trends among assisted reproductive technology (ART) cycles, and to compare cancellation and </a:t>
            </a:r>
            <a:r>
              <a:rPr lang="en-US" dirty="0" err="1" smtClean="0"/>
              <a:t>hyperstimulation</a:t>
            </a:r>
            <a:r>
              <a:rPr lang="en-US" dirty="0" smtClean="0"/>
              <a:t> risks and pregnancy and live birth rates among women using ART for endometriosis-associated vs. male factor infertility.</a:t>
            </a:r>
          </a:p>
          <a:p>
            <a:r>
              <a:rPr lang="en-US" b="1" dirty="0" smtClean="0"/>
              <a:t>DESIGN: </a:t>
            </a:r>
          </a:p>
          <a:p>
            <a:r>
              <a:rPr lang="en-US" dirty="0" smtClean="0"/>
              <a:t>Descriptive and multivariable analyses of Centers for Disease Control and Prevention (CDC) National ART Surveillance System data.</a:t>
            </a:r>
          </a:p>
          <a:p>
            <a:r>
              <a:rPr lang="en-US" b="1" dirty="0" smtClean="0"/>
              <a:t>SETTING: </a:t>
            </a:r>
          </a:p>
          <a:p>
            <a:r>
              <a:rPr lang="en-US" dirty="0" smtClean="0"/>
              <a:t>Fertility centers.</a:t>
            </a:r>
          </a:p>
          <a:p>
            <a:r>
              <a:rPr lang="en-US" b="1" dirty="0" smtClean="0"/>
              <a:t>PATIENT(S): </a:t>
            </a:r>
          </a:p>
          <a:p>
            <a:r>
              <a:rPr lang="en-US" dirty="0" smtClean="0"/>
              <a:t>All reported fresh autologous ART cycles in the United States between 2000 and 2011 (n = 1,589,079).</a:t>
            </a:r>
          </a:p>
          <a:p>
            <a:r>
              <a:rPr lang="en-US" b="1" dirty="0" smtClean="0"/>
              <a:t>INTERVENTION(S): </a:t>
            </a:r>
          </a:p>
          <a:p>
            <a:r>
              <a:rPr lang="en-US" dirty="0" smtClean="0"/>
              <a:t>None.</a:t>
            </a:r>
          </a:p>
          <a:p>
            <a:r>
              <a:rPr lang="en-US" b="1" dirty="0" smtClean="0"/>
              <a:t>MAIN OUTCOME MEASURE(S): </a:t>
            </a:r>
          </a:p>
          <a:p>
            <a:r>
              <a:rPr lang="en-US" dirty="0" smtClean="0"/>
              <a:t>Oocyte yield, </a:t>
            </a:r>
            <a:r>
              <a:rPr lang="en-US" dirty="0" err="1" smtClean="0"/>
              <a:t>hyperstimulation</a:t>
            </a:r>
            <a:r>
              <a:rPr lang="en-US" dirty="0" smtClean="0"/>
              <a:t>, cancellation, implantation, pregnancy, live birth.</a:t>
            </a:r>
          </a:p>
          <a:p>
            <a:r>
              <a:rPr lang="en-US" b="1" dirty="0" smtClean="0"/>
              <a:t>RESULT(S): </a:t>
            </a:r>
          </a:p>
          <a:p>
            <a:r>
              <a:rPr lang="en-US" dirty="0" smtClean="0"/>
              <a:t>The absolute number of ART cycles with an endometriosis diagnosis fell in recent years, from 16,751 (2000) to 15,311 (2011); the percentage fell over time, from 17.0% (2000) to 9.6% (2011) of all cycles. Compared with male factor (n = 375,557), endometriosis-associated cycles (n = 112,475) yielded fewer oocytes (50.5% vs. 42.5% of cycles with only 0-10 oocytes retrieved), lower risk of </a:t>
            </a:r>
            <a:r>
              <a:rPr lang="en-US" dirty="0" err="1" smtClean="0"/>
              <a:t>hyperstimulation</a:t>
            </a:r>
            <a:r>
              <a:rPr lang="en-US" dirty="0" smtClean="0"/>
              <a:t> (1.1% vs. 1.3%, adjusted risk ratio [</a:t>
            </a:r>
            <a:r>
              <a:rPr lang="en-US" dirty="0" err="1" smtClean="0"/>
              <a:t>aRR</a:t>
            </a:r>
            <a:r>
              <a:rPr lang="en-US" dirty="0" smtClean="0"/>
              <a:t>] 0.82, 95% confidence interval [CI] 0.74-0.91), and an increased risk of cancellation (12.9% vs. 10.1%, </a:t>
            </a:r>
            <a:r>
              <a:rPr lang="en-US" dirty="0" err="1" smtClean="0"/>
              <a:t>aRR</a:t>
            </a:r>
            <a:r>
              <a:rPr lang="en-US" dirty="0" smtClean="0"/>
              <a:t> 1.30, 95% CI 1.25-1.35). Endometriosis was associated with a statistically decreased but likely clinically insignificant difference in the following outcomes: chance of pregnancy per transfer (43.7% vs. 44.8%, </a:t>
            </a:r>
            <a:r>
              <a:rPr lang="en-US" dirty="0" err="1" smtClean="0"/>
              <a:t>aRR</a:t>
            </a:r>
            <a:r>
              <a:rPr lang="en-US" dirty="0" smtClean="0"/>
              <a:t> 0.96, 95% CI 0.95-0.98) among couples who did not also have tubal factor infertility and live birth per transfer (37.2% vs. 37.6%, </a:t>
            </a:r>
            <a:r>
              <a:rPr lang="en-US" dirty="0" err="1" smtClean="0"/>
              <a:t>aRR</a:t>
            </a:r>
            <a:r>
              <a:rPr lang="en-US" dirty="0" smtClean="0"/>
              <a:t> 0.96, 95% CI 0.94-0.98).</a:t>
            </a:r>
          </a:p>
          <a:p>
            <a:r>
              <a:rPr lang="en-US" b="1" dirty="0" smtClean="0"/>
              <a:t>CONCLUSION(S): </a:t>
            </a:r>
          </a:p>
          <a:p>
            <a:r>
              <a:rPr lang="en-US" dirty="0" smtClean="0"/>
              <a:t>The percentage of endometriosis-associated ART cycles has decreased over time. As compared with male factor infertility, endometriosis is associated with increased cancellation and decreased </a:t>
            </a:r>
            <a:r>
              <a:rPr lang="en-US" dirty="0" err="1" smtClean="0"/>
              <a:t>hyperstimulation</a:t>
            </a:r>
            <a:r>
              <a:rPr lang="en-US" dirty="0" smtClean="0"/>
              <a:t> risks. Despite decreased oocyte yield and higher medication dose, the difference in pregnancy and live birth rates may be of limited clinical significance, suggesting comparable pregnancy outcomes per transfer</a:t>
            </a:r>
          </a:p>
          <a:p>
            <a:endParaRPr lang="tr-TR" dirty="0"/>
          </a:p>
        </p:txBody>
      </p:sp>
      <p:sp>
        <p:nvSpPr>
          <p:cNvPr id="4" name="Slide Number Placeholder 3"/>
          <p:cNvSpPr>
            <a:spLocks noGrp="1"/>
          </p:cNvSpPr>
          <p:nvPr>
            <p:ph type="sldNum" sz="quarter" idx="10"/>
          </p:nvPr>
        </p:nvSpPr>
        <p:spPr/>
        <p:txBody>
          <a:bodyPr/>
          <a:lstStyle/>
          <a:p>
            <a:fld id="{AAC7D75D-4C00-8040-A037-7DE744DC83F1}" type="slidenum">
              <a:rPr lang="en-US" smtClean="0"/>
              <a:t>11</a:t>
            </a:fld>
            <a:endParaRPr lang="en-US"/>
          </a:p>
        </p:txBody>
      </p:sp>
    </p:spTree>
    <p:extLst>
      <p:ext uri="{BB962C8B-B14F-4D97-AF65-F5344CB8AC3E}">
        <p14:creationId xmlns:p14="http://schemas.microsoft.com/office/powerpoint/2010/main" val="35448711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10"/>
          </p:nvPr>
        </p:nvSpPr>
        <p:spPr/>
        <p:txBody>
          <a:bodyPr/>
          <a:lstStyle/>
          <a:p>
            <a:fld id="{AAC7D75D-4C00-8040-A037-7DE744DC83F1}" type="slidenum">
              <a:rPr lang="en-US" smtClean="0"/>
              <a:t>12</a:t>
            </a:fld>
            <a:endParaRPr lang="en-US"/>
          </a:p>
        </p:txBody>
      </p:sp>
    </p:spTree>
    <p:extLst>
      <p:ext uri="{BB962C8B-B14F-4D97-AF65-F5344CB8AC3E}">
        <p14:creationId xmlns:p14="http://schemas.microsoft.com/office/powerpoint/2010/main" val="38366187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10"/>
          </p:nvPr>
        </p:nvSpPr>
        <p:spPr/>
        <p:txBody>
          <a:bodyPr/>
          <a:lstStyle/>
          <a:p>
            <a:fld id="{AAC7D75D-4C00-8040-A037-7DE744DC83F1}" type="slidenum">
              <a:rPr lang="en-US" smtClean="0"/>
              <a:t>13</a:t>
            </a:fld>
            <a:endParaRPr lang="en-US"/>
          </a:p>
        </p:txBody>
      </p:sp>
    </p:spTree>
    <p:extLst>
      <p:ext uri="{BB962C8B-B14F-4D97-AF65-F5344CB8AC3E}">
        <p14:creationId xmlns:p14="http://schemas.microsoft.com/office/powerpoint/2010/main" val="38366187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10"/>
          </p:nvPr>
        </p:nvSpPr>
        <p:spPr/>
        <p:txBody>
          <a:bodyPr/>
          <a:lstStyle/>
          <a:p>
            <a:fld id="{AAC7D75D-4C00-8040-A037-7DE744DC83F1}" type="slidenum">
              <a:rPr lang="en-US" smtClean="0"/>
              <a:t>14</a:t>
            </a:fld>
            <a:endParaRPr lang="en-US"/>
          </a:p>
        </p:txBody>
      </p:sp>
    </p:spTree>
    <p:extLst>
      <p:ext uri="{BB962C8B-B14F-4D97-AF65-F5344CB8AC3E}">
        <p14:creationId xmlns:p14="http://schemas.microsoft.com/office/powerpoint/2010/main" val="38366187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b="0" i="0" u="none" strike="noStrike" kern="1200" baseline="0" dirty="0" smtClean="0">
                <a:solidFill>
                  <a:schemeClr val="tx1"/>
                </a:solidFill>
                <a:latin typeface="+mn-lt"/>
                <a:ea typeface="+mn-ea"/>
                <a:cs typeface="+mn-cs"/>
              </a:rPr>
              <a:t>Objective: To assess the impact of endometriosis, alone or in combination with other infertility diagnoses, on IVF outcomes.</a:t>
            </a:r>
          </a:p>
          <a:p>
            <a:r>
              <a:rPr lang="en-US" sz="1200" b="0" i="0" u="none" strike="noStrike" kern="1200" baseline="0" dirty="0" smtClean="0">
                <a:solidFill>
                  <a:schemeClr val="tx1"/>
                </a:solidFill>
                <a:latin typeface="+mn-lt"/>
                <a:ea typeface="+mn-ea"/>
                <a:cs typeface="+mn-cs"/>
              </a:rPr>
              <a:t>Design: Population-based retrospective cohort study of cycles from the Society for Assisted Reproductive Technology Clinic Outcome</a:t>
            </a:r>
          </a:p>
          <a:p>
            <a:r>
              <a:rPr lang="tr-TR" sz="1200" b="0" i="0" u="none" strike="noStrike" kern="1200" baseline="0" dirty="0" smtClean="0">
                <a:solidFill>
                  <a:schemeClr val="tx1"/>
                </a:solidFill>
                <a:latin typeface="+mn-lt"/>
                <a:ea typeface="+mn-ea"/>
                <a:cs typeface="+mn-cs"/>
              </a:rPr>
              <a:t>Reporting System database.</a:t>
            </a:r>
          </a:p>
          <a:p>
            <a:r>
              <a:rPr lang="tr-TR" sz="1200" b="0" i="0" u="none" strike="noStrike" kern="1200" baseline="0" dirty="0" smtClean="0">
                <a:solidFill>
                  <a:schemeClr val="tx1"/>
                </a:solidFill>
                <a:latin typeface="+mn-lt"/>
                <a:ea typeface="+mn-ea"/>
                <a:cs typeface="+mn-cs"/>
              </a:rPr>
              <a:t>Setting: Not applicable.</a:t>
            </a:r>
          </a:p>
          <a:p>
            <a:r>
              <a:rPr lang="en-US" sz="1200" b="0" i="0" u="none" strike="noStrike" kern="1200" baseline="0" dirty="0" smtClean="0">
                <a:solidFill>
                  <a:schemeClr val="tx1"/>
                </a:solidFill>
                <a:latin typeface="+mn-lt"/>
                <a:ea typeface="+mn-ea"/>
                <a:cs typeface="+mn-cs"/>
              </a:rPr>
              <a:t>Patient(s): A total of 347,185 autologous fresh and frozen assisted reproductive technology cycles from the period 2008–2010.</a:t>
            </a:r>
          </a:p>
          <a:p>
            <a:r>
              <a:rPr lang="tr-TR" sz="1200" b="0" i="0" u="none" strike="noStrike" kern="1200" baseline="0" dirty="0" smtClean="0">
                <a:solidFill>
                  <a:schemeClr val="tx1"/>
                </a:solidFill>
                <a:latin typeface="+mn-lt"/>
                <a:ea typeface="+mn-ea"/>
                <a:cs typeface="+mn-cs"/>
              </a:rPr>
              <a:t>Intervention(s): None.</a:t>
            </a:r>
          </a:p>
          <a:p>
            <a:r>
              <a:rPr lang="en-US" sz="1200" b="0" i="0" u="none" strike="noStrike" kern="1200" baseline="0" dirty="0" smtClean="0">
                <a:solidFill>
                  <a:schemeClr val="tx1"/>
                </a:solidFill>
                <a:latin typeface="+mn-lt"/>
                <a:ea typeface="+mn-ea"/>
                <a:cs typeface="+mn-cs"/>
              </a:rPr>
              <a:t>Main Outcome Measure(s): Oocyte yield, implantation rate, live birth rate.</a:t>
            </a:r>
          </a:p>
          <a:p>
            <a:r>
              <a:rPr lang="en-US" sz="1200" b="0" i="0" u="none" strike="noStrike" kern="1200" baseline="0" dirty="0" smtClean="0">
                <a:solidFill>
                  <a:schemeClr val="tx1"/>
                </a:solidFill>
                <a:latin typeface="+mn-lt"/>
                <a:ea typeface="+mn-ea"/>
                <a:cs typeface="+mn-cs"/>
              </a:rPr>
              <a:t>Result(s): Although cycles of patients with endometriosis constituted 11% of the study sample, the majority (64%) reported a concomitant</a:t>
            </a:r>
          </a:p>
          <a:p>
            <a:r>
              <a:rPr lang="en-US" sz="1200" b="0" i="0" u="none" strike="noStrike" kern="1200" baseline="0" dirty="0" smtClean="0">
                <a:solidFill>
                  <a:schemeClr val="tx1"/>
                </a:solidFill>
                <a:latin typeface="+mn-lt"/>
                <a:ea typeface="+mn-ea"/>
                <a:cs typeface="+mn-cs"/>
              </a:rPr>
              <a:t>diagnosis, with male factor (42%), tubal factor (29%), and diminished ovarian reserve (22%) being the most common. Endometriosis,</a:t>
            </a:r>
          </a:p>
          <a:p>
            <a:r>
              <a:rPr lang="en-US" sz="1200" b="0" i="0" u="none" strike="noStrike" kern="1200" baseline="0" dirty="0" smtClean="0">
                <a:solidFill>
                  <a:schemeClr val="tx1"/>
                </a:solidFill>
                <a:latin typeface="+mn-lt"/>
                <a:ea typeface="+mn-ea"/>
                <a:cs typeface="+mn-cs"/>
              </a:rPr>
              <a:t>when isolated or with concomitant diagnoses, was associated with lower oocyte yield compared with those with unexplained</a:t>
            </a:r>
          </a:p>
          <a:p>
            <a:r>
              <a:rPr lang="en-US" sz="1200" b="0" i="0" u="none" strike="noStrike" kern="1200" baseline="0" dirty="0" smtClean="0">
                <a:solidFill>
                  <a:schemeClr val="tx1"/>
                </a:solidFill>
                <a:latin typeface="+mn-lt"/>
                <a:ea typeface="+mn-ea"/>
                <a:cs typeface="+mn-cs"/>
              </a:rPr>
              <a:t>infertility, tubal factor, and all other infertility diagnoses combined. Women with isolated endometriosis had similar or higher live birth</a:t>
            </a:r>
          </a:p>
          <a:p>
            <a:r>
              <a:rPr lang="en-US" sz="1200" b="0" i="0" u="none" strike="noStrike" kern="1200" baseline="0" dirty="0" smtClean="0">
                <a:solidFill>
                  <a:schemeClr val="tx1"/>
                </a:solidFill>
                <a:latin typeface="+mn-lt"/>
                <a:ea typeface="+mn-ea"/>
                <a:cs typeface="+mn-cs"/>
              </a:rPr>
              <a:t>rates compared with those in other diagnostic groups. However, women with endometriosis with concomitant diagnoses had lower implantation</a:t>
            </a:r>
          </a:p>
          <a:p>
            <a:r>
              <a:rPr lang="en-US" sz="1200" b="0" i="0" u="none" strike="noStrike" kern="1200" baseline="0" dirty="0" smtClean="0">
                <a:solidFill>
                  <a:schemeClr val="tx1"/>
                </a:solidFill>
                <a:latin typeface="+mn-lt"/>
                <a:ea typeface="+mn-ea"/>
                <a:cs typeface="+mn-cs"/>
              </a:rPr>
              <a:t>rates and live birth rates compared with unexplained infertility, tubal factor, and all other diagnostic groups.</a:t>
            </a:r>
          </a:p>
          <a:p>
            <a:r>
              <a:rPr lang="en-US" sz="1200" b="0" i="0" u="none" strike="noStrike" kern="1200" baseline="0" dirty="0" smtClean="0">
                <a:solidFill>
                  <a:schemeClr val="tx1"/>
                </a:solidFill>
                <a:latin typeface="+mn-lt"/>
                <a:ea typeface="+mn-ea"/>
                <a:cs typeface="+mn-cs"/>
              </a:rPr>
              <a:t>Conclusion(s): Endometriosis is associated with lower oocyte yield, lower implantation rates, and lower pregnancy rates after IVF.</a:t>
            </a:r>
          </a:p>
          <a:p>
            <a:r>
              <a:rPr lang="en-US" sz="1200" b="0" i="0" u="none" strike="noStrike" kern="1200" baseline="0" dirty="0" smtClean="0">
                <a:solidFill>
                  <a:schemeClr val="tx1"/>
                </a:solidFill>
                <a:latin typeface="+mn-lt"/>
                <a:ea typeface="+mn-ea"/>
                <a:cs typeface="+mn-cs"/>
              </a:rPr>
              <a:t>However, the association of endometriosis and IVF outcomes is confounded by other infertility diagnoses. Endometriosis, when associated</a:t>
            </a:r>
          </a:p>
          <a:p>
            <a:r>
              <a:rPr lang="en-US" sz="1200" b="0" i="0" u="none" strike="noStrike" kern="1200" baseline="0" dirty="0" smtClean="0">
                <a:solidFill>
                  <a:schemeClr val="tx1"/>
                </a:solidFill>
                <a:latin typeface="+mn-lt"/>
                <a:ea typeface="+mn-ea"/>
                <a:cs typeface="+mn-cs"/>
              </a:rPr>
              <a:t>with other alterations in the reproductive tract, has the lowest chance of live birth. In</a:t>
            </a:r>
          </a:p>
          <a:p>
            <a:r>
              <a:rPr lang="en-US" sz="1200" b="0" i="0" u="none" strike="noStrike" kern="1200" baseline="0" dirty="0" smtClean="0">
                <a:solidFill>
                  <a:schemeClr val="tx1"/>
                </a:solidFill>
                <a:latin typeface="+mn-lt"/>
                <a:ea typeface="+mn-ea"/>
                <a:cs typeface="+mn-cs"/>
              </a:rPr>
              <a:t>contrast, for the minority of women who have endometriosis in isolation, the live birth rate</a:t>
            </a:r>
          </a:p>
          <a:p>
            <a:r>
              <a:rPr lang="en-US" sz="1200" b="0" i="0" u="none" strike="noStrike" kern="1200" baseline="0" dirty="0" smtClean="0">
                <a:solidFill>
                  <a:schemeClr val="tx1"/>
                </a:solidFill>
                <a:latin typeface="+mn-lt"/>
                <a:ea typeface="+mn-ea"/>
                <a:cs typeface="+mn-cs"/>
              </a:rPr>
              <a:t>is similar or slightly higher compared with other infertility diagnoses. (</a:t>
            </a:r>
            <a:r>
              <a:rPr lang="en-US" sz="1200" b="0" i="0" u="none" strike="noStrike" kern="1200" baseline="0" dirty="0" err="1" smtClean="0">
                <a:solidFill>
                  <a:schemeClr val="tx1"/>
                </a:solidFill>
                <a:latin typeface="+mn-lt"/>
                <a:ea typeface="+mn-ea"/>
                <a:cs typeface="+mn-cs"/>
              </a:rPr>
              <a:t>Fertil</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Steril</a:t>
            </a:r>
            <a:r>
              <a:rPr lang="en-US" sz="1200" b="0" i="0" u="none" strike="noStrike" kern="1200" baseline="0" dirty="0" smtClean="0">
                <a:solidFill>
                  <a:schemeClr val="tx1"/>
                </a:solidFill>
                <a:latin typeface="+mn-lt"/>
                <a:ea typeface="+mn-ea"/>
                <a:cs typeface="+mn-cs"/>
              </a:rPr>
              <a:t> 2016;-:</a:t>
            </a:r>
          </a:p>
          <a:p>
            <a:r>
              <a:rPr lang="en-US" sz="1200" b="0" i="0" u="none" strike="noStrike" kern="1200" baseline="0" dirty="0" smtClean="0">
                <a:solidFill>
                  <a:schemeClr val="tx1"/>
                </a:solidFill>
                <a:latin typeface="+mn-lt"/>
                <a:ea typeface="+mn-ea"/>
                <a:cs typeface="+mn-cs"/>
              </a:rPr>
              <a:t>-–-. 2016 by American Society for Reproductive Medicine.)</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15</a:t>
            </a:fld>
            <a:endParaRPr lang="tr-TR"/>
          </a:p>
        </p:txBody>
      </p:sp>
    </p:spTree>
    <p:extLst>
      <p:ext uri="{BB962C8B-B14F-4D97-AF65-F5344CB8AC3E}">
        <p14:creationId xmlns:p14="http://schemas.microsoft.com/office/powerpoint/2010/main" val="29379911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69F9423F-5A48-4871-9995-B9F13DC7D401}" type="datetimeFigureOut">
              <a:rPr lang="tr-TR"/>
              <a:pPr>
                <a:defRPr/>
              </a:pPr>
              <a:t>15.6.2019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ACA5BD7A-5552-4D11-9ED8-C2FE6912778D}" type="slidenum">
              <a:rPr lang="tr-TR"/>
              <a:pPr>
                <a:defRPr/>
              </a:pPr>
              <a:t>‹#›</a:t>
            </a:fld>
            <a:endParaRPr lang="tr-TR"/>
          </a:p>
        </p:txBody>
      </p:sp>
    </p:spTree>
    <p:extLst>
      <p:ext uri="{BB962C8B-B14F-4D97-AF65-F5344CB8AC3E}">
        <p14:creationId xmlns:p14="http://schemas.microsoft.com/office/powerpoint/2010/main" val="15683088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753DAB99-66F3-41F7-8F7E-86C4313E9E6F}" type="datetimeFigureOut">
              <a:rPr lang="tr-TR"/>
              <a:pPr>
                <a:defRPr/>
              </a:pPr>
              <a:t>15.6.2019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9D18A07D-1C0F-4FE2-B370-C779B07DDABD}" type="slidenum">
              <a:rPr lang="tr-TR"/>
              <a:pPr>
                <a:defRPr/>
              </a:pPr>
              <a:t>‹#›</a:t>
            </a:fld>
            <a:endParaRPr lang="tr-TR"/>
          </a:p>
        </p:txBody>
      </p:sp>
    </p:spTree>
    <p:extLst>
      <p:ext uri="{BB962C8B-B14F-4D97-AF65-F5344CB8AC3E}">
        <p14:creationId xmlns:p14="http://schemas.microsoft.com/office/powerpoint/2010/main" val="741150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A8D417EE-CCFC-482D-9626-4199222A50AA}" type="datetimeFigureOut">
              <a:rPr lang="tr-TR"/>
              <a:pPr>
                <a:defRPr/>
              </a:pPr>
              <a:t>15.6.2019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11D98257-E318-4D83-B7DF-F2CB8ACE2AC2}" type="slidenum">
              <a:rPr lang="tr-TR"/>
              <a:pPr>
                <a:defRPr/>
              </a:pPr>
              <a:t>‹#›</a:t>
            </a:fld>
            <a:endParaRPr lang="tr-TR"/>
          </a:p>
        </p:txBody>
      </p:sp>
    </p:spTree>
    <p:extLst>
      <p:ext uri="{BB962C8B-B14F-4D97-AF65-F5344CB8AC3E}">
        <p14:creationId xmlns:p14="http://schemas.microsoft.com/office/powerpoint/2010/main" val="25972170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Only">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457200" y="274638"/>
            <a:ext cx="8229600" cy="5851525"/>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3" name="Rectangle 4"/>
          <p:cNvSpPr>
            <a:spLocks noGrp="1" noChangeArrowheads="1"/>
          </p:cNvSpPr>
          <p:nvPr>
            <p:ph type="dt" sz="half" idx="10"/>
          </p:nvPr>
        </p:nvSpPr>
        <p:spPr>
          <a:ln/>
        </p:spPr>
        <p:txBody>
          <a:bodyPr/>
          <a:lstStyle>
            <a:lvl1pPr>
              <a:defRPr/>
            </a:lvl1pPr>
          </a:lstStyle>
          <a:p>
            <a:pPr>
              <a:defRPr/>
            </a:pPr>
            <a:endParaRPr lang="it-IT"/>
          </a:p>
        </p:txBody>
      </p:sp>
      <p:sp>
        <p:nvSpPr>
          <p:cNvPr id="4" name="Rectangle 5"/>
          <p:cNvSpPr>
            <a:spLocks noGrp="1" noChangeArrowheads="1"/>
          </p:cNvSpPr>
          <p:nvPr>
            <p:ph type="ftr" sz="quarter" idx="11"/>
          </p:nvPr>
        </p:nvSpPr>
        <p:spPr>
          <a:ln/>
        </p:spPr>
        <p:txBody>
          <a:bodyPr/>
          <a:lstStyle>
            <a:lvl1pPr>
              <a:defRPr/>
            </a:lvl1pPr>
          </a:lstStyle>
          <a:p>
            <a:pPr>
              <a:defRPr/>
            </a:pPr>
            <a:endParaRPr lang="it-IT"/>
          </a:p>
        </p:txBody>
      </p:sp>
      <p:sp>
        <p:nvSpPr>
          <p:cNvPr id="5" name="Rectangle 6"/>
          <p:cNvSpPr>
            <a:spLocks noGrp="1" noChangeArrowheads="1"/>
          </p:cNvSpPr>
          <p:nvPr>
            <p:ph type="sldNum" sz="quarter" idx="12"/>
          </p:nvPr>
        </p:nvSpPr>
        <p:spPr>
          <a:ln/>
        </p:spPr>
        <p:txBody>
          <a:bodyPr/>
          <a:lstStyle>
            <a:lvl1pPr>
              <a:defRPr/>
            </a:lvl1pPr>
          </a:lstStyle>
          <a:p>
            <a:pPr>
              <a:defRPr/>
            </a:pPr>
            <a:fld id="{07F169E3-9386-6542-BE50-DAED76099A23}" type="slidenum">
              <a:rPr lang="it-IT"/>
              <a:pPr>
                <a:defRPr/>
              </a:pPr>
              <a:t>‹#›</a:t>
            </a:fld>
            <a:endParaRPr lang="it-IT"/>
          </a:p>
        </p:txBody>
      </p:sp>
    </p:spTree>
    <p:extLst>
      <p:ext uri="{BB962C8B-B14F-4D97-AF65-F5344CB8AC3E}">
        <p14:creationId xmlns:p14="http://schemas.microsoft.com/office/powerpoint/2010/main" val="23904102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65" name="Slayt Numarası"/>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34756160"/>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73075"/>
            <a:ext cx="8153400" cy="1143000"/>
          </a:xfrm>
        </p:spPr>
        <p:txBody>
          <a:bodyPr/>
          <a:lstStyle/>
          <a:p>
            <a:r>
              <a:rPr lang="en-US" smtClean="0"/>
              <a:t>Click to edit Master title style</a:t>
            </a:r>
            <a:endParaRPr lang="el-GR"/>
          </a:p>
        </p:txBody>
      </p:sp>
      <p:sp>
        <p:nvSpPr>
          <p:cNvPr id="3" name="Text Placeholder 2"/>
          <p:cNvSpPr>
            <a:spLocks noGrp="1"/>
          </p:cNvSpPr>
          <p:nvPr>
            <p:ph type="body" sz="half" idx="1"/>
          </p:nvPr>
        </p:nvSpPr>
        <p:spPr>
          <a:xfrm>
            <a:off x="533400" y="1828800"/>
            <a:ext cx="40005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Content Placeholder 3"/>
          <p:cNvSpPr>
            <a:spLocks noGrp="1"/>
          </p:cNvSpPr>
          <p:nvPr>
            <p:ph sz="half" idx="2"/>
          </p:nvPr>
        </p:nvSpPr>
        <p:spPr>
          <a:xfrm>
            <a:off x="4686300" y="1828800"/>
            <a:ext cx="40005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5" name="Rectangle 8"/>
          <p:cNvSpPr>
            <a:spLocks noGrp="1" noChangeArrowheads="1"/>
          </p:cNvSpPr>
          <p:nvPr>
            <p:ph type="dt" sz="half" idx="10"/>
          </p:nvPr>
        </p:nvSpPr>
        <p:spPr/>
        <p:txBody>
          <a:bodyPr/>
          <a:lstStyle>
            <a:lvl1pPr>
              <a:defRPr/>
            </a:lvl1pPr>
          </a:lstStyle>
          <a:p>
            <a:pPr>
              <a:defRPr/>
            </a:pPr>
            <a:endParaRPr lang="en-GB"/>
          </a:p>
        </p:txBody>
      </p:sp>
      <p:sp>
        <p:nvSpPr>
          <p:cNvPr id="6" name="Rectangle 9"/>
          <p:cNvSpPr>
            <a:spLocks noGrp="1" noChangeArrowheads="1"/>
          </p:cNvSpPr>
          <p:nvPr>
            <p:ph type="ftr" sz="quarter" idx="11"/>
          </p:nvPr>
        </p:nvSpPr>
        <p:spPr/>
        <p:txBody>
          <a:bodyPr/>
          <a:lstStyle>
            <a:lvl1pPr>
              <a:defRPr/>
            </a:lvl1pPr>
          </a:lstStyle>
          <a:p>
            <a:pPr>
              <a:defRPr/>
            </a:pPr>
            <a:endParaRPr lang="en-GB"/>
          </a:p>
        </p:txBody>
      </p:sp>
      <p:sp>
        <p:nvSpPr>
          <p:cNvPr id="7" name="Rectangle 10"/>
          <p:cNvSpPr>
            <a:spLocks noGrp="1" noChangeArrowheads="1"/>
          </p:cNvSpPr>
          <p:nvPr>
            <p:ph type="sldNum" sz="quarter" idx="12"/>
          </p:nvPr>
        </p:nvSpPr>
        <p:spPr/>
        <p:txBody>
          <a:bodyPr/>
          <a:lstStyle>
            <a:lvl1pPr>
              <a:defRPr/>
            </a:lvl1pPr>
          </a:lstStyle>
          <a:p>
            <a:fld id="{6253EC31-DD1E-8242-B211-F303810F0CD6}" type="slidenum">
              <a:rPr lang="en-GB"/>
              <a:pPr/>
              <a:t>‹#›</a:t>
            </a:fld>
            <a:endParaRPr lang="en-GB"/>
          </a:p>
        </p:txBody>
      </p:sp>
    </p:spTree>
    <p:extLst>
      <p:ext uri="{BB962C8B-B14F-4D97-AF65-F5344CB8AC3E}">
        <p14:creationId xmlns:p14="http://schemas.microsoft.com/office/powerpoint/2010/main" val="1487118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EFB01B5D-0F85-4CC9-84D6-95841080244A}" type="datetimeFigureOut">
              <a:rPr lang="tr-TR"/>
              <a:pPr>
                <a:defRPr/>
              </a:pPr>
              <a:t>15.6.2019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0364DED8-F134-4786-B7C5-8073EE7A9FD0}" type="slidenum">
              <a:rPr lang="tr-TR"/>
              <a:pPr>
                <a:defRPr/>
              </a:pPr>
              <a:t>‹#›</a:t>
            </a:fld>
            <a:endParaRPr lang="tr-TR"/>
          </a:p>
        </p:txBody>
      </p:sp>
    </p:spTree>
    <p:extLst>
      <p:ext uri="{BB962C8B-B14F-4D97-AF65-F5344CB8AC3E}">
        <p14:creationId xmlns:p14="http://schemas.microsoft.com/office/powerpoint/2010/main" val="21546462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BE462C7A-1C0D-4A0B-B116-01DDB8E9641B}" type="datetimeFigureOut">
              <a:rPr lang="tr-TR"/>
              <a:pPr>
                <a:defRPr/>
              </a:pPr>
              <a:t>15.6.2019</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35AF88FB-FAAA-4414-BC31-88BE4C08A1BE}" type="slidenum">
              <a:rPr lang="tr-TR"/>
              <a:pPr>
                <a:defRPr/>
              </a:pPr>
              <a:t>‹#›</a:t>
            </a:fld>
            <a:endParaRPr lang="tr-TR"/>
          </a:p>
        </p:txBody>
      </p:sp>
    </p:spTree>
    <p:extLst>
      <p:ext uri="{BB962C8B-B14F-4D97-AF65-F5344CB8AC3E}">
        <p14:creationId xmlns:p14="http://schemas.microsoft.com/office/powerpoint/2010/main" val="2741856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67CC6320-AB65-4258-A61D-85CE847DC336}" type="datetimeFigureOut">
              <a:rPr lang="tr-TR"/>
              <a:pPr>
                <a:defRPr/>
              </a:pPr>
              <a:t>15.6.2019</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8CA4A925-D1B2-4101-9826-A77400FA2435}" type="slidenum">
              <a:rPr lang="tr-TR"/>
              <a:pPr>
                <a:defRPr/>
              </a:pPr>
              <a:t>‹#›</a:t>
            </a:fld>
            <a:endParaRPr lang="tr-TR"/>
          </a:p>
        </p:txBody>
      </p:sp>
    </p:spTree>
    <p:extLst>
      <p:ext uri="{BB962C8B-B14F-4D97-AF65-F5344CB8AC3E}">
        <p14:creationId xmlns:p14="http://schemas.microsoft.com/office/powerpoint/2010/main" val="281023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856E04FD-ADB2-4EDE-989F-257D9FF11DDB}" type="datetimeFigureOut">
              <a:rPr lang="tr-TR"/>
              <a:pPr>
                <a:defRPr/>
              </a:pPr>
              <a:t>15.6.2019</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3404363E-5D90-4ECD-BC9A-C1E6E59FE906}" type="slidenum">
              <a:rPr lang="tr-TR"/>
              <a:pPr>
                <a:defRPr/>
              </a:pPr>
              <a:t>‹#›</a:t>
            </a:fld>
            <a:endParaRPr lang="tr-TR"/>
          </a:p>
        </p:txBody>
      </p:sp>
    </p:spTree>
    <p:extLst>
      <p:ext uri="{BB962C8B-B14F-4D97-AF65-F5344CB8AC3E}">
        <p14:creationId xmlns:p14="http://schemas.microsoft.com/office/powerpoint/2010/main" val="2799681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A0A7F553-185B-470F-BBFF-0CB973E51674}" type="datetimeFigureOut">
              <a:rPr lang="tr-TR"/>
              <a:pPr>
                <a:defRPr/>
              </a:pPr>
              <a:t>15.6.2019</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72C31107-5A34-47F8-BEFD-92358E2274CE}" type="slidenum">
              <a:rPr lang="tr-TR"/>
              <a:pPr>
                <a:defRPr/>
              </a:pPr>
              <a:t>‹#›</a:t>
            </a:fld>
            <a:endParaRPr lang="tr-TR"/>
          </a:p>
        </p:txBody>
      </p:sp>
    </p:spTree>
    <p:extLst>
      <p:ext uri="{BB962C8B-B14F-4D97-AF65-F5344CB8AC3E}">
        <p14:creationId xmlns:p14="http://schemas.microsoft.com/office/powerpoint/2010/main" val="2889206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F784DC39-F301-4E32-9DD9-69585A0E164E}" type="datetimeFigureOut">
              <a:rPr lang="tr-TR"/>
              <a:pPr>
                <a:defRPr/>
              </a:pPr>
              <a:t>15.6.2019</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769A4CCA-BBAB-4770-9FB4-834749E492E6}" type="slidenum">
              <a:rPr lang="tr-TR"/>
              <a:pPr>
                <a:defRPr/>
              </a:pPr>
              <a:t>‹#›</a:t>
            </a:fld>
            <a:endParaRPr lang="tr-TR"/>
          </a:p>
        </p:txBody>
      </p:sp>
    </p:spTree>
    <p:extLst>
      <p:ext uri="{BB962C8B-B14F-4D97-AF65-F5344CB8AC3E}">
        <p14:creationId xmlns:p14="http://schemas.microsoft.com/office/powerpoint/2010/main" val="14050445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BE2C18F5-199C-41A3-B954-05A1226589C4}" type="datetimeFigureOut">
              <a:rPr lang="tr-TR"/>
              <a:pPr>
                <a:defRPr/>
              </a:pPr>
              <a:t>15.6.2019</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8794B0DB-38C0-403E-A88E-7186814C1873}" type="slidenum">
              <a:rPr lang="tr-TR"/>
              <a:pPr>
                <a:defRPr/>
              </a:pPr>
              <a:t>‹#›</a:t>
            </a:fld>
            <a:endParaRPr lang="tr-TR"/>
          </a:p>
        </p:txBody>
      </p:sp>
    </p:spTree>
    <p:extLst>
      <p:ext uri="{BB962C8B-B14F-4D97-AF65-F5344CB8AC3E}">
        <p14:creationId xmlns:p14="http://schemas.microsoft.com/office/powerpoint/2010/main" val="23671766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7CE1D3C2-825A-4E35-BCE2-35E15AF17766}" type="datetimeFigureOut">
              <a:rPr lang="tr-TR"/>
              <a:pPr>
                <a:defRPr/>
              </a:pPr>
              <a:t>15.6.2019</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262F2E3A-43C9-4534-B797-1180CF138877}" type="slidenum">
              <a:rPr lang="tr-TR"/>
              <a:pPr>
                <a:defRPr/>
              </a:pPr>
              <a:t>‹#›</a:t>
            </a:fld>
            <a:endParaRPr lang="tr-TR"/>
          </a:p>
        </p:txBody>
      </p:sp>
    </p:spTree>
    <p:extLst>
      <p:ext uri="{BB962C8B-B14F-4D97-AF65-F5344CB8AC3E}">
        <p14:creationId xmlns:p14="http://schemas.microsoft.com/office/powerpoint/2010/main" val="39664994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050" name="1 Başlık Yer Tutucusu"/>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2051" name="2 Metin Yer Tutucusu"/>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FAAAD50D-0B7C-48E8-8E58-4CC84A6965D6}" type="datetimeFigureOut">
              <a:rPr lang="tr-TR"/>
              <a:pPr>
                <a:defRPr/>
              </a:pPr>
              <a:t>15.6.2019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B23ECE0E-3729-42C9-AB72-857667FDC6BE}" type="slidenum">
              <a:rPr lang="tr-TR"/>
              <a:pPr>
                <a:defRPr/>
              </a:pPr>
              <a:t>‹#›</a:t>
            </a:fld>
            <a:endParaRPr lang="tr-TR"/>
          </a:p>
        </p:txBody>
      </p:sp>
    </p:spTree>
  </p:cSld>
  <p:clrMap bg1="dk1" tx1="lt1" bg2="dk2" tx2="lt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 id="2147483887" r:id="rId12"/>
    <p:sldLayoutId id="2147483888" r:id="rId13"/>
    <p:sldLayoutId id="2147483889" r:id="rId14"/>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4.tiff"/><Relationship Id="rId2" Type="http://schemas.openxmlformats.org/officeDocument/2006/relationships/image" Target="../media/image53.tiff"/><Relationship Id="rId1" Type="http://schemas.openxmlformats.org/officeDocument/2006/relationships/slideLayout" Target="../slideLayouts/slideLayout2.xml"/><Relationship Id="rId4" Type="http://schemas.openxmlformats.org/officeDocument/2006/relationships/image" Target="../media/image55.tiff"/></Relationships>
</file>

<file path=ppt/slides/_rels/slide3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4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4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71.png"/></Relationships>
</file>

<file path=ppt/slides/_rels/slide55.xml.rels><?xml version="1.0" encoding="UTF-8" standalone="yes"?>
<Relationships xmlns="http://schemas.openxmlformats.org/package/2006/relationships"><Relationship Id="rId3" Type="http://schemas.openxmlformats.org/officeDocument/2006/relationships/image" Target="../media/image73.tiff"/><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74.tiff"/></Relationships>
</file>

<file path=ppt/slides/_rels/slide56.xml.rels><?xml version="1.0" encoding="UTF-8" standalone="yes"?>
<Relationships xmlns="http://schemas.openxmlformats.org/package/2006/relationships"><Relationship Id="rId3" Type="http://schemas.openxmlformats.org/officeDocument/2006/relationships/image" Target="../media/image75.tiff"/><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76.tiff"/></Relationships>
</file>

<file path=ppt/slides/_rels/slide5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58.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6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6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6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91.emf"/><Relationship Id="rId4" Type="http://schemas.openxmlformats.org/officeDocument/2006/relationships/image" Target="../media/image90.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98.png"/><Relationship Id="rId4" Type="http://schemas.openxmlformats.org/officeDocument/2006/relationships/image" Target="../media/image97.png"/></Relationships>
</file>

<file path=ppt/slides/_rels/slide78.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103.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subTitle" idx="1"/>
          </p:nvPr>
        </p:nvSpPr>
        <p:spPr>
          <a:xfrm>
            <a:off x="662674" y="4287951"/>
            <a:ext cx="8064896" cy="1752600"/>
          </a:xfrm>
          <a:solidFill>
            <a:srgbClr val="FFFF00"/>
          </a:solidFill>
        </p:spPr>
        <p:txBody>
          <a:bodyPr>
            <a:normAutofit fontScale="92500" lnSpcReduction="20000"/>
          </a:bodyPr>
          <a:lstStyle/>
          <a:p>
            <a:pPr eaLnBrk="1" hangingPunct="1">
              <a:lnSpc>
                <a:spcPct val="90000"/>
              </a:lnSpc>
            </a:pPr>
            <a:endParaRPr lang="tr-TR" dirty="0" smtClean="0">
              <a:solidFill>
                <a:srgbClr val="FF0000"/>
              </a:solidFill>
            </a:endParaRPr>
          </a:p>
          <a:p>
            <a:pPr marL="311150" indent="-311150" defTabSz="828675">
              <a:lnSpc>
                <a:spcPct val="90000"/>
              </a:lnSpc>
              <a:defRPr/>
            </a:pPr>
            <a:r>
              <a:rPr lang="tr-TR" sz="2800" dirty="0">
                <a:solidFill>
                  <a:srgbClr val="FF0000"/>
                </a:solidFill>
                <a:effectLst>
                  <a:outerShdw blurRad="38100" dist="38100" dir="2700000" algn="tl">
                    <a:srgbClr val="000000"/>
                  </a:outerShdw>
                </a:effectLst>
              </a:rPr>
              <a:t>Engin Oral, M.D</a:t>
            </a:r>
            <a:r>
              <a:rPr lang="tr-TR" sz="2800" dirty="0" smtClean="0">
                <a:solidFill>
                  <a:srgbClr val="FF0000"/>
                </a:solidFill>
                <a:effectLst>
                  <a:outerShdw blurRad="38100" dist="38100" dir="2700000" algn="tl">
                    <a:srgbClr val="000000"/>
                  </a:outerShdw>
                </a:effectLst>
              </a:rPr>
              <a:t>.</a:t>
            </a:r>
            <a:endParaRPr lang="en-US" sz="2400" i="1" dirty="0">
              <a:solidFill>
                <a:srgbClr val="FF0000"/>
              </a:solidFill>
              <a:effectLst>
                <a:outerShdw blurRad="38100" dist="38100" dir="2700000" algn="tl">
                  <a:srgbClr val="000000"/>
                </a:outerShdw>
              </a:effectLst>
            </a:endParaRPr>
          </a:p>
          <a:p>
            <a:pPr marL="311150" indent="-311150" defTabSz="828675">
              <a:lnSpc>
                <a:spcPct val="90000"/>
              </a:lnSpc>
              <a:defRPr/>
            </a:pPr>
            <a:r>
              <a:rPr lang="tr-TR" sz="2400" i="1" dirty="0" smtClean="0">
                <a:solidFill>
                  <a:srgbClr val="FF0000"/>
                </a:solidFill>
                <a:effectLst>
                  <a:outerShdw blurRad="38100" dist="38100" dir="2700000" algn="tl">
                    <a:srgbClr val="000000"/>
                  </a:outerShdw>
                </a:effectLst>
              </a:rPr>
              <a:t>Endometriosis &amp; Adenomyosis  Association-Turkey;  Founder President</a:t>
            </a:r>
          </a:p>
          <a:p>
            <a:pPr marL="311150" lvl="1" indent="-311150" defTabSz="828675">
              <a:lnSpc>
                <a:spcPct val="90000"/>
              </a:lnSpc>
              <a:defRPr/>
            </a:pPr>
            <a:r>
              <a:rPr lang="tr-TR" sz="2400" i="1" dirty="0">
                <a:solidFill>
                  <a:srgbClr val="C00000"/>
                </a:solidFill>
                <a:effectLst>
                  <a:outerShdw blurRad="38100" dist="38100" dir="2700000" algn="tl">
                    <a:srgbClr val="000000">
                      <a:alpha val="43137"/>
                    </a:srgbClr>
                  </a:outerShdw>
                </a:effectLst>
                <a:cs typeface="Calibri"/>
              </a:rPr>
              <a:t>President </a:t>
            </a:r>
            <a:r>
              <a:rPr lang="en-US" sz="2400" i="1" dirty="0">
                <a:solidFill>
                  <a:srgbClr val="C00000"/>
                </a:solidFill>
                <a:effectLst>
                  <a:outerShdw blurRad="38100" dist="38100" dir="2700000" algn="tl">
                    <a:srgbClr val="000000">
                      <a:alpha val="43137"/>
                    </a:srgbClr>
                  </a:outerShdw>
                </a:effectLst>
                <a:cs typeface="Calibri"/>
              </a:rPr>
              <a:t> of the Executive Committee of </a:t>
            </a:r>
            <a:r>
              <a:rPr lang="tr-TR" sz="2400" i="1" dirty="0">
                <a:solidFill>
                  <a:srgbClr val="C00000"/>
                </a:solidFill>
                <a:effectLst>
                  <a:outerShdw blurRad="38100" dist="38100" dir="2700000" algn="tl">
                    <a:srgbClr val="000000">
                      <a:alpha val="43137"/>
                    </a:srgbClr>
                  </a:outerShdw>
                </a:effectLst>
                <a:cs typeface="Calibri"/>
              </a:rPr>
              <a:t> EEL (European Endometriosis League)</a:t>
            </a:r>
          </a:p>
          <a:p>
            <a:pPr marL="311150" indent="-311150" defTabSz="828675">
              <a:lnSpc>
                <a:spcPct val="90000"/>
              </a:lnSpc>
              <a:defRPr/>
            </a:pPr>
            <a:endParaRPr lang="tr-TR" sz="2400" i="1" dirty="0" smtClean="0">
              <a:solidFill>
                <a:srgbClr val="FF0000"/>
              </a:solidFill>
              <a:effectLst>
                <a:outerShdw blurRad="38100" dist="38100" dir="2700000" algn="tl">
                  <a:srgbClr val="000000">
                    <a:alpha val="43137"/>
                  </a:srgbClr>
                </a:outerShdw>
              </a:effectLst>
            </a:endParaRPr>
          </a:p>
          <a:p>
            <a:pPr marL="311150" indent="-311150" defTabSz="828675">
              <a:lnSpc>
                <a:spcPct val="90000"/>
              </a:lnSpc>
              <a:defRPr/>
            </a:pPr>
            <a:endParaRPr lang="tr-TR" sz="2400" i="1" dirty="0">
              <a:solidFill>
                <a:srgbClr val="FF0000"/>
              </a:solidFill>
              <a:effectLst>
                <a:outerShdw blurRad="38100" dist="38100" dir="2700000" algn="tl">
                  <a:srgbClr val="000000">
                    <a:alpha val="43137"/>
                  </a:srgbClr>
                </a:outerShdw>
              </a:effectLst>
            </a:endParaRPr>
          </a:p>
        </p:txBody>
      </p:sp>
      <p:sp>
        <p:nvSpPr>
          <p:cNvPr id="5" name="Dikdörtgen 1"/>
          <p:cNvSpPr>
            <a:spLocks noChangeArrowheads="1"/>
          </p:cNvSpPr>
          <p:nvPr/>
        </p:nvSpPr>
        <p:spPr bwMode="auto">
          <a:xfrm>
            <a:off x="2555776" y="6129716"/>
            <a:ext cx="4572000" cy="646331"/>
          </a:xfrm>
          <a:prstGeom prst="rect">
            <a:avLst/>
          </a:prstGeom>
          <a:solidFill>
            <a:srgbClr val="FFFF00"/>
          </a:solidFill>
          <a:ln>
            <a:noFill/>
          </a:ln>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tr-TR" altLang="en-US" dirty="0"/>
          </a:p>
          <a:p>
            <a:r>
              <a:rPr lang="tr-TR" altLang="en-US" b="1" dirty="0" smtClean="0">
                <a:solidFill>
                  <a:srgbClr val="C00000"/>
                </a:solidFill>
              </a:rPr>
              <a:t>            drenginoral@gmail.com</a:t>
            </a:r>
            <a:endParaRPr lang="en-GB" altLang="en-US" b="1" dirty="0">
              <a:solidFill>
                <a:srgbClr val="C00000"/>
              </a:solidFill>
            </a:endParaRPr>
          </a:p>
        </p:txBody>
      </p:sp>
      <p:sp>
        <p:nvSpPr>
          <p:cNvPr id="4" name="Title 3"/>
          <p:cNvSpPr>
            <a:spLocks noGrp="1"/>
          </p:cNvSpPr>
          <p:nvPr>
            <p:ph type="ctrTitle"/>
          </p:nvPr>
        </p:nvSpPr>
        <p:spPr/>
        <p:txBody>
          <a:bodyPr/>
          <a:lstStyle/>
          <a:p>
            <a:endParaRPr lang="tr-TR" dirty="0"/>
          </a:p>
        </p:txBody>
      </p:sp>
      <p:pic>
        <p:nvPicPr>
          <p:cNvPr id="7" name="2040ABF0-13C4-4148-98B5-DE1852B3BF45" descr="image1.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454" y="184237"/>
            <a:ext cx="3900686" cy="16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5122" y="116632"/>
            <a:ext cx="4197357" cy="1816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b="57602"/>
          <a:stretch/>
        </p:blipFill>
        <p:spPr>
          <a:xfrm>
            <a:off x="467544" y="2276872"/>
            <a:ext cx="8424935" cy="1872208"/>
          </a:xfrm>
          <a:prstGeom prst="rect">
            <a:avLst/>
          </a:prstGeom>
        </p:spPr>
      </p:pic>
    </p:spTree>
    <p:extLst>
      <p:ext uri="{BB962C8B-B14F-4D97-AF65-F5344CB8AC3E}">
        <p14:creationId xmlns:p14="http://schemas.microsoft.com/office/powerpoint/2010/main" val="127835780"/>
      </p:ext>
    </p:extLst>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00" name="2 İçerik Yer Tutucusu"/>
          <p:cNvSpPr>
            <a:spLocks/>
          </p:cNvSpPr>
          <p:nvPr/>
        </p:nvSpPr>
        <p:spPr bwMode="auto">
          <a:xfrm>
            <a:off x="530225" y="1009650"/>
            <a:ext cx="8229600" cy="340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lnSpc>
                <a:spcPct val="90000"/>
              </a:lnSpc>
              <a:spcBef>
                <a:spcPct val="20000"/>
              </a:spcBef>
              <a:buFontTx/>
              <a:buChar char="•"/>
              <a:defRPr/>
            </a:pPr>
            <a:endParaRPr lang="en-GB" altLang="en-US" sz="3200" b="1" dirty="0" smtClean="0">
              <a:latin typeface="Arial Black" pitchFamily="34" charset="0"/>
            </a:endParaRPr>
          </a:p>
          <a:p>
            <a:pPr eaLnBrk="1" hangingPunct="1">
              <a:lnSpc>
                <a:spcPct val="90000"/>
              </a:lnSpc>
              <a:spcBef>
                <a:spcPct val="20000"/>
              </a:spcBef>
              <a:buFontTx/>
              <a:buChar char="•"/>
              <a:defRPr/>
            </a:pPr>
            <a:r>
              <a:rPr lang="en-GB" altLang="en-US" sz="3200" b="1" dirty="0">
                <a:solidFill>
                  <a:srgbClr val="FFC000"/>
                </a:solidFill>
                <a:latin typeface="Arial Black" pitchFamily="34" charset="0"/>
              </a:rPr>
              <a:t>Recurrent  </a:t>
            </a:r>
            <a:r>
              <a:rPr lang="en-GB" altLang="en-US" sz="3200" b="1" dirty="0" err="1">
                <a:solidFill>
                  <a:srgbClr val="FFC000"/>
                </a:solidFill>
                <a:latin typeface="Arial Black" pitchFamily="34" charset="0"/>
              </a:rPr>
              <a:t>endometri</a:t>
            </a:r>
            <a:r>
              <a:rPr lang="tr-TR" altLang="en-US" sz="3200" b="1" dirty="0">
                <a:solidFill>
                  <a:srgbClr val="FFC000"/>
                </a:solidFill>
                <a:latin typeface="Arial Black" pitchFamily="34" charset="0"/>
              </a:rPr>
              <a:t>oma</a:t>
            </a:r>
          </a:p>
          <a:p>
            <a:pPr eaLnBrk="1" hangingPunct="1">
              <a:lnSpc>
                <a:spcPct val="90000"/>
              </a:lnSpc>
              <a:spcBef>
                <a:spcPct val="20000"/>
              </a:spcBef>
              <a:buFontTx/>
              <a:buChar char="•"/>
              <a:defRPr/>
            </a:pPr>
            <a:r>
              <a:rPr lang="tr-TR" altLang="en-US" sz="3200" b="1" dirty="0">
                <a:solidFill>
                  <a:srgbClr val="FFC000"/>
                </a:solidFill>
                <a:latin typeface="Arial Black" pitchFamily="34" charset="0"/>
              </a:rPr>
              <a:t>Bilateral endometrioma</a:t>
            </a:r>
          </a:p>
          <a:p>
            <a:pPr eaLnBrk="1" hangingPunct="1">
              <a:lnSpc>
                <a:spcPct val="90000"/>
              </a:lnSpc>
              <a:spcBef>
                <a:spcPct val="20000"/>
              </a:spcBef>
              <a:buFontTx/>
              <a:buChar char="•"/>
              <a:defRPr/>
            </a:pPr>
            <a:r>
              <a:rPr lang="en-GB" altLang="en-US" sz="3200" b="1" dirty="0">
                <a:solidFill>
                  <a:srgbClr val="FFC000"/>
                </a:solidFill>
                <a:latin typeface="Arial Black" pitchFamily="34" charset="0"/>
              </a:rPr>
              <a:t>With </a:t>
            </a:r>
            <a:r>
              <a:rPr lang="tr-TR" altLang="en-US" sz="3200" b="1" dirty="0">
                <a:solidFill>
                  <a:srgbClr val="FFC000"/>
                </a:solidFill>
                <a:latin typeface="Arial Black" pitchFamily="34" charset="0"/>
              </a:rPr>
              <a:t>Adenomyo</a:t>
            </a:r>
            <a:r>
              <a:rPr lang="en-GB" altLang="en-US" sz="3200" b="1" dirty="0">
                <a:solidFill>
                  <a:srgbClr val="FFC000"/>
                </a:solidFill>
                <a:latin typeface="Arial Black" pitchFamily="34" charset="0"/>
              </a:rPr>
              <a:t>s</a:t>
            </a:r>
            <a:r>
              <a:rPr lang="tr-TR" altLang="en-US" sz="3200" b="1" dirty="0">
                <a:solidFill>
                  <a:srgbClr val="FFC000"/>
                </a:solidFill>
                <a:latin typeface="Arial Black" pitchFamily="34" charset="0"/>
              </a:rPr>
              <a:t>is </a:t>
            </a:r>
          </a:p>
          <a:p>
            <a:pPr eaLnBrk="1" hangingPunct="1">
              <a:lnSpc>
                <a:spcPct val="90000"/>
              </a:lnSpc>
              <a:spcBef>
                <a:spcPct val="20000"/>
              </a:spcBef>
              <a:buFontTx/>
              <a:buChar char="•"/>
              <a:defRPr/>
            </a:pPr>
            <a:r>
              <a:rPr lang="en-GB" altLang="en-US" sz="3200" b="1" dirty="0" smtClean="0">
                <a:solidFill>
                  <a:srgbClr val="FFC000"/>
                </a:solidFill>
                <a:latin typeface="Arial Black" pitchFamily="34" charset="0"/>
              </a:rPr>
              <a:t>DOR</a:t>
            </a:r>
          </a:p>
          <a:p>
            <a:pPr eaLnBrk="1" hangingPunct="1">
              <a:lnSpc>
                <a:spcPct val="90000"/>
              </a:lnSpc>
              <a:spcBef>
                <a:spcPct val="20000"/>
              </a:spcBef>
              <a:buFontTx/>
              <a:buChar char="•"/>
              <a:defRPr/>
            </a:pPr>
            <a:r>
              <a:rPr lang="en-GB" altLang="en-US" sz="3200" b="1" dirty="0" smtClean="0">
                <a:latin typeface="Arial Black" pitchFamily="34" charset="0"/>
              </a:rPr>
              <a:t>Female  age </a:t>
            </a:r>
            <a:r>
              <a:rPr lang="tr-TR" altLang="en-US" sz="3200" b="1" dirty="0" smtClean="0">
                <a:latin typeface="Arial Black" pitchFamily="34" charset="0"/>
              </a:rPr>
              <a:t>&gt;3</a:t>
            </a:r>
            <a:r>
              <a:rPr lang="en-GB" altLang="en-US" sz="3200" b="1" dirty="0" smtClean="0">
                <a:latin typeface="Arial Black" pitchFamily="34" charset="0"/>
              </a:rPr>
              <a:t>7</a:t>
            </a:r>
            <a:endParaRPr lang="tr-TR" altLang="en-US" sz="3200" b="1" dirty="0">
              <a:latin typeface="Arial Black" pitchFamily="34" charset="0"/>
            </a:endParaRPr>
          </a:p>
          <a:p>
            <a:pPr eaLnBrk="1" hangingPunct="1">
              <a:lnSpc>
                <a:spcPct val="90000"/>
              </a:lnSpc>
              <a:spcBef>
                <a:spcPct val="20000"/>
              </a:spcBef>
              <a:buFontTx/>
              <a:buChar char="•"/>
              <a:defRPr/>
            </a:pPr>
            <a:r>
              <a:rPr lang="en-GB" altLang="en-US" sz="3200" b="1" dirty="0" err="1" smtClean="0">
                <a:latin typeface="Arial Black" pitchFamily="34" charset="0"/>
              </a:rPr>
              <a:t>Infetility</a:t>
            </a:r>
            <a:r>
              <a:rPr lang="en-GB" altLang="en-US" sz="3200" b="1" dirty="0" smtClean="0">
                <a:latin typeface="Arial Black" pitchFamily="34" charset="0"/>
              </a:rPr>
              <a:t>  duration</a:t>
            </a:r>
            <a:r>
              <a:rPr lang="tr-TR" altLang="en-US" sz="3200" b="1" dirty="0" smtClean="0">
                <a:latin typeface="Arial Black" pitchFamily="34" charset="0"/>
              </a:rPr>
              <a:t> &gt;</a:t>
            </a:r>
            <a:r>
              <a:rPr lang="en-GB" altLang="en-US" sz="3200" b="1" dirty="0">
                <a:latin typeface="Arial Black" pitchFamily="34" charset="0"/>
              </a:rPr>
              <a:t> </a:t>
            </a:r>
            <a:r>
              <a:rPr lang="en-GB" altLang="en-US" sz="3200" b="1" dirty="0" smtClean="0">
                <a:latin typeface="Arial Black" pitchFamily="34" charset="0"/>
              </a:rPr>
              <a:t>5 years</a:t>
            </a:r>
            <a:endParaRPr lang="en-GB" altLang="en-US" sz="3200" b="1" dirty="0">
              <a:latin typeface="Arial Black" pitchFamily="34" charset="0"/>
            </a:endParaRPr>
          </a:p>
          <a:p>
            <a:pPr eaLnBrk="1" hangingPunct="1">
              <a:lnSpc>
                <a:spcPct val="90000"/>
              </a:lnSpc>
              <a:spcBef>
                <a:spcPct val="20000"/>
              </a:spcBef>
              <a:buFontTx/>
              <a:buChar char="•"/>
              <a:defRPr/>
            </a:pPr>
            <a:r>
              <a:rPr lang="en-GB" altLang="en-US" sz="3200" b="1" dirty="0" smtClean="0">
                <a:latin typeface="Arial Black" pitchFamily="34" charset="0"/>
              </a:rPr>
              <a:t>Failed  </a:t>
            </a:r>
            <a:r>
              <a:rPr lang="tr-TR" altLang="en-US" sz="3200" b="1" dirty="0" smtClean="0">
                <a:latin typeface="Arial Black" pitchFamily="34" charset="0"/>
              </a:rPr>
              <a:t> COS/IUI</a:t>
            </a:r>
            <a:r>
              <a:rPr lang="en-GB" altLang="en-US" sz="3200" b="1" dirty="0" smtClean="0">
                <a:latin typeface="Arial Black" pitchFamily="34" charset="0"/>
              </a:rPr>
              <a:t> cycle</a:t>
            </a:r>
            <a:endParaRPr lang="tr-TR" altLang="en-US" sz="3200" b="1" dirty="0" smtClean="0">
              <a:latin typeface="Arial Black" pitchFamily="34" charset="0"/>
            </a:endParaRPr>
          </a:p>
          <a:p>
            <a:pPr eaLnBrk="1" hangingPunct="1">
              <a:lnSpc>
                <a:spcPct val="90000"/>
              </a:lnSpc>
              <a:spcBef>
                <a:spcPct val="20000"/>
              </a:spcBef>
              <a:buFontTx/>
              <a:buChar char="•"/>
              <a:defRPr/>
            </a:pPr>
            <a:r>
              <a:rPr lang="tr-TR" altLang="en-US" sz="3200" b="1" dirty="0" smtClean="0">
                <a:latin typeface="Arial Black" pitchFamily="34" charset="0"/>
              </a:rPr>
              <a:t>Bilateral Tubal  Fa</a:t>
            </a:r>
            <a:r>
              <a:rPr lang="en-GB" altLang="en-US" sz="3200" b="1" dirty="0" err="1" smtClean="0">
                <a:latin typeface="Arial Black" pitchFamily="34" charset="0"/>
              </a:rPr>
              <a:t>ctor</a:t>
            </a:r>
            <a:endParaRPr lang="tr-TR" altLang="en-US" sz="3200" b="1" dirty="0" smtClean="0">
              <a:latin typeface="Arial Black" pitchFamily="34" charset="0"/>
            </a:endParaRPr>
          </a:p>
          <a:p>
            <a:pPr eaLnBrk="1" hangingPunct="1">
              <a:lnSpc>
                <a:spcPct val="90000"/>
              </a:lnSpc>
              <a:spcBef>
                <a:spcPct val="20000"/>
              </a:spcBef>
              <a:buFontTx/>
              <a:buChar char="•"/>
              <a:defRPr/>
            </a:pPr>
            <a:r>
              <a:rPr lang="en-GB" altLang="en-US" sz="3200" b="1" dirty="0" smtClean="0">
                <a:latin typeface="Arial Black" pitchFamily="34" charset="0"/>
              </a:rPr>
              <a:t>Male Factor</a:t>
            </a:r>
            <a:endParaRPr lang="tr-TR" altLang="en-US" sz="3200" b="1" dirty="0" smtClean="0">
              <a:latin typeface="Arial Black" pitchFamily="34" charset="0"/>
            </a:endParaRPr>
          </a:p>
          <a:p>
            <a:pPr eaLnBrk="1" hangingPunct="1">
              <a:lnSpc>
                <a:spcPct val="90000"/>
              </a:lnSpc>
              <a:spcBef>
                <a:spcPct val="20000"/>
              </a:spcBef>
              <a:buFontTx/>
              <a:buChar char="•"/>
              <a:defRPr/>
            </a:pPr>
            <a:endParaRPr lang="tr-TR" altLang="en-US" sz="3200" b="1" dirty="0">
              <a:latin typeface="Arial Black" pitchFamily="34" charset="0"/>
            </a:endParaRPr>
          </a:p>
          <a:p>
            <a:pPr marL="0" indent="0" eaLnBrk="1" hangingPunct="1">
              <a:lnSpc>
                <a:spcPct val="90000"/>
              </a:lnSpc>
              <a:spcBef>
                <a:spcPct val="20000"/>
              </a:spcBef>
              <a:defRPr/>
            </a:pPr>
            <a:endParaRPr lang="tr-TR" altLang="en-US" sz="3200" b="1" dirty="0">
              <a:latin typeface="Arial Black" pitchFamily="34" charset="0"/>
            </a:endParaRPr>
          </a:p>
          <a:p>
            <a:pPr marL="0" indent="0" eaLnBrk="1" hangingPunct="1">
              <a:lnSpc>
                <a:spcPct val="90000"/>
              </a:lnSpc>
              <a:spcBef>
                <a:spcPct val="20000"/>
              </a:spcBef>
              <a:defRPr/>
            </a:pPr>
            <a:endParaRPr lang="tr-TR" altLang="en-US" sz="3200" dirty="0">
              <a:latin typeface="Arial Black" pitchFamily="34" charset="0"/>
            </a:endParaRPr>
          </a:p>
        </p:txBody>
      </p:sp>
      <p:sp>
        <p:nvSpPr>
          <p:cNvPr id="4102" name="Rectangle 6"/>
          <p:cNvSpPr>
            <a:spLocks noChangeArrowheads="1"/>
          </p:cNvSpPr>
          <p:nvPr/>
        </p:nvSpPr>
        <p:spPr bwMode="auto">
          <a:xfrm>
            <a:off x="809625" y="239713"/>
            <a:ext cx="7670800" cy="769937"/>
          </a:xfrm>
          <a:prstGeom prst="rect">
            <a:avLst/>
          </a:prstGeom>
          <a:noFill/>
          <a:ln w="66675" algn="ctr">
            <a:noFill/>
            <a:miter lim="800000"/>
            <a:headEnd/>
            <a:tailEnd/>
          </a:ln>
          <a:effectLst>
            <a:outerShdw dist="35921" sx="1000" sy="1000" algn="ctr" rotWithShape="0">
              <a:srgbClr val="990000"/>
            </a:outerShdw>
          </a:effectLst>
        </p:spPr>
        <p:txBody>
          <a:bodyPr>
            <a:spAutoFit/>
          </a:bodyPr>
          <a:lstStyle/>
          <a:p>
            <a:pPr>
              <a:defRPr/>
            </a:pPr>
            <a:r>
              <a:rPr lang="tr-TR" sz="4400" b="1" dirty="0" err="1">
                <a:solidFill>
                  <a:srgbClr val="FFFF00"/>
                </a:solidFill>
                <a:effectLst>
                  <a:outerShdw blurRad="38100" dist="38100" dir="2700000" algn="tl">
                    <a:srgbClr val="C0C0C0"/>
                  </a:outerShdw>
                </a:effectLst>
                <a:cs typeface="+mn-cs"/>
              </a:rPr>
              <a:t>Endometriosis</a:t>
            </a:r>
            <a:r>
              <a:rPr lang="en-GB" sz="4400" b="1" dirty="0">
                <a:solidFill>
                  <a:srgbClr val="FFFF00"/>
                </a:solidFill>
                <a:effectLst>
                  <a:outerShdw blurRad="38100" dist="38100" dir="2700000" algn="tl">
                    <a:srgbClr val="C0C0C0"/>
                  </a:outerShdw>
                </a:effectLst>
                <a:cs typeface="+mn-cs"/>
              </a:rPr>
              <a:t>-IVF</a:t>
            </a:r>
            <a:r>
              <a:rPr lang="tr-TR" sz="4400" b="1" dirty="0">
                <a:solidFill>
                  <a:srgbClr val="FFFF00"/>
                </a:solidFill>
                <a:effectLst>
                  <a:outerShdw blurRad="38100" dist="38100" dir="2700000" algn="tl">
                    <a:srgbClr val="C0C0C0"/>
                  </a:outerShdw>
                </a:effectLst>
                <a:cs typeface="+mn-cs"/>
              </a:rPr>
              <a:t> </a:t>
            </a:r>
            <a:r>
              <a:rPr lang="en-GB" sz="4400" b="1" dirty="0">
                <a:solidFill>
                  <a:srgbClr val="FFFF00"/>
                </a:solidFill>
                <a:effectLst>
                  <a:outerShdw blurRad="38100" dist="38100" dir="2700000" algn="tl">
                    <a:srgbClr val="C0C0C0"/>
                  </a:outerShdw>
                </a:effectLst>
                <a:cs typeface="+mn-cs"/>
              </a:rPr>
              <a:t>Indications</a:t>
            </a:r>
            <a:endParaRPr lang="tr-TR" sz="4400" b="1" dirty="0">
              <a:solidFill>
                <a:srgbClr val="FFFF00"/>
              </a:solidFill>
              <a:effectLst>
                <a:outerShdw blurRad="38100" dist="38100" dir="2700000" algn="tl">
                  <a:srgbClr val="C0C0C0"/>
                </a:outerShdw>
              </a:effectLst>
              <a:cs typeface="+mn-cs"/>
            </a:endParaRPr>
          </a:p>
        </p:txBody>
      </p:sp>
    </p:spTree>
    <p:extLst>
      <p:ext uri="{BB962C8B-B14F-4D97-AF65-F5344CB8AC3E}">
        <p14:creationId xmlns:p14="http://schemas.microsoft.com/office/powerpoint/2010/main" val="36657760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t="19741"/>
          <a:stretch/>
        </p:blipFill>
        <p:spPr bwMode="auto">
          <a:xfrm>
            <a:off x="89756" y="135314"/>
            <a:ext cx="9144000" cy="16760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Grp="1" noChangeAspect="1" noChangeArrowheads="1"/>
          </p:cNvPicPr>
          <p:nvPr>
            <p:ph idx="1"/>
          </p:nvPr>
        </p:nvPicPr>
        <p:blipFill rotWithShape="1">
          <a:blip r:embed="rId4">
            <a:extLst>
              <a:ext uri="{28A0092B-C50C-407E-A947-70E740481C1C}">
                <a14:useLocalDpi xmlns:a14="http://schemas.microsoft.com/office/drawing/2010/main" val="0"/>
              </a:ext>
            </a:extLst>
          </a:blip>
          <a:srcRect t="160" b="-6347"/>
          <a:stretch/>
        </p:blipFill>
        <p:spPr bwMode="auto">
          <a:xfrm>
            <a:off x="89756" y="1827062"/>
            <a:ext cx="8964488" cy="5030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640619" y="1988840"/>
            <a:ext cx="2520280" cy="646331"/>
          </a:xfrm>
          <a:prstGeom prst="rect">
            <a:avLst/>
          </a:prstGeom>
          <a:noFill/>
        </p:spPr>
        <p:txBody>
          <a:bodyPr wrap="square" rtlCol="0">
            <a:spAutoFit/>
          </a:bodyPr>
          <a:lstStyle/>
          <a:p>
            <a:r>
              <a:rPr lang="en-US" dirty="0">
                <a:solidFill>
                  <a:srgbClr val="C00000"/>
                </a:solidFill>
              </a:rPr>
              <a:t>(n = 1,589,079).</a:t>
            </a:r>
          </a:p>
          <a:p>
            <a:r>
              <a:rPr lang="en-US" b="1" dirty="0" smtClean="0">
                <a:solidFill>
                  <a:srgbClr val="C00000"/>
                </a:solidFill>
              </a:rPr>
              <a:t> </a:t>
            </a:r>
            <a:endParaRPr lang="en-US" b="1" dirty="0">
              <a:solidFill>
                <a:srgbClr val="C00000"/>
              </a:solidFill>
            </a:endParaRPr>
          </a:p>
        </p:txBody>
      </p:sp>
      <p:sp>
        <p:nvSpPr>
          <p:cNvPr id="7" name="Metin kutusu 4"/>
          <p:cNvSpPr txBox="1"/>
          <p:nvPr/>
        </p:nvSpPr>
        <p:spPr>
          <a:xfrm>
            <a:off x="7856630" y="788651"/>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
        <p:nvSpPr>
          <p:cNvPr id="3" name="Rectangle 2"/>
          <p:cNvSpPr/>
          <p:nvPr/>
        </p:nvSpPr>
        <p:spPr>
          <a:xfrm>
            <a:off x="655764" y="2852936"/>
            <a:ext cx="8136904" cy="14401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chance of pregnancy per transfer (43.7% vs. 44.8%, </a:t>
            </a:r>
            <a:r>
              <a:rPr lang="en-US" dirty="0" err="1"/>
              <a:t>aRR</a:t>
            </a:r>
            <a:r>
              <a:rPr lang="en-US" dirty="0"/>
              <a:t> 0.96, 95% CI 0.95-0.98) among couples who did not also have tubal factor infertility </a:t>
            </a:r>
            <a:endParaRPr lang="tr-TR" dirty="0"/>
          </a:p>
        </p:txBody>
      </p:sp>
    </p:spTree>
    <p:extLst>
      <p:ext uri="{BB962C8B-B14F-4D97-AF65-F5344CB8AC3E}">
        <p14:creationId xmlns:p14="http://schemas.microsoft.com/office/powerpoint/2010/main" val="17263164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277179" y="-118340"/>
            <a:ext cx="8229600" cy="1252728"/>
          </a:xfrm>
        </p:spPr>
        <p:txBody>
          <a:bodyPr/>
          <a:lstStyle/>
          <a:p>
            <a:r>
              <a:rPr lang="tr-TR" dirty="0" smtClean="0">
                <a:solidFill>
                  <a:srgbClr val="FFFF00"/>
                </a:solidFill>
              </a:rPr>
              <a:t>SART 2014</a:t>
            </a:r>
            <a:endParaRPr lang="en-US" dirty="0">
              <a:solidFill>
                <a:srgbClr val="FFFF00"/>
              </a:solidFill>
            </a:endParaRPr>
          </a:p>
        </p:txBody>
      </p:sp>
      <p:pic>
        <p:nvPicPr>
          <p:cNvPr id="563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196752"/>
            <a:ext cx="7560839" cy="5376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Down Arrow 5"/>
          <p:cNvSpPr/>
          <p:nvPr/>
        </p:nvSpPr>
        <p:spPr>
          <a:xfrm>
            <a:off x="3292608" y="1772816"/>
            <a:ext cx="484632" cy="978408"/>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Down Arrow 9"/>
          <p:cNvSpPr/>
          <p:nvPr/>
        </p:nvSpPr>
        <p:spPr>
          <a:xfrm>
            <a:off x="2719642" y="2970820"/>
            <a:ext cx="530348" cy="705228"/>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Rectangle 1"/>
          <p:cNvSpPr/>
          <p:nvPr/>
        </p:nvSpPr>
        <p:spPr>
          <a:xfrm>
            <a:off x="2775671" y="647282"/>
            <a:ext cx="3461589" cy="584775"/>
          </a:xfrm>
          <a:prstGeom prst="rect">
            <a:avLst/>
          </a:prstGeom>
        </p:spPr>
        <p:txBody>
          <a:bodyPr wrap="none">
            <a:spAutoFit/>
          </a:bodyPr>
          <a:lstStyle/>
          <a:p>
            <a:r>
              <a:rPr lang="tr-TR" sz="3200" b="1" dirty="0"/>
              <a:t>208,604</a:t>
            </a:r>
            <a:r>
              <a:rPr lang="tr-TR" sz="3200" dirty="0" smtClean="0"/>
              <a:t> </a:t>
            </a:r>
            <a:r>
              <a:rPr lang="tr-TR" sz="3200" dirty="0"/>
              <a:t>ART cycles </a:t>
            </a:r>
          </a:p>
        </p:txBody>
      </p:sp>
    </p:spTree>
    <p:extLst>
      <p:ext uri="{BB962C8B-B14F-4D97-AF65-F5344CB8AC3E}">
        <p14:creationId xmlns:p14="http://schemas.microsoft.com/office/powerpoint/2010/main" val="14961564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124744"/>
            <a:ext cx="8352928" cy="4962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3"/>
          <p:cNvSpPr>
            <a:spLocks noGrp="1"/>
          </p:cNvSpPr>
          <p:nvPr>
            <p:ph type="title"/>
          </p:nvPr>
        </p:nvSpPr>
        <p:spPr>
          <a:xfrm>
            <a:off x="457200" y="-196"/>
            <a:ext cx="8229600" cy="1252728"/>
          </a:xfrm>
        </p:spPr>
        <p:txBody>
          <a:bodyPr>
            <a:normAutofit fontScale="90000"/>
          </a:bodyPr>
          <a:lstStyle/>
          <a:p>
            <a:r>
              <a:rPr lang="tr-TR" dirty="0" smtClean="0">
                <a:solidFill>
                  <a:srgbClr val="FFFF00"/>
                </a:solidFill>
              </a:rPr>
              <a:t>SART 2015</a:t>
            </a:r>
            <a:br>
              <a:rPr lang="tr-TR" dirty="0" smtClean="0">
                <a:solidFill>
                  <a:srgbClr val="FFFF00"/>
                </a:solidFill>
              </a:rPr>
            </a:br>
            <a:r>
              <a:rPr lang="tr-TR" b="1" dirty="0"/>
              <a:t>231,936</a:t>
            </a:r>
            <a:r>
              <a:rPr lang="tr-TR" dirty="0"/>
              <a:t> ART cycles </a:t>
            </a:r>
            <a:endParaRPr lang="en-US" dirty="0">
              <a:solidFill>
                <a:srgbClr val="FFFF00"/>
              </a:solidFill>
            </a:endParaRPr>
          </a:p>
        </p:txBody>
      </p:sp>
      <p:sp>
        <p:nvSpPr>
          <p:cNvPr id="6" name="Down Arrow 5"/>
          <p:cNvSpPr/>
          <p:nvPr/>
        </p:nvSpPr>
        <p:spPr>
          <a:xfrm>
            <a:off x="3395666" y="1797700"/>
            <a:ext cx="484632" cy="978408"/>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Down Arrow 9"/>
          <p:cNvSpPr/>
          <p:nvPr/>
        </p:nvSpPr>
        <p:spPr>
          <a:xfrm>
            <a:off x="2771800" y="2776108"/>
            <a:ext cx="530348" cy="705228"/>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6889495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1520" y="1218354"/>
            <a:ext cx="8352928" cy="54510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3"/>
          <p:cNvSpPr>
            <a:spLocks noGrp="1"/>
          </p:cNvSpPr>
          <p:nvPr>
            <p:ph type="title"/>
          </p:nvPr>
        </p:nvSpPr>
        <p:spPr>
          <a:xfrm>
            <a:off x="457200" y="-196"/>
            <a:ext cx="8229600" cy="1252728"/>
          </a:xfrm>
        </p:spPr>
        <p:txBody>
          <a:bodyPr>
            <a:normAutofit/>
          </a:bodyPr>
          <a:lstStyle/>
          <a:p>
            <a:r>
              <a:rPr lang="tr-TR" dirty="0" smtClean="0">
                <a:solidFill>
                  <a:srgbClr val="FFFF00"/>
                </a:solidFill>
              </a:rPr>
              <a:t>SART 2016</a:t>
            </a:r>
            <a:r>
              <a:rPr lang="tr-TR" dirty="0" smtClean="0"/>
              <a:t> </a:t>
            </a:r>
            <a:endParaRPr lang="en-US" dirty="0">
              <a:solidFill>
                <a:srgbClr val="FFFF00"/>
              </a:solidFill>
            </a:endParaRPr>
          </a:p>
        </p:txBody>
      </p:sp>
      <p:sp>
        <p:nvSpPr>
          <p:cNvPr id="6" name="Down Arrow 5"/>
          <p:cNvSpPr/>
          <p:nvPr/>
        </p:nvSpPr>
        <p:spPr>
          <a:xfrm>
            <a:off x="3395666" y="2144592"/>
            <a:ext cx="484632" cy="978408"/>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Down Arrow 9"/>
          <p:cNvSpPr/>
          <p:nvPr/>
        </p:nvSpPr>
        <p:spPr>
          <a:xfrm>
            <a:off x="2880796" y="2924944"/>
            <a:ext cx="530348" cy="705228"/>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6704381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86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8892481" cy="1916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8208997" y="831787"/>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sp>
        <p:nvSpPr>
          <p:cNvPr id="6" name="Rectangle 5"/>
          <p:cNvSpPr/>
          <p:nvPr/>
        </p:nvSpPr>
        <p:spPr>
          <a:xfrm>
            <a:off x="539553" y="2136339"/>
            <a:ext cx="7669444" cy="1754326"/>
          </a:xfrm>
          <a:prstGeom prst="rect">
            <a:avLst/>
          </a:prstGeom>
        </p:spPr>
        <p:txBody>
          <a:bodyPr wrap="square">
            <a:spAutoFit/>
          </a:bodyPr>
          <a:lstStyle/>
          <a:p>
            <a:r>
              <a:rPr lang="en-US" dirty="0"/>
              <a:t>A total of </a:t>
            </a:r>
            <a:r>
              <a:rPr lang="en-US" dirty="0">
                <a:solidFill>
                  <a:srgbClr val="FFC000"/>
                </a:solidFill>
              </a:rPr>
              <a:t>347,185 autologous fresh and frozen assisted reproductive technology cycles </a:t>
            </a:r>
            <a:r>
              <a:rPr lang="tr-TR" dirty="0" smtClean="0">
                <a:solidFill>
                  <a:srgbClr val="FFC000"/>
                </a:solidFill>
              </a:rPr>
              <a:t> </a:t>
            </a:r>
            <a:r>
              <a:rPr lang="en-US" dirty="0" smtClean="0">
                <a:solidFill>
                  <a:srgbClr val="FFC000"/>
                </a:solidFill>
              </a:rPr>
              <a:t>from </a:t>
            </a:r>
            <a:r>
              <a:rPr lang="en-US" dirty="0">
                <a:solidFill>
                  <a:srgbClr val="FFC000"/>
                </a:solidFill>
              </a:rPr>
              <a:t>the period 2008–2010.</a:t>
            </a:r>
            <a:endParaRPr lang="tr-TR" dirty="0">
              <a:solidFill>
                <a:srgbClr val="FFC000"/>
              </a:solidFill>
            </a:endParaRPr>
          </a:p>
          <a:p>
            <a:r>
              <a:rPr lang="en-US" dirty="0"/>
              <a:t>Although cycles of patients with endometriosis constituted 11% of the study sample, </a:t>
            </a:r>
            <a:r>
              <a:rPr lang="tr-TR" dirty="0"/>
              <a:t> </a:t>
            </a:r>
            <a:r>
              <a:rPr lang="en-US" dirty="0"/>
              <a:t>the majority (64%) reported a concomitant</a:t>
            </a:r>
            <a:r>
              <a:rPr lang="tr-TR" dirty="0"/>
              <a:t> </a:t>
            </a:r>
            <a:r>
              <a:rPr lang="en-US" dirty="0"/>
              <a:t>diagnosis, with male factor (42%), tubal factor (29%), and diminished ovarian reserve (22%) </a:t>
            </a:r>
            <a:r>
              <a:rPr lang="tr-TR" dirty="0"/>
              <a:t> </a:t>
            </a:r>
            <a:r>
              <a:rPr lang="en-US" dirty="0"/>
              <a:t>being the most common</a:t>
            </a:r>
            <a:r>
              <a:rPr lang="tr-TR" dirty="0"/>
              <a:t> </a:t>
            </a:r>
          </a:p>
        </p:txBody>
      </p:sp>
      <p:sp>
        <p:nvSpPr>
          <p:cNvPr id="3" name="Content Placeholder 2"/>
          <p:cNvSpPr>
            <a:spLocks noGrp="1"/>
          </p:cNvSpPr>
          <p:nvPr>
            <p:ph idx="1"/>
          </p:nvPr>
        </p:nvSpPr>
        <p:spPr>
          <a:xfrm>
            <a:off x="305768" y="3884566"/>
            <a:ext cx="8229600" cy="4525963"/>
          </a:xfrm>
        </p:spPr>
        <p:txBody>
          <a:bodyPr/>
          <a:lstStyle/>
          <a:p>
            <a:r>
              <a:rPr lang="en-US" sz="2000" dirty="0"/>
              <a:t>Endometriosis,</a:t>
            </a:r>
            <a:r>
              <a:rPr lang="tr-TR" sz="2000" dirty="0"/>
              <a:t> </a:t>
            </a:r>
            <a:r>
              <a:rPr lang="en-US" sz="2000" dirty="0"/>
              <a:t>when isolated or with concomitant diagnoses, was associated with lower oocyte yield compared with those with unexplained</a:t>
            </a:r>
            <a:r>
              <a:rPr lang="tr-TR" sz="2000" dirty="0"/>
              <a:t> </a:t>
            </a:r>
            <a:r>
              <a:rPr lang="en-US" sz="2000" dirty="0"/>
              <a:t>infertility, tubal factor, and all other infertility diagnoses combined. </a:t>
            </a:r>
            <a:endParaRPr lang="tr-TR" sz="2000" dirty="0"/>
          </a:p>
          <a:p>
            <a:r>
              <a:rPr lang="en-US" sz="2000" b="1" dirty="0">
                <a:solidFill>
                  <a:srgbClr val="FFC000"/>
                </a:solidFill>
              </a:rPr>
              <a:t>Women with isolated endometriosis had similar or higher live birth</a:t>
            </a:r>
            <a:r>
              <a:rPr lang="tr-TR" sz="2000" b="1" dirty="0">
                <a:solidFill>
                  <a:srgbClr val="FFC000"/>
                </a:solidFill>
              </a:rPr>
              <a:t> </a:t>
            </a:r>
            <a:r>
              <a:rPr lang="en-US" sz="2000" b="1" dirty="0">
                <a:solidFill>
                  <a:srgbClr val="FFC000"/>
                </a:solidFill>
              </a:rPr>
              <a:t>rates compared with those in other diagnostic groups</a:t>
            </a:r>
            <a:r>
              <a:rPr lang="en-US" sz="2000" dirty="0"/>
              <a:t>. </a:t>
            </a:r>
            <a:endParaRPr lang="tr-TR" sz="2000" dirty="0"/>
          </a:p>
          <a:p>
            <a:r>
              <a:rPr lang="en-US" sz="2000" dirty="0"/>
              <a:t>However, women with endometriosis with </a:t>
            </a:r>
            <a:r>
              <a:rPr lang="en-US" sz="2000" dirty="0">
                <a:solidFill>
                  <a:srgbClr val="FFC000"/>
                </a:solidFill>
              </a:rPr>
              <a:t>concomitant diagnoses had lower implantation</a:t>
            </a:r>
            <a:r>
              <a:rPr lang="tr-TR" sz="2000" dirty="0">
                <a:solidFill>
                  <a:srgbClr val="FFC000"/>
                </a:solidFill>
              </a:rPr>
              <a:t> </a:t>
            </a:r>
            <a:r>
              <a:rPr lang="en-US" sz="2000" dirty="0">
                <a:solidFill>
                  <a:srgbClr val="FFC000"/>
                </a:solidFill>
              </a:rPr>
              <a:t>rates and live birth rates </a:t>
            </a:r>
            <a:r>
              <a:rPr lang="en-US" sz="2000" dirty="0"/>
              <a:t>compared with unexplained infertility, tubal factor, and all other diagnostic groups.</a:t>
            </a:r>
          </a:p>
          <a:p>
            <a:endParaRPr lang="tr-TR" sz="2000" dirty="0"/>
          </a:p>
        </p:txBody>
      </p:sp>
    </p:spTree>
    <p:extLst>
      <p:ext uri="{BB962C8B-B14F-4D97-AF65-F5344CB8AC3E}">
        <p14:creationId xmlns:p14="http://schemas.microsoft.com/office/powerpoint/2010/main" val="22675047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7504" y="108275"/>
            <a:ext cx="9003554" cy="6741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7956376" y="260648"/>
            <a:ext cx="697627" cy="369332"/>
          </a:xfrm>
          <a:prstGeom prst="rect">
            <a:avLst/>
          </a:prstGeom>
          <a:solidFill>
            <a:srgbClr val="FFFF00"/>
          </a:solidFill>
        </p:spPr>
        <p:txBody>
          <a:bodyPr wrap="none" rtlCol="0">
            <a:spAutoFit/>
          </a:bodyPr>
          <a:lstStyle/>
          <a:p>
            <a:r>
              <a:rPr lang="tr-TR" dirty="0" smtClean="0">
                <a:solidFill>
                  <a:srgbClr val="FF0000"/>
                </a:solidFill>
              </a:rPr>
              <a:t>2018</a:t>
            </a:r>
            <a:endParaRPr lang="tr-TR" dirty="0">
              <a:solidFill>
                <a:srgbClr val="FF0000"/>
              </a:solidFill>
            </a:endParaRPr>
          </a:p>
        </p:txBody>
      </p:sp>
      <p:sp>
        <p:nvSpPr>
          <p:cNvPr id="3" name="Rectangle 2"/>
          <p:cNvSpPr/>
          <p:nvPr/>
        </p:nvSpPr>
        <p:spPr>
          <a:xfrm>
            <a:off x="251520" y="6237312"/>
            <a:ext cx="8712968" cy="620688"/>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9062039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09" y="1"/>
            <a:ext cx="9303920" cy="25649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8028384" y="80265"/>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
        <p:nvSpPr>
          <p:cNvPr id="4" name="Content Placeholder 3"/>
          <p:cNvSpPr>
            <a:spLocks noGrp="1"/>
          </p:cNvSpPr>
          <p:nvPr>
            <p:ph idx="1"/>
          </p:nvPr>
        </p:nvSpPr>
        <p:spPr/>
        <p:txBody>
          <a:bodyPr/>
          <a:lstStyle/>
          <a:p>
            <a:endParaRPr lang="tr-TR"/>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569" y="2583201"/>
            <a:ext cx="9144000" cy="4274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Straight Arrow Connector 6"/>
          <p:cNvCxnSpPr/>
          <p:nvPr/>
        </p:nvCxnSpPr>
        <p:spPr>
          <a:xfrm>
            <a:off x="4680216" y="5771106"/>
            <a:ext cx="2635735"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4672569" y="6282830"/>
            <a:ext cx="2635735"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20609" y="5013176"/>
            <a:ext cx="2679183" cy="126965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6354325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6633"/>
            <a:ext cx="9144000" cy="18722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7"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07504" y="1971518"/>
            <a:ext cx="8928992" cy="4725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145564" y="974887"/>
            <a:ext cx="697627" cy="369332"/>
          </a:xfrm>
          <a:prstGeom prst="rect">
            <a:avLst/>
          </a:prstGeom>
          <a:solidFill>
            <a:srgbClr val="FFFF00"/>
          </a:solidFill>
        </p:spPr>
        <p:txBody>
          <a:bodyPr wrap="none" rtlCol="0">
            <a:spAutoFit/>
          </a:bodyPr>
          <a:lstStyle/>
          <a:p>
            <a:r>
              <a:rPr lang="tr-TR" dirty="0" smtClean="0">
                <a:solidFill>
                  <a:srgbClr val="FF0000"/>
                </a:solidFill>
              </a:rPr>
              <a:t>2018</a:t>
            </a:r>
            <a:endParaRPr lang="tr-TR" dirty="0">
              <a:solidFill>
                <a:srgbClr val="FF0000"/>
              </a:solidFill>
            </a:endParaRPr>
          </a:p>
        </p:txBody>
      </p:sp>
      <p:sp>
        <p:nvSpPr>
          <p:cNvPr id="4" name="Rectangle 3"/>
          <p:cNvSpPr/>
          <p:nvPr/>
        </p:nvSpPr>
        <p:spPr>
          <a:xfrm>
            <a:off x="395536" y="4581128"/>
            <a:ext cx="8098841" cy="504056"/>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0754864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461297" y="2332037"/>
            <a:ext cx="8229600" cy="4525963"/>
          </a:xfrm>
        </p:spPr>
        <p:txBody>
          <a:bodyPr/>
          <a:lstStyle/>
          <a:p>
            <a:r>
              <a:rPr lang="en-US" sz="2000" dirty="0"/>
              <a:t>Abnormal oocyte morphology was detected in 352 (22.4%) of 1568 oocytes. Of </a:t>
            </a:r>
            <a:r>
              <a:rPr lang="en-US" sz="2000" dirty="0" smtClean="0"/>
              <a:t>the</a:t>
            </a:r>
            <a:r>
              <a:rPr lang="tr-TR" sz="2000" dirty="0" smtClean="0"/>
              <a:t> </a:t>
            </a:r>
            <a:r>
              <a:rPr lang="en-US" sz="2000" dirty="0" smtClean="0"/>
              <a:t>abnormal </a:t>
            </a:r>
            <a:r>
              <a:rPr lang="en-US" sz="2000" dirty="0"/>
              <a:t>oocytes, 208 (59.1%) were in endometriosis group and 144 (40.9%) in control group (p&lt;.001).</a:t>
            </a:r>
          </a:p>
          <a:p>
            <a:r>
              <a:rPr lang="en-US" sz="2000" dirty="0"/>
              <a:t>The following </a:t>
            </a:r>
            <a:r>
              <a:rPr lang="en-US" sz="2000" dirty="0" err="1"/>
              <a:t>dysmorphisms</a:t>
            </a:r>
            <a:r>
              <a:rPr lang="en-US" sz="2000" dirty="0"/>
              <a:t> were significantly higher in oocytes retrieved from endometriosis group: </a:t>
            </a:r>
            <a:endParaRPr lang="tr-TR" sz="2000" dirty="0" smtClean="0"/>
          </a:p>
          <a:p>
            <a:r>
              <a:rPr lang="en-US" sz="2000" b="1" dirty="0" smtClean="0">
                <a:solidFill>
                  <a:srgbClr val="FFC000"/>
                </a:solidFill>
              </a:rPr>
              <a:t>Dark</a:t>
            </a:r>
            <a:r>
              <a:rPr lang="tr-TR" sz="2000" b="1" dirty="0" smtClean="0">
                <a:solidFill>
                  <a:srgbClr val="FFC000"/>
                </a:solidFill>
              </a:rPr>
              <a:t> </a:t>
            </a:r>
            <a:r>
              <a:rPr lang="en-US" sz="2000" b="1" dirty="0" smtClean="0">
                <a:solidFill>
                  <a:srgbClr val="FFC000"/>
                </a:solidFill>
              </a:rPr>
              <a:t>cytoplasm</a:t>
            </a:r>
            <a:r>
              <a:rPr lang="en-US" sz="2000" b="1" dirty="0">
                <a:solidFill>
                  <a:srgbClr val="FFC000"/>
                </a:solidFill>
              </a:rPr>
              <a:t>; dark, large or thin zona </a:t>
            </a:r>
            <a:r>
              <a:rPr lang="en-US" sz="2000" b="1" dirty="0" err="1">
                <a:solidFill>
                  <a:srgbClr val="FFC000"/>
                </a:solidFill>
              </a:rPr>
              <a:t>pellucida</a:t>
            </a:r>
            <a:r>
              <a:rPr lang="en-US" sz="2000" b="1" dirty="0">
                <a:solidFill>
                  <a:srgbClr val="FFC000"/>
                </a:solidFill>
              </a:rPr>
              <a:t>; and flat or fragmented polar body (p&lt; .05 for all). </a:t>
            </a:r>
            <a:endParaRPr lang="tr-TR" sz="2000" b="1" dirty="0" smtClean="0">
              <a:solidFill>
                <a:srgbClr val="FFC000"/>
              </a:solidFill>
            </a:endParaRPr>
          </a:p>
          <a:p>
            <a:r>
              <a:rPr lang="en-US" sz="2000" dirty="0" smtClean="0"/>
              <a:t>When morphological</a:t>
            </a:r>
            <a:r>
              <a:rPr lang="tr-TR" sz="2000" dirty="0" smtClean="0"/>
              <a:t> </a:t>
            </a:r>
            <a:r>
              <a:rPr lang="en-US" sz="2000" dirty="0" smtClean="0"/>
              <a:t>parameters </a:t>
            </a:r>
            <a:r>
              <a:rPr lang="en-US" sz="2000" dirty="0"/>
              <a:t>for oocytes of endometriosis patients evaluated, the oocyte defects has </a:t>
            </a:r>
            <a:r>
              <a:rPr lang="en-US" sz="2000" dirty="0" smtClean="0"/>
              <a:t>increased</a:t>
            </a:r>
            <a:r>
              <a:rPr lang="tr-TR" sz="2000" dirty="0" smtClean="0"/>
              <a:t> significantly </a:t>
            </a:r>
            <a:r>
              <a:rPr lang="tr-TR" sz="2000" dirty="0"/>
              <a:t>in endometriosis patients.</a:t>
            </a: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94" y="-20568"/>
            <a:ext cx="9135806" cy="2081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8316416" y="1484784"/>
            <a:ext cx="697627" cy="369332"/>
          </a:xfrm>
          <a:prstGeom prst="rect">
            <a:avLst/>
          </a:prstGeom>
          <a:solidFill>
            <a:srgbClr val="FFFF00"/>
          </a:solidFill>
        </p:spPr>
        <p:txBody>
          <a:bodyPr wrap="none" rtlCol="0">
            <a:spAutoFit/>
          </a:bodyPr>
          <a:lstStyle/>
          <a:p>
            <a:r>
              <a:rPr lang="tr-TR" dirty="0" smtClean="0">
                <a:solidFill>
                  <a:srgbClr val="FF0000"/>
                </a:solidFill>
              </a:rPr>
              <a:t>2018</a:t>
            </a:r>
            <a:endParaRPr lang="tr-TR" dirty="0">
              <a:solidFill>
                <a:srgbClr val="FF0000"/>
              </a:solidFill>
            </a:endParaRPr>
          </a:p>
        </p:txBody>
      </p:sp>
    </p:spTree>
    <p:extLst>
      <p:ext uri="{BB962C8B-B14F-4D97-AF65-F5344CB8AC3E}">
        <p14:creationId xmlns:p14="http://schemas.microsoft.com/office/powerpoint/2010/main" val="2730083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71" name="Picture 9" descr="http://www.centrogmr.com/Portals/1/immagini/foto/endometriosi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832" y="4293192"/>
            <a:ext cx="3384377" cy="2377291"/>
          </a:xfrm>
          <a:prstGeom prst="roundRect">
            <a:avLst>
              <a:gd name="adj" fmla="val 8594"/>
            </a:avLst>
          </a:prstGeom>
          <a:solidFill>
            <a:srgbClr val="FFFFFF">
              <a:shade val="85000"/>
            </a:srgbClr>
          </a:solidFill>
          <a:ln>
            <a:noFill/>
          </a:ln>
          <a:effectLst>
            <a:glow rad="101600">
              <a:schemeClr val="accent3">
                <a:satMod val="175000"/>
                <a:alpha val="40000"/>
              </a:schemeClr>
            </a:glow>
          </a:effectLst>
          <a:extLst/>
        </p:spPr>
      </p:pic>
      <p:sp>
        <p:nvSpPr>
          <p:cNvPr id="74772" name="CasellaDiTesto 7"/>
          <p:cNvSpPr txBox="1">
            <a:spLocks noChangeArrowheads="1"/>
          </p:cNvSpPr>
          <p:nvPr/>
        </p:nvSpPr>
        <p:spPr bwMode="auto">
          <a:xfrm>
            <a:off x="3851920" y="4402728"/>
            <a:ext cx="2037608" cy="399772"/>
          </a:xfrm>
          <a:prstGeom prst="rect">
            <a:avLst/>
          </a:prstGeom>
          <a:solidFill>
            <a:schemeClr val="accent2">
              <a:lumMod val="20000"/>
              <a:lumOff val="80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it-IT" sz="1900" b="1" i="1" dirty="0" smtClean="0">
                <a:solidFill>
                  <a:srgbClr val="2D2DB9">
                    <a:lumMod val="50000"/>
                  </a:srgbClr>
                </a:solidFill>
                <a:ea typeface="+mn-ea"/>
              </a:rPr>
              <a:t>endometrioma</a:t>
            </a:r>
          </a:p>
        </p:txBody>
      </p:sp>
      <p:pic>
        <p:nvPicPr>
          <p:cNvPr id="74767" name="Picture 11" descr="http://www.endometriosi.it/endo/CENTRO%20ITALIANO%20ENDOMETRIOSI_html_744943d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192" y="4221090"/>
            <a:ext cx="2830092" cy="2449393"/>
          </a:xfrm>
          <a:prstGeom prst="roundRect">
            <a:avLst>
              <a:gd name="adj" fmla="val 8594"/>
            </a:avLst>
          </a:prstGeom>
          <a:solidFill>
            <a:srgbClr val="FFFFFF">
              <a:shade val="85000"/>
            </a:srgbClr>
          </a:solidFill>
          <a:ln>
            <a:noFill/>
          </a:ln>
          <a:effectLst>
            <a:glow rad="101600">
              <a:schemeClr val="accent3">
                <a:satMod val="175000"/>
                <a:alpha val="40000"/>
              </a:schemeClr>
            </a:glow>
          </a:effectLst>
          <a:extLst/>
        </p:spPr>
      </p:pic>
      <p:sp>
        <p:nvSpPr>
          <p:cNvPr id="74768" name="CasellaDiTesto 9"/>
          <p:cNvSpPr txBox="1">
            <a:spLocks noChangeArrowheads="1"/>
          </p:cNvSpPr>
          <p:nvPr/>
        </p:nvSpPr>
        <p:spPr bwMode="auto">
          <a:xfrm>
            <a:off x="6444209" y="4264060"/>
            <a:ext cx="2547113" cy="677108"/>
          </a:xfrm>
          <a:prstGeom prst="rect">
            <a:avLst/>
          </a:prstGeom>
          <a:solidFill>
            <a:srgbClr val="CCFFCC"/>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it-IT" sz="1900" b="1" i="1" dirty="0" err="1" smtClean="0">
                <a:solidFill>
                  <a:srgbClr val="2D2DB9">
                    <a:lumMod val="50000"/>
                  </a:srgbClr>
                </a:solidFill>
                <a:ea typeface="+mn-ea"/>
              </a:rPr>
              <a:t>deep</a:t>
            </a:r>
            <a:r>
              <a:rPr lang="it-IT" sz="1900" b="1" i="1" dirty="0" smtClean="0">
                <a:solidFill>
                  <a:srgbClr val="2D2DB9">
                    <a:lumMod val="50000"/>
                  </a:srgbClr>
                </a:solidFill>
                <a:ea typeface="+mn-ea"/>
              </a:rPr>
              <a:t> </a:t>
            </a:r>
            <a:r>
              <a:rPr lang="it-IT" sz="1900" b="1" i="1" dirty="0" err="1" smtClean="0">
                <a:solidFill>
                  <a:srgbClr val="2D2DB9">
                    <a:lumMod val="50000"/>
                  </a:srgbClr>
                </a:solidFill>
                <a:ea typeface="+mn-ea"/>
              </a:rPr>
              <a:t>infiltrating</a:t>
            </a:r>
            <a:r>
              <a:rPr lang="it-IT" sz="1900" b="1" i="1" dirty="0" smtClean="0">
                <a:solidFill>
                  <a:srgbClr val="2D2DB9">
                    <a:lumMod val="50000"/>
                  </a:srgbClr>
                </a:solidFill>
                <a:ea typeface="+mn-ea"/>
              </a:rPr>
              <a:t> </a:t>
            </a:r>
            <a:r>
              <a:rPr lang="it-IT" sz="1900" b="1" i="1" dirty="0" err="1" smtClean="0">
                <a:solidFill>
                  <a:srgbClr val="2D2DB9">
                    <a:lumMod val="50000"/>
                  </a:srgbClr>
                </a:solidFill>
                <a:ea typeface="+mn-ea"/>
              </a:rPr>
              <a:t>endometriosis</a:t>
            </a:r>
            <a:endParaRPr lang="it-IT" sz="1900" b="1" i="1" dirty="0" smtClean="0">
              <a:solidFill>
                <a:srgbClr val="2D2DB9">
                  <a:lumMod val="50000"/>
                </a:srgbClr>
              </a:solidFill>
              <a:ea typeface="+mn-ea"/>
            </a:endParaRPr>
          </a:p>
        </p:txBody>
      </p:sp>
      <p:grpSp>
        <p:nvGrpSpPr>
          <p:cNvPr id="2" name="Gruppo 1"/>
          <p:cNvGrpSpPr>
            <a:grpSpLocks/>
          </p:cNvGrpSpPr>
          <p:nvPr/>
        </p:nvGrpSpPr>
        <p:grpSpPr bwMode="auto">
          <a:xfrm>
            <a:off x="122238" y="4221163"/>
            <a:ext cx="3297237" cy="2490787"/>
            <a:chOff x="75231" y="4989986"/>
            <a:chExt cx="3327377" cy="1751382"/>
          </a:xfrm>
        </p:grpSpPr>
        <p:pic>
          <p:nvPicPr>
            <p:cNvPr id="614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231" y="4989986"/>
              <a:ext cx="3327377" cy="1751382"/>
            </a:xfrm>
            <a:prstGeom prst="rect">
              <a:avLst/>
            </a:prstGeom>
            <a:noFill/>
            <a:ln>
              <a:noFill/>
            </a:ln>
            <a:effectLst>
              <a:outerShdw dist="35921" dir="2700000" algn="ctr" rotWithShape="0">
                <a:schemeClr val="bg2"/>
              </a:outerShdw>
              <a:softEdge rad="63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CasellaDiTesto 8"/>
            <p:cNvSpPr txBox="1">
              <a:spLocks noChangeArrowheads="1"/>
            </p:cNvSpPr>
            <p:nvPr/>
          </p:nvSpPr>
          <p:spPr bwMode="auto">
            <a:xfrm>
              <a:off x="816195" y="5040633"/>
              <a:ext cx="1818703" cy="270514"/>
            </a:xfrm>
            <a:prstGeom prst="rect">
              <a:avLst/>
            </a:prstGeom>
            <a:solidFill>
              <a:srgbClr val="FFCCFF"/>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it-IT" sz="1900" b="1" i="1" dirty="0" err="1" smtClean="0">
                  <a:solidFill>
                    <a:srgbClr val="2D2DB9">
                      <a:lumMod val="50000"/>
                    </a:srgbClr>
                  </a:solidFill>
                </a:rPr>
                <a:t>adenomyosis</a:t>
              </a:r>
              <a:endParaRPr lang="it-IT" sz="1900" b="1" i="1" dirty="0" smtClean="0">
                <a:solidFill>
                  <a:srgbClr val="2D2DB9">
                    <a:lumMod val="50000"/>
                  </a:srgbClr>
                </a:solidFill>
                <a:ea typeface="+mn-ea"/>
              </a:endParaRPr>
            </a:p>
          </p:txBody>
        </p:sp>
      </p:grpSp>
      <p:sp>
        <p:nvSpPr>
          <p:cNvPr id="20" name="Titel 1"/>
          <p:cNvSpPr txBox="1">
            <a:spLocks/>
          </p:cNvSpPr>
          <p:nvPr/>
        </p:nvSpPr>
        <p:spPr bwMode="auto">
          <a:xfrm>
            <a:off x="88622" y="-99392"/>
            <a:ext cx="8902700" cy="792163"/>
          </a:xfrm>
          <a:prstGeom prst="rect">
            <a:avLst/>
          </a:prstGeom>
        </p:spPr>
        <p:txBody>
          <a:bodyPr lIns="91428" tIns="45715" rIns="91428" bIns="45715"/>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a:defRPr/>
            </a:pPr>
            <a:endParaRPr lang="en-US" sz="3600" b="1" i="1" u="sng" dirty="0" smtClean="0">
              <a:solidFill>
                <a:srgbClr val="FFFF00"/>
              </a:solidFill>
              <a:effectLst>
                <a:outerShdw blurRad="38100" dist="38100" dir="2700000" algn="tl">
                  <a:srgbClr val="000000">
                    <a:alpha val="43137"/>
                  </a:srgbClr>
                </a:outerShdw>
              </a:effectLst>
              <a:cs typeface="Arial" charset="0"/>
            </a:endParaRPr>
          </a:p>
        </p:txBody>
      </p:sp>
      <p:sp>
        <p:nvSpPr>
          <p:cNvPr id="3" name="Title 2"/>
          <p:cNvSpPr>
            <a:spLocks noGrp="1"/>
          </p:cNvSpPr>
          <p:nvPr>
            <p:ph type="title"/>
          </p:nvPr>
        </p:nvSpPr>
        <p:spPr/>
        <p:txBody>
          <a:bodyPr/>
          <a:lstStyle/>
          <a:p>
            <a:r>
              <a:rPr lang="tr-TR" b="1" dirty="0">
                <a:solidFill>
                  <a:srgbClr val="FFFF00"/>
                </a:solidFill>
              </a:rPr>
              <a:t>Advanced Endometriosis</a:t>
            </a:r>
            <a:br>
              <a:rPr lang="tr-TR" b="1" dirty="0">
                <a:solidFill>
                  <a:srgbClr val="FFFF00"/>
                </a:solidFill>
              </a:rPr>
            </a:br>
            <a:endParaRPr lang="tr-TR" dirty="0">
              <a:solidFill>
                <a:srgbClr val="FFFF00"/>
              </a:solidFill>
            </a:endParaRPr>
          </a:p>
        </p:txBody>
      </p:sp>
      <p:sp>
        <p:nvSpPr>
          <p:cNvPr id="13" name="Content Placeholder 2"/>
          <p:cNvSpPr>
            <a:spLocks noGrp="1"/>
          </p:cNvSpPr>
          <p:nvPr>
            <p:ph idx="1"/>
          </p:nvPr>
        </p:nvSpPr>
        <p:spPr>
          <a:xfrm>
            <a:off x="425172" y="891912"/>
            <a:ext cx="8229600" cy="4525963"/>
          </a:xfrm>
          <a:prstGeom prst="rect">
            <a:avLst/>
          </a:prstGeom>
        </p:spPr>
        <p:txBody>
          <a:bodyPr>
            <a:normAutofit/>
          </a:bodyPr>
          <a:lstStyle/>
          <a:p>
            <a:pPr lvl="1"/>
            <a:r>
              <a:rPr lang="tr-TR" sz="4000" b="1" dirty="0" smtClean="0"/>
              <a:t>Stage III-IV Endometriosis</a:t>
            </a:r>
          </a:p>
          <a:p>
            <a:pPr lvl="2"/>
            <a:r>
              <a:rPr lang="tr-TR" sz="3600" b="1" dirty="0" smtClean="0"/>
              <a:t>Endometrioma</a:t>
            </a:r>
            <a:endParaRPr lang="tr-TR" sz="3600" b="1" dirty="0"/>
          </a:p>
          <a:p>
            <a:pPr lvl="1"/>
            <a:r>
              <a:rPr lang="tr-TR" sz="4000" b="1" dirty="0"/>
              <a:t>Deep </a:t>
            </a:r>
            <a:r>
              <a:rPr lang="tr-TR" sz="4000" b="1" dirty="0" smtClean="0"/>
              <a:t>endometriosis</a:t>
            </a:r>
          </a:p>
          <a:p>
            <a:pPr lvl="1"/>
            <a:r>
              <a:rPr lang="tr-TR" sz="4000" b="1" dirty="0" smtClean="0"/>
              <a:t>Adenomyosis</a:t>
            </a:r>
          </a:p>
          <a:p>
            <a:pPr lvl="1"/>
            <a:r>
              <a:rPr lang="tr-TR" sz="4000" b="1" dirty="0" smtClean="0"/>
              <a:t>Recurrent Endometriosis</a:t>
            </a:r>
            <a:endParaRPr lang="en-GB" sz="4000" b="1" dirty="0"/>
          </a:p>
        </p:txBody>
      </p:sp>
    </p:spTree>
    <p:extLst>
      <p:ext uri="{BB962C8B-B14F-4D97-AF65-F5344CB8AC3E}">
        <p14:creationId xmlns:p14="http://schemas.microsoft.com/office/powerpoint/2010/main" val="102721247"/>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tr-TR" dirty="0"/>
          </a:p>
        </p:txBody>
      </p:sp>
      <p:sp>
        <p:nvSpPr>
          <p:cNvPr id="7" name="Content Placeholder 6"/>
          <p:cNvSpPr>
            <a:spLocks noGrp="1"/>
          </p:cNvSpPr>
          <p:nvPr>
            <p:ph idx="1"/>
          </p:nvPr>
        </p:nvSpPr>
        <p:spPr>
          <a:xfrm>
            <a:off x="326474" y="2204864"/>
            <a:ext cx="8229600" cy="4525963"/>
          </a:xfrm>
        </p:spPr>
        <p:txBody>
          <a:bodyPr>
            <a:normAutofit fontScale="70000" lnSpcReduction="20000"/>
          </a:bodyPr>
          <a:lstStyle/>
          <a:p>
            <a:r>
              <a:rPr lang="en-US" dirty="0"/>
              <a:t>The aim of this study was to assess </a:t>
            </a:r>
            <a:r>
              <a:rPr lang="en-US" dirty="0" smtClean="0"/>
              <a:t>the</a:t>
            </a:r>
            <a:r>
              <a:rPr lang="tr-TR" dirty="0" smtClean="0"/>
              <a:t> </a:t>
            </a:r>
            <a:r>
              <a:rPr lang="en-US" dirty="0" smtClean="0"/>
              <a:t>endometrial </a:t>
            </a:r>
            <a:r>
              <a:rPr lang="en-US" dirty="0"/>
              <a:t>receptivity gene signature in patients with different stages of endometriosis by investigating transcriptomic </a:t>
            </a:r>
            <a:r>
              <a:rPr lang="en-US" dirty="0" smtClean="0"/>
              <a:t>modifications</a:t>
            </a:r>
            <a:r>
              <a:rPr lang="tr-TR" dirty="0" smtClean="0"/>
              <a:t> </a:t>
            </a:r>
            <a:r>
              <a:rPr lang="en-US" dirty="0" smtClean="0"/>
              <a:t>of </a:t>
            </a:r>
            <a:r>
              <a:rPr lang="en-US" dirty="0"/>
              <a:t>their endometrium using the endometrial receptivity array (ERA) test. </a:t>
            </a:r>
            <a:endParaRPr lang="tr-TR" dirty="0" smtClean="0"/>
          </a:p>
          <a:p>
            <a:r>
              <a:rPr lang="en-US" dirty="0" smtClean="0"/>
              <a:t>Gene </a:t>
            </a:r>
            <a:r>
              <a:rPr lang="en-US" dirty="0"/>
              <a:t>expression microarray </a:t>
            </a:r>
            <a:r>
              <a:rPr lang="en-US" dirty="0" smtClean="0"/>
              <a:t>was</a:t>
            </a:r>
            <a:r>
              <a:rPr lang="tr-TR" dirty="0" smtClean="0"/>
              <a:t> </a:t>
            </a:r>
            <a:r>
              <a:rPr lang="en-US" dirty="0" smtClean="0"/>
              <a:t>used </a:t>
            </a:r>
            <a:r>
              <a:rPr lang="en-US" dirty="0"/>
              <a:t>to diagnose the receptivity status by quantifying the expression of 238 specific genes directly related to human </a:t>
            </a:r>
            <a:r>
              <a:rPr lang="en-US" dirty="0" smtClean="0"/>
              <a:t>endometrial</a:t>
            </a:r>
            <a:r>
              <a:rPr lang="tr-TR" dirty="0" smtClean="0"/>
              <a:t> </a:t>
            </a:r>
            <a:r>
              <a:rPr lang="en-US" dirty="0" smtClean="0"/>
              <a:t>Receptivity</a:t>
            </a:r>
            <a:endParaRPr lang="tr-TR" dirty="0" smtClean="0"/>
          </a:p>
          <a:p>
            <a:r>
              <a:rPr lang="en-US" dirty="0" smtClean="0">
                <a:solidFill>
                  <a:srgbClr val="FFC000"/>
                </a:solidFill>
              </a:rPr>
              <a:t>None of</a:t>
            </a:r>
            <a:r>
              <a:rPr lang="tr-TR" dirty="0" smtClean="0">
                <a:solidFill>
                  <a:srgbClr val="FFC000"/>
                </a:solidFill>
              </a:rPr>
              <a:t> </a:t>
            </a:r>
            <a:r>
              <a:rPr lang="en-US" dirty="0" smtClean="0">
                <a:solidFill>
                  <a:srgbClr val="FFC000"/>
                </a:solidFill>
              </a:rPr>
              <a:t>the </a:t>
            </a:r>
            <a:r>
              <a:rPr lang="en-US" dirty="0">
                <a:solidFill>
                  <a:srgbClr val="FFC000"/>
                </a:solidFill>
              </a:rPr>
              <a:t>238 genes present in the ERA array were significantly over- or under- expressed in any of different stages of the disease </a:t>
            </a:r>
            <a:r>
              <a:rPr lang="en-US" dirty="0" smtClean="0">
                <a:solidFill>
                  <a:srgbClr val="FFC000"/>
                </a:solidFill>
              </a:rPr>
              <a:t>compared</a:t>
            </a:r>
            <a:r>
              <a:rPr lang="tr-TR" dirty="0" smtClean="0">
                <a:solidFill>
                  <a:srgbClr val="FFC000"/>
                </a:solidFill>
              </a:rPr>
              <a:t> </a:t>
            </a:r>
            <a:r>
              <a:rPr lang="en-US" dirty="0" smtClean="0">
                <a:solidFill>
                  <a:srgbClr val="FFC000"/>
                </a:solidFill>
              </a:rPr>
              <a:t>with </a:t>
            </a:r>
            <a:r>
              <a:rPr lang="en-US" dirty="0">
                <a:solidFill>
                  <a:srgbClr val="FFC000"/>
                </a:solidFill>
              </a:rPr>
              <a:t>controls</a:t>
            </a:r>
            <a:r>
              <a:rPr lang="en-US" dirty="0"/>
              <a:t>. </a:t>
            </a:r>
            <a:endParaRPr lang="tr-TR" dirty="0" smtClean="0"/>
          </a:p>
          <a:p>
            <a:r>
              <a:rPr lang="en-US" dirty="0"/>
              <a:t>Endometrial receptivity gene signature during the implantation window does not </a:t>
            </a:r>
            <a:r>
              <a:rPr lang="en-US" dirty="0" smtClean="0"/>
              <a:t>vary</a:t>
            </a:r>
            <a:r>
              <a:rPr lang="tr-TR" dirty="0" smtClean="0"/>
              <a:t> </a:t>
            </a:r>
            <a:r>
              <a:rPr lang="en-US" dirty="0" smtClean="0"/>
              <a:t>significantly </a:t>
            </a:r>
            <a:r>
              <a:rPr lang="en-US" dirty="0"/>
              <a:t>among patients with endometriosis even considering different stages compared with healthy women.</a:t>
            </a:r>
            <a:endParaRPr lang="tr-TR" dirty="0"/>
          </a:p>
          <a:p>
            <a:endParaRPr lang="tr-TR" dirty="0"/>
          </a:p>
        </p:txBody>
      </p:sp>
      <p:pic>
        <p:nvPicPr>
          <p:cNvPr id="1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467544" y="-68100"/>
            <a:ext cx="8229600" cy="208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Metin kutusu 4"/>
          <p:cNvSpPr txBox="1"/>
          <p:nvPr/>
        </p:nvSpPr>
        <p:spPr>
          <a:xfrm>
            <a:off x="8048676" y="1316996"/>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smtClean="0">
                <a:solidFill>
                  <a:srgbClr val="FF0000"/>
                </a:solidFill>
              </a:rPr>
              <a:t>5</a:t>
            </a:r>
            <a:endParaRPr lang="en-GB" dirty="0">
              <a:solidFill>
                <a:srgbClr val="FF0000"/>
              </a:solidFill>
            </a:endParaRPr>
          </a:p>
        </p:txBody>
      </p:sp>
    </p:spTree>
    <p:extLst>
      <p:ext uri="{BB962C8B-B14F-4D97-AF65-F5344CB8AC3E}">
        <p14:creationId xmlns:p14="http://schemas.microsoft.com/office/powerpoint/2010/main" val="35952386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0" y="-1511300"/>
            <a:ext cx="8229599" cy="791955"/>
          </a:xfrm>
        </p:spPr>
        <p:txBody>
          <a:bodyPr/>
          <a:lstStyle/>
          <a:p>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 y="1"/>
            <a:ext cx="9029700" cy="22768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0" y="2852936"/>
            <a:ext cx="4657725" cy="2714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6016" y="3789040"/>
            <a:ext cx="4619625" cy="1685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8050632" y="1501662"/>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38723720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2348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07504" y="2335331"/>
            <a:ext cx="8856984" cy="35993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625" y="5934670"/>
            <a:ext cx="9139376" cy="923330"/>
          </a:xfrm>
          <a:prstGeom prst="rect">
            <a:avLst/>
          </a:prstGeom>
          <a:solidFill>
            <a:srgbClr val="FF0000"/>
          </a:solidFill>
        </p:spPr>
        <p:txBody>
          <a:bodyPr wrap="square" rtlCol="0">
            <a:spAutoFit/>
          </a:bodyPr>
          <a:lstStyle/>
          <a:p>
            <a:r>
              <a:rPr lang="en-US" dirty="0"/>
              <a:t>Patients with endometriosis undergoing IVF have aneuploidy rates equivalent to their age-matched peers in </a:t>
            </a:r>
            <a:r>
              <a:rPr lang="en-US" dirty="0" smtClean="0"/>
              <a:t>IVF</a:t>
            </a:r>
            <a:r>
              <a:rPr lang="tr-TR" dirty="0" smtClean="0"/>
              <a:t> </a:t>
            </a:r>
            <a:r>
              <a:rPr lang="en-US" dirty="0" smtClean="0"/>
              <a:t>population </a:t>
            </a:r>
            <a:r>
              <a:rPr lang="en-US" dirty="0"/>
              <a:t>who do not have endometriosis</a:t>
            </a:r>
            <a:endParaRPr lang="tr-TR" dirty="0"/>
          </a:p>
          <a:p>
            <a:endParaRPr lang="tr-TR" dirty="0"/>
          </a:p>
        </p:txBody>
      </p:sp>
      <p:sp>
        <p:nvSpPr>
          <p:cNvPr id="7" name="Metin kutusu 4"/>
          <p:cNvSpPr txBox="1"/>
          <p:nvPr/>
        </p:nvSpPr>
        <p:spPr>
          <a:xfrm>
            <a:off x="8427083" y="1174440"/>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p>
        </p:txBody>
      </p:sp>
    </p:spTree>
    <p:extLst>
      <p:ext uri="{BB962C8B-B14F-4D97-AF65-F5344CB8AC3E}">
        <p14:creationId xmlns:p14="http://schemas.microsoft.com/office/powerpoint/2010/main" val="3632878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476672"/>
            <a:ext cx="7272808" cy="58326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4860032" y="6412686"/>
            <a:ext cx="2544286" cy="369332"/>
          </a:xfrm>
          <a:prstGeom prst="rect">
            <a:avLst/>
          </a:prstGeom>
          <a:noFill/>
        </p:spPr>
        <p:txBody>
          <a:bodyPr wrap="none" rtlCol="0">
            <a:spAutoFit/>
          </a:bodyPr>
          <a:lstStyle/>
          <a:p>
            <a:r>
              <a:rPr lang="tr-TR" dirty="0">
                <a:solidFill>
                  <a:srgbClr val="FFC000"/>
                </a:solidFill>
              </a:rPr>
              <a:t>Rosanne M. </a:t>
            </a:r>
            <a:r>
              <a:rPr lang="tr-TR" dirty="0" smtClean="0">
                <a:solidFill>
                  <a:srgbClr val="FFC000"/>
                </a:solidFill>
              </a:rPr>
              <a:t>Kho, 2018</a:t>
            </a:r>
            <a:endParaRPr lang="tr-TR" dirty="0">
              <a:solidFill>
                <a:srgbClr val="FFC000"/>
              </a:solidFill>
            </a:endParaRPr>
          </a:p>
        </p:txBody>
      </p:sp>
    </p:spTree>
    <p:extLst>
      <p:ext uri="{BB962C8B-B14F-4D97-AF65-F5344CB8AC3E}">
        <p14:creationId xmlns:p14="http://schemas.microsoft.com/office/powerpoint/2010/main" val="35358825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Shape 422"/>
          <p:cNvSpPr>
            <a:spLocks noGrp="1"/>
          </p:cNvSpPr>
          <p:nvPr>
            <p:ph type="title"/>
          </p:nvPr>
        </p:nvSpPr>
        <p:spPr>
          <a:prstGeom prst="rect">
            <a:avLst/>
          </a:prstGeom>
        </p:spPr>
        <p:txBody>
          <a:bodyPr>
            <a:noAutofit/>
          </a:bodyPr>
          <a:lstStyle>
            <a:lvl1pPr defTabSz="508254">
              <a:defRPr sz="6960"/>
            </a:lvl1pPr>
          </a:lstStyle>
          <a:p>
            <a:r>
              <a:rPr lang="tr-TR" sz="3100" dirty="0" smtClean="0">
                <a:solidFill>
                  <a:srgbClr val="FFFF00"/>
                </a:solidFill>
              </a:rPr>
              <a:t>Who Will Benefit from endometrioma  surgery  </a:t>
            </a:r>
            <a:r>
              <a:rPr sz="3100" dirty="0">
                <a:solidFill>
                  <a:srgbClr val="FFFF00"/>
                </a:solidFill>
              </a:rPr>
              <a:t>?</a:t>
            </a:r>
          </a:p>
        </p:txBody>
      </p:sp>
      <p:sp>
        <p:nvSpPr>
          <p:cNvPr id="3" name="Content Placeholder 2"/>
          <p:cNvSpPr>
            <a:spLocks noGrp="1"/>
          </p:cNvSpPr>
          <p:nvPr>
            <p:ph idx="1"/>
          </p:nvPr>
        </p:nvSpPr>
        <p:spPr>
          <a:solidFill>
            <a:srgbClr val="FF0000"/>
          </a:solidFill>
        </p:spPr>
        <p:txBody>
          <a:bodyPr>
            <a:normAutofit/>
          </a:bodyPr>
          <a:lstStyle/>
          <a:p>
            <a:pPr marL="342900" lvl="2" indent="-342900"/>
            <a:r>
              <a:rPr lang="fr-FR" sz="4000" dirty="0" err="1"/>
              <a:t>Surgery</a:t>
            </a:r>
            <a:r>
              <a:rPr lang="fr-FR" sz="4000" dirty="0"/>
              <a:t> s</a:t>
            </a:r>
            <a:r>
              <a:rPr lang="tr-TR" sz="4000" dirty="0"/>
              <a:t>hould </a:t>
            </a:r>
            <a:r>
              <a:rPr lang="fr-FR" sz="4000" dirty="0"/>
              <a:t> </a:t>
            </a:r>
            <a:r>
              <a:rPr lang="fr-FR" sz="4000" dirty="0" err="1"/>
              <a:t>be</a:t>
            </a:r>
            <a:r>
              <a:rPr lang="fr-FR" sz="4000" dirty="0"/>
              <a:t> </a:t>
            </a:r>
            <a:r>
              <a:rPr lang="fr-FR" sz="4000" dirty="0" err="1"/>
              <a:t>considered</a:t>
            </a:r>
            <a:r>
              <a:rPr lang="fr-FR" sz="4000" dirty="0"/>
              <a:t> in patients </a:t>
            </a:r>
            <a:r>
              <a:rPr lang="fr-FR" sz="4000" dirty="0" err="1"/>
              <a:t>younger</a:t>
            </a:r>
            <a:r>
              <a:rPr lang="fr-FR" sz="4000" dirty="0"/>
              <a:t> </a:t>
            </a:r>
            <a:r>
              <a:rPr lang="fr-FR" sz="4000" dirty="0" err="1"/>
              <a:t>than</a:t>
            </a:r>
            <a:r>
              <a:rPr lang="fr-FR" sz="4000" dirty="0"/>
              <a:t> 3</a:t>
            </a:r>
            <a:r>
              <a:rPr lang="tr-TR" sz="4000" dirty="0"/>
              <a:t>5</a:t>
            </a:r>
            <a:r>
              <a:rPr lang="fr-FR" sz="4000" dirty="0"/>
              <a:t> </a:t>
            </a:r>
            <a:r>
              <a:rPr lang="fr-FR" sz="4000" dirty="0" err="1"/>
              <a:t>years</a:t>
            </a:r>
            <a:r>
              <a:rPr lang="fr-FR" sz="4000" dirty="0"/>
              <a:t> </a:t>
            </a:r>
            <a:r>
              <a:rPr lang="fr-FR" sz="4000" dirty="0" err="1"/>
              <a:t>with</a:t>
            </a:r>
            <a:r>
              <a:rPr lang="fr-FR" sz="4000" dirty="0"/>
              <a:t> good </a:t>
            </a:r>
            <a:r>
              <a:rPr lang="fr-FR" sz="4000" dirty="0" err="1"/>
              <a:t>ovarian</a:t>
            </a:r>
            <a:r>
              <a:rPr lang="fr-FR" sz="4000" dirty="0"/>
              <a:t> </a:t>
            </a:r>
            <a:r>
              <a:rPr lang="fr-FR" sz="4000" dirty="0" err="1"/>
              <a:t>reserve</a:t>
            </a:r>
            <a:r>
              <a:rPr lang="fr-FR" sz="4000" dirty="0"/>
              <a:t> </a:t>
            </a:r>
            <a:r>
              <a:rPr lang="tr-TR" sz="4000" dirty="0" smtClean="0"/>
              <a:t>, one side </a:t>
            </a:r>
            <a:r>
              <a:rPr lang="fr-FR" sz="4000" dirty="0" smtClean="0"/>
              <a:t>and </a:t>
            </a:r>
            <a:r>
              <a:rPr lang="fr-FR" sz="4000" dirty="0" err="1"/>
              <a:t>without</a:t>
            </a:r>
            <a:r>
              <a:rPr lang="fr-FR" sz="4000" dirty="0"/>
              <a:t> male or </a:t>
            </a:r>
            <a:r>
              <a:rPr lang="fr-FR" sz="4000" dirty="0" err="1"/>
              <a:t>tubal</a:t>
            </a:r>
            <a:r>
              <a:rPr lang="fr-FR" sz="4000" dirty="0"/>
              <a:t> </a:t>
            </a:r>
            <a:r>
              <a:rPr lang="fr-FR" sz="4000" dirty="0" err="1" smtClean="0"/>
              <a:t>factors</a:t>
            </a:r>
            <a:endParaRPr lang="fr-FR" sz="4000" dirty="0"/>
          </a:p>
        </p:txBody>
      </p:sp>
    </p:spTree>
    <p:extLst>
      <p:ext uri="{BB962C8B-B14F-4D97-AF65-F5344CB8AC3E}">
        <p14:creationId xmlns:p14="http://schemas.microsoft.com/office/powerpoint/2010/main" val="324548529"/>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4" y="17953"/>
            <a:ext cx="8229600" cy="6597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Metin kutusu 4"/>
          <p:cNvSpPr txBox="1"/>
          <p:nvPr/>
        </p:nvSpPr>
        <p:spPr>
          <a:xfrm>
            <a:off x="6876256" y="260648"/>
            <a:ext cx="732528" cy="369332"/>
          </a:xfrm>
          <a:prstGeom prst="rect">
            <a:avLst/>
          </a:prstGeom>
          <a:solidFill>
            <a:srgbClr val="FFFF00"/>
          </a:solidFill>
        </p:spPr>
        <p:txBody>
          <a:bodyPr wrap="square" rtlCol="0">
            <a:spAutoFit/>
          </a:bodyPr>
          <a:lstStyle/>
          <a:p>
            <a:r>
              <a:rPr lang="en-GB" dirty="0" smtClean="0">
                <a:solidFill>
                  <a:srgbClr val="FF0000"/>
                </a:solidFill>
              </a:rPr>
              <a:t>201</a:t>
            </a:r>
            <a:r>
              <a:rPr lang="tr-TR" dirty="0">
                <a:solidFill>
                  <a:srgbClr val="FF0000"/>
                </a:solidFill>
              </a:rPr>
              <a:t>8</a:t>
            </a:r>
            <a:endParaRPr lang="en-GB" dirty="0">
              <a:solidFill>
                <a:srgbClr val="FF0000"/>
              </a:solidFill>
            </a:endParaRPr>
          </a:p>
        </p:txBody>
      </p:sp>
    </p:spTree>
    <p:extLst>
      <p:ext uri="{BB962C8B-B14F-4D97-AF65-F5344CB8AC3E}">
        <p14:creationId xmlns:p14="http://schemas.microsoft.com/office/powerpoint/2010/main" val="109808411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55576" y="908720"/>
            <a:ext cx="7128792" cy="5534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el 1"/>
          <p:cNvSpPr>
            <a:spLocks noGrp="1"/>
          </p:cNvSpPr>
          <p:nvPr>
            <p:ph type="title"/>
          </p:nvPr>
        </p:nvSpPr>
        <p:spPr>
          <a:xfrm>
            <a:off x="457200" y="-315416"/>
            <a:ext cx="8229600" cy="1143000"/>
          </a:xfrm>
        </p:spPr>
        <p:txBody>
          <a:bodyPr/>
          <a:lstStyle/>
          <a:p>
            <a:r>
              <a:rPr lang="nl-BE" dirty="0" smtClean="0">
                <a:solidFill>
                  <a:srgbClr val="FFFF00"/>
                </a:solidFill>
              </a:rPr>
              <a:t>Is </a:t>
            </a:r>
            <a:r>
              <a:rPr lang="nl-BE" dirty="0" err="1" smtClean="0">
                <a:solidFill>
                  <a:srgbClr val="FFFF00"/>
                </a:solidFill>
              </a:rPr>
              <a:t>conservative</a:t>
            </a:r>
            <a:r>
              <a:rPr lang="nl-BE" dirty="0" smtClean="0">
                <a:solidFill>
                  <a:srgbClr val="FFFF00"/>
                </a:solidFill>
              </a:rPr>
              <a:t> management </a:t>
            </a:r>
            <a:r>
              <a:rPr lang="nl-BE" dirty="0" err="1" smtClean="0">
                <a:solidFill>
                  <a:srgbClr val="FFFF00"/>
                </a:solidFill>
              </a:rPr>
              <a:t>risky</a:t>
            </a:r>
            <a:r>
              <a:rPr lang="nl-BE" dirty="0" smtClean="0">
                <a:solidFill>
                  <a:srgbClr val="FFFF00"/>
                </a:solidFill>
              </a:rPr>
              <a:t>?</a:t>
            </a:r>
            <a:endParaRPr lang="nl-BE" dirty="0">
              <a:solidFill>
                <a:srgbClr val="FFFF00"/>
              </a:solidFill>
            </a:endParaRPr>
          </a:p>
        </p:txBody>
      </p:sp>
      <p:sp>
        <p:nvSpPr>
          <p:cNvPr id="2" name="Rectangle 1"/>
          <p:cNvSpPr/>
          <p:nvPr/>
        </p:nvSpPr>
        <p:spPr>
          <a:xfrm>
            <a:off x="251520" y="5733256"/>
            <a:ext cx="2520280" cy="10081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Decreased Ovarian reserve  ! </a:t>
            </a:r>
            <a:endParaRPr lang="tr-TR" dirty="0"/>
          </a:p>
        </p:txBody>
      </p:sp>
    </p:spTree>
    <p:extLst>
      <p:ext uri="{BB962C8B-B14F-4D97-AF65-F5344CB8AC3E}">
        <p14:creationId xmlns:p14="http://schemas.microsoft.com/office/powerpoint/2010/main" val="386761649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p:txBody>
          <a:bodyPr/>
          <a:lstStyle/>
          <a:p>
            <a:endParaRPr lang="tr-T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
            <a:ext cx="8568952" cy="22768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2276873"/>
            <a:ext cx="8568952" cy="4409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8155715" y="0"/>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9</a:t>
            </a:r>
            <a:endParaRPr lang="en-GB" dirty="0">
              <a:solidFill>
                <a:srgbClr val="FF0000"/>
              </a:solidFill>
            </a:endParaRPr>
          </a:p>
        </p:txBody>
      </p:sp>
    </p:spTree>
    <p:extLst>
      <p:ext uri="{BB962C8B-B14F-4D97-AF65-F5344CB8AC3E}">
        <p14:creationId xmlns:p14="http://schemas.microsoft.com/office/powerpoint/2010/main" val="7433056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934"/>
            <a:ext cx="8856983" cy="21278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6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996952"/>
            <a:ext cx="8964488" cy="3609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68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9079" y="1896815"/>
            <a:ext cx="4457700" cy="11001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ounded Rectangle 4"/>
          <p:cNvSpPr/>
          <p:nvPr/>
        </p:nvSpPr>
        <p:spPr>
          <a:xfrm>
            <a:off x="107504" y="4005064"/>
            <a:ext cx="8712968" cy="129614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Metin kutusu 4"/>
          <p:cNvSpPr txBox="1"/>
          <p:nvPr/>
        </p:nvSpPr>
        <p:spPr>
          <a:xfrm>
            <a:off x="8155715" y="0"/>
            <a:ext cx="646331" cy="369332"/>
          </a:xfrm>
          <a:prstGeom prst="rect">
            <a:avLst/>
          </a:prstGeom>
          <a:solidFill>
            <a:srgbClr val="FFFF00"/>
          </a:solidFill>
        </p:spPr>
        <p:txBody>
          <a:bodyPr wrap="none" rtlCol="0">
            <a:spAutoFit/>
          </a:bodyPr>
          <a:lstStyle/>
          <a:p>
            <a:r>
              <a:rPr lang="en-GB" dirty="0" smtClean="0">
                <a:solidFill>
                  <a:srgbClr val="FF0000"/>
                </a:solidFill>
              </a:rPr>
              <a:t>201</a:t>
            </a:r>
            <a:r>
              <a:rPr lang="tr-TR" dirty="0" smtClean="0">
                <a:solidFill>
                  <a:srgbClr val="FF0000"/>
                </a:solidFill>
              </a:rPr>
              <a:t>5</a:t>
            </a:r>
            <a:endParaRPr lang="en-GB" dirty="0">
              <a:solidFill>
                <a:srgbClr val="FF0000"/>
              </a:solidFill>
            </a:endParaRPr>
          </a:p>
        </p:txBody>
      </p:sp>
    </p:spTree>
    <p:extLst>
      <p:ext uri="{BB962C8B-B14F-4D97-AF65-F5344CB8AC3E}">
        <p14:creationId xmlns:p14="http://schemas.microsoft.com/office/powerpoint/2010/main" val="104354709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3" y="1440"/>
            <a:ext cx="8963426" cy="1771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037" y="1769533"/>
            <a:ext cx="4529497" cy="2771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2646449" y="3861048"/>
            <a:ext cx="6429375" cy="32034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8180177" y="886408"/>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spTree>
    <p:extLst>
      <p:ext uri="{BB962C8B-B14F-4D97-AF65-F5344CB8AC3E}">
        <p14:creationId xmlns:p14="http://schemas.microsoft.com/office/powerpoint/2010/main" val="36683263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tr-T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529" y="404664"/>
            <a:ext cx="8820472" cy="57214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val Callout 3"/>
          <p:cNvSpPr/>
          <p:nvPr/>
        </p:nvSpPr>
        <p:spPr>
          <a:xfrm>
            <a:off x="4716016" y="2492896"/>
            <a:ext cx="2232248" cy="864096"/>
          </a:xfrm>
          <a:prstGeom prst="wedgeEllipseCallout">
            <a:avLst/>
          </a:prstGeom>
          <a:solidFill>
            <a:schemeClr val="tx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rgbClr val="FF0000"/>
                </a:solidFill>
              </a:rPr>
              <a:t>Endometriotic</a:t>
            </a:r>
          </a:p>
          <a:p>
            <a:pPr algn="ctr"/>
            <a:r>
              <a:rPr lang="tr-TR" b="1" dirty="0" smtClean="0">
                <a:solidFill>
                  <a:srgbClr val="FF0000"/>
                </a:solidFill>
              </a:rPr>
              <a:t>implant</a:t>
            </a:r>
            <a:r>
              <a:rPr lang="tr-TR" b="1" dirty="0" smtClean="0"/>
              <a:t>et</a:t>
            </a:r>
            <a:endParaRPr lang="tr-TR" b="1" dirty="0"/>
          </a:p>
        </p:txBody>
      </p:sp>
      <p:sp>
        <p:nvSpPr>
          <p:cNvPr id="6" name="Metin kutusu 4"/>
          <p:cNvSpPr txBox="1"/>
          <p:nvPr/>
        </p:nvSpPr>
        <p:spPr>
          <a:xfrm>
            <a:off x="7856630" y="821810"/>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0</a:t>
            </a:r>
            <a:endParaRPr lang="en-GB" dirty="0">
              <a:solidFill>
                <a:srgbClr val="FF0000"/>
              </a:solidFill>
            </a:endParaRPr>
          </a:p>
        </p:txBody>
      </p:sp>
    </p:spTree>
    <p:extLst>
      <p:ext uri="{BB962C8B-B14F-4D97-AF65-F5344CB8AC3E}">
        <p14:creationId xmlns:p14="http://schemas.microsoft.com/office/powerpoint/2010/main" val="10771522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1" y="19270"/>
            <a:ext cx="9034995" cy="2009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323528" y="2296319"/>
            <a:ext cx="8568952" cy="43730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Metin kutusu 4"/>
          <p:cNvSpPr txBox="1"/>
          <p:nvPr/>
        </p:nvSpPr>
        <p:spPr>
          <a:xfrm>
            <a:off x="8062299" y="116632"/>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
        <p:nvSpPr>
          <p:cNvPr id="3" name="Rectangle 2"/>
          <p:cNvSpPr/>
          <p:nvPr/>
        </p:nvSpPr>
        <p:spPr>
          <a:xfrm>
            <a:off x="3995936" y="3077476"/>
            <a:ext cx="2941831" cy="369332"/>
          </a:xfrm>
          <a:prstGeom prst="rect">
            <a:avLst/>
          </a:prstGeom>
        </p:spPr>
        <p:txBody>
          <a:bodyPr wrap="none">
            <a:spAutoFit/>
          </a:bodyPr>
          <a:lstStyle/>
          <a:p>
            <a:r>
              <a:rPr lang="en-US" dirty="0">
                <a:solidFill>
                  <a:srgbClr val="FF0000"/>
                </a:solidFill>
              </a:rPr>
              <a:t>359 endometriosis patients</a:t>
            </a:r>
            <a:endParaRPr lang="tr-TR" dirty="0">
              <a:solidFill>
                <a:srgbClr val="FF0000"/>
              </a:solidFill>
            </a:endParaRPr>
          </a:p>
        </p:txBody>
      </p:sp>
    </p:spTree>
    <p:extLst>
      <p:ext uri="{BB962C8B-B14F-4D97-AF65-F5344CB8AC3E}">
        <p14:creationId xmlns:p14="http://schemas.microsoft.com/office/powerpoint/2010/main" val="410836673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asellaDiTesto 3"/>
          <p:cNvSpPr txBox="1"/>
          <p:nvPr/>
        </p:nvSpPr>
        <p:spPr>
          <a:xfrm>
            <a:off x="1084063" y="4221088"/>
            <a:ext cx="7854554" cy="2062103"/>
          </a:xfrm>
          <a:prstGeom prst="rect">
            <a:avLst/>
          </a:prstGeom>
          <a:solidFill>
            <a:schemeClr val="accent6">
              <a:lumMod val="75000"/>
            </a:schemeClr>
          </a:solidFill>
        </p:spPr>
        <p:txBody>
          <a:bodyPr wrap="square" rtlCol="0">
            <a:spAutoFit/>
          </a:bodyPr>
          <a:lstStyle/>
          <a:p>
            <a:pPr lvl="0" algn="ctr"/>
            <a:r>
              <a:rPr lang="it-IT" sz="3200" b="1" dirty="0" smtClean="0">
                <a:latin typeface="Arial" panose="020B0604020202020204" pitchFamily="34" charset="0"/>
                <a:cs typeface="Arial" panose="020B0604020202020204" pitchFamily="34" charset="0"/>
              </a:rPr>
              <a:t>To </a:t>
            </a:r>
            <a:r>
              <a:rPr lang="it-IT" sz="3200" b="1" dirty="0">
                <a:latin typeface="Arial" panose="020B0604020202020204" pitchFamily="34" charset="0"/>
                <a:cs typeface="Arial" panose="020B0604020202020204" pitchFamily="34" charset="0"/>
              </a:rPr>
              <a:t>evaluate whether surgical stripping of endometriomas in subfertile women improves the chance of a live </a:t>
            </a:r>
            <a:r>
              <a:rPr lang="it-IT" sz="3200" b="1" dirty="0" smtClean="0">
                <a:latin typeface="Arial" panose="020B0604020202020204" pitchFamily="34" charset="0"/>
                <a:cs typeface="Arial" panose="020B0604020202020204" pitchFamily="34" charset="0"/>
              </a:rPr>
              <a:t>birth and whether it affects ovarian </a:t>
            </a:r>
            <a:r>
              <a:rPr lang="it-IT" sz="3200" b="1" dirty="0">
                <a:latin typeface="Arial" panose="020B0604020202020204" pitchFamily="34" charset="0"/>
                <a:cs typeface="Arial" panose="020B0604020202020204" pitchFamily="34" charset="0"/>
              </a:rPr>
              <a:t>reserve </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404664"/>
            <a:ext cx="7915275" cy="3133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Metin kutusu 4"/>
          <p:cNvSpPr txBox="1"/>
          <p:nvPr/>
        </p:nvSpPr>
        <p:spPr>
          <a:xfrm>
            <a:off x="7668344" y="1115452"/>
            <a:ext cx="732528" cy="369332"/>
          </a:xfrm>
          <a:prstGeom prst="rect">
            <a:avLst/>
          </a:prstGeom>
          <a:solidFill>
            <a:srgbClr val="FFFF00"/>
          </a:solidFill>
        </p:spPr>
        <p:txBody>
          <a:bodyPr wrap="squar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18042456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21438"/>
            <a:ext cx="5569879" cy="617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ttangolo 5"/>
          <p:cNvSpPr/>
          <p:nvPr/>
        </p:nvSpPr>
        <p:spPr>
          <a:xfrm>
            <a:off x="5677383" y="3560568"/>
            <a:ext cx="3350871" cy="2554545"/>
          </a:xfrm>
          <a:prstGeom prst="rect">
            <a:avLst/>
          </a:prstGeom>
          <a:solidFill>
            <a:schemeClr val="accent6">
              <a:lumMod val="75000"/>
            </a:schemeClr>
          </a:solidFill>
        </p:spPr>
        <p:txBody>
          <a:bodyPr wrap="square">
            <a:spAutoFit/>
          </a:bodyPr>
          <a:lstStyle/>
          <a:p>
            <a:pPr marL="342900" indent="-342900" algn="just">
              <a:buFont typeface="Wingdings" panose="05000000000000000000" pitchFamily="2" charset="2"/>
              <a:buChar char="Ø"/>
            </a:pPr>
            <a:r>
              <a:rPr lang="en-US" sz="1600" b="1" dirty="0" smtClean="0">
                <a:latin typeface="Arial" panose="020B0604020202020204" pitchFamily="34" charset="0"/>
                <a:cs typeface="Arial" panose="020B0604020202020204" pitchFamily="34" charset="0"/>
              </a:rPr>
              <a:t>No </a:t>
            </a:r>
            <a:r>
              <a:rPr lang="en-US" sz="1600" b="1" dirty="0">
                <a:latin typeface="Arial" panose="020B0604020202020204" pitchFamily="34" charset="0"/>
                <a:cs typeface="Arial" panose="020B0604020202020204" pitchFamily="34" charset="0"/>
              </a:rPr>
              <a:t>difference </a:t>
            </a:r>
            <a:r>
              <a:rPr lang="en-US" sz="1600" b="1" dirty="0" smtClean="0">
                <a:latin typeface="Arial" panose="020B0604020202020204" pitchFamily="34" charset="0"/>
                <a:cs typeface="Arial" panose="020B0604020202020204" pitchFamily="34" charset="0"/>
              </a:rPr>
              <a:t>in the rate of live </a:t>
            </a:r>
            <a:r>
              <a:rPr lang="en-US" sz="1600" b="1" dirty="0">
                <a:latin typeface="Arial" panose="020B0604020202020204" pitchFamily="34" charset="0"/>
                <a:cs typeface="Arial" panose="020B0604020202020204" pitchFamily="34" charset="0"/>
              </a:rPr>
              <a:t>birth between women who underwent surgery for </a:t>
            </a:r>
            <a:r>
              <a:rPr lang="en-US" sz="1600" b="1" dirty="0" err="1">
                <a:latin typeface="Arial" panose="020B0604020202020204" pitchFamily="34" charset="0"/>
                <a:cs typeface="Arial" panose="020B0604020202020204" pitchFamily="34" charset="0"/>
              </a:rPr>
              <a:t>endometriomas</a:t>
            </a:r>
            <a:r>
              <a:rPr lang="en-US" sz="1600" b="1" dirty="0">
                <a:latin typeface="Arial" panose="020B0604020202020204" pitchFamily="34" charset="0"/>
                <a:cs typeface="Arial" panose="020B0604020202020204" pitchFamily="34" charset="0"/>
              </a:rPr>
              <a:t> before IVF/ICSI compared with conservative </a:t>
            </a:r>
            <a:r>
              <a:rPr lang="en-US" sz="1600" b="1" dirty="0" smtClean="0">
                <a:latin typeface="Arial" panose="020B0604020202020204" pitchFamily="34" charset="0"/>
                <a:cs typeface="Arial" panose="020B0604020202020204" pitchFamily="34" charset="0"/>
              </a:rPr>
              <a:t>management.</a:t>
            </a:r>
          </a:p>
          <a:p>
            <a:pPr marL="342900" indent="-342900" algn="just">
              <a:buFont typeface="Wingdings" panose="05000000000000000000" pitchFamily="2" charset="2"/>
              <a:buChar char="Ø"/>
            </a:pPr>
            <a:endParaRPr lang="en-US" sz="1600" b="1" dirty="0" smtClean="0">
              <a:latin typeface="Arial" panose="020B0604020202020204" pitchFamily="34" charset="0"/>
              <a:cs typeface="Arial" panose="020B0604020202020204" pitchFamily="34" charset="0"/>
            </a:endParaRPr>
          </a:p>
          <a:p>
            <a:pPr marL="342900" indent="-342900" algn="just">
              <a:buFont typeface="Wingdings" panose="05000000000000000000" pitchFamily="2" charset="2"/>
              <a:buChar char="Ø"/>
            </a:pPr>
            <a:r>
              <a:rPr lang="en-US" sz="1600" b="1" dirty="0" smtClean="0">
                <a:latin typeface="Arial" panose="020B0604020202020204" pitchFamily="34" charset="0"/>
                <a:cs typeface="Arial" panose="020B0604020202020204" pitchFamily="34" charset="0"/>
              </a:rPr>
              <a:t>No difference in the rate of clinical pregnancy.</a:t>
            </a:r>
          </a:p>
          <a:p>
            <a:pPr marL="342900" indent="-342900" algn="just">
              <a:buFont typeface="Wingdings" panose="05000000000000000000" pitchFamily="2" charset="2"/>
              <a:buChar char="Ø"/>
            </a:pPr>
            <a:endParaRPr lang="en-US" sz="1600" b="1" dirty="0">
              <a:latin typeface="Arial" panose="020B0604020202020204" pitchFamily="34" charset="0"/>
              <a:cs typeface="Arial" panose="020B0604020202020204" pitchFamily="34" charset="0"/>
            </a:endParaRPr>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1131" y="332656"/>
            <a:ext cx="3277067" cy="1914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1412100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323" y="0"/>
            <a:ext cx="7896225" cy="2000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173237" y="2000250"/>
            <a:ext cx="6728360" cy="47411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7746590" y="1137596"/>
            <a:ext cx="732528" cy="369332"/>
          </a:xfrm>
          <a:prstGeom prst="rect">
            <a:avLst/>
          </a:prstGeom>
          <a:solidFill>
            <a:srgbClr val="FFFF00"/>
          </a:solidFill>
        </p:spPr>
        <p:txBody>
          <a:bodyPr wrap="square" rtlCol="0">
            <a:spAutoFit/>
          </a:bodyPr>
          <a:lstStyle/>
          <a:p>
            <a:r>
              <a:rPr lang="en-GB" dirty="0" smtClean="0">
                <a:solidFill>
                  <a:srgbClr val="FF0000"/>
                </a:solidFill>
              </a:rPr>
              <a:t>201</a:t>
            </a:r>
            <a:r>
              <a:rPr lang="tr-TR" dirty="0">
                <a:solidFill>
                  <a:srgbClr val="FF0000"/>
                </a:solidFill>
              </a:rPr>
              <a:t>8</a:t>
            </a:r>
            <a:endParaRPr lang="en-GB" dirty="0">
              <a:solidFill>
                <a:srgbClr val="FF0000"/>
              </a:solidFill>
            </a:endParaRPr>
          </a:p>
        </p:txBody>
      </p:sp>
    </p:spTree>
    <p:extLst>
      <p:ext uri="{BB962C8B-B14F-4D97-AF65-F5344CB8AC3E}">
        <p14:creationId xmlns:p14="http://schemas.microsoft.com/office/powerpoint/2010/main" val="21913670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 xmlns:a16="http://schemas.microsoft.com/office/drawing/2014/main" id="{0AB86317-C0F0-4E33-A0BE-7DBB43790508}"/>
              </a:ext>
            </a:extLst>
          </p:cNvPr>
          <p:cNvSpPr>
            <a:spLocks noGrp="1"/>
          </p:cNvSpPr>
          <p:nvPr>
            <p:ph idx="1"/>
          </p:nvPr>
        </p:nvSpPr>
        <p:spPr>
          <a:xfrm>
            <a:off x="314507" y="1982171"/>
            <a:ext cx="8449365" cy="4575883"/>
          </a:xfrm>
        </p:spPr>
        <p:txBody>
          <a:bodyPr/>
          <a:lstStyle/>
          <a:p>
            <a:pPr>
              <a:lnSpc>
                <a:spcPct val="150000"/>
              </a:lnSpc>
            </a:pPr>
            <a:endParaRPr lang="tr-TR" sz="2000" dirty="0">
              <a:solidFill>
                <a:srgbClr val="FFFF00"/>
              </a:solidFill>
            </a:endParaRPr>
          </a:p>
          <a:p>
            <a:pPr>
              <a:lnSpc>
                <a:spcPct val="150000"/>
              </a:lnSpc>
            </a:pPr>
            <a:r>
              <a:rPr lang="tr-TR" sz="2000" dirty="0">
                <a:solidFill>
                  <a:srgbClr val="FFFF00"/>
                </a:solidFill>
              </a:rPr>
              <a:t>Toplam </a:t>
            </a:r>
            <a:r>
              <a:rPr lang="tr-TR" sz="2000" b="1" dirty="0">
                <a:solidFill>
                  <a:srgbClr val="FFFF00"/>
                </a:solidFill>
              </a:rPr>
              <a:t>2878</a:t>
            </a:r>
            <a:r>
              <a:rPr lang="tr-TR" sz="2000" dirty="0">
                <a:solidFill>
                  <a:srgbClr val="FFFF00"/>
                </a:solidFill>
              </a:rPr>
              <a:t> hastanın dahil olduğu </a:t>
            </a:r>
            <a:r>
              <a:rPr lang="tr-TR" sz="2000" b="1" dirty="0">
                <a:solidFill>
                  <a:srgbClr val="FFFF00"/>
                </a:solidFill>
              </a:rPr>
              <a:t>13 çalışma </a:t>
            </a:r>
            <a:r>
              <a:rPr lang="tr-TR" sz="2000" dirty="0">
                <a:solidFill>
                  <a:srgbClr val="FFFF00"/>
                </a:solidFill>
              </a:rPr>
              <a:t>incelendi (1 RCT, 12 gözlemsel)</a:t>
            </a:r>
          </a:p>
          <a:p>
            <a:pPr>
              <a:lnSpc>
                <a:spcPct val="150000"/>
              </a:lnSpc>
            </a:pPr>
            <a:r>
              <a:rPr lang="tr-TR" sz="2000" dirty="0">
                <a:solidFill>
                  <a:srgbClr val="FFFF00"/>
                </a:solidFill>
              </a:rPr>
              <a:t>Cerrahi vs. Konservatif yaklaşımın IVF sonuçları üzerine etkisine bakıldı</a:t>
            </a:r>
          </a:p>
          <a:p>
            <a:pPr>
              <a:lnSpc>
                <a:spcPct val="150000"/>
              </a:lnSpc>
            </a:pPr>
            <a:r>
              <a:rPr lang="tr-TR" sz="2000" b="1" dirty="0">
                <a:solidFill>
                  <a:srgbClr val="FFFF00"/>
                </a:solidFill>
              </a:rPr>
              <a:t>Canlı doğum oranları, Klinik gebelik oranları, toplanan matür oosit sayısı, düşük oranları arasında istatistiksel anlamlı bir fark bulunmadı</a:t>
            </a:r>
          </a:p>
          <a:p>
            <a:pPr>
              <a:lnSpc>
                <a:spcPct val="150000"/>
              </a:lnSpc>
            </a:pPr>
            <a:r>
              <a:rPr lang="tr-TR" sz="2000" dirty="0">
                <a:solidFill>
                  <a:srgbClr val="FFFF00"/>
                </a:solidFill>
              </a:rPr>
              <a:t>Toplam oosit sayısı cerrahi grubunda daha düşük</a:t>
            </a:r>
          </a:p>
          <a:p>
            <a:pPr>
              <a:lnSpc>
                <a:spcPct val="150000"/>
              </a:lnSpc>
            </a:pPr>
            <a:r>
              <a:rPr lang="tr-TR" sz="2000" dirty="0">
                <a:solidFill>
                  <a:srgbClr val="FFFF00"/>
                </a:solidFill>
              </a:rPr>
              <a:t>Görüş: IVF öncesi endometrioma cerrahisi yapılmasına gerek yok</a:t>
            </a:r>
          </a:p>
          <a:p>
            <a:pPr marL="0" indent="0">
              <a:lnSpc>
                <a:spcPct val="150000"/>
              </a:lnSpc>
              <a:buNone/>
            </a:pPr>
            <a:endParaRPr lang="tr-TR" sz="2000" dirty="0">
              <a:solidFill>
                <a:srgbClr val="FFFF00"/>
              </a:solidFill>
            </a:endParaRPr>
          </a:p>
        </p:txBody>
      </p:sp>
      <p:pic>
        <p:nvPicPr>
          <p:cNvPr id="9" name="Picture 8">
            <a:extLst>
              <a:ext uri="{FF2B5EF4-FFF2-40B4-BE49-F238E27FC236}">
                <a16:creationId xmlns="" xmlns:a16="http://schemas.microsoft.com/office/drawing/2014/main" id="{34D78974-259E-44FB-A32B-BCD54480B65E}"/>
              </a:ext>
            </a:extLst>
          </p:cNvPr>
          <p:cNvPicPr>
            <a:picLocks noChangeAspect="1"/>
          </p:cNvPicPr>
          <p:nvPr/>
        </p:nvPicPr>
        <p:blipFill>
          <a:blip r:embed="rId2"/>
          <a:stretch>
            <a:fillRect/>
          </a:stretch>
        </p:blipFill>
        <p:spPr>
          <a:xfrm>
            <a:off x="0" y="0"/>
            <a:ext cx="9144000" cy="1950720"/>
          </a:xfrm>
          <a:prstGeom prst="rect">
            <a:avLst/>
          </a:prstGeom>
        </p:spPr>
      </p:pic>
    </p:spTree>
    <p:extLst>
      <p:ext uri="{BB962C8B-B14F-4D97-AF65-F5344CB8AC3E}">
        <p14:creationId xmlns:p14="http://schemas.microsoft.com/office/powerpoint/2010/main" val="41158858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340768"/>
            <a:ext cx="8229600" cy="53285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175" y="260648"/>
            <a:ext cx="7867650" cy="64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etin kutusu 4"/>
          <p:cNvSpPr txBox="1"/>
          <p:nvPr/>
        </p:nvSpPr>
        <p:spPr>
          <a:xfrm>
            <a:off x="7608784" y="964812"/>
            <a:ext cx="732528" cy="369332"/>
          </a:xfrm>
          <a:prstGeom prst="rect">
            <a:avLst/>
          </a:prstGeom>
          <a:solidFill>
            <a:srgbClr val="FFFF00"/>
          </a:solidFill>
        </p:spPr>
        <p:txBody>
          <a:bodyPr wrap="square" rtlCol="0">
            <a:spAutoFit/>
          </a:bodyPr>
          <a:lstStyle/>
          <a:p>
            <a:r>
              <a:rPr lang="en-GB" dirty="0" smtClean="0">
                <a:solidFill>
                  <a:srgbClr val="FF0000"/>
                </a:solidFill>
              </a:rPr>
              <a:t>201</a:t>
            </a:r>
            <a:r>
              <a:rPr lang="tr-TR" dirty="0">
                <a:solidFill>
                  <a:srgbClr val="FF0000"/>
                </a:solidFill>
              </a:rPr>
              <a:t>8</a:t>
            </a:r>
            <a:endParaRPr lang="en-GB" dirty="0">
              <a:solidFill>
                <a:srgbClr val="FF0000"/>
              </a:solidFill>
            </a:endParaRPr>
          </a:p>
        </p:txBody>
      </p:sp>
    </p:spTree>
    <p:extLst>
      <p:ext uri="{BB962C8B-B14F-4D97-AF65-F5344CB8AC3E}">
        <p14:creationId xmlns:p14="http://schemas.microsoft.com/office/powerpoint/2010/main" val="25079349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8 Conector recto"/>
          <p:cNvCxnSpPr/>
          <p:nvPr/>
        </p:nvCxnSpPr>
        <p:spPr bwMode="auto">
          <a:xfrm>
            <a:off x="0" y="6309320"/>
            <a:ext cx="9144000" cy="0"/>
          </a:xfrm>
          <a:prstGeom prst="line">
            <a:avLst/>
          </a:prstGeom>
          <a:ln w="19050">
            <a:solidFill>
              <a:srgbClr val="00542C"/>
            </a:solidFill>
          </a:ln>
        </p:spPr>
        <p:style>
          <a:lnRef idx="1">
            <a:schemeClr val="accent1"/>
          </a:lnRef>
          <a:fillRef idx="0">
            <a:schemeClr val="accent1"/>
          </a:fillRef>
          <a:effectRef idx="0">
            <a:schemeClr val="accent1"/>
          </a:effectRef>
          <a:fontRef idx="minor">
            <a:schemeClr val="tx1"/>
          </a:fontRef>
        </p:style>
      </p:cxnSp>
      <p:pic>
        <p:nvPicPr>
          <p:cNvPr id="2" name="Imagen 1"/>
          <p:cNvPicPr>
            <a:picLocks noChangeAspect="1"/>
          </p:cNvPicPr>
          <p:nvPr/>
        </p:nvPicPr>
        <p:blipFill rotWithShape="1">
          <a:blip r:embed="rId2"/>
          <a:srcRect b="14888"/>
          <a:stretch/>
        </p:blipFill>
        <p:spPr>
          <a:xfrm>
            <a:off x="-5432" y="116632"/>
            <a:ext cx="9144000" cy="3888432"/>
          </a:xfrm>
          <a:prstGeom prst="rect">
            <a:avLst/>
          </a:prstGeom>
        </p:spPr>
      </p:pic>
      <p:pic>
        <p:nvPicPr>
          <p:cNvPr id="3" name="Imagen 2"/>
          <p:cNvPicPr>
            <a:picLocks noChangeAspect="1"/>
          </p:cNvPicPr>
          <p:nvPr/>
        </p:nvPicPr>
        <p:blipFill>
          <a:blip r:embed="rId3"/>
          <a:stretch>
            <a:fillRect/>
          </a:stretch>
        </p:blipFill>
        <p:spPr>
          <a:xfrm>
            <a:off x="-5432" y="4748242"/>
            <a:ext cx="9144000" cy="961916"/>
          </a:xfrm>
          <a:prstGeom prst="rect">
            <a:avLst/>
          </a:prstGeom>
        </p:spPr>
      </p:pic>
      <p:pic>
        <p:nvPicPr>
          <p:cNvPr id="6" name="Imagen 5"/>
          <p:cNvPicPr>
            <a:picLocks noChangeAspect="1"/>
          </p:cNvPicPr>
          <p:nvPr/>
        </p:nvPicPr>
        <p:blipFill>
          <a:blip r:embed="rId4"/>
          <a:stretch>
            <a:fillRect/>
          </a:stretch>
        </p:blipFill>
        <p:spPr>
          <a:xfrm>
            <a:off x="0" y="4196718"/>
            <a:ext cx="9144000" cy="2544650"/>
          </a:xfrm>
          <a:prstGeom prst="rect">
            <a:avLst/>
          </a:prstGeom>
        </p:spPr>
      </p:pic>
      <p:sp>
        <p:nvSpPr>
          <p:cNvPr id="7" name="Metin kutusu 4"/>
          <p:cNvSpPr txBox="1"/>
          <p:nvPr/>
        </p:nvSpPr>
        <p:spPr>
          <a:xfrm>
            <a:off x="6876256" y="260648"/>
            <a:ext cx="732528" cy="369332"/>
          </a:xfrm>
          <a:prstGeom prst="rect">
            <a:avLst/>
          </a:prstGeom>
          <a:solidFill>
            <a:srgbClr val="FFFF00"/>
          </a:solidFill>
        </p:spPr>
        <p:txBody>
          <a:bodyPr wrap="squar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spTree>
    <p:extLst>
      <p:ext uri="{BB962C8B-B14F-4D97-AF65-F5344CB8AC3E}">
        <p14:creationId xmlns:p14="http://schemas.microsoft.com/office/powerpoint/2010/main" val="6054328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 xmlns:a16="http://schemas.microsoft.com/office/drawing/2014/main" id="{850B585F-51FB-49D8-B825-B32FADBE9F36}"/>
              </a:ext>
            </a:extLst>
          </p:cNvPr>
          <p:cNvSpPr>
            <a:spLocks noGrp="1"/>
          </p:cNvSpPr>
          <p:nvPr>
            <p:ph type="title"/>
          </p:nvPr>
        </p:nvSpPr>
        <p:spPr>
          <a:xfrm>
            <a:off x="1259632" y="260648"/>
            <a:ext cx="7539432" cy="899838"/>
          </a:xfrm>
        </p:spPr>
        <p:txBody>
          <a:bodyPr>
            <a:normAutofit fontScale="90000"/>
          </a:bodyPr>
          <a:lstStyle/>
          <a:p>
            <a:r>
              <a:rPr lang="tr-TR" b="1" dirty="0">
                <a:solidFill>
                  <a:srgbClr val="FFFF00"/>
                </a:solidFill>
              </a:rPr>
              <a:t>Cerrahi </a:t>
            </a:r>
            <a:r>
              <a:rPr lang="tr-TR" b="1" dirty="0" smtClean="0">
                <a:solidFill>
                  <a:srgbClr val="FFFF00"/>
                </a:solidFill>
              </a:rPr>
              <a:t>sonrası IVF </a:t>
            </a:r>
            <a:r>
              <a:rPr lang="tr-TR" dirty="0" smtClean="0">
                <a:solidFill>
                  <a:srgbClr val="FFFF00"/>
                </a:solidFill>
              </a:rPr>
              <a:t>Ne </a:t>
            </a:r>
            <a:r>
              <a:rPr lang="tr-TR" dirty="0">
                <a:solidFill>
                  <a:srgbClr val="FFFF00"/>
                </a:solidFill>
              </a:rPr>
              <a:t>zaman?</a:t>
            </a:r>
            <a:br>
              <a:rPr lang="tr-TR" dirty="0">
                <a:solidFill>
                  <a:srgbClr val="FFFF00"/>
                </a:solidFill>
              </a:rPr>
            </a:br>
            <a:endParaRPr lang="tr-TR" dirty="0">
              <a:solidFill>
                <a:srgbClr val="FFFF00"/>
              </a:solidFill>
            </a:endParaRPr>
          </a:p>
        </p:txBody>
      </p:sp>
      <p:sp>
        <p:nvSpPr>
          <p:cNvPr id="4" name="Content Placeholder 3">
            <a:extLst>
              <a:ext uri="{FF2B5EF4-FFF2-40B4-BE49-F238E27FC236}">
                <a16:creationId xmlns="" xmlns:a16="http://schemas.microsoft.com/office/drawing/2014/main" id="{0AB86317-C0F0-4E33-A0BE-7DBB43790508}"/>
              </a:ext>
            </a:extLst>
          </p:cNvPr>
          <p:cNvSpPr>
            <a:spLocks noGrp="1"/>
          </p:cNvSpPr>
          <p:nvPr>
            <p:ph idx="1"/>
          </p:nvPr>
        </p:nvSpPr>
        <p:spPr>
          <a:xfrm>
            <a:off x="274363" y="1205018"/>
            <a:ext cx="8509063" cy="5194920"/>
          </a:xfrm>
        </p:spPr>
        <p:txBody>
          <a:bodyPr>
            <a:normAutofit/>
          </a:bodyPr>
          <a:lstStyle/>
          <a:p>
            <a:pPr>
              <a:lnSpc>
                <a:spcPct val="150000"/>
              </a:lnSpc>
            </a:pPr>
            <a:r>
              <a:rPr lang="tr-TR" sz="2000" dirty="0">
                <a:solidFill>
                  <a:schemeClr val="tx1"/>
                </a:solidFill>
              </a:rPr>
              <a:t>Cerrahi yapılan hastalarda cerrahi sonrası optimal IVF zamanı araştırıldı.</a:t>
            </a:r>
          </a:p>
          <a:p>
            <a:pPr>
              <a:lnSpc>
                <a:spcPct val="150000"/>
              </a:lnSpc>
            </a:pPr>
            <a:r>
              <a:rPr lang="tr-TR" sz="2000" b="1" dirty="0"/>
              <a:t>En kötü: 0-3 ay arası</a:t>
            </a:r>
          </a:p>
          <a:p>
            <a:pPr>
              <a:lnSpc>
                <a:spcPct val="150000"/>
              </a:lnSpc>
            </a:pPr>
            <a:r>
              <a:rPr lang="tr-TR" sz="2000" b="1" dirty="0"/>
              <a:t>En iyi: 7-25 ay arası</a:t>
            </a:r>
          </a:p>
          <a:p>
            <a:pPr marL="0" indent="0">
              <a:lnSpc>
                <a:spcPct val="150000"/>
              </a:lnSpc>
              <a:buNone/>
            </a:pPr>
            <a:endParaRPr lang="tr-TR" sz="2000" b="1" dirty="0"/>
          </a:p>
          <a:p>
            <a:pPr>
              <a:lnSpc>
                <a:spcPct val="150000"/>
              </a:lnSpc>
            </a:pPr>
            <a:endParaRPr lang="tr-TR" sz="2000" b="1" dirty="0"/>
          </a:p>
          <a:p>
            <a:pPr>
              <a:lnSpc>
                <a:spcPct val="150000"/>
              </a:lnSpc>
            </a:pPr>
            <a:endParaRPr lang="tr-TR" sz="2000" dirty="0"/>
          </a:p>
          <a:p>
            <a:pPr>
              <a:lnSpc>
                <a:spcPct val="150000"/>
              </a:lnSpc>
            </a:pPr>
            <a:endParaRPr lang="tr-TR" sz="2000" dirty="0"/>
          </a:p>
        </p:txBody>
      </p:sp>
      <p:pic>
        <p:nvPicPr>
          <p:cNvPr id="6" name="Picture 5">
            <a:extLst>
              <a:ext uri="{FF2B5EF4-FFF2-40B4-BE49-F238E27FC236}">
                <a16:creationId xmlns="" xmlns:a16="http://schemas.microsoft.com/office/drawing/2014/main" id="{65CE7885-F876-4BC6-B173-853875D3B482}"/>
              </a:ext>
            </a:extLst>
          </p:cNvPr>
          <p:cNvPicPr>
            <a:picLocks noChangeAspect="1"/>
          </p:cNvPicPr>
          <p:nvPr/>
        </p:nvPicPr>
        <p:blipFill>
          <a:blip r:embed="rId2"/>
          <a:stretch>
            <a:fillRect/>
          </a:stretch>
        </p:blipFill>
        <p:spPr>
          <a:xfrm>
            <a:off x="190134" y="5140398"/>
            <a:ext cx="8763732" cy="1531228"/>
          </a:xfrm>
          <a:prstGeom prst="rect">
            <a:avLst/>
          </a:prstGeom>
        </p:spPr>
      </p:pic>
      <p:pic>
        <p:nvPicPr>
          <p:cNvPr id="7" name="Picture 6">
            <a:extLst>
              <a:ext uri="{FF2B5EF4-FFF2-40B4-BE49-F238E27FC236}">
                <a16:creationId xmlns="" xmlns:a16="http://schemas.microsoft.com/office/drawing/2014/main" id="{E4739F6C-81BE-4DEE-BCB7-4BA8C18EC252}"/>
              </a:ext>
            </a:extLst>
          </p:cNvPr>
          <p:cNvPicPr>
            <a:picLocks noChangeAspect="1"/>
          </p:cNvPicPr>
          <p:nvPr/>
        </p:nvPicPr>
        <p:blipFill>
          <a:blip r:embed="rId3"/>
          <a:stretch>
            <a:fillRect/>
          </a:stretch>
        </p:blipFill>
        <p:spPr>
          <a:xfrm>
            <a:off x="3635896" y="1979705"/>
            <a:ext cx="5077267" cy="2654247"/>
          </a:xfrm>
          <a:prstGeom prst="rect">
            <a:avLst/>
          </a:prstGeom>
        </p:spPr>
      </p:pic>
      <p:sp>
        <p:nvSpPr>
          <p:cNvPr id="8" name="Metin kutusu 4"/>
          <p:cNvSpPr txBox="1"/>
          <p:nvPr/>
        </p:nvSpPr>
        <p:spPr>
          <a:xfrm>
            <a:off x="8256239" y="476672"/>
            <a:ext cx="697627" cy="369332"/>
          </a:xfrm>
          <a:prstGeom prst="rect">
            <a:avLst/>
          </a:prstGeom>
          <a:solidFill>
            <a:srgbClr val="FFFF00"/>
          </a:solidFill>
        </p:spPr>
        <p:txBody>
          <a:bodyPr wrap="none" rtlCol="0">
            <a:spAutoFit/>
          </a:bodyPr>
          <a:lstStyle/>
          <a:p>
            <a:r>
              <a:rPr lang="en-GB" dirty="0" smtClean="0">
                <a:solidFill>
                  <a:srgbClr val="FF0000"/>
                </a:solidFill>
              </a:rPr>
              <a:t>20</a:t>
            </a:r>
            <a:r>
              <a:rPr lang="tr-TR" dirty="0" smtClean="0">
                <a:solidFill>
                  <a:srgbClr val="FF0000"/>
                </a:solidFill>
              </a:rPr>
              <a:t>18</a:t>
            </a:r>
            <a:endParaRPr lang="en-GB" dirty="0">
              <a:solidFill>
                <a:srgbClr val="FF0000"/>
              </a:solidFill>
            </a:endParaRPr>
          </a:p>
        </p:txBody>
      </p:sp>
    </p:spTree>
    <p:extLst>
      <p:ext uri="{BB962C8B-B14F-4D97-AF65-F5344CB8AC3E}">
        <p14:creationId xmlns:p14="http://schemas.microsoft.com/office/powerpoint/2010/main" val="194965243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539552" y="188640"/>
            <a:ext cx="8498681" cy="1627187"/>
          </a:xfrm>
        </p:spPr>
        <p:txBody>
          <a:bodyPr/>
          <a:lstStyle/>
          <a:p>
            <a:pPr algn="ctr" eaLnBrk="1" hangingPunct="1"/>
            <a:r>
              <a:rPr lang="en-US" altLang="en-US" sz="4400" b="1" dirty="0" smtClean="0">
                <a:solidFill>
                  <a:srgbClr val="FFFF00"/>
                </a:solidFill>
              </a:rPr>
              <a:t>Risks of ART in patients with </a:t>
            </a:r>
            <a:r>
              <a:rPr lang="en-US" altLang="en-US" sz="4400" b="1" dirty="0" err="1" smtClean="0">
                <a:solidFill>
                  <a:srgbClr val="FFFF00"/>
                </a:solidFill>
              </a:rPr>
              <a:t>Endometriomas</a:t>
            </a:r>
            <a:endParaRPr lang="en-US" altLang="en-US" sz="4400" b="1" dirty="0" smtClean="0">
              <a:solidFill>
                <a:srgbClr val="FFFF00"/>
              </a:solidFill>
            </a:endParaRPr>
          </a:p>
        </p:txBody>
      </p:sp>
      <p:sp>
        <p:nvSpPr>
          <p:cNvPr id="21507" name="Content Placeholder 2"/>
          <p:cNvSpPr>
            <a:spLocks noGrp="1"/>
          </p:cNvSpPr>
          <p:nvPr>
            <p:ph idx="1"/>
          </p:nvPr>
        </p:nvSpPr>
        <p:spPr>
          <a:xfrm>
            <a:off x="1403648" y="2276872"/>
            <a:ext cx="7560469" cy="4103687"/>
          </a:xfrm>
        </p:spPr>
        <p:txBody>
          <a:bodyPr/>
          <a:lstStyle/>
          <a:p>
            <a:pPr marL="742950" indent="-742950" eaLnBrk="1" hangingPunct="1">
              <a:buFont typeface="Century Gothic" pitchFamily="34" charset="0"/>
              <a:buAutoNum type="arabicPeriod"/>
            </a:pPr>
            <a:r>
              <a:rPr lang="en-US" altLang="en-US" sz="3600" b="1" dirty="0" smtClean="0"/>
              <a:t> Risk of infectious complications and </a:t>
            </a:r>
            <a:r>
              <a:rPr lang="en-US" altLang="en-US" sz="3600" b="1" dirty="0" err="1" smtClean="0"/>
              <a:t>tubo</a:t>
            </a:r>
            <a:r>
              <a:rPr lang="en-US" altLang="en-US" sz="3600" b="1" dirty="0" smtClean="0"/>
              <a:t>- ovarian abscess.</a:t>
            </a:r>
          </a:p>
          <a:p>
            <a:pPr marL="742950" indent="-742950" eaLnBrk="1" hangingPunct="1">
              <a:buFont typeface="Century Gothic" pitchFamily="34" charset="0"/>
              <a:buAutoNum type="arabicPeriod"/>
            </a:pPr>
            <a:endParaRPr lang="en-US" altLang="en-US" sz="3600" dirty="0" smtClean="0"/>
          </a:p>
          <a:p>
            <a:pPr marL="742950" indent="-742950" eaLnBrk="1" hangingPunct="1">
              <a:buFont typeface="Century Gothic" pitchFamily="34" charset="0"/>
              <a:buAutoNum type="arabicPeriod"/>
            </a:pPr>
            <a:r>
              <a:rPr lang="en-US" altLang="en-US" sz="3600" b="1" dirty="0" smtClean="0"/>
              <a:t> Risk of progression  of the disease or change in size of </a:t>
            </a:r>
            <a:r>
              <a:rPr lang="en-US" altLang="en-US" sz="3600" b="1" dirty="0" err="1" smtClean="0"/>
              <a:t>endometriomas</a:t>
            </a:r>
            <a:r>
              <a:rPr lang="en-US" altLang="en-US" sz="3600" b="1" dirty="0" smtClean="0"/>
              <a:t>.</a:t>
            </a:r>
          </a:p>
        </p:txBody>
      </p:sp>
    </p:spTree>
    <p:extLst>
      <p:ext uri="{BB962C8B-B14F-4D97-AF65-F5344CB8AC3E}">
        <p14:creationId xmlns:p14="http://schemas.microsoft.com/office/powerpoint/2010/main" val="383964934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1944291" y="623888"/>
            <a:ext cx="6684169" cy="1281112"/>
          </a:xfrm>
        </p:spPr>
        <p:txBody>
          <a:bodyPr/>
          <a:lstStyle/>
          <a:p>
            <a:pPr eaLnBrk="1" hangingPunct="1"/>
            <a:endParaRPr lang="en-US" altLang="en-US" smtClean="0"/>
          </a:p>
        </p:txBody>
      </p:sp>
      <p:pic>
        <p:nvPicPr>
          <p:cNvPr id="23555"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l="24059" t="20744" r="25314" b="42953"/>
          <a:stretch>
            <a:fillRect/>
          </a:stretch>
        </p:blipFill>
        <p:spPr>
          <a:xfrm>
            <a:off x="1363266" y="719139"/>
            <a:ext cx="7265194" cy="4821237"/>
          </a:xfrm>
        </p:spPr>
      </p:pic>
      <p:sp>
        <p:nvSpPr>
          <p:cNvPr id="5" name="Metin kutusu 4"/>
          <p:cNvSpPr txBox="1"/>
          <p:nvPr/>
        </p:nvSpPr>
        <p:spPr>
          <a:xfrm>
            <a:off x="7853905" y="1556792"/>
            <a:ext cx="697627" cy="369332"/>
          </a:xfrm>
          <a:prstGeom prst="rect">
            <a:avLst/>
          </a:prstGeom>
          <a:solidFill>
            <a:srgbClr val="FFFF00"/>
          </a:solidFill>
        </p:spPr>
        <p:txBody>
          <a:bodyPr wrap="none" rtlCol="0">
            <a:spAutoFit/>
          </a:bodyPr>
          <a:lstStyle/>
          <a:p>
            <a:r>
              <a:rPr lang="en-GB" dirty="0" smtClean="0">
                <a:solidFill>
                  <a:srgbClr val="FF0000"/>
                </a:solidFill>
              </a:rPr>
              <a:t>20</a:t>
            </a:r>
            <a:r>
              <a:rPr lang="tr-TR" dirty="0" smtClean="0">
                <a:solidFill>
                  <a:srgbClr val="FF0000"/>
                </a:solidFill>
              </a:rPr>
              <a:t>16</a:t>
            </a:r>
            <a:endParaRPr lang="en-GB" dirty="0">
              <a:solidFill>
                <a:srgbClr val="FF0000"/>
              </a:solidFill>
            </a:endParaRPr>
          </a:p>
        </p:txBody>
      </p:sp>
    </p:spTree>
    <p:extLst>
      <p:ext uri="{BB962C8B-B14F-4D97-AF65-F5344CB8AC3E}">
        <p14:creationId xmlns:p14="http://schemas.microsoft.com/office/powerpoint/2010/main" val="9900481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FFFF00"/>
                </a:solidFill>
              </a:rPr>
              <a:t>What is known about the association between endometriosis</a:t>
            </a:r>
            <a:r>
              <a:rPr lang="tr-TR" dirty="0">
                <a:solidFill>
                  <a:srgbClr val="FFFF00"/>
                </a:solidFill>
              </a:rPr>
              <a:t> and fertility ?</a:t>
            </a:r>
            <a:br>
              <a:rPr lang="tr-TR" dirty="0">
                <a:solidFill>
                  <a:srgbClr val="FFFF00"/>
                </a:solidFill>
              </a:rPr>
            </a:br>
            <a:endParaRPr lang="tr-TR" dirty="0">
              <a:solidFill>
                <a:srgbClr val="FFFF00"/>
              </a:solidFill>
            </a:endParaRPr>
          </a:p>
        </p:txBody>
      </p:sp>
      <p:sp>
        <p:nvSpPr>
          <p:cNvPr id="3" name="Content Placeholder 2"/>
          <p:cNvSpPr>
            <a:spLocks noGrp="1"/>
          </p:cNvSpPr>
          <p:nvPr>
            <p:ph idx="1"/>
          </p:nvPr>
        </p:nvSpPr>
        <p:spPr/>
        <p:txBody>
          <a:bodyPr>
            <a:normAutofit/>
          </a:bodyPr>
          <a:lstStyle/>
          <a:p>
            <a:r>
              <a:rPr lang="en-US" sz="2400" dirty="0" smtClean="0"/>
              <a:t>30–40</a:t>
            </a:r>
            <a:r>
              <a:rPr lang="en-US" sz="2400" dirty="0"/>
              <a:t>% of women with endometriosis experience infertility </a:t>
            </a:r>
            <a:endParaRPr lang="tr-TR" sz="2400" dirty="0" smtClean="0"/>
          </a:p>
          <a:p>
            <a:pPr marL="0" indent="0">
              <a:buNone/>
            </a:pPr>
            <a:endParaRPr lang="tr-TR" sz="2400" dirty="0"/>
          </a:p>
        </p:txBody>
      </p:sp>
      <p:graphicFrame>
        <p:nvGraphicFramePr>
          <p:cNvPr id="4" name="Content Placeholder 3"/>
          <p:cNvGraphicFramePr>
            <a:graphicFrameLocks/>
          </p:cNvGraphicFramePr>
          <p:nvPr>
            <p:extLst>
              <p:ext uri="{D42A27DB-BD31-4B8C-83A1-F6EECF244321}">
                <p14:modId xmlns:p14="http://schemas.microsoft.com/office/powerpoint/2010/main" val="1201478003"/>
              </p:ext>
            </p:extLst>
          </p:nvPr>
        </p:nvGraphicFramePr>
        <p:xfrm>
          <a:off x="899592" y="2780928"/>
          <a:ext cx="7772400" cy="2921170"/>
        </p:xfrm>
        <a:graphic>
          <a:graphicData uri="http://schemas.openxmlformats.org/drawingml/2006/table">
            <a:tbl>
              <a:tblPr firstRow="1" bandRow="1">
                <a:tableStyleId>{5C22544A-7EE6-4342-B048-85BDC9FD1C3A}</a:tableStyleId>
              </a:tblPr>
              <a:tblGrid>
                <a:gridCol w="3888432"/>
                <a:gridCol w="3883968"/>
              </a:tblGrid>
              <a:tr h="701081">
                <a:tc>
                  <a:txBody>
                    <a:bodyPr/>
                    <a:lstStyle/>
                    <a:p>
                      <a:endParaRPr lang="en-US" dirty="0"/>
                    </a:p>
                  </a:txBody>
                  <a:tcPr/>
                </a:tc>
                <a:tc>
                  <a:txBody>
                    <a:bodyPr/>
                    <a:lstStyle/>
                    <a:p>
                      <a:pPr algn="ctr"/>
                      <a:r>
                        <a:rPr lang="en-US" dirty="0" smtClean="0"/>
                        <a:t>MONTHLY</a:t>
                      </a:r>
                      <a:r>
                        <a:rPr lang="en-US" baseline="0" dirty="0" smtClean="0"/>
                        <a:t> FECUNDITY RATES</a:t>
                      </a:r>
                      <a:endParaRPr lang="en-US" dirty="0"/>
                    </a:p>
                  </a:txBody>
                  <a:tcPr/>
                </a:tc>
              </a:tr>
              <a:tr h="1226891">
                <a:tc>
                  <a:txBody>
                    <a:bodyPr/>
                    <a:lstStyle/>
                    <a:p>
                      <a:r>
                        <a:rPr lang="en-US" b="1" dirty="0" smtClean="0"/>
                        <a:t>First</a:t>
                      </a:r>
                      <a:r>
                        <a:rPr lang="en-US" b="1" baseline="0" dirty="0" smtClean="0"/>
                        <a:t> three months of attempting conception</a:t>
                      </a:r>
                      <a:endParaRPr lang="en-US" b="1" dirty="0"/>
                    </a:p>
                  </a:txBody>
                  <a:tcPr/>
                </a:tc>
                <a:tc>
                  <a:txBody>
                    <a:bodyPr/>
                    <a:lstStyle/>
                    <a:p>
                      <a:pPr algn="ctr"/>
                      <a:r>
                        <a:rPr lang="en-US" sz="2800" b="1" dirty="0" smtClean="0"/>
                        <a:t>30%</a:t>
                      </a:r>
                      <a:endParaRPr lang="en-US" sz="2800" b="1" dirty="0"/>
                    </a:p>
                  </a:txBody>
                  <a:tcPr/>
                </a:tc>
              </a:tr>
              <a:tr h="993198">
                <a:tc>
                  <a:txBody>
                    <a:bodyPr/>
                    <a:lstStyle/>
                    <a:p>
                      <a:r>
                        <a:rPr lang="en-US" b="1" dirty="0" smtClean="0"/>
                        <a:t>Women with endometriosis</a:t>
                      </a:r>
                      <a:endParaRPr lang="en-US" b="1" dirty="0"/>
                    </a:p>
                  </a:txBody>
                  <a:tcPr/>
                </a:tc>
                <a:tc>
                  <a:txBody>
                    <a:bodyPr/>
                    <a:lstStyle/>
                    <a:p>
                      <a:pPr algn="ctr"/>
                      <a:r>
                        <a:rPr lang="en-US" sz="2800" b="1" dirty="0" smtClean="0"/>
                        <a:t>2-10%</a:t>
                      </a:r>
                      <a:endParaRPr lang="en-US" sz="2800" b="1" dirty="0"/>
                    </a:p>
                  </a:txBody>
                  <a:tcPr/>
                </a:tc>
              </a:tr>
            </a:tbl>
          </a:graphicData>
        </a:graphic>
      </p:graphicFrame>
    </p:spTree>
    <p:extLst>
      <p:ext uri="{BB962C8B-B14F-4D97-AF65-F5344CB8AC3E}">
        <p14:creationId xmlns:p14="http://schemas.microsoft.com/office/powerpoint/2010/main" val="252358392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9919"/>
            <a:ext cx="9324528" cy="211293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5363"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07504" y="2132857"/>
            <a:ext cx="9036496" cy="4725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etin kutusu 4"/>
          <p:cNvSpPr txBox="1"/>
          <p:nvPr/>
        </p:nvSpPr>
        <p:spPr>
          <a:xfrm>
            <a:off x="7853905" y="1556792"/>
            <a:ext cx="697627" cy="369332"/>
          </a:xfrm>
          <a:prstGeom prst="rect">
            <a:avLst/>
          </a:prstGeom>
          <a:solidFill>
            <a:srgbClr val="FFFF00"/>
          </a:solidFill>
        </p:spPr>
        <p:txBody>
          <a:bodyPr wrap="none" rtlCol="0">
            <a:spAutoFit/>
          </a:bodyPr>
          <a:lstStyle/>
          <a:p>
            <a:r>
              <a:rPr lang="en-GB" dirty="0" smtClean="0">
                <a:solidFill>
                  <a:srgbClr val="FF0000"/>
                </a:solidFill>
              </a:rPr>
              <a:t>20</a:t>
            </a:r>
            <a:r>
              <a:rPr lang="tr-TR" dirty="0" smtClean="0">
                <a:solidFill>
                  <a:srgbClr val="FF0000"/>
                </a:solidFill>
              </a:rPr>
              <a:t>18</a:t>
            </a:r>
            <a:endParaRPr lang="en-GB" dirty="0">
              <a:solidFill>
                <a:srgbClr val="FF0000"/>
              </a:solidFill>
            </a:endParaRPr>
          </a:p>
        </p:txBody>
      </p:sp>
      <p:cxnSp>
        <p:nvCxnSpPr>
          <p:cNvPr id="4" name="Straight Arrow Connector 3"/>
          <p:cNvCxnSpPr/>
          <p:nvPr/>
        </p:nvCxnSpPr>
        <p:spPr>
          <a:xfrm>
            <a:off x="467544" y="6381328"/>
            <a:ext cx="6408712"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2843808" y="5949280"/>
            <a:ext cx="5923748"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276776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296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88640"/>
            <a:ext cx="8686800" cy="65527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0" y="6021288"/>
            <a:ext cx="8604448" cy="720080"/>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Metin kutusu 4"/>
          <p:cNvSpPr txBox="1"/>
          <p:nvPr/>
        </p:nvSpPr>
        <p:spPr>
          <a:xfrm>
            <a:off x="7722304" y="1132330"/>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spTree>
    <p:extLst>
      <p:ext uri="{BB962C8B-B14F-4D97-AF65-F5344CB8AC3E}">
        <p14:creationId xmlns:p14="http://schemas.microsoft.com/office/powerpoint/2010/main" val="350211745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424403" y="1844824"/>
            <a:ext cx="8229600" cy="4525963"/>
          </a:xfrm>
        </p:spPr>
        <p:txBody>
          <a:bodyPr/>
          <a:lstStyle/>
          <a:p>
            <a:r>
              <a:rPr lang="en-US" dirty="0"/>
              <a:t>Twenty-three out of 28 </a:t>
            </a:r>
            <a:r>
              <a:rPr lang="en-US" dirty="0" err="1"/>
              <a:t>endometriomas</a:t>
            </a:r>
            <a:r>
              <a:rPr lang="en-US" dirty="0"/>
              <a:t> (82%) grew to some extent </a:t>
            </a:r>
            <a:r>
              <a:rPr lang="en-US" dirty="0" smtClean="0"/>
              <a:t>during</a:t>
            </a:r>
            <a:r>
              <a:rPr lang="tr-TR" dirty="0" smtClean="0"/>
              <a:t> ovarian </a:t>
            </a:r>
            <a:r>
              <a:rPr lang="tr-TR" dirty="0"/>
              <a:t>stimulation</a:t>
            </a:r>
            <a:r>
              <a:rPr lang="tr-TR" dirty="0" smtClean="0"/>
              <a:t>.</a:t>
            </a:r>
          </a:p>
          <a:p>
            <a:r>
              <a:rPr lang="en-US" dirty="0" err="1"/>
              <a:t>Endometrioma</a:t>
            </a:r>
            <a:r>
              <a:rPr lang="en-US" dirty="0"/>
              <a:t> growth was positively correlated with </a:t>
            </a:r>
            <a:r>
              <a:rPr lang="en-US" dirty="0" err="1"/>
              <a:t>prestimulation</a:t>
            </a:r>
            <a:r>
              <a:rPr lang="en-US" dirty="0"/>
              <a:t> cyst volume</a:t>
            </a:r>
            <a:endParaRPr lang="tr-TR" dirty="0" smtClean="0"/>
          </a:p>
          <a:p>
            <a:r>
              <a:rPr lang="en-US" dirty="0" smtClean="0"/>
              <a:t>Although </a:t>
            </a:r>
            <a:r>
              <a:rPr lang="en-US" dirty="0"/>
              <a:t>the 3-ml average growth was statistically significant, it could be regarded as </a:t>
            </a:r>
            <a:r>
              <a:rPr lang="en-US" b="1" dirty="0">
                <a:solidFill>
                  <a:srgbClr val="FFC000"/>
                </a:solidFill>
              </a:rPr>
              <a:t>clinically insignificant</a:t>
            </a:r>
            <a:r>
              <a:rPr lang="en-US" dirty="0"/>
              <a:t>.</a:t>
            </a:r>
            <a:endParaRPr lang="tr-TR"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036496" cy="17008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etin kutusu 4"/>
          <p:cNvSpPr txBox="1"/>
          <p:nvPr/>
        </p:nvSpPr>
        <p:spPr>
          <a:xfrm>
            <a:off x="7956376" y="1052736"/>
            <a:ext cx="697627" cy="369332"/>
          </a:xfrm>
          <a:prstGeom prst="rect">
            <a:avLst/>
          </a:prstGeom>
          <a:solidFill>
            <a:srgbClr val="FFFF00"/>
          </a:solidFill>
        </p:spPr>
        <p:txBody>
          <a:bodyPr wrap="none" rtlCol="0">
            <a:spAutoFit/>
          </a:bodyPr>
          <a:lstStyle/>
          <a:p>
            <a:r>
              <a:rPr lang="en-GB" dirty="0" smtClean="0">
                <a:solidFill>
                  <a:srgbClr val="FF0000"/>
                </a:solidFill>
              </a:rPr>
              <a:t>20</a:t>
            </a:r>
            <a:r>
              <a:rPr lang="tr-TR" dirty="0" smtClean="0">
                <a:solidFill>
                  <a:srgbClr val="FF0000"/>
                </a:solidFill>
              </a:rPr>
              <a:t>17</a:t>
            </a:r>
            <a:endParaRPr lang="en-GB" dirty="0">
              <a:solidFill>
                <a:srgbClr val="FF0000"/>
              </a:solidFill>
            </a:endParaRPr>
          </a:p>
        </p:txBody>
      </p:sp>
    </p:spTree>
    <p:extLst>
      <p:ext uri="{BB962C8B-B14F-4D97-AF65-F5344CB8AC3E}">
        <p14:creationId xmlns:p14="http://schemas.microsoft.com/office/powerpoint/2010/main" val="138295662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76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
            <a:ext cx="7639050" cy="15567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4"/>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7200" y="1556794"/>
            <a:ext cx="8229600" cy="37444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92857" y="5445224"/>
            <a:ext cx="8676456" cy="1200329"/>
          </a:xfrm>
          <a:prstGeom prst="rect">
            <a:avLst/>
          </a:prstGeom>
          <a:solidFill>
            <a:srgbClr val="FF0000"/>
          </a:solidFill>
        </p:spPr>
        <p:txBody>
          <a:bodyPr wrap="square" rtlCol="0">
            <a:spAutoFit/>
          </a:bodyPr>
          <a:lstStyle/>
          <a:p>
            <a:r>
              <a:rPr lang="en-US" dirty="0"/>
              <a:t>After multiple linear regression, no worsening of </a:t>
            </a:r>
            <a:r>
              <a:rPr lang="en-US" dirty="0" smtClean="0"/>
              <a:t>pain</a:t>
            </a:r>
            <a:r>
              <a:rPr lang="tr-TR" dirty="0" smtClean="0"/>
              <a:t> </a:t>
            </a:r>
            <a:r>
              <a:rPr lang="en-US" dirty="0" smtClean="0"/>
              <a:t>was </a:t>
            </a:r>
            <a:r>
              <a:rPr lang="en-US" dirty="0"/>
              <a:t>observed in the endometriosis group as compared with disease-free group. </a:t>
            </a:r>
            <a:endParaRPr lang="tr-TR" dirty="0" smtClean="0"/>
          </a:p>
          <a:p>
            <a:r>
              <a:rPr lang="en-US" dirty="0" smtClean="0"/>
              <a:t>In </a:t>
            </a:r>
            <a:r>
              <a:rPr lang="en-US" dirty="0"/>
              <a:t>addition subgroup analysis according </a:t>
            </a:r>
            <a:r>
              <a:rPr lang="en-US" dirty="0" smtClean="0"/>
              <a:t>to</a:t>
            </a:r>
            <a:r>
              <a:rPr lang="tr-TR" dirty="0" smtClean="0"/>
              <a:t>  </a:t>
            </a:r>
            <a:r>
              <a:rPr lang="en-US" dirty="0" smtClean="0"/>
              <a:t>endometriosis </a:t>
            </a:r>
            <a:r>
              <a:rPr lang="en-US" dirty="0"/>
              <a:t>phenotype failed to show any increase of pain. </a:t>
            </a:r>
            <a:endParaRPr lang="tr-TR" dirty="0"/>
          </a:p>
        </p:txBody>
      </p:sp>
      <p:sp>
        <p:nvSpPr>
          <p:cNvPr id="10" name="Metin kutusu 4"/>
          <p:cNvSpPr txBox="1"/>
          <p:nvPr/>
        </p:nvSpPr>
        <p:spPr>
          <a:xfrm>
            <a:off x="8048676" y="1316996"/>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spTree>
    <p:extLst>
      <p:ext uri="{BB962C8B-B14F-4D97-AF65-F5344CB8AC3E}">
        <p14:creationId xmlns:p14="http://schemas.microsoft.com/office/powerpoint/2010/main" val="135990465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457200" y="2060848"/>
            <a:ext cx="8229600" cy="4525963"/>
          </a:xfrm>
        </p:spPr>
        <p:txBody>
          <a:bodyPr/>
          <a:lstStyle/>
          <a:p>
            <a:r>
              <a:rPr lang="en-US" sz="2400" b="1" dirty="0"/>
              <a:t>Results</a:t>
            </a:r>
            <a:r>
              <a:rPr lang="en-US" sz="2400" dirty="0"/>
              <a:t>: In total 52 women with endometriosis undergoing ART, 50 not </a:t>
            </a:r>
            <a:r>
              <a:rPr lang="en-US" sz="2400" dirty="0" smtClean="0"/>
              <a:t>undergoing</a:t>
            </a:r>
            <a:r>
              <a:rPr lang="tr-TR" sz="2400" dirty="0" smtClean="0"/>
              <a:t> </a:t>
            </a:r>
            <a:r>
              <a:rPr lang="en-US" sz="2400" dirty="0" smtClean="0"/>
              <a:t>ART</a:t>
            </a:r>
            <a:r>
              <a:rPr lang="en-US" sz="2400" dirty="0"/>
              <a:t>, and 52 without endometriosis undergoing ART completed two </a:t>
            </a:r>
            <a:r>
              <a:rPr lang="en-US" sz="2400" dirty="0" smtClean="0"/>
              <a:t>questionnaires</a:t>
            </a:r>
            <a:r>
              <a:rPr lang="tr-TR" sz="2400" dirty="0" smtClean="0"/>
              <a:t> </a:t>
            </a:r>
            <a:r>
              <a:rPr lang="en-US" sz="2400" dirty="0" smtClean="0"/>
              <a:t>each</a:t>
            </a:r>
            <a:r>
              <a:rPr lang="en-US" sz="2400" dirty="0"/>
              <a:t>. </a:t>
            </a:r>
            <a:endParaRPr lang="tr-TR" sz="2400" dirty="0" smtClean="0"/>
          </a:p>
          <a:p>
            <a:r>
              <a:rPr lang="en-US" sz="2400" dirty="0" smtClean="0"/>
              <a:t>Both </a:t>
            </a:r>
            <a:r>
              <a:rPr lang="en-US" sz="2400" dirty="0"/>
              <a:t>groups with endometriosis experienced a small increase in their quality </a:t>
            </a:r>
            <a:r>
              <a:rPr lang="en-US" sz="2400" dirty="0" smtClean="0"/>
              <a:t>of</a:t>
            </a:r>
            <a:r>
              <a:rPr lang="tr-TR" sz="2400" dirty="0" smtClean="0"/>
              <a:t> </a:t>
            </a:r>
            <a:r>
              <a:rPr lang="en-US" sz="2400" dirty="0" smtClean="0"/>
              <a:t>life</a:t>
            </a:r>
            <a:r>
              <a:rPr lang="en-US" sz="2400" dirty="0"/>
              <a:t>, while women without endometriosis experienced a decrease. </a:t>
            </a:r>
            <a:endParaRPr lang="tr-TR" sz="2400" dirty="0" smtClean="0"/>
          </a:p>
          <a:p>
            <a:r>
              <a:rPr lang="en-US" sz="2400" dirty="0" smtClean="0"/>
              <a:t>Pelvic </a:t>
            </a:r>
            <a:r>
              <a:rPr lang="en-US" sz="2400" dirty="0"/>
              <a:t>pain </a:t>
            </a:r>
            <a:r>
              <a:rPr lang="en-US" sz="2400" dirty="0" smtClean="0"/>
              <a:t>worsened</a:t>
            </a:r>
            <a:r>
              <a:rPr lang="tr-TR" sz="2400" dirty="0" smtClean="0"/>
              <a:t> </a:t>
            </a:r>
            <a:r>
              <a:rPr lang="en-US" sz="2400" dirty="0" smtClean="0"/>
              <a:t>among </a:t>
            </a:r>
            <a:r>
              <a:rPr lang="en-US" sz="2400" dirty="0"/>
              <a:t>women undergoing ART, but no greater worsening was detected </a:t>
            </a:r>
            <a:r>
              <a:rPr lang="en-US" sz="2400" dirty="0" smtClean="0"/>
              <a:t>among</a:t>
            </a:r>
            <a:r>
              <a:rPr lang="tr-TR" sz="2400" dirty="0" smtClean="0"/>
              <a:t> </a:t>
            </a:r>
            <a:r>
              <a:rPr lang="en-US" sz="2400" dirty="0" smtClean="0"/>
              <a:t>women </a:t>
            </a:r>
            <a:r>
              <a:rPr lang="en-US" sz="2400" dirty="0"/>
              <a:t>with endometriosis compared with women without.</a:t>
            </a:r>
          </a:p>
          <a:p>
            <a:r>
              <a:rPr lang="en-US" sz="2400" b="1" dirty="0"/>
              <a:t>Conclusions</a:t>
            </a:r>
            <a:r>
              <a:rPr lang="en-US" sz="2400" dirty="0"/>
              <a:t>: This study showed </a:t>
            </a:r>
            <a:r>
              <a:rPr lang="en-US" sz="2400" b="1" dirty="0">
                <a:solidFill>
                  <a:srgbClr val="FFC000"/>
                </a:solidFill>
              </a:rPr>
              <a:t>no worsening in quality of life </a:t>
            </a:r>
            <a:r>
              <a:rPr lang="en-US" sz="2400" dirty="0"/>
              <a:t>and a slight </a:t>
            </a:r>
            <a:r>
              <a:rPr lang="en-US" sz="2400" dirty="0" smtClean="0"/>
              <a:t>worsening</a:t>
            </a:r>
            <a:r>
              <a:rPr lang="tr-TR" sz="2400" dirty="0" smtClean="0"/>
              <a:t> </a:t>
            </a:r>
            <a:r>
              <a:rPr lang="en-US" sz="2400" dirty="0" smtClean="0"/>
              <a:t>in </a:t>
            </a:r>
            <a:r>
              <a:rPr lang="en-US" sz="2400" dirty="0"/>
              <a:t>pelvic pain during ART regardless of endometriosis status.</a:t>
            </a:r>
            <a:endParaRPr lang="tr-TR" sz="2400" dirty="0"/>
          </a:p>
          <a:p>
            <a:endParaRPr lang="tr-TR" sz="2400"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57649"/>
            <a:ext cx="8640960" cy="18304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8145564" y="974887"/>
            <a:ext cx="697627" cy="369332"/>
          </a:xfrm>
          <a:prstGeom prst="rect">
            <a:avLst/>
          </a:prstGeom>
          <a:solidFill>
            <a:srgbClr val="FFFF00"/>
          </a:solidFill>
        </p:spPr>
        <p:txBody>
          <a:bodyPr wrap="none" rtlCol="0">
            <a:spAutoFit/>
          </a:bodyPr>
          <a:lstStyle/>
          <a:p>
            <a:r>
              <a:rPr lang="tr-TR" dirty="0" smtClean="0">
                <a:solidFill>
                  <a:srgbClr val="FF0000"/>
                </a:solidFill>
              </a:rPr>
              <a:t>2018</a:t>
            </a:r>
            <a:endParaRPr lang="tr-TR" dirty="0">
              <a:solidFill>
                <a:srgbClr val="FF0000"/>
              </a:solidFill>
            </a:endParaRPr>
          </a:p>
        </p:txBody>
      </p:sp>
    </p:spTree>
    <p:extLst>
      <p:ext uri="{BB962C8B-B14F-4D97-AF65-F5344CB8AC3E}">
        <p14:creationId xmlns:p14="http://schemas.microsoft.com/office/powerpoint/2010/main" val="224002696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BE"/>
          </a:p>
        </p:txBody>
      </p:sp>
      <p:sp>
        <p:nvSpPr>
          <p:cNvPr id="3" name="Tijdelijke aanduiding voor inhoud 2"/>
          <p:cNvSpPr>
            <a:spLocks noGrp="1"/>
          </p:cNvSpPr>
          <p:nvPr>
            <p:ph idx="1"/>
          </p:nvPr>
        </p:nvSpPr>
        <p:spPr/>
        <p:txBody>
          <a:bodyPr>
            <a:normAutofit fontScale="92500"/>
          </a:bodyPr>
          <a:lstStyle/>
          <a:p>
            <a:r>
              <a:rPr lang="nl-BE" sz="4000" dirty="0" err="1" smtClean="0">
                <a:solidFill>
                  <a:srgbClr val="FFFF00"/>
                </a:solidFill>
              </a:rPr>
              <a:t>If</a:t>
            </a:r>
            <a:r>
              <a:rPr lang="nl-BE" sz="4000" dirty="0" smtClean="0">
                <a:solidFill>
                  <a:srgbClr val="FFFF00"/>
                </a:solidFill>
              </a:rPr>
              <a:t> no </a:t>
            </a:r>
            <a:r>
              <a:rPr lang="nl-BE" sz="4000" dirty="0" err="1" smtClean="0">
                <a:solidFill>
                  <a:srgbClr val="FFFF00"/>
                </a:solidFill>
              </a:rPr>
              <a:t>surgery</a:t>
            </a:r>
            <a:endParaRPr lang="nl-BE" sz="4000" dirty="0" smtClean="0">
              <a:solidFill>
                <a:srgbClr val="FFFF00"/>
              </a:solidFill>
            </a:endParaRPr>
          </a:p>
          <a:p>
            <a:pPr lvl="1"/>
            <a:r>
              <a:rPr lang="nl-BE" dirty="0" smtClean="0"/>
              <a:t>AVOID </a:t>
            </a:r>
            <a:r>
              <a:rPr lang="nl-BE" dirty="0" err="1" smtClean="0"/>
              <a:t>puncturing</a:t>
            </a:r>
            <a:r>
              <a:rPr lang="nl-BE" dirty="0" smtClean="0"/>
              <a:t> </a:t>
            </a:r>
            <a:r>
              <a:rPr lang="nl-BE" dirty="0" err="1" smtClean="0"/>
              <a:t>the</a:t>
            </a:r>
            <a:r>
              <a:rPr lang="nl-BE" dirty="0" smtClean="0"/>
              <a:t> </a:t>
            </a:r>
            <a:r>
              <a:rPr lang="nl-BE" dirty="0" err="1" smtClean="0"/>
              <a:t>cyst</a:t>
            </a:r>
            <a:r>
              <a:rPr lang="nl-BE" dirty="0" smtClean="0"/>
              <a:t> </a:t>
            </a:r>
            <a:r>
              <a:rPr lang="nl-BE" dirty="0" err="1" smtClean="0"/>
              <a:t>during</a:t>
            </a:r>
            <a:r>
              <a:rPr lang="nl-BE" dirty="0" smtClean="0"/>
              <a:t> </a:t>
            </a:r>
            <a:r>
              <a:rPr lang="nl-BE" dirty="0" err="1" smtClean="0"/>
              <a:t>egg</a:t>
            </a:r>
            <a:r>
              <a:rPr lang="nl-BE" dirty="0" smtClean="0"/>
              <a:t> </a:t>
            </a:r>
            <a:r>
              <a:rPr lang="nl-BE" dirty="0" err="1" smtClean="0"/>
              <a:t>aspiration</a:t>
            </a:r>
            <a:endParaRPr lang="nl-BE" dirty="0" smtClean="0"/>
          </a:p>
          <a:p>
            <a:pPr lvl="2"/>
            <a:r>
              <a:rPr lang="nl-BE" dirty="0" err="1" smtClean="0"/>
              <a:t>If</a:t>
            </a:r>
            <a:r>
              <a:rPr lang="nl-BE" dirty="0" smtClean="0"/>
              <a:t> </a:t>
            </a:r>
            <a:r>
              <a:rPr lang="nl-BE" dirty="0" err="1" smtClean="0"/>
              <a:t>you</a:t>
            </a:r>
            <a:r>
              <a:rPr lang="nl-BE" dirty="0" smtClean="0"/>
              <a:t> do: switch </a:t>
            </a:r>
            <a:r>
              <a:rPr lang="nl-BE" dirty="0" err="1" smtClean="0"/>
              <a:t>to</a:t>
            </a:r>
            <a:r>
              <a:rPr lang="nl-BE" dirty="0" smtClean="0"/>
              <a:t> clean </a:t>
            </a:r>
            <a:r>
              <a:rPr lang="nl-BE" dirty="0" err="1" smtClean="0"/>
              <a:t>needle</a:t>
            </a:r>
            <a:r>
              <a:rPr lang="nl-BE" dirty="0" smtClean="0"/>
              <a:t>, </a:t>
            </a:r>
            <a:r>
              <a:rPr lang="nl-BE" dirty="0" err="1" smtClean="0"/>
              <a:t>consider</a:t>
            </a:r>
            <a:r>
              <a:rPr lang="nl-BE" dirty="0" smtClean="0"/>
              <a:t> </a:t>
            </a:r>
            <a:r>
              <a:rPr lang="nl-BE" dirty="0" err="1" smtClean="0"/>
              <a:t>longer</a:t>
            </a:r>
            <a:r>
              <a:rPr lang="nl-BE" dirty="0" smtClean="0"/>
              <a:t> AB</a:t>
            </a:r>
          </a:p>
          <a:p>
            <a:pPr lvl="1"/>
            <a:r>
              <a:rPr lang="nl-BE" dirty="0" smtClean="0"/>
              <a:t>Always </a:t>
            </a:r>
            <a:r>
              <a:rPr lang="nl-BE" dirty="0" err="1" smtClean="0"/>
              <a:t>under</a:t>
            </a:r>
            <a:r>
              <a:rPr lang="nl-BE" dirty="0" smtClean="0"/>
              <a:t> </a:t>
            </a:r>
            <a:r>
              <a:rPr lang="nl-BE" dirty="0" err="1" smtClean="0"/>
              <a:t>antibiotics</a:t>
            </a:r>
            <a:endParaRPr lang="nl-BE" dirty="0" smtClean="0"/>
          </a:p>
          <a:p>
            <a:pPr lvl="1"/>
            <a:r>
              <a:rPr lang="nl-BE" dirty="0" err="1" smtClean="0"/>
              <a:t>Inform</a:t>
            </a:r>
            <a:r>
              <a:rPr lang="nl-BE" dirty="0" smtClean="0"/>
              <a:t> </a:t>
            </a:r>
            <a:r>
              <a:rPr lang="nl-BE" dirty="0" err="1" smtClean="0"/>
              <a:t>patients</a:t>
            </a:r>
            <a:r>
              <a:rPr lang="nl-BE" dirty="0" smtClean="0"/>
              <a:t> on </a:t>
            </a:r>
            <a:r>
              <a:rPr lang="nl-BE" dirty="0" err="1" smtClean="0"/>
              <a:t>infection</a:t>
            </a:r>
            <a:r>
              <a:rPr lang="nl-BE" dirty="0" smtClean="0"/>
              <a:t> </a:t>
            </a:r>
            <a:r>
              <a:rPr lang="nl-BE" dirty="0" err="1" smtClean="0"/>
              <a:t>risks</a:t>
            </a:r>
            <a:endParaRPr lang="nl-BE" dirty="0" smtClean="0"/>
          </a:p>
          <a:p>
            <a:pPr lvl="2"/>
            <a:r>
              <a:rPr lang="nl-BE" dirty="0" err="1" smtClean="0"/>
              <a:t>Ovarian</a:t>
            </a:r>
            <a:r>
              <a:rPr lang="nl-BE" dirty="0" smtClean="0"/>
              <a:t> </a:t>
            </a:r>
            <a:r>
              <a:rPr lang="nl-BE" dirty="0" err="1" smtClean="0"/>
              <a:t>abscess</a:t>
            </a:r>
            <a:r>
              <a:rPr lang="nl-BE" dirty="0" smtClean="0"/>
              <a:t> !</a:t>
            </a:r>
          </a:p>
          <a:p>
            <a:pPr lvl="1"/>
            <a:r>
              <a:rPr lang="nl-BE" dirty="0" err="1" smtClean="0"/>
              <a:t>Inform</a:t>
            </a:r>
            <a:r>
              <a:rPr lang="nl-BE" dirty="0" smtClean="0"/>
              <a:t> </a:t>
            </a:r>
            <a:r>
              <a:rPr lang="nl-BE" dirty="0" err="1" smtClean="0"/>
              <a:t>patients</a:t>
            </a:r>
            <a:r>
              <a:rPr lang="nl-BE" dirty="0" smtClean="0"/>
              <a:t> on </a:t>
            </a:r>
            <a:r>
              <a:rPr lang="nl-BE" dirty="0" err="1" smtClean="0"/>
              <a:t>not</a:t>
            </a:r>
            <a:r>
              <a:rPr lang="nl-BE" dirty="0"/>
              <a:t> </a:t>
            </a:r>
            <a:r>
              <a:rPr lang="nl-BE" dirty="0" err="1" smtClean="0"/>
              <a:t>aspirating</a:t>
            </a:r>
            <a:r>
              <a:rPr lang="nl-BE" dirty="0" smtClean="0"/>
              <a:t> </a:t>
            </a:r>
            <a:r>
              <a:rPr lang="nl-BE" dirty="0" err="1" smtClean="0"/>
              <a:t>unaccessible</a:t>
            </a:r>
            <a:r>
              <a:rPr lang="nl-BE" dirty="0" smtClean="0"/>
              <a:t> </a:t>
            </a:r>
            <a:r>
              <a:rPr lang="nl-BE" dirty="0" err="1" smtClean="0"/>
              <a:t>follicles</a:t>
            </a:r>
            <a:endParaRPr lang="nl-BE" dirty="0" smtClean="0"/>
          </a:p>
          <a:p>
            <a:pPr lvl="1"/>
            <a:r>
              <a:rPr lang="nl-BE" dirty="0" err="1" smtClean="0"/>
              <a:t>Inform</a:t>
            </a:r>
            <a:r>
              <a:rPr lang="nl-BE" dirty="0" smtClean="0"/>
              <a:t> </a:t>
            </a:r>
            <a:r>
              <a:rPr lang="nl-BE" dirty="0" err="1" smtClean="0"/>
              <a:t>patients</a:t>
            </a:r>
            <a:r>
              <a:rPr lang="nl-BE" dirty="0" smtClean="0"/>
              <a:t> on </a:t>
            </a:r>
            <a:r>
              <a:rPr lang="nl-BE" dirty="0" err="1" smtClean="0"/>
              <a:t>possible</a:t>
            </a:r>
            <a:r>
              <a:rPr lang="nl-BE" dirty="0" smtClean="0"/>
              <a:t> </a:t>
            </a:r>
            <a:r>
              <a:rPr lang="nl-BE" dirty="0" err="1" smtClean="0"/>
              <a:t>evolution</a:t>
            </a:r>
            <a:r>
              <a:rPr lang="nl-BE" dirty="0" smtClean="0"/>
              <a:t> of </a:t>
            </a:r>
            <a:r>
              <a:rPr lang="nl-BE" dirty="0" err="1" smtClean="0"/>
              <a:t>the</a:t>
            </a:r>
            <a:r>
              <a:rPr lang="nl-BE" dirty="0" smtClean="0"/>
              <a:t> </a:t>
            </a:r>
            <a:r>
              <a:rPr lang="nl-BE" dirty="0" err="1" smtClean="0"/>
              <a:t>cyst</a:t>
            </a:r>
            <a:r>
              <a:rPr lang="nl-BE" dirty="0" smtClean="0"/>
              <a:t> in </a:t>
            </a:r>
            <a:r>
              <a:rPr lang="nl-BE" dirty="0" err="1" smtClean="0"/>
              <a:t>pregnancy</a:t>
            </a:r>
            <a:endParaRPr lang="nl-BE" dirty="0" smtClean="0"/>
          </a:p>
          <a:p>
            <a:endParaRPr lang="nl-BE" dirty="0"/>
          </a:p>
        </p:txBody>
      </p:sp>
    </p:spTree>
    <p:extLst>
      <p:ext uri="{BB962C8B-B14F-4D97-AF65-F5344CB8AC3E}">
        <p14:creationId xmlns:p14="http://schemas.microsoft.com/office/powerpoint/2010/main" val="334391752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7" name="Rectangle 3"/>
          <p:cNvSpPr>
            <a:spLocks noGrp="1" noChangeArrowheads="1"/>
          </p:cNvSpPr>
          <p:nvPr>
            <p:ph type="title"/>
          </p:nvPr>
        </p:nvSpPr>
        <p:spPr>
          <a:xfrm>
            <a:off x="323850" y="18159"/>
            <a:ext cx="7921625" cy="1143000"/>
          </a:xfrm>
        </p:spPr>
        <p:txBody>
          <a:bodyPr/>
          <a:lstStyle/>
          <a:p>
            <a:pPr eaLnBrk="1" hangingPunct="1"/>
            <a:r>
              <a:rPr lang="tr-TR" altLang="en-US" dirty="0" smtClean="0">
                <a:solidFill>
                  <a:srgbClr val="FFFF00"/>
                </a:solidFill>
              </a:rPr>
              <a:t>Conclusions</a:t>
            </a:r>
          </a:p>
        </p:txBody>
      </p:sp>
      <p:sp>
        <p:nvSpPr>
          <p:cNvPr id="400390" name="Rectangle 6"/>
          <p:cNvSpPr>
            <a:spLocks noChangeArrowheads="1"/>
          </p:cNvSpPr>
          <p:nvPr/>
        </p:nvSpPr>
        <p:spPr bwMode="auto">
          <a:xfrm>
            <a:off x="179512" y="2132856"/>
            <a:ext cx="8532813" cy="1079500"/>
          </a:xfrm>
          <a:prstGeom prst="rect">
            <a:avLst/>
          </a:prstGeom>
          <a:solidFill>
            <a:srgbClr val="FF0000">
              <a:alpha val="85001"/>
            </a:srgbClr>
          </a:solidFill>
          <a:ln>
            <a:noFill/>
          </a:ln>
          <a:effectLst/>
          <a:extLst/>
        </p:spPr>
        <p:txBody>
          <a:bodyPr/>
          <a:lstStyle/>
          <a:p>
            <a:pPr marL="342900" indent="-342900">
              <a:lnSpc>
                <a:spcPct val="90000"/>
              </a:lnSpc>
              <a:spcBef>
                <a:spcPct val="20000"/>
              </a:spcBef>
              <a:defRPr/>
            </a:pPr>
            <a:r>
              <a:rPr lang="tr-TR" sz="3200" b="1" dirty="0">
                <a:solidFill>
                  <a:schemeClr val="tx2"/>
                </a:solidFill>
                <a:latin typeface="Arial" charset="0"/>
                <a:ea typeface="ＭＳ Ｐゴシック" charset="0"/>
              </a:rPr>
              <a:t>Does surgery for endometrioma improve pregnancy rate with IVF? 			</a:t>
            </a:r>
          </a:p>
        </p:txBody>
      </p:sp>
      <p:sp>
        <p:nvSpPr>
          <p:cNvPr id="400394" name="Text Box 10"/>
          <p:cNvSpPr txBox="1">
            <a:spLocks noChangeArrowheads="1"/>
          </p:cNvSpPr>
          <p:nvPr/>
        </p:nvSpPr>
        <p:spPr bwMode="auto">
          <a:xfrm>
            <a:off x="3439443" y="3789040"/>
            <a:ext cx="10064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tr-TR" sz="4000" b="1" dirty="0">
                <a:solidFill>
                  <a:srgbClr val="FF0000"/>
                </a:solidFill>
                <a:latin typeface="Comic Sans MS" charset="0"/>
                <a:ea typeface="ＭＳ Ｐゴシック" charset="0"/>
              </a:rPr>
              <a:t>NO</a:t>
            </a:r>
          </a:p>
        </p:txBody>
      </p:sp>
    </p:spTree>
    <p:extLst>
      <p:ext uri="{BB962C8B-B14F-4D97-AF65-F5344CB8AC3E}">
        <p14:creationId xmlns:p14="http://schemas.microsoft.com/office/powerpoint/2010/main" val="5336684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79512" y="692696"/>
            <a:ext cx="8424936" cy="51125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5877272"/>
            <a:ext cx="7172325" cy="83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7927900" y="73982"/>
            <a:ext cx="697627" cy="369332"/>
          </a:xfrm>
          <a:prstGeom prst="rect">
            <a:avLst/>
          </a:prstGeom>
          <a:solidFill>
            <a:srgbClr val="FFFF00"/>
          </a:solidFill>
        </p:spPr>
        <p:txBody>
          <a:bodyPr wrap="none" rtlCol="0">
            <a:spAutoFit/>
          </a:bodyPr>
          <a:lstStyle/>
          <a:p>
            <a:r>
              <a:rPr lang="tr-TR" dirty="0" smtClean="0">
                <a:solidFill>
                  <a:srgbClr val="FF0000"/>
                </a:solidFill>
              </a:rPr>
              <a:t>2018</a:t>
            </a:r>
            <a:endParaRPr lang="tr-TR" dirty="0">
              <a:solidFill>
                <a:srgbClr val="FF0000"/>
              </a:solidFill>
            </a:endParaRPr>
          </a:p>
        </p:txBody>
      </p:sp>
    </p:spTree>
    <p:extLst>
      <p:ext uri="{BB962C8B-B14F-4D97-AF65-F5344CB8AC3E}">
        <p14:creationId xmlns:p14="http://schemas.microsoft.com/office/powerpoint/2010/main" val="158882317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20461" y="1600200"/>
            <a:ext cx="6903077"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175" y="404664"/>
            <a:ext cx="7867650" cy="647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8271227" y="1340768"/>
            <a:ext cx="697627" cy="369332"/>
          </a:xfrm>
          <a:prstGeom prst="rect">
            <a:avLst/>
          </a:prstGeom>
          <a:solidFill>
            <a:srgbClr val="FFFF00"/>
          </a:solidFill>
        </p:spPr>
        <p:txBody>
          <a:bodyPr wrap="none" rtlCol="0">
            <a:spAutoFit/>
          </a:bodyPr>
          <a:lstStyle/>
          <a:p>
            <a:r>
              <a:rPr lang="tr-TR" dirty="0" smtClean="0">
                <a:solidFill>
                  <a:srgbClr val="FF0000"/>
                </a:solidFill>
              </a:rPr>
              <a:t>2018</a:t>
            </a:r>
            <a:endParaRPr lang="tr-TR" dirty="0">
              <a:solidFill>
                <a:srgbClr val="FF0000"/>
              </a:solidFill>
            </a:endParaRPr>
          </a:p>
        </p:txBody>
      </p:sp>
    </p:spTree>
    <p:extLst>
      <p:ext uri="{BB962C8B-B14F-4D97-AF65-F5344CB8AC3E}">
        <p14:creationId xmlns:p14="http://schemas.microsoft.com/office/powerpoint/2010/main" val="14708486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Management of Endometrioma"/>
          <p:cNvSpPr>
            <a:spLocks noGrp="1"/>
          </p:cNvSpPr>
          <p:nvPr>
            <p:ph type="ctrTitle"/>
          </p:nvPr>
        </p:nvSpPr>
        <p:spPr>
          <a:xfrm>
            <a:off x="892969" y="-116086"/>
            <a:ext cx="7358063" cy="1176940"/>
          </a:xfrm>
          <a:prstGeom prst="rect">
            <a:avLst/>
          </a:prstGeom>
        </p:spPr>
        <p:txBody>
          <a:bodyPr>
            <a:normAutofit/>
          </a:bodyPr>
          <a:lstStyle>
            <a:lvl1pPr defTabSz="432308">
              <a:defRPr sz="5920"/>
            </a:lvl1pPr>
          </a:lstStyle>
          <a:p>
            <a:r>
              <a:rPr sz="3200" dirty="0">
                <a:solidFill>
                  <a:srgbClr val="FFFF00"/>
                </a:solidFill>
              </a:rPr>
              <a:t>Management of </a:t>
            </a:r>
            <a:r>
              <a:rPr sz="3200" dirty="0" err="1">
                <a:solidFill>
                  <a:srgbClr val="FFFF00"/>
                </a:solidFill>
              </a:rPr>
              <a:t>Endometrioma</a:t>
            </a:r>
            <a:endParaRPr sz="3200" dirty="0">
              <a:solidFill>
                <a:srgbClr val="FFFF00"/>
              </a:solidFill>
            </a:endParaRPr>
          </a:p>
        </p:txBody>
      </p:sp>
      <p:grpSp>
        <p:nvGrpSpPr>
          <p:cNvPr id="146" name="Group"/>
          <p:cNvGrpSpPr/>
          <p:nvPr/>
        </p:nvGrpSpPr>
        <p:grpSpPr>
          <a:xfrm>
            <a:off x="539552" y="1095383"/>
            <a:ext cx="2542780" cy="5104207"/>
            <a:chOff x="-690885" y="201934"/>
            <a:chExt cx="3616395" cy="7259316"/>
          </a:xfrm>
        </p:grpSpPr>
        <p:grpSp>
          <p:nvGrpSpPr>
            <p:cNvPr id="126" name="Group"/>
            <p:cNvGrpSpPr/>
            <p:nvPr/>
          </p:nvGrpSpPr>
          <p:grpSpPr>
            <a:xfrm>
              <a:off x="66476" y="201934"/>
              <a:ext cx="2387255" cy="1270001"/>
              <a:chOff x="0" y="0"/>
              <a:chExt cx="2387253" cy="1270000"/>
            </a:xfrm>
          </p:grpSpPr>
          <p:sp>
            <p:nvSpPr>
              <p:cNvPr id="124" name="Rounded Rectangle"/>
              <p:cNvSpPr/>
              <p:nvPr/>
            </p:nvSpPr>
            <p:spPr>
              <a:xfrm>
                <a:off x="0" y="0"/>
                <a:ext cx="2387253" cy="1270000"/>
              </a:xfrm>
              <a:prstGeom prst="roundRect">
                <a:avLst>
                  <a:gd name="adj" fmla="val 15000"/>
                </a:avLst>
              </a:prstGeom>
              <a:blipFill rotWithShape="1">
                <a:blip r:embed="rId2"/>
                <a:srcRect/>
                <a:tile tx="0" ty="0" sx="100000" sy="100000" flip="none" algn="tl"/>
              </a:blipFill>
              <a:ln w="12700" cap="flat">
                <a:noFill/>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pPr>
                  <a:defRPr sz="2400">
                    <a:solidFill>
                      <a:srgbClr val="FFFFFF"/>
                    </a:solidFill>
                  </a:defRPr>
                </a:pPr>
                <a:endParaRPr/>
              </a:p>
            </p:txBody>
          </p:sp>
          <p:sp>
            <p:nvSpPr>
              <p:cNvPr id="125" name="Prior…"/>
              <p:cNvSpPr/>
              <p:nvPr/>
            </p:nvSpPr>
            <p:spPr>
              <a:xfrm>
                <a:off x="332261" y="193493"/>
                <a:ext cx="1159427" cy="93381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p>
                <a:pPr>
                  <a:defRPr>
                    <a:solidFill>
                      <a:srgbClr val="FFFFFF"/>
                    </a:solidFill>
                  </a:defRPr>
                </a:pPr>
                <a:r>
                  <a:t>Prior </a:t>
                </a:r>
              </a:p>
              <a:p>
                <a:pPr>
                  <a:defRPr>
                    <a:solidFill>
                      <a:srgbClr val="FFFFFF"/>
                    </a:solidFill>
                  </a:defRPr>
                </a:pPr>
                <a:r>
                  <a:t>Surgery</a:t>
                </a:r>
              </a:p>
            </p:txBody>
          </p:sp>
        </p:grpSp>
        <p:grpSp>
          <p:nvGrpSpPr>
            <p:cNvPr id="129" name="Group"/>
            <p:cNvGrpSpPr/>
            <p:nvPr/>
          </p:nvGrpSpPr>
          <p:grpSpPr>
            <a:xfrm>
              <a:off x="66476" y="2316484"/>
              <a:ext cx="2387255" cy="1270001"/>
              <a:chOff x="0" y="0"/>
              <a:chExt cx="2387253" cy="1270000"/>
            </a:xfrm>
          </p:grpSpPr>
          <p:sp>
            <p:nvSpPr>
              <p:cNvPr id="127" name="Rounded Rectangle"/>
              <p:cNvSpPr/>
              <p:nvPr/>
            </p:nvSpPr>
            <p:spPr>
              <a:xfrm>
                <a:off x="0" y="0"/>
                <a:ext cx="2387253" cy="1270000"/>
              </a:xfrm>
              <a:prstGeom prst="roundRect">
                <a:avLst>
                  <a:gd name="adj" fmla="val 15000"/>
                </a:avLst>
              </a:prstGeom>
              <a:blipFill rotWithShape="1">
                <a:blip r:embed="rId2"/>
                <a:srcRect/>
                <a:tile tx="0" ty="0" sx="100000" sy="100000" flip="none" algn="tl"/>
              </a:blipFill>
              <a:ln w="12700" cap="flat">
                <a:noFill/>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pPr>
                  <a:defRPr sz="2400">
                    <a:solidFill>
                      <a:srgbClr val="FFFFFF"/>
                    </a:solidFill>
                  </a:defRPr>
                </a:pPr>
                <a:endParaRPr/>
              </a:p>
            </p:txBody>
          </p:sp>
          <p:sp>
            <p:nvSpPr>
              <p:cNvPr id="128" name="Prior IVF"/>
              <p:cNvSpPr/>
              <p:nvPr/>
            </p:nvSpPr>
            <p:spPr>
              <a:xfrm>
                <a:off x="272825" y="365070"/>
                <a:ext cx="1285821" cy="5398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50800" tIns="50800" rIns="50800" bIns="50800" numCol="1" anchor="ctr">
                <a:spAutoFit/>
              </a:bodyPr>
              <a:lstStyle>
                <a:lvl1pPr>
                  <a:defRPr>
                    <a:solidFill>
                      <a:srgbClr val="FFFFFF"/>
                    </a:solidFill>
                  </a:defRPr>
                </a:lvl1pPr>
              </a:lstStyle>
              <a:p>
                <a:r>
                  <a:t>Prior IVF</a:t>
                </a:r>
              </a:p>
            </p:txBody>
          </p:sp>
        </p:grpSp>
        <p:grpSp>
          <p:nvGrpSpPr>
            <p:cNvPr id="132" name="Group"/>
            <p:cNvGrpSpPr/>
            <p:nvPr/>
          </p:nvGrpSpPr>
          <p:grpSpPr>
            <a:xfrm>
              <a:off x="-170585" y="4338315"/>
              <a:ext cx="3096094" cy="1282983"/>
              <a:chOff x="-237061" y="0"/>
              <a:chExt cx="3096091" cy="1282982"/>
            </a:xfrm>
          </p:grpSpPr>
          <p:sp>
            <p:nvSpPr>
              <p:cNvPr id="130" name="Rounded Rectangle"/>
              <p:cNvSpPr/>
              <p:nvPr/>
            </p:nvSpPr>
            <p:spPr>
              <a:xfrm>
                <a:off x="0" y="0"/>
                <a:ext cx="2387253" cy="1270000"/>
              </a:xfrm>
              <a:prstGeom prst="roundRect">
                <a:avLst>
                  <a:gd name="adj" fmla="val 15000"/>
                </a:avLst>
              </a:prstGeom>
              <a:blipFill rotWithShape="1">
                <a:blip r:embed="rId2"/>
                <a:srcRect/>
                <a:tile tx="0" ty="0" sx="100000" sy="100000" flip="none" algn="tl"/>
              </a:blipFill>
              <a:ln w="12700" cap="flat">
                <a:noFill/>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pPr>
                  <a:defRPr sz="2400">
                    <a:solidFill>
                      <a:srgbClr val="FFFFFF"/>
                    </a:solidFill>
                  </a:defRPr>
                </a:pPr>
                <a:endParaRPr/>
              </a:p>
            </p:txBody>
          </p:sp>
          <p:sp>
            <p:nvSpPr>
              <p:cNvPr id="131" name="IVF BEFORE…"/>
              <p:cNvSpPr/>
              <p:nvPr/>
            </p:nvSpPr>
            <p:spPr>
              <a:xfrm>
                <a:off x="-237061" y="86531"/>
                <a:ext cx="3096091" cy="119645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spAutoFit/>
              </a:bodyPr>
              <a:lstStyle/>
              <a:p>
                <a:pPr>
                  <a:defRPr sz="2400">
                    <a:solidFill>
                      <a:srgbClr val="FFFFFF"/>
                    </a:solidFill>
                  </a:defRPr>
                </a:pPr>
                <a:r>
                  <a:rPr lang="tr-TR" dirty="0" smtClean="0"/>
                  <a:t>SURGERY</a:t>
                </a:r>
                <a:r>
                  <a:rPr lang="tr-TR" dirty="0"/>
                  <a:t> </a:t>
                </a:r>
                <a:r>
                  <a:rPr dirty="0" smtClean="0"/>
                  <a:t>BEFORE</a:t>
                </a:r>
                <a:r>
                  <a:rPr lang="tr-TR" dirty="0" smtClean="0"/>
                  <a:t> IVF</a:t>
                </a:r>
                <a:r>
                  <a:rPr dirty="0" smtClean="0"/>
                  <a:t> </a:t>
                </a:r>
                <a:endParaRPr dirty="0"/>
              </a:p>
            </p:txBody>
          </p:sp>
        </p:grpSp>
        <p:sp>
          <p:nvSpPr>
            <p:cNvPr id="133" name="Oocyte cryopreservation"/>
            <p:cNvSpPr/>
            <p:nvPr/>
          </p:nvSpPr>
          <p:spPr>
            <a:xfrm>
              <a:off x="-690885" y="6191250"/>
              <a:ext cx="3616395" cy="1270000"/>
            </a:xfrm>
            <a:prstGeom prst="roundRect">
              <a:avLst>
                <a:gd name="adj" fmla="val 15000"/>
              </a:avLst>
            </a:prstGeom>
            <a:blipFill rotWithShape="1">
              <a:blip r:embed="rId2"/>
              <a:srcRect/>
              <a:tile tx="0" ty="0" sx="100000" sy="100000" flip="none" algn="tl"/>
            </a:blipFill>
            <a:ln w="12700" cap="flat">
              <a:noFill/>
              <a:miter lim="400000"/>
            </a:ln>
            <a:effectLst>
              <a:outerShdw blurRad="38100" dist="25400" dir="5400000" rotWithShape="0">
                <a:srgbClr val="000000">
                  <a:alpha val="50000"/>
                </a:srgbClr>
              </a:outerShdw>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lvl1pPr>
                <a:defRPr sz="2400">
                  <a:solidFill>
                    <a:srgbClr val="FFFFFF"/>
                  </a:solidFill>
                </a:defRPr>
              </a:lvl1pPr>
            </a:lstStyle>
            <a:p>
              <a:r>
                <a:rPr dirty="0"/>
                <a:t>Oocyte cryopreservation</a:t>
              </a:r>
            </a:p>
          </p:txBody>
        </p:sp>
      </p:grpSp>
      <p:sp>
        <p:nvSpPr>
          <p:cNvPr id="147" name="Prof Dr Engin Oral"/>
          <p:cNvSpPr/>
          <p:nvPr/>
        </p:nvSpPr>
        <p:spPr>
          <a:xfrm>
            <a:off x="4427984" y="6508869"/>
            <a:ext cx="1750027" cy="349131"/>
          </a:xfrm>
          <a:prstGeom prst="rect">
            <a:avLst/>
          </a:prstGeom>
          <a:ln w="12700">
            <a:miter lim="400000"/>
          </a:ln>
          <a:extLst>
            <a:ext uri="{C572A759-6A51-4108-AA02-DFA0A04FC94B}">
              <ma14:wrappingTextBoxFlag xmlns:ma14="http://schemas.microsoft.com/office/mac/drawingml/2011/main" xmlns="" val="1"/>
            </a:ext>
          </a:extLst>
        </p:spPr>
        <p:txBody>
          <a:bodyPr wrap="none" lIns="35717" tIns="35717" rIns="35717" bIns="35717" anchor="ctr">
            <a:spAutoFit/>
          </a:bodyPr>
          <a:lstStyle/>
          <a:p>
            <a:r>
              <a:rPr dirty="0">
                <a:solidFill>
                  <a:srgbClr val="FFC000"/>
                </a:solidFill>
              </a:rPr>
              <a:t>Prof Dr Engin Oral</a:t>
            </a:r>
          </a:p>
        </p:txBody>
      </p:sp>
      <p:sp>
        <p:nvSpPr>
          <p:cNvPr id="28" name="Good ovarian reserve…"/>
          <p:cNvSpPr/>
          <p:nvPr/>
        </p:nvSpPr>
        <p:spPr>
          <a:xfrm>
            <a:off x="3082331" y="910603"/>
            <a:ext cx="4724304" cy="13336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spAutoFit/>
          </a:bodyPr>
          <a:lstStyle/>
          <a:p>
            <a:pPr marL="228600" indent="-228600" algn="l">
              <a:buSzPct val="100000"/>
              <a:buChar char="•"/>
              <a:defRPr sz="2400" b="1">
                <a:latin typeface="Helvetica"/>
                <a:ea typeface="Helvetica"/>
                <a:cs typeface="Helvetica"/>
                <a:sym typeface="Helvetica"/>
              </a:defRPr>
            </a:pPr>
            <a:r>
              <a:rPr sz="2000" dirty="0"/>
              <a:t>Good ovarian reserve</a:t>
            </a:r>
          </a:p>
          <a:p>
            <a:pPr marL="228600" indent="-228600" algn="l">
              <a:buSzPct val="100000"/>
              <a:buChar char="•"/>
              <a:defRPr sz="2400" b="1">
                <a:latin typeface="Helvetica"/>
                <a:ea typeface="Helvetica"/>
                <a:cs typeface="Helvetica"/>
                <a:sym typeface="Helvetica"/>
              </a:defRPr>
            </a:pPr>
            <a:r>
              <a:rPr sz="2000" dirty="0"/>
              <a:t>Under age 35</a:t>
            </a:r>
          </a:p>
          <a:p>
            <a:pPr marL="228600" indent="-228600" algn="l">
              <a:buSzPct val="100000"/>
              <a:buChar char="•"/>
              <a:defRPr sz="2400" b="1">
                <a:latin typeface="Helvetica"/>
                <a:ea typeface="Helvetica"/>
                <a:cs typeface="Helvetica"/>
                <a:sym typeface="Helvetica"/>
              </a:defRPr>
            </a:pPr>
            <a:r>
              <a:rPr sz="2000" dirty="0"/>
              <a:t>No additional infertility cause</a:t>
            </a:r>
          </a:p>
          <a:p>
            <a:pPr marL="228600" indent="-228600" algn="l">
              <a:buSzPct val="100000"/>
              <a:buChar char="•"/>
              <a:defRPr sz="2400" b="1">
                <a:latin typeface="Helvetica"/>
                <a:ea typeface="Helvetica"/>
                <a:cs typeface="Helvetica"/>
                <a:sym typeface="Helvetica"/>
              </a:defRPr>
            </a:pPr>
            <a:r>
              <a:rPr sz="2000" dirty="0"/>
              <a:t>Unilateral </a:t>
            </a:r>
            <a:r>
              <a:rPr sz="2000" dirty="0" err="1"/>
              <a:t>endometrioma</a:t>
            </a:r>
            <a:endParaRPr sz="2000" dirty="0"/>
          </a:p>
        </p:txBody>
      </p:sp>
      <p:sp>
        <p:nvSpPr>
          <p:cNvPr id="30" name="Diminished ovarian reserve…"/>
          <p:cNvSpPr/>
          <p:nvPr/>
        </p:nvSpPr>
        <p:spPr>
          <a:xfrm>
            <a:off x="3275856" y="2397719"/>
            <a:ext cx="4724304" cy="164147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spAutoFit/>
          </a:bodyPr>
          <a:lstStyle/>
          <a:p>
            <a:pPr marL="228600" indent="-228600" algn="l">
              <a:buSzPct val="100000"/>
              <a:buChar char="•"/>
              <a:defRPr sz="2400" b="1">
                <a:latin typeface="Helvetica"/>
                <a:ea typeface="Helvetica"/>
                <a:cs typeface="Helvetica"/>
                <a:sym typeface="Helvetica"/>
              </a:defRPr>
            </a:pPr>
            <a:r>
              <a:rPr sz="2000" dirty="0"/>
              <a:t>Diminished ovarian reserve</a:t>
            </a:r>
          </a:p>
          <a:p>
            <a:pPr marL="228600" indent="-228600" algn="l">
              <a:buSzPct val="100000"/>
              <a:buChar char="•"/>
              <a:defRPr sz="2400" b="1">
                <a:latin typeface="Helvetica"/>
                <a:ea typeface="Helvetica"/>
                <a:cs typeface="Helvetica"/>
                <a:sym typeface="Helvetica"/>
              </a:defRPr>
            </a:pPr>
            <a:r>
              <a:rPr sz="2000" dirty="0"/>
              <a:t>Advanced maternal age (37)</a:t>
            </a:r>
          </a:p>
          <a:p>
            <a:pPr marL="228600" indent="-228600" algn="l">
              <a:buSzPct val="100000"/>
              <a:buChar char="•"/>
              <a:defRPr sz="2400" b="1">
                <a:latin typeface="Helvetica"/>
                <a:ea typeface="Helvetica"/>
                <a:cs typeface="Helvetica"/>
                <a:sym typeface="Helvetica"/>
              </a:defRPr>
            </a:pPr>
            <a:r>
              <a:rPr sz="2000" dirty="0"/>
              <a:t>Prolonged infertility history</a:t>
            </a:r>
          </a:p>
          <a:p>
            <a:pPr marL="228600" indent="-228600" algn="l">
              <a:buSzPct val="100000"/>
              <a:buChar char="•"/>
              <a:defRPr sz="2400" b="1">
                <a:latin typeface="Helvetica"/>
                <a:ea typeface="Helvetica"/>
                <a:cs typeface="Helvetica"/>
                <a:sym typeface="Helvetica"/>
              </a:defRPr>
            </a:pPr>
            <a:r>
              <a:rPr sz="2000" dirty="0"/>
              <a:t>Male factor</a:t>
            </a:r>
          </a:p>
          <a:p>
            <a:pPr marL="228600" indent="-228600" algn="l">
              <a:buSzPct val="100000"/>
              <a:buChar char="•"/>
              <a:defRPr sz="2400" b="1">
                <a:latin typeface="Helvetica"/>
                <a:ea typeface="Helvetica"/>
                <a:cs typeface="Helvetica"/>
                <a:sym typeface="Helvetica"/>
              </a:defRPr>
            </a:pPr>
            <a:r>
              <a:rPr sz="2000" dirty="0"/>
              <a:t>Tubal factor</a:t>
            </a:r>
          </a:p>
        </p:txBody>
      </p:sp>
      <p:sp>
        <p:nvSpPr>
          <p:cNvPr id="31" name="No response to medical treatment…"/>
          <p:cNvSpPr/>
          <p:nvPr/>
        </p:nvSpPr>
        <p:spPr>
          <a:xfrm>
            <a:off x="3125443" y="4344297"/>
            <a:ext cx="4724304" cy="7181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spAutoFit/>
          </a:bodyPr>
          <a:lstStyle/>
          <a:p>
            <a:pPr marL="228600" indent="-228600" algn="l">
              <a:buSzPct val="100000"/>
              <a:buChar char="•"/>
              <a:defRPr sz="2400" b="1">
                <a:latin typeface="Helvetica"/>
                <a:ea typeface="Helvetica"/>
                <a:cs typeface="Helvetica"/>
                <a:sym typeface="Helvetica"/>
              </a:defRPr>
            </a:pPr>
            <a:r>
              <a:rPr sz="2000" dirty="0"/>
              <a:t>No </a:t>
            </a:r>
            <a:r>
              <a:rPr sz="2000" dirty="0" smtClean="0"/>
              <a:t>response </a:t>
            </a:r>
            <a:r>
              <a:rPr sz="2000" dirty="0"/>
              <a:t>to medical treatment </a:t>
            </a:r>
          </a:p>
          <a:p>
            <a:pPr marL="228600" indent="-228600" algn="l">
              <a:buSzPct val="100000"/>
              <a:buChar char="•"/>
              <a:defRPr sz="2400" b="1">
                <a:latin typeface="Helvetica"/>
                <a:ea typeface="Helvetica"/>
                <a:cs typeface="Helvetica"/>
                <a:sym typeface="Helvetica"/>
              </a:defRPr>
            </a:pPr>
            <a:r>
              <a:rPr sz="2000" dirty="0"/>
              <a:t>Suspicion of ovarian cancer</a:t>
            </a:r>
          </a:p>
        </p:txBody>
      </p:sp>
      <p:sp>
        <p:nvSpPr>
          <p:cNvPr id="32" name="Before the first surgical management…"/>
          <p:cNvSpPr/>
          <p:nvPr/>
        </p:nvSpPr>
        <p:spPr>
          <a:xfrm>
            <a:off x="3347864" y="5416114"/>
            <a:ext cx="4724304" cy="10259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spAutoFit/>
          </a:bodyPr>
          <a:lstStyle/>
          <a:p>
            <a:pPr marL="228600" indent="-228600" algn="l">
              <a:buSzPct val="100000"/>
              <a:buChar char="•"/>
              <a:defRPr sz="2400" b="1">
                <a:latin typeface="Helvetica"/>
                <a:ea typeface="Helvetica"/>
                <a:cs typeface="Helvetica"/>
                <a:sym typeface="Helvetica"/>
              </a:defRPr>
            </a:pPr>
            <a:r>
              <a:rPr sz="2000" dirty="0"/>
              <a:t>Before the first surgical management</a:t>
            </a:r>
          </a:p>
          <a:p>
            <a:pPr marL="228600" indent="-228600" algn="l">
              <a:buSzPct val="100000"/>
              <a:buChar char="•"/>
              <a:defRPr sz="2400" b="1">
                <a:latin typeface="Helvetica"/>
                <a:ea typeface="Helvetica"/>
                <a:cs typeface="Helvetica"/>
                <a:sym typeface="Helvetica"/>
              </a:defRPr>
            </a:pPr>
            <a:r>
              <a:rPr sz="2000" dirty="0"/>
              <a:t>Prior to recurrent surgery</a:t>
            </a:r>
          </a:p>
        </p:txBody>
      </p:sp>
    </p:spTree>
    <p:extLst>
      <p:ext uri="{BB962C8B-B14F-4D97-AF65-F5344CB8AC3E}">
        <p14:creationId xmlns:p14="http://schemas.microsoft.com/office/powerpoint/2010/main" val="26262161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 y="0"/>
            <a:ext cx="4427673" cy="1644316"/>
          </a:xfrm>
          <a:prstGeom prst="rect">
            <a:avLst/>
          </a:prstGeom>
        </p:spPr>
      </p:pic>
      <p:pic>
        <p:nvPicPr>
          <p:cNvPr id="7" name="Picture 6"/>
          <p:cNvPicPr>
            <a:picLocks noChangeAspect="1"/>
          </p:cNvPicPr>
          <p:nvPr/>
        </p:nvPicPr>
        <p:blipFill>
          <a:blip r:embed="rId3"/>
          <a:stretch>
            <a:fillRect/>
          </a:stretch>
        </p:blipFill>
        <p:spPr>
          <a:xfrm>
            <a:off x="-1" y="1830136"/>
            <a:ext cx="9144000" cy="4047136"/>
          </a:xfrm>
          <a:prstGeom prst="rect">
            <a:avLst/>
          </a:prstGeom>
        </p:spPr>
        <p:style>
          <a:lnRef idx="1">
            <a:schemeClr val="dk1"/>
          </a:lnRef>
          <a:fillRef idx="2">
            <a:schemeClr val="dk1"/>
          </a:fillRef>
          <a:effectRef idx="1">
            <a:schemeClr val="dk1"/>
          </a:effectRef>
          <a:fontRef idx="minor">
            <a:schemeClr val="dk1"/>
          </a:fontRef>
        </p:style>
      </p:pic>
      <p:pic>
        <p:nvPicPr>
          <p:cNvPr id="9" name="Picture 8"/>
          <p:cNvPicPr>
            <a:picLocks noChangeAspect="1"/>
          </p:cNvPicPr>
          <p:nvPr/>
        </p:nvPicPr>
        <p:blipFill>
          <a:blip r:embed="rId4"/>
          <a:stretch>
            <a:fillRect/>
          </a:stretch>
        </p:blipFill>
        <p:spPr>
          <a:xfrm>
            <a:off x="4427673" y="13369"/>
            <a:ext cx="4716327" cy="1630947"/>
          </a:xfrm>
          <a:prstGeom prst="rect">
            <a:avLst/>
          </a:prstGeom>
        </p:spPr>
      </p:pic>
      <p:sp>
        <p:nvSpPr>
          <p:cNvPr id="6" name="Oval 5"/>
          <p:cNvSpPr/>
          <p:nvPr/>
        </p:nvSpPr>
        <p:spPr>
          <a:xfrm>
            <a:off x="5798499" y="3717032"/>
            <a:ext cx="788737" cy="441158"/>
          </a:xfrm>
          <a:prstGeom prst="ellipse">
            <a:avLst/>
          </a:prstGeom>
          <a:gradFill flip="none" rotWithShape="1">
            <a:gsLst>
              <a:gs pos="0">
                <a:schemeClr val="accent1">
                  <a:tint val="100000"/>
                  <a:shade val="100000"/>
                  <a:satMod val="130000"/>
                  <a:alpha val="10000"/>
                </a:schemeClr>
              </a:gs>
              <a:gs pos="100000">
                <a:schemeClr val="accent1">
                  <a:tint val="50000"/>
                  <a:shade val="100000"/>
                  <a:satMod val="350000"/>
                  <a:alpha val="1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5761788" y="5301208"/>
            <a:ext cx="788737" cy="441158"/>
          </a:xfrm>
          <a:prstGeom prst="ellipse">
            <a:avLst/>
          </a:prstGeom>
          <a:gradFill flip="none" rotWithShape="1">
            <a:gsLst>
              <a:gs pos="0">
                <a:schemeClr val="accent1">
                  <a:tint val="100000"/>
                  <a:shade val="100000"/>
                  <a:satMod val="130000"/>
                  <a:alpha val="10000"/>
                </a:schemeClr>
              </a:gs>
              <a:gs pos="100000">
                <a:schemeClr val="accent1">
                  <a:tint val="50000"/>
                  <a:shade val="100000"/>
                  <a:satMod val="350000"/>
                  <a:alpha val="1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5750803" y="2960395"/>
            <a:ext cx="788737" cy="441158"/>
          </a:xfrm>
          <a:prstGeom prst="ellipse">
            <a:avLst/>
          </a:prstGeom>
          <a:gradFill flip="none" rotWithShape="1">
            <a:gsLst>
              <a:gs pos="0">
                <a:schemeClr val="accent1">
                  <a:tint val="100000"/>
                  <a:shade val="100000"/>
                  <a:satMod val="130000"/>
                  <a:alpha val="10000"/>
                </a:schemeClr>
              </a:gs>
              <a:gs pos="100000">
                <a:schemeClr val="accent1">
                  <a:tint val="50000"/>
                  <a:shade val="100000"/>
                  <a:satMod val="350000"/>
                  <a:alpha val="1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4898976" y="6122877"/>
            <a:ext cx="3825436" cy="369332"/>
          </a:xfrm>
          <a:prstGeom prst="rect">
            <a:avLst/>
          </a:prstGeom>
          <a:noFill/>
        </p:spPr>
        <p:txBody>
          <a:bodyPr wrap="square" rtlCol="0">
            <a:spAutoFit/>
          </a:bodyPr>
          <a:lstStyle/>
          <a:p>
            <a:r>
              <a:rPr lang="en-US" dirty="0" smtClean="0"/>
              <a:t>ASRM, ACOG Committee Opinion 2015</a:t>
            </a:r>
            <a:endParaRPr lang="en-US" dirty="0"/>
          </a:p>
        </p:txBody>
      </p:sp>
      <p:sp>
        <p:nvSpPr>
          <p:cNvPr id="12" name="Metin kutusu 4"/>
          <p:cNvSpPr txBox="1"/>
          <p:nvPr/>
        </p:nvSpPr>
        <p:spPr>
          <a:xfrm>
            <a:off x="8208538" y="251356"/>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Tree>
    <p:extLst>
      <p:ext uri="{BB962C8B-B14F-4D97-AF65-F5344CB8AC3E}">
        <p14:creationId xmlns:p14="http://schemas.microsoft.com/office/powerpoint/2010/main" val="250726474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4" name="Content Placeholder 2"/>
          <p:cNvSpPr>
            <a:spLocks noGrp="1"/>
          </p:cNvSpPr>
          <p:nvPr>
            <p:ph idx="1"/>
          </p:nvPr>
        </p:nvSpPr>
        <p:spPr/>
        <p:txBody>
          <a:bodyPr/>
          <a:lstStyle/>
          <a:p>
            <a:pPr marL="914400" lvl="2" indent="0">
              <a:buNone/>
            </a:pPr>
            <a:r>
              <a:rPr lang="tr-TR" sz="4800" dirty="0" smtClean="0">
                <a:solidFill>
                  <a:srgbClr val="FFFF00"/>
                </a:solidFill>
              </a:rPr>
              <a:t>		DEEP    	ENDOMETRIOSIS </a:t>
            </a:r>
          </a:p>
          <a:p>
            <a:pPr marL="914400" lvl="2" indent="0">
              <a:buNone/>
            </a:pPr>
            <a:r>
              <a:rPr lang="tr-TR" sz="4800" dirty="0" smtClean="0">
                <a:solidFill>
                  <a:srgbClr val="FFFF00"/>
                </a:solidFill>
              </a:rPr>
              <a:t>                (DIE)</a:t>
            </a:r>
            <a:endParaRPr lang="tr-TR" sz="4800" dirty="0">
              <a:solidFill>
                <a:srgbClr val="FFFF00"/>
              </a:solidFill>
            </a:endParaRPr>
          </a:p>
          <a:p>
            <a:pPr lvl="1"/>
            <a:endParaRPr lang="tr-TR" dirty="0"/>
          </a:p>
        </p:txBody>
      </p:sp>
    </p:spTree>
    <p:extLst>
      <p:ext uri="{BB962C8B-B14F-4D97-AF65-F5344CB8AC3E}">
        <p14:creationId xmlns:p14="http://schemas.microsoft.com/office/powerpoint/2010/main" val="108421919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301156" cy="1143000"/>
          </a:xfrm>
        </p:spPr>
        <p:txBody>
          <a:bodyPr>
            <a:normAutofit/>
          </a:bodyPr>
          <a:lstStyle/>
          <a:p>
            <a:r>
              <a:rPr lang="tr-TR" sz="3600" b="1" dirty="0" smtClean="0">
                <a:solidFill>
                  <a:srgbClr val="FFFF00"/>
                </a:solidFill>
              </a:rPr>
              <a:t>DİE  Cerrahisi -İnfertilite</a:t>
            </a:r>
            <a:endParaRPr lang="en-US" sz="3600" b="1" dirty="0">
              <a:solidFill>
                <a:srgbClr val="FFFF00"/>
              </a:solidFill>
            </a:endParaRPr>
          </a:p>
        </p:txBody>
      </p:sp>
      <p:sp>
        <p:nvSpPr>
          <p:cNvPr id="3" name="Content Placeholder 2"/>
          <p:cNvSpPr>
            <a:spLocks noGrp="1"/>
          </p:cNvSpPr>
          <p:nvPr>
            <p:ph idx="1"/>
          </p:nvPr>
        </p:nvSpPr>
        <p:spPr>
          <a:xfrm>
            <a:off x="251520" y="1600200"/>
            <a:ext cx="8435280" cy="4525963"/>
          </a:xfrm>
        </p:spPr>
        <p:txBody>
          <a:bodyPr>
            <a:normAutofit/>
          </a:bodyPr>
          <a:lstStyle/>
          <a:p>
            <a:endParaRPr lang="tr-TR" b="1" dirty="0" smtClean="0"/>
          </a:p>
          <a:p>
            <a:r>
              <a:rPr lang="tr-TR" b="1" dirty="0" smtClean="0"/>
              <a:t>DİE fertiliteyi etkiler mi ?</a:t>
            </a:r>
          </a:p>
          <a:p>
            <a:r>
              <a:rPr lang="tr-TR" b="1" dirty="0" smtClean="0"/>
              <a:t>Cerrahi spontan gebelik  şansını arttırıyor mu ?</a:t>
            </a:r>
          </a:p>
          <a:p>
            <a:r>
              <a:rPr lang="tr-TR" b="1" dirty="0" smtClean="0"/>
              <a:t>IVF öncesi  yapılan cerrahi  gebelik şansinı arttırıyor mu  ? </a:t>
            </a:r>
          </a:p>
          <a:p>
            <a:endParaRPr lang="en-US" b="1" dirty="0" smtClean="0"/>
          </a:p>
        </p:txBody>
      </p:sp>
    </p:spTree>
    <p:extLst>
      <p:ext uri="{BB962C8B-B14F-4D97-AF65-F5344CB8AC3E}">
        <p14:creationId xmlns:p14="http://schemas.microsoft.com/office/powerpoint/2010/main" val="413134612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a 5"/>
          <p:cNvGraphicFramePr>
            <a:graphicFrameLocks noGrp="1"/>
          </p:cNvGraphicFramePr>
          <p:nvPr>
            <p:extLst>
              <p:ext uri="{D42A27DB-BD31-4B8C-83A1-F6EECF244321}">
                <p14:modId xmlns:p14="http://schemas.microsoft.com/office/powerpoint/2010/main" val="3236541014"/>
              </p:ext>
            </p:extLst>
          </p:nvPr>
        </p:nvGraphicFramePr>
        <p:xfrm>
          <a:off x="35496" y="1268759"/>
          <a:ext cx="9036496" cy="4222151"/>
        </p:xfrm>
        <a:graphic>
          <a:graphicData uri="http://schemas.openxmlformats.org/drawingml/2006/table">
            <a:tbl>
              <a:tblPr>
                <a:tableStyleId>{5C22544A-7EE6-4342-B048-85BDC9FD1C3A}</a:tableStyleId>
              </a:tblPr>
              <a:tblGrid>
                <a:gridCol w="4616471"/>
                <a:gridCol w="4420025"/>
              </a:tblGrid>
              <a:tr h="478151">
                <a:tc>
                  <a:txBody>
                    <a:bodyPr/>
                    <a:lstStyle/>
                    <a:p>
                      <a:pPr algn="ctr" fontAlgn="b"/>
                      <a:r>
                        <a:rPr lang="en-US" sz="2000" b="1" u="none" strike="noStrike" noProof="0" dirty="0" err="1" smtClean="0">
                          <a:solidFill>
                            <a:srgbClr val="FFC000"/>
                          </a:solidFill>
                          <a:effectLst/>
                          <a:latin typeface="+mn-lt"/>
                        </a:rPr>
                        <a:t>Favours</a:t>
                      </a:r>
                      <a:r>
                        <a:rPr lang="en-US" sz="2000" b="1" u="none" strike="noStrike" noProof="0" dirty="0" smtClean="0">
                          <a:solidFill>
                            <a:srgbClr val="FFC000"/>
                          </a:solidFill>
                          <a:effectLst/>
                          <a:latin typeface="+mn-lt"/>
                        </a:rPr>
                        <a:t> Surgery</a:t>
                      </a:r>
                      <a:endParaRPr lang="en-US" sz="2000" b="1" i="0" u="none" strike="noStrike" noProof="0" dirty="0">
                        <a:solidFill>
                          <a:srgbClr val="FFC000"/>
                        </a:solidFill>
                        <a:effectLst/>
                        <a:latin typeface="+mn-lt"/>
                      </a:endParaRPr>
                    </a:p>
                  </a:txBody>
                  <a:tcPr marL="6350" marR="6350" marT="635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pPr algn="ctr" fontAlgn="b"/>
                      <a:r>
                        <a:rPr lang="en-US" sz="2000" b="1" u="none" strike="noStrike" noProof="0" dirty="0" err="1" smtClean="0">
                          <a:solidFill>
                            <a:srgbClr val="FFC000"/>
                          </a:solidFill>
                          <a:effectLst/>
                          <a:latin typeface="+mn-lt"/>
                        </a:rPr>
                        <a:t>Favours</a:t>
                      </a:r>
                      <a:r>
                        <a:rPr lang="en-US" sz="2000" b="1" u="none" strike="noStrike" noProof="0" dirty="0" smtClean="0">
                          <a:solidFill>
                            <a:srgbClr val="FFC000"/>
                          </a:solidFill>
                          <a:effectLst/>
                          <a:latin typeface="+mn-lt"/>
                        </a:rPr>
                        <a:t> ART</a:t>
                      </a:r>
                      <a:endParaRPr lang="en-US" sz="2000" b="1" i="0" u="none" strike="noStrike" noProof="0" dirty="0">
                        <a:solidFill>
                          <a:srgbClr val="FFC000"/>
                        </a:solidFill>
                        <a:effectLst/>
                        <a:latin typeface="+mn-lt"/>
                      </a:endParaRPr>
                    </a:p>
                  </a:txBody>
                  <a:tcPr marL="6350" marR="6350" marT="635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r>
              <a:tr h="468000">
                <a:tc>
                  <a:txBody>
                    <a:bodyPr/>
                    <a:lstStyle/>
                    <a:p>
                      <a:pPr algn="ctr" fontAlgn="b"/>
                      <a:r>
                        <a:rPr lang="en-US" sz="2000" u="none" strike="noStrike" noProof="0" dirty="0" smtClean="0">
                          <a:solidFill>
                            <a:schemeClr val="tx1"/>
                          </a:solidFill>
                          <a:effectLst/>
                          <a:latin typeface="+mn-lt"/>
                        </a:rPr>
                        <a:t>Disabling symptoms</a:t>
                      </a:r>
                      <a:endParaRPr lang="en-US" sz="2000" b="0" i="0" u="none" strike="noStrike" noProof="0" dirty="0">
                        <a:solidFill>
                          <a:schemeClr val="tx1"/>
                        </a:solidFill>
                        <a:effectLst/>
                        <a:latin typeface="+mn-lt"/>
                      </a:endParaRPr>
                    </a:p>
                  </a:txBody>
                  <a:tcPr marL="6350" marR="6350" marT="6350" marB="0" anchor="ctr">
                    <a:lnT w="12700" cap="flat" cmpd="sng" algn="ctr">
                      <a:solidFill>
                        <a:schemeClr val="tx1"/>
                      </a:solidFill>
                      <a:prstDash val="solid"/>
                      <a:round/>
                      <a:headEnd type="none" w="med" len="med"/>
                      <a:tailEnd type="none" w="med" len="med"/>
                    </a:lnT>
                    <a:solidFill>
                      <a:srgbClr val="FF0000"/>
                    </a:solidFill>
                  </a:tcPr>
                </a:tc>
                <a:tc>
                  <a:txBody>
                    <a:bodyPr/>
                    <a:lstStyle/>
                    <a:p>
                      <a:pPr algn="ctr" fontAlgn="b"/>
                      <a:r>
                        <a:rPr lang="en-US" sz="2000" u="none" strike="noStrike" noProof="0" dirty="0" smtClean="0">
                          <a:solidFill>
                            <a:schemeClr val="tx1"/>
                          </a:solidFill>
                          <a:effectLst/>
                          <a:latin typeface="+mn-lt"/>
                        </a:rPr>
                        <a:t>Few symptoms</a:t>
                      </a:r>
                      <a:endParaRPr lang="en-US" sz="2000" b="0" i="0" u="none" strike="noStrike" noProof="0" dirty="0">
                        <a:solidFill>
                          <a:schemeClr val="tx1"/>
                        </a:solidFill>
                        <a:effectLst/>
                        <a:latin typeface="+mn-lt"/>
                      </a:endParaRPr>
                    </a:p>
                  </a:txBody>
                  <a:tcPr marL="6350" marR="6350" marT="6350" marB="0" anchor="ctr">
                    <a:lnT w="12700" cap="flat" cmpd="sng" algn="ctr">
                      <a:solidFill>
                        <a:schemeClr val="tx1"/>
                      </a:solidFill>
                      <a:prstDash val="solid"/>
                      <a:round/>
                      <a:headEnd type="none" w="med" len="med"/>
                      <a:tailEnd type="none" w="med" len="med"/>
                    </a:lnT>
                    <a:solidFill>
                      <a:srgbClr val="FF0000"/>
                    </a:solidFill>
                  </a:tcPr>
                </a:tc>
              </a:tr>
              <a:tr h="468000">
                <a:tc>
                  <a:txBody>
                    <a:bodyPr/>
                    <a:lstStyle/>
                    <a:p>
                      <a:pPr algn="ctr" fontAlgn="b"/>
                      <a:r>
                        <a:rPr lang="en-US" sz="2000" b="0" i="0" u="none" strike="noStrike" noProof="0" dirty="0" smtClean="0">
                          <a:solidFill>
                            <a:schemeClr val="tx1"/>
                          </a:solidFill>
                          <a:effectLst/>
                          <a:latin typeface="+mn-lt"/>
                        </a:rPr>
                        <a:t>Bowel,</a:t>
                      </a:r>
                      <a:r>
                        <a:rPr lang="en-US" sz="2000" b="0" i="0" u="none" strike="noStrike" baseline="0" noProof="0" dirty="0" smtClean="0">
                          <a:solidFill>
                            <a:schemeClr val="tx1"/>
                          </a:solidFill>
                          <a:effectLst/>
                          <a:latin typeface="+mn-lt"/>
                        </a:rPr>
                        <a:t> ureter stenosis</a:t>
                      </a:r>
                      <a:endParaRPr lang="en-US" sz="2000" b="0" i="0" u="none" strike="noStrike" noProof="0" dirty="0">
                        <a:solidFill>
                          <a:schemeClr val="tx1"/>
                        </a:solidFill>
                        <a:effectLst/>
                        <a:latin typeface="+mn-lt"/>
                      </a:endParaRPr>
                    </a:p>
                  </a:txBody>
                  <a:tcPr marL="6350" marR="6350" marT="6350" marB="0" anchor="ctr">
                    <a:solidFill>
                      <a:srgbClr val="FF0000"/>
                    </a:solidFill>
                  </a:tcPr>
                </a:tc>
                <a:tc>
                  <a:txBody>
                    <a:bodyPr/>
                    <a:lstStyle/>
                    <a:p>
                      <a:pPr algn="ctr" fontAlgn="b"/>
                      <a:r>
                        <a:rPr lang="en-US" sz="2000" b="0" i="0" u="none" strike="noStrike" noProof="0" dirty="0" smtClean="0">
                          <a:solidFill>
                            <a:schemeClr val="tx1"/>
                          </a:solidFill>
                          <a:effectLst/>
                          <a:latin typeface="+mn-lt"/>
                        </a:rPr>
                        <a:t>Mild</a:t>
                      </a:r>
                      <a:r>
                        <a:rPr lang="en-US" sz="2000" b="0" i="0" u="none" strike="noStrike" baseline="0" noProof="0" dirty="0" smtClean="0">
                          <a:solidFill>
                            <a:schemeClr val="tx1"/>
                          </a:solidFill>
                          <a:effectLst/>
                          <a:latin typeface="+mn-lt"/>
                        </a:rPr>
                        <a:t> severity</a:t>
                      </a:r>
                      <a:endParaRPr lang="en-US" sz="2000" b="0" i="0" u="none" strike="noStrike" noProof="0" dirty="0">
                        <a:solidFill>
                          <a:schemeClr val="tx1"/>
                        </a:solidFill>
                        <a:effectLst/>
                        <a:latin typeface="+mn-lt"/>
                      </a:endParaRPr>
                    </a:p>
                  </a:txBody>
                  <a:tcPr marL="6350" marR="6350" marT="6350" marB="0" anchor="ctr">
                    <a:solidFill>
                      <a:srgbClr val="FF0000"/>
                    </a:solidFill>
                  </a:tcPr>
                </a:tc>
              </a:tr>
              <a:tr h="468000">
                <a:tc>
                  <a:txBody>
                    <a:bodyPr/>
                    <a:lstStyle/>
                    <a:p>
                      <a:pPr algn="ctr" fontAlgn="b"/>
                      <a:r>
                        <a:rPr lang="en-US" sz="2000" u="none" strike="noStrike" noProof="0" dirty="0" smtClean="0">
                          <a:solidFill>
                            <a:schemeClr val="tx1"/>
                          </a:solidFill>
                          <a:effectLst/>
                          <a:latin typeface="+mn-lt"/>
                        </a:rPr>
                        <a:t>Normal tubes </a:t>
                      </a:r>
                      <a:endParaRPr lang="en-US" sz="2000" b="0" i="0" u="none" strike="noStrike" noProof="0" dirty="0">
                        <a:solidFill>
                          <a:schemeClr val="tx1"/>
                        </a:solidFill>
                        <a:effectLst/>
                        <a:latin typeface="+mn-lt"/>
                      </a:endParaRPr>
                    </a:p>
                  </a:txBody>
                  <a:tcPr marL="6350" marR="6350" marT="6350" marB="0" anchor="ctr">
                    <a:solidFill>
                      <a:srgbClr val="FF0000"/>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u="none" strike="noStrike" noProof="0" dirty="0" smtClean="0">
                          <a:solidFill>
                            <a:schemeClr val="tx1"/>
                          </a:solidFill>
                          <a:effectLst/>
                          <a:latin typeface="+mn-lt"/>
                        </a:rPr>
                        <a:t>Tubal occlusion, </a:t>
                      </a:r>
                      <a:r>
                        <a:rPr lang="en-US" sz="2000" u="none" strike="noStrike" noProof="0" dirty="0" err="1" smtClean="0">
                          <a:solidFill>
                            <a:schemeClr val="tx1"/>
                          </a:solidFill>
                          <a:effectLst/>
                          <a:latin typeface="+mn-lt"/>
                        </a:rPr>
                        <a:t>hydrosalpinx</a:t>
                      </a:r>
                      <a:endParaRPr lang="en-US" sz="2000" b="0" i="0" u="none" strike="noStrike" noProof="0" dirty="0" smtClean="0">
                        <a:solidFill>
                          <a:schemeClr val="tx1"/>
                        </a:solidFill>
                        <a:effectLst/>
                        <a:latin typeface="+mn-lt"/>
                      </a:endParaRPr>
                    </a:p>
                  </a:txBody>
                  <a:tcPr marL="6350" marR="6350" marT="6350" marB="0" anchor="ctr">
                    <a:solidFill>
                      <a:srgbClr val="FF0000"/>
                    </a:solidFill>
                  </a:tcPr>
                </a:tc>
              </a:tr>
              <a:tr h="468000">
                <a:tc>
                  <a:txBody>
                    <a:bodyPr/>
                    <a:lstStyle/>
                    <a:p>
                      <a:pPr algn="ctr" fontAlgn="b"/>
                      <a:r>
                        <a:rPr lang="en-US" sz="2000" u="none" strike="noStrike" noProof="0" dirty="0" smtClean="0">
                          <a:solidFill>
                            <a:schemeClr val="tx1"/>
                          </a:solidFill>
                          <a:effectLst/>
                          <a:latin typeface="+mn-lt"/>
                        </a:rPr>
                        <a:t>Young age</a:t>
                      </a:r>
                      <a:endParaRPr lang="en-US" sz="2000" b="0" i="0" u="none" strike="noStrike" noProof="0" dirty="0">
                        <a:solidFill>
                          <a:schemeClr val="tx1"/>
                        </a:solidFill>
                        <a:effectLst/>
                        <a:latin typeface="+mn-lt"/>
                      </a:endParaRPr>
                    </a:p>
                  </a:txBody>
                  <a:tcPr marL="6350" marR="6350" marT="6350" marB="0" anchor="ctr">
                    <a:solidFill>
                      <a:srgbClr val="FF0000"/>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u="none" strike="noStrike" noProof="0" dirty="0" smtClean="0">
                          <a:solidFill>
                            <a:schemeClr val="tx1"/>
                          </a:solidFill>
                          <a:effectLst/>
                          <a:latin typeface="+mn-lt"/>
                        </a:rPr>
                        <a:t>Advanced age</a:t>
                      </a:r>
                      <a:endParaRPr lang="en-US" sz="2000" b="0" i="0" u="none" strike="noStrike" noProof="0" dirty="0" smtClean="0">
                        <a:solidFill>
                          <a:schemeClr val="tx1"/>
                        </a:solidFill>
                        <a:effectLst/>
                        <a:latin typeface="+mn-lt"/>
                      </a:endParaRPr>
                    </a:p>
                  </a:txBody>
                  <a:tcPr marL="6350" marR="6350" marT="6350" marB="0" anchor="ctr">
                    <a:solidFill>
                      <a:srgbClr val="FF0000"/>
                    </a:solidFill>
                  </a:tcPr>
                </a:tc>
              </a:tr>
              <a:tr h="468000">
                <a:tc>
                  <a:txBody>
                    <a:bodyPr/>
                    <a:lstStyle/>
                    <a:p>
                      <a:pPr algn="ctr" fontAlgn="b"/>
                      <a:r>
                        <a:rPr lang="en-US" sz="2000" u="none" strike="noStrike" noProof="0" dirty="0" smtClean="0">
                          <a:solidFill>
                            <a:schemeClr val="tx1"/>
                          </a:solidFill>
                          <a:effectLst/>
                          <a:latin typeface="+mn-lt"/>
                        </a:rPr>
                        <a:t>Normal ovarian reserve</a:t>
                      </a:r>
                      <a:endParaRPr lang="en-US" sz="2000" b="0" i="0" u="none" strike="noStrike" noProof="0" dirty="0">
                        <a:solidFill>
                          <a:schemeClr val="tx1"/>
                        </a:solidFill>
                        <a:effectLst/>
                        <a:latin typeface="+mn-lt"/>
                      </a:endParaRPr>
                    </a:p>
                  </a:txBody>
                  <a:tcPr marL="6350" marR="6350" marT="6350" marB="0" anchor="ctr">
                    <a:solidFill>
                      <a:srgbClr val="FF0000"/>
                    </a:solidFill>
                  </a:tcPr>
                </a:tc>
                <a:tc>
                  <a:txBody>
                    <a:bodyPr/>
                    <a:lstStyle/>
                    <a:p>
                      <a:pPr algn="ctr" fontAlgn="b"/>
                      <a:r>
                        <a:rPr lang="en-US" sz="2000" b="0" i="0" u="none" strike="noStrike" noProof="0" dirty="0" smtClean="0">
                          <a:solidFill>
                            <a:schemeClr val="tx1"/>
                          </a:solidFill>
                          <a:effectLst/>
                          <a:latin typeface="+mn-lt"/>
                        </a:rPr>
                        <a:t>Low ovarian reserve</a:t>
                      </a:r>
                      <a:endParaRPr lang="en-US" sz="2000" b="0" i="0" u="none" strike="noStrike" noProof="0" dirty="0">
                        <a:solidFill>
                          <a:schemeClr val="tx1"/>
                        </a:solidFill>
                        <a:effectLst/>
                        <a:latin typeface="+mn-lt"/>
                      </a:endParaRPr>
                    </a:p>
                  </a:txBody>
                  <a:tcPr marL="6350" marR="6350" marT="6350" marB="0" anchor="ctr">
                    <a:solidFill>
                      <a:srgbClr val="FF0000"/>
                    </a:solidFill>
                  </a:tcPr>
                </a:tc>
              </a:tr>
              <a:tr h="468000">
                <a:tc>
                  <a:txBody>
                    <a:bodyPr/>
                    <a:lstStyle/>
                    <a:p>
                      <a:pPr algn="ctr" fontAlgn="b"/>
                      <a:r>
                        <a:rPr lang="en-US" sz="2000" b="0" i="0" u="none" strike="noStrike" noProof="0" dirty="0" smtClean="0">
                          <a:solidFill>
                            <a:schemeClr val="tx1"/>
                          </a:solidFill>
                          <a:effectLst/>
                          <a:latin typeface="+mn-lt"/>
                        </a:rPr>
                        <a:t>Normal male factor</a:t>
                      </a:r>
                      <a:endParaRPr lang="en-US" sz="2000" b="0" i="0" u="none" strike="noStrike" noProof="0" dirty="0">
                        <a:solidFill>
                          <a:schemeClr val="tx1"/>
                        </a:solidFill>
                        <a:effectLst/>
                        <a:latin typeface="+mn-lt"/>
                      </a:endParaRPr>
                    </a:p>
                  </a:txBody>
                  <a:tcPr marL="6350" marR="6350" marT="6350" marB="0" anchor="ctr">
                    <a:solidFill>
                      <a:srgbClr val="FF0000"/>
                    </a:solidFill>
                  </a:tcPr>
                </a:tc>
                <a:tc>
                  <a:txBody>
                    <a:bodyPr/>
                    <a:lstStyle/>
                    <a:p>
                      <a:pPr algn="ctr" fontAlgn="b"/>
                      <a:r>
                        <a:rPr lang="en-US" sz="2000" b="0" i="0" u="none" strike="noStrike" noProof="0" dirty="0" smtClean="0">
                          <a:solidFill>
                            <a:schemeClr val="tx1"/>
                          </a:solidFill>
                          <a:effectLst/>
                          <a:latin typeface="+mn-lt"/>
                        </a:rPr>
                        <a:t>Abnormal </a:t>
                      </a:r>
                      <a:r>
                        <a:rPr lang="en-US" sz="2000" b="0" i="0" u="none" strike="noStrike" noProof="0" dirty="0" err="1" smtClean="0">
                          <a:solidFill>
                            <a:schemeClr val="tx1"/>
                          </a:solidFill>
                          <a:effectLst/>
                          <a:latin typeface="+mn-lt"/>
                        </a:rPr>
                        <a:t>spermiogram</a:t>
                      </a:r>
                      <a:endParaRPr lang="en-US" sz="2000" b="0" i="0" u="none" strike="noStrike" noProof="0" dirty="0">
                        <a:solidFill>
                          <a:schemeClr val="tx1"/>
                        </a:solidFill>
                        <a:effectLst/>
                        <a:latin typeface="+mn-lt"/>
                      </a:endParaRPr>
                    </a:p>
                  </a:txBody>
                  <a:tcPr marL="6350" marR="6350" marT="6350" marB="0" anchor="ctr">
                    <a:solidFill>
                      <a:srgbClr val="FF0000"/>
                    </a:solidFill>
                  </a:tcPr>
                </a:tc>
              </a:tr>
              <a:tr h="468000">
                <a:tc>
                  <a:txBody>
                    <a:bodyPr/>
                    <a:lstStyle/>
                    <a:p>
                      <a:pPr algn="ctr" fontAlgn="b"/>
                      <a:r>
                        <a:rPr lang="en-US" sz="2000" b="0" i="0" u="none" strike="noStrike" noProof="0" dirty="0" smtClean="0">
                          <a:solidFill>
                            <a:schemeClr val="tx1"/>
                          </a:solidFill>
                          <a:effectLst/>
                          <a:latin typeface="+mn-lt"/>
                        </a:rPr>
                        <a:t>No previous surgeries</a:t>
                      </a:r>
                      <a:endParaRPr lang="en-US" sz="2000" b="0" i="0" u="none" strike="noStrike" noProof="0" dirty="0">
                        <a:solidFill>
                          <a:schemeClr val="tx1"/>
                        </a:solidFill>
                        <a:effectLst/>
                        <a:latin typeface="+mn-lt"/>
                      </a:endParaRPr>
                    </a:p>
                  </a:txBody>
                  <a:tcPr marL="6350" marR="6350" marT="6350" marB="0" anchor="ctr">
                    <a:solidFill>
                      <a:srgbClr val="FF0000"/>
                    </a:solidFill>
                  </a:tcPr>
                </a:tc>
                <a:tc>
                  <a:txBody>
                    <a:bodyPr/>
                    <a:lstStyle/>
                    <a:p>
                      <a:pPr algn="ctr" fontAlgn="b"/>
                      <a:r>
                        <a:rPr lang="en-US" sz="2000" b="0" i="0" u="none" strike="noStrike" noProof="0" dirty="0" smtClean="0">
                          <a:solidFill>
                            <a:schemeClr val="tx1"/>
                          </a:solidFill>
                          <a:effectLst/>
                          <a:latin typeface="+mn-lt"/>
                        </a:rPr>
                        <a:t>DIE recurrence</a:t>
                      </a:r>
                      <a:r>
                        <a:rPr lang="tr-TR" sz="2000" b="0" i="0" u="none" strike="noStrike" noProof="0" dirty="0" smtClean="0">
                          <a:solidFill>
                            <a:schemeClr val="tx1"/>
                          </a:solidFill>
                          <a:effectLst/>
                          <a:latin typeface="+mn-lt"/>
                        </a:rPr>
                        <a:t>  (previous</a:t>
                      </a:r>
                      <a:r>
                        <a:rPr lang="tr-TR" sz="2000" b="0" i="0" u="none" strike="noStrike" baseline="0" noProof="0" dirty="0" smtClean="0">
                          <a:solidFill>
                            <a:schemeClr val="tx1"/>
                          </a:solidFill>
                          <a:effectLst/>
                          <a:latin typeface="+mn-lt"/>
                        </a:rPr>
                        <a:t> surgery)</a:t>
                      </a:r>
                      <a:endParaRPr lang="en-US" sz="2000" b="0" i="0" u="none" strike="noStrike" noProof="0" dirty="0">
                        <a:solidFill>
                          <a:schemeClr val="tx1"/>
                        </a:solidFill>
                        <a:effectLst/>
                        <a:latin typeface="+mn-lt"/>
                      </a:endParaRPr>
                    </a:p>
                  </a:txBody>
                  <a:tcPr marL="6350" marR="6350" marT="6350" marB="0" anchor="ctr">
                    <a:solidFill>
                      <a:srgbClr val="FF0000"/>
                    </a:solidFill>
                  </a:tcPr>
                </a:tc>
              </a:tr>
              <a:tr h="468000">
                <a:tc>
                  <a:txBody>
                    <a:bodyPr/>
                    <a:lstStyle/>
                    <a:p>
                      <a:pPr algn="ctr" fontAlgn="b"/>
                      <a:r>
                        <a:rPr lang="en-US" sz="2000" b="0" i="0" u="none" strike="noStrike" noProof="0" dirty="0" smtClean="0">
                          <a:solidFill>
                            <a:schemeClr val="tx1"/>
                          </a:solidFill>
                          <a:effectLst/>
                          <a:latin typeface="+mn-lt"/>
                        </a:rPr>
                        <a:t>Previous ART attempts</a:t>
                      </a:r>
                      <a:endParaRPr lang="en-US" sz="2000" b="0" i="0" u="none" strike="noStrike" noProof="0" dirty="0">
                        <a:solidFill>
                          <a:schemeClr val="tx1"/>
                        </a:solidFill>
                        <a:effectLst/>
                        <a:latin typeface="+mn-lt"/>
                      </a:endParaRPr>
                    </a:p>
                  </a:txBody>
                  <a:tcPr marL="6350" marR="6350" marT="6350" marB="0" anchor="ctr">
                    <a:lnB w="12700" cap="flat" cmpd="sng" algn="ctr">
                      <a:solidFill>
                        <a:schemeClr val="tx1"/>
                      </a:solidFill>
                      <a:prstDash val="solid"/>
                      <a:round/>
                      <a:headEnd type="none" w="med" len="med"/>
                      <a:tailEnd type="none" w="med" len="med"/>
                    </a:lnB>
                    <a:solidFill>
                      <a:srgbClr val="FF0000"/>
                    </a:solidFill>
                  </a:tcPr>
                </a:tc>
                <a:tc>
                  <a:txBody>
                    <a:bodyPr/>
                    <a:lstStyle/>
                    <a:p>
                      <a:pPr algn="ctr" fontAlgn="b"/>
                      <a:r>
                        <a:rPr lang="en-US" sz="2000" b="0" i="0" u="none" strike="noStrike" noProof="0" dirty="0" smtClean="0">
                          <a:solidFill>
                            <a:schemeClr val="tx1"/>
                          </a:solidFill>
                          <a:effectLst/>
                          <a:latin typeface="+mn-lt"/>
                        </a:rPr>
                        <a:t>First ART</a:t>
                      </a:r>
                      <a:endParaRPr lang="en-US" sz="2000" b="0" i="0" u="none" strike="noStrike" noProof="0" dirty="0">
                        <a:solidFill>
                          <a:schemeClr val="tx1"/>
                        </a:solidFill>
                        <a:effectLst/>
                        <a:latin typeface="+mn-lt"/>
                      </a:endParaRPr>
                    </a:p>
                  </a:txBody>
                  <a:tcPr marL="6350" marR="6350" marT="6350" marB="0" anchor="ctr">
                    <a:lnB w="12700" cap="flat" cmpd="sng" algn="ctr">
                      <a:solidFill>
                        <a:schemeClr val="tx1"/>
                      </a:solidFill>
                      <a:prstDash val="solid"/>
                      <a:round/>
                      <a:headEnd type="none" w="med" len="med"/>
                      <a:tailEnd type="none" w="med" len="med"/>
                    </a:lnB>
                    <a:solidFill>
                      <a:srgbClr val="FF0000"/>
                    </a:solidFill>
                  </a:tcPr>
                </a:tc>
              </a:tr>
            </a:tbl>
          </a:graphicData>
        </a:graphic>
      </p:graphicFrame>
      <p:sp>
        <p:nvSpPr>
          <p:cNvPr id="7" name="Rectángulo 6"/>
          <p:cNvSpPr/>
          <p:nvPr/>
        </p:nvSpPr>
        <p:spPr>
          <a:xfrm>
            <a:off x="2195736" y="260648"/>
            <a:ext cx="4752528" cy="830997"/>
          </a:xfrm>
          <a:prstGeom prst="rect">
            <a:avLst/>
          </a:prstGeom>
        </p:spPr>
        <p:txBody>
          <a:bodyPr wrap="square">
            <a:spAutoFit/>
          </a:bodyPr>
          <a:lstStyle/>
          <a:p>
            <a:r>
              <a:rPr lang="en-US" sz="4800" b="1" dirty="0" smtClean="0">
                <a:solidFill>
                  <a:srgbClr val="FFFF00"/>
                </a:solidFill>
                <a:latin typeface="+mj-lt"/>
              </a:rPr>
              <a:t>Surgery or ART?</a:t>
            </a:r>
            <a:endParaRPr lang="en-US" sz="4800" b="1" dirty="0">
              <a:solidFill>
                <a:srgbClr val="FFFF00"/>
              </a:solidFill>
              <a:latin typeface="+mj-lt"/>
            </a:endParaRPr>
          </a:p>
        </p:txBody>
      </p:sp>
      <p:sp>
        <p:nvSpPr>
          <p:cNvPr id="2" name="CuadroTexto 1"/>
          <p:cNvSpPr txBox="1"/>
          <p:nvPr/>
        </p:nvSpPr>
        <p:spPr>
          <a:xfrm>
            <a:off x="2843808" y="5805264"/>
            <a:ext cx="3706527" cy="830997"/>
          </a:xfrm>
          <a:prstGeom prst="rect">
            <a:avLst/>
          </a:prstGeom>
          <a:noFill/>
        </p:spPr>
        <p:txBody>
          <a:bodyPr wrap="none" rtlCol="0">
            <a:spAutoFit/>
          </a:bodyPr>
          <a:lstStyle/>
          <a:p>
            <a:r>
              <a:rPr lang="es-ES_tradnl" sz="4800" b="1" dirty="0" err="1" smtClean="0">
                <a:latin typeface="+mn-lt"/>
              </a:rPr>
              <a:t>Patient</a:t>
            </a:r>
            <a:r>
              <a:rPr lang="es-ES_tradnl" sz="4800" b="1" dirty="0" smtClean="0">
                <a:latin typeface="+mn-lt"/>
              </a:rPr>
              <a:t> </a:t>
            </a:r>
            <a:r>
              <a:rPr lang="es-ES_tradnl" sz="4800" b="1" dirty="0" err="1" smtClean="0">
                <a:latin typeface="+mn-lt"/>
              </a:rPr>
              <a:t>desire</a:t>
            </a:r>
            <a:endParaRPr lang="es-ES_tradnl" sz="4800" b="1" dirty="0">
              <a:latin typeface="+mn-lt"/>
            </a:endParaRPr>
          </a:p>
        </p:txBody>
      </p:sp>
    </p:spTree>
    <p:extLst>
      <p:ext uri="{BB962C8B-B14F-4D97-AF65-F5344CB8AC3E}">
        <p14:creationId xmlns:p14="http://schemas.microsoft.com/office/powerpoint/2010/main" val="7432392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346" name="Rectangle 2"/>
          <p:cNvSpPr>
            <a:spLocks noGrp="1" noChangeArrowheads="1"/>
          </p:cNvSpPr>
          <p:nvPr>
            <p:ph type="title"/>
          </p:nvPr>
        </p:nvSpPr>
        <p:spPr/>
        <p:txBody>
          <a:bodyPr/>
          <a:lstStyle/>
          <a:p>
            <a:pPr eaLnBrk="1" hangingPunct="1">
              <a:defRPr/>
            </a:pPr>
            <a:r>
              <a:rPr lang="tr-TR" b="1" dirty="0" err="1" smtClean="0">
                <a:solidFill>
                  <a:srgbClr val="FFFF00"/>
                </a:solidFill>
                <a:cs typeface="+mj-cs"/>
              </a:rPr>
              <a:t>Factors</a:t>
            </a:r>
            <a:r>
              <a:rPr lang="tr-TR" b="1" dirty="0" smtClean="0">
                <a:solidFill>
                  <a:srgbClr val="FFFF00"/>
                </a:solidFill>
                <a:cs typeface="+mj-cs"/>
              </a:rPr>
              <a:t> </a:t>
            </a:r>
            <a:r>
              <a:rPr lang="tr-TR" b="1" dirty="0" err="1" smtClean="0">
                <a:solidFill>
                  <a:srgbClr val="FFFF00"/>
                </a:solidFill>
                <a:cs typeface="+mj-cs"/>
              </a:rPr>
              <a:t>favoring</a:t>
            </a:r>
            <a:r>
              <a:rPr lang="tr-TR" b="1" dirty="0" smtClean="0">
                <a:solidFill>
                  <a:srgbClr val="FFFF00"/>
                </a:solidFill>
                <a:cs typeface="+mj-cs"/>
              </a:rPr>
              <a:t> </a:t>
            </a:r>
            <a:r>
              <a:rPr lang="tr-TR" b="1" dirty="0" err="1" smtClean="0">
                <a:solidFill>
                  <a:srgbClr val="FFFF00"/>
                </a:solidFill>
                <a:cs typeface="+mj-cs"/>
              </a:rPr>
              <a:t>surgery</a:t>
            </a:r>
            <a:endParaRPr lang="tr-TR" b="1" dirty="0" smtClean="0">
              <a:solidFill>
                <a:srgbClr val="FFFF00"/>
              </a:solidFill>
              <a:cs typeface="+mj-cs"/>
            </a:endParaRPr>
          </a:p>
        </p:txBody>
      </p:sp>
      <p:sp>
        <p:nvSpPr>
          <p:cNvPr id="569347" name="Rectangle 3"/>
          <p:cNvSpPr>
            <a:spLocks noGrp="1" noChangeArrowheads="1"/>
          </p:cNvSpPr>
          <p:nvPr>
            <p:ph type="body" idx="1"/>
          </p:nvPr>
        </p:nvSpPr>
        <p:spPr/>
        <p:txBody>
          <a:bodyPr>
            <a:normAutofit/>
          </a:bodyPr>
          <a:lstStyle/>
          <a:p>
            <a:pPr eaLnBrk="1" hangingPunct="1">
              <a:lnSpc>
                <a:spcPct val="90000"/>
              </a:lnSpc>
              <a:defRPr/>
            </a:pPr>
            <a:r>
              <a:rPr lang="tr-TR" b="1" dirty="0" smtClean="0">
                <a:cs typeface="+mn-cs"/>
              </a:rPr>
              <a:t>Relieve the pain returne of normal sexuel life</a:t>
            </a:r>
          </a:p>
          <a:p>
            <a:pPr eaLnBrk="1" hangingPunct="1">
              <a:lnSpc>
                <a:spcPct val="90000"/>
              </a:lnSpc>
              <a:defRPr/>
            </a:pPr>
            <a:r>
              <a:rPr lang="tr-TR" b="1" dirty="0" smtClean="0">
                <a:cs typeface="+mn-cs"/>
              </a:rPr>
              <a:t>Increase the fertility after surgery and offers couples the possibility for a spontaneus conception with reported PR between 40-60% </a:t>
            </a:r>
          </a:p>
          <a:p>
            <a:pPr eaLnBrk="1" hangingPunct="1">
              <a:lnSpc>
                <a:spcPct val="90000"/>
              </a:lnSpc>
              <a:defRPr/>
            </a:pPr>
            <a:r>
              <a:rPr lang="tr-TR" b="1" dirty="0" smtClean="0">
                <a:cs typeface="+mn-cs"/>
              </a:rPr>
              <a:t>To avoid risk of infection and abces at the time of oocyt pick-up during IVF.</a:t>
            </a:r>
          </a:p>
          <a:p>
            <a:pPr>
              <a:lnSpc>
                <a:spcPct val="90000"/>
              </a:lnSpc>
              <a:defRPr/>
            </a:pPr>
            <a:r>
              <a:rPr lang="en-US" b="1" dirty="0"/>
              <a:t>The risk of disease progression with bowel obstruction with COH prior to IVF</a:t>
            </a:r>
            <a:endParaRPr lang="tr-TR" b="1" dirty="0" smtClean="0"/>
          </a:p>
        </p:txBody>
      </p:sp>
    </p:spTree>
    <p:extLst>
      <p:ext uri="{BB962C8B-B14F-4D97-AF65-F5344CB8AC3E}">
        <p14:creationId xmlns:p14="http://schemas.microsoft.com/office/powerpoint/2010/main" val="342616795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594" y="4162425"/>
            <a:ext cx="9036496" cy="2695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le 5"/>
          <p:cNvSpPr>
            <a:spLocks noGrp="1"/>
          </p:cNvSpPr>
          <p:nvPr>
            <p:ph type="title"/>
          </p:nvPr>
        </p:nvSpPr>
        <p:spPr/>
        <p:txBody>
          <a:bodyPr/>
          <a:lstStyle/>
          <a:p>
            <a:endParaRPr lang="tr-TR" dirty="0"/>
          </a:p>
        </p:txBody>
      </p:sp>
      <p:pic>
        <p:nvPicPr>
          <p:cNvPr id="8195"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237594" y="1910886"/>
            <a:ext cx="8730305" cy="2389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750" y="61216"/>
            <a:ext cx="8899709"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Metin kutusu 4"/>
          <p:cNvSpPr txBox="1"/>
          <p:nvPr/>
        </p:nvSpPr>
        <p:spPr>
          <a:xfrm>
            <a:off x="8100392" y="539388"/>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
        <p:nvSpPr>
          <p:cNvPr id="2" name="Rectangle 1"/>
          <p:cNvSpPr/>
          <p:nvPr/>
        </p:nvSpPr>
        <p:spPr>
          <a:xfrm>
            <a:off x="7452320" y="2132856"/>
            <a:ext cx="1691680" cy="44644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Rectangle 7"/>
          <p:cNvSpPr/>
          <p:nvPr/>
        </p:nvSpPr>
        <p:spPr>
          <a:xfrm>
            <a:off x="3491880" y="2263286"/>
            <a:ext cx="1691680" cy="44644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55827638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8 Conector recto"/>
          <p:cNvCxnSpPr/>
          <p:nvPr/>
        </p:nvCxnSpPr>
        <p:spPr bwMode="auto">
          <a:xfrm>
            <a:off x="0" y="6309320"/>
            <a:ext cx="9144000" cy="0"/>
          </a:xfrm>
          <a:prstGeom prst="line">
            <a:avLst/>
          </a:prstGeom>
          <a:ln w="19050">
            <a:solidFill>
              <a:srgbClr val="00542C"/>
            </a:solidFill>
          </a:ln>
        </p:spPr>
        <p:style>
          <a:lnRef idx="1">
            <a:schemeClr val="accent1"/>
          </a:lnRef>
          <a:fillRef idx="0">
            <a:schemeClr val="accent1"/>
          </a:fillRef>
          <a:effectRef idx="0">
            <a:schemeClr val="accent1"/>
          </a:effectRef>
          <a:fontRef idx="minor">
            <a:schemeClr val="tx1"/>
          </a:fontRef>
        </p:style>
      </p:cxnSp>
      <p:pic>
        <p:nvPicPr>
          <p:cNvPr id="8" name="Imagen 7"/>
          <p:cNvPicPr>
            <a:picLocks noChangeAspect="1"/>
          </p:cNvPicPr>
          <p:nvPr/>
        </p:nvPicPr>
        <p:blipFill>
          <a:blip r:embed="rId3"/>
          <a:stretch>
            <a:fillRect/>
          </a:stretch>
        </p:blipFill>
        <p:spPr>
          <a:xfrm>
            <a:off x="0" y="0"/>
            <a:ext cx="9144000" cy="2060848"/>
          </a:xfrm>
          <a:prstGeom prst="rect">
            <a:avLst/>
          </a:prstGeom>
        </p:spPr>
      </p:pic>
      <p:pic>
        <p:nvPicPr>
          <p:cNvPr id="9" name="Imagen 1"/>
          <p:cNvPicPr>
            <a:picLocks noChangeAspect="1"/>
          </p:cNvPicPr>
          <p:nvPr/>
        </p:nvPicPr>
        <p:blipFill>
          <a:blip r:embed="rId4"/>
          <a:stretch>
            <a:fillRect/>
          </a:stretch>
        </p:blipFill>
        <p:spPr>
          <a:xfrm>
            <a:off x="0" y="2060848"/>
            <a:ext cx="9144000" cy="4532664"/>
          </a:xfrm>
          <a:prstGeom prst="rect">
            <a:avLst/>
          </a:prstGeom>
        </p:spPr>
      </p:pic>
      <p:sp>
        <p:nvSpPr>
          <p:cNvPr id="10" name="Metin kutusu 4"/>
          <p:cNvSpPr txBox="1"/>
          <p:nvPr/>
        </p:nvSpPr>
        <p:spPr>
          <a:xfrm>
            <a:off x="8048676" y="1316996"/>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11084958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8 Conector recto"/>
          <p:cNvCxnSpPr/>
          <p:nvPr/>
        </p:nvCxnSpPr>
        <p:spPr bwMode="auto">
          <a:xfrm>
            <a:off x="0" y="6309320"/>
            <a:ext cx="9144000" cy="0"/>
          </a:xfrm>
          <a:prstGeom prst="line">
            <a:avLst/>
          </a:prstGeom>
          <a:ln w="19050">
            <a:solidFill>
              <a:srgbClr val="00542C"/>
            </a:solidFill>
          </a:ln>
        </p:spPr>
        <p:style>
          <a:lnRef idx="1">
            <a:schemeClr val="accent1"/>
          </a:lnRef>
          <a:fillRef idx="0">
            <a:schemeClr val="accent1"/>
          </a:fillRef>
          <a:effectRef idx="0">
            <a:schemeClr val="accent1"/>
          </a:effectRef>
          <a:fontRef idx="minor">
            <a:schemeClr val="tx1"/>
          </a:fontRef>
        </p:style>
      </p:cxnSp>
      <p:pic>
        <p:nvPicPr>
          <p:cNvPr id="2" name="Imagen 1"/>
          <p:cNvPicPr>
            <a:picLocks noChangeAspect="1"/>
          </p:cNvPicPr>
          <p:nvPr/>
        </p:nvPicPr>
        <p:blipFill>
          <a:blip r:embed="rId3"/>
          <a:stretch>
            <a:fillRect/>
          </a:stretch>
        </p:blipFill>
        <p:spPr>
          <a:xfrm>
            <a:off x="65814" y="116632"/>
            <a:ext cx="9012372" cy="1626770"/>
          </a:xfrm>
          <a:prstGeom prst="rect">
            <a:avLst/>
          </a:prstGeom>
        </p:spPr>
      </p:pic>
      <p:pic>
        <p:nvPicPr>
          <p:cNvPr id="8" name="Imagen 1"/>
          <p:cNvPicPr>
            <a:picLocks noChangeAspect="1"/>
          </p:cNvPicPr>
          <p:nvPr/>
        </p:nvPicPr>
        <p:blipFill>
          <a:blip r:embed="rId4"/>
          <a:stretch>
            <a:fillRect/>
          </a:stretch>
        </p:blipFill>
        <p:spPr>
          <a:xfrm>
            <a:off x="94414" y="1844824"/>
            <a:ext cx="9107488" cy="4544864"/>
          </a:xfrm>
          <a:prstGeom prst="rect">
            <a:avLst/>
          </a:prstGeom>
        </p:spPr>
      </p:pic>
      <p:sp>
        <p:nvSpPr>
          <p:cNvPr id="7" name="Metin kutusu 4"/>
          <p:cNvSpPr txBox="1"/>
          <p:nvPr/>
        </p:nvSpPr>
        <p:spPr>
          <a:xfrm>
            <a:off x="8151488" y="930017"/>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
        <p:nvSpPr>
          <p:cNvPr id="3" name="Rectangle 2"/>
          <p:cNvSpPr/>
          <p:nvPr/>
        </p:nvSpPr>
        <p:spPr>
          <a:xfrm>
            <a:off x="404366" y="5715988"/>
            <a:ext cx="8335267"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 </a:t>
            </a:r>
            <a:r>
              <a:rPr lang="tr-TR" dirty="0" smtClean="0"/>
              <a:t>	</a:t>
            </a:r>
            <a:r>
              <a:rPr lang="en-US" dirty="0" smtClean="0"/>
              <a:t>1</a:t>
            </a:r>
            <a:r>
              <a:rPr lang="en-US" baseline="30000" dirty="0" smtClean="0"/>
              <a:t>st</a:t>
            </a:r>
            <a:r>
              <a:rPr lang="en-US" dirty="0" smtClean="0"/>
              <a:t> </a:t>
            </a:r>
            <a:r>
              <a:rPr lang="en-US" sz="1200" b="1" dirty="0"/>
              <a:t>group</a:t>
            </a:r>
            <a:r>
              <a:rPr lang="en-US" dirty="0"/>
              <a:t>:        32.7%       58.9%        70.6%</a:t>
            </a:r>
          </a:p>
          <a:p>
            <a:r>
              <a:rPr lang="en-US" dirty="0"/>
              <a:t>                </a:t>
            </a:r>
            <a:r>
              <a:rPr lang="tr-TR" dirty="0" smtClean="0"/>
              <a:t>  </a:t>
            </a:r>
            <a:r>
              <a:rPr lang="en-US" dirty="0" smtClean="0"/>
              <a:t>2</a:t>
            </a:r>
            <a:r>
              <a:rPr lang="en-US" baseline="30000" dirty="0" smtClean="0"/>
              <a:t>nd</a:t>
            </a:r>
            <a:r>
              <a:rPr lang="en-US" dirty="0" smtClean="0"/>
              <a:t> </a:t>
            </a:r>
            <a:r>
              <a:rPr lang="en-US" sz="1200" b="1" dirty="0"/>
              <a:t>group</a:t>
            </a:r>
            <a:r>
              <a:rPr lang="en-US" dirty="0"/>
              <a:t>:          13%        24.8%        54.9%</a:t>
            </a:r>
            <a:endParaRPr lang="tr-TR" dirty="0"/>
          </a:p>
        </p:txBody>
      </p:sp>
    </p:spTree>
    <p:extLst>
      <p:ext uri="{BB962C8B-B14F-4D97-AF65-F5344CB8AC3E}">
        <p14:creationId xmlns:p14="http://schemas.microsoft.com/office/powerpoint/2010/main" val="16811744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19" y="1"/>
            <a:ext cx="9073008" cy="24928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043608" y="2780928"/>
            <a:ext cx="6562725" cy="3819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Metin kutusu 4"/>
          <p:cNvSpPr txBox="1"/>
          <p:nvPr/>
        </p:nvSpPr>
        <p:spPr>
          <a:xfrm>
            <a:off x="8151488" y="930017"/>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8</a:t>
            </a:r>
            <a:endParaRPr lang="en-GB" dirty="0">
              <a:solidFill>
                <a:srgbClr val="FF0000"/>
              </a:solidFill>
            </a:endParaRPr>
          </a:p>
        </p:txBody>
      </p:sp>
    </p:spTree>
    <p:extLst>
      <p:ext uri="{BB962C8B-B14F-4D97-AF65-F5344CB8AC3E}">
        <p14:creationId xmlns:p14="http://schemas.microsoft.com/office/powerpoint/2010/main" val="270091554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520" y="260648"/>
            <a:ext cx="8640959" cy="6120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860032" y="6412686"/>
            <a:ext cx="2544286" cy="369332"/>
          </a:xfrm>
          <a:prstGeom prst="rect">
            <a:avLst/>
          </a:prstGeom>
          <a:noFill/>
        </p:spPr>
        <p:txBody>
          <a:bodyPr wrap="none" rtlCol="0">
            <a:spAutoFit/>
          </a:bodyPr>
          <a:lstStyle/>
          <a:p>
            <a:r>
              <a:rPr lang="tr-TR" dirty="0">
                <a:solidFill>
                  <a:srgbClr val="FFC000"/>
                </a:solidFill>
              </a:rPr>
              <a:t>Rosanne M. </a:t>
            </a:r>
            <a:r>
              <a:rPr lang="tr-TR" dirty="0" smtClean="0">
                <a:solidFill>
                  <a:srgbClr val="FFC000"/>
                </a:solidFill>
              </a:rPr>
              <a:t>Kho, 2018</a:t>
            </a:r>
            <a:endParaRPr lang="tr-TR" dirty="0">
              <a:solidFill>
                <a:srgbClr val="FFC000"/>
              </a:solidFill>
            </a:endParaRPr>
          </a:p>
        </p:txBody>
      </p:sp>
    </p:spTree>
    <p:extLst>
      <p:ext uri="{BB962C8B-B14F-4D97-AF65-F5344CB8AC3E}">
        <p14:creationId xmlns:p14="http://schemas.microsoft.com/office/powerpoint/2010/main" val="250254616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353" y="274638"/>
            <a:ext cx="8979647" cy="1143000"/>
          </a:xfrm>
        </p:spPr>
        <p:txBody>
          <a:bodyPr>
            <a:normAutofit fontScale="90000"/>
          </a:bodyPr>
          <a:lstStyle/>
          <a:p>
            <a:r>
              <a:rPr lang="en-US" b="1" dirty="0" smtClean="0">
                <a:solidFill>
                  <a:srgbClr val="FFFF00"/>
                </a:solidFill>
              </a:rPr>
              <a:t>Risk of Bowel </a:t>
            </a:r>
            <a:r>
              <a:rPr lang="en-US" b="1" dirty="0" err="1">
                <a:solidFill>
                  <a:srgbClr val="FFFF00"/>
                </a:solidFill>
              </a:rPr>
              <a:t>O</a:t>
            </a:r>
            <a:r>
              <a:rPr lang="en-US" b="1" dirty="0" err="1" smtClean="0">
                <a:solidFill>
                  <a:srgbClr val="FFFF00"/>
                </a:solidFill>
              </a:rPr>
              <a:t>bstuction</a:t>
            </a:r>
            <a:r>
              <a:rPr lang="en-US" b="1" dirty="0" smtClean="0">
                <a:solidFill>
                  <a:srgbClr val="FFFF00"/>
                </a:solidFill>
              </a:rPr>
              <a:t> during IVF of Patients with DIE </a:t>
            </a:r>
            <a:r>
              <a:rPr lang="en-US" b="1" dirty="0">
                <a:solidFill>
                  <a:srgbClr val="FFFF00"/>
                </a:solidFill>
              </a:rPr>
              <a:t>:</a:t>
            </a:r>
          </a:p>
        </p:txBody>
      </p:sp>
      <p:sp>
        <p:nvSpPr>
          <p:cNvPr id="3" name="Content Placeholder 2"/>
          <p:cNvSpPr>
            <a:spLocks noGrp="1"/>
          </p:cNvSpPr>
          <p:nvPr>
            <p:ph idx="1"/>
          </p:nvPr>
        </p:nvSpPr>
        <p:spPr>
          <a:xfrm>
            <a:off x="164353" y="1600200"/>
            <a:ext cx="8979647" cy="5257800"/>
          </a:xfrm>
        </p:spPr>
        <p:txBody>
          <a:bodyPr>
            <a:normAutofit/>
          </a:bodyPr>
          <a:lstStyle/>
          <a:p>
            <a:r>
              <a:rPr lang="en-US" dirty="0" smtClean="0"/>
              <a:t>76 </a:t>
            </a:r>
            <a:r>
              <a:rPr lang="en-US" dirty="0" err="1" smtClean="0"/>
              <a:t>patientes</a:t>
            </a:r>
            <a:r>
              <a:rPr lang="en-US" dirty="0" smtClean="0"/>
              <a:t> with bowel endometriosis who were treated conservatively and underwent IVF</a:t>
            </a:r>
          </a:p>
          <a:p>
            <a:r>
              <a:rPr lang="en-US" dirty="0" smtClean="0"/>
              <a:t>9 (11.8%) severe worsening of bowel symptoms (2 with colon ileus,1 </a:t>
            </a:r>
            <a:r>
              <a:rPr lang="en-US" dirty="0" err="1" smtClean="0"/>
              <a:t>subocclusion</a:t>
            </a:r>
            <a:r>
              <a:rPr lang="en-US" dirty="0" smtClean="0"/>
              <a:t>) than IVF was stopped.</a:t>
            </a:r>
          </a:p>
          <a:p>
            <a:r>
              <a:rPr lang="en-US" dirty="0" smtClean="0"/>
              <a:t>88% of women completed fertility without need for surgery.</a:t>
            </a:r>
          </a:p>
          <a:p>
            <a:pPr marL="0" indent="0">
              <a:buNone/>
            </a:pPr>
            <a:r>
              <a:rPr lang="en-US" dirty="0">
                <a:solidFill>
                  <a:srgbClr val="FFC000"/>
                </a:solidFill>
              </a:rPr>
              <a:t> </a:t>
            </a:r>
            <a:r>
              <a:rPr lang="en-US" dirty="0" smtClean="0">
                <a:solidFill>
                  <a:srgbClr val="FFC000"/>
                </a:solidFill>
              </a:rPr>
              <a:t>              </a:t>
            </a:r>
            <a:r>
              <a:rPr lang="en-US" sz="2400" dirty="0" smtClean="0">
                <a:solidFill>
                  <a:srgbClr val="FFC000"/>
                </a:solidFill>
              </a:rPr>
              <a:t>              </a:t>
            </a:r>
            <a:r>
              <a:rPr lang="en-US" sz="2400" dirty="0" err="1" smtClean="0">
                <a:solidFill>
                  <a:srgbClr val="FFC000"/>
                </a:solidFill>
              </a:rPr>
              <a:t>Seyer</a:t>
            </a:r>
            <a:r>
              <a:rPr lang="en-US" sz="2400" dirty="0" smtClean="0">
                <a:solidFill>
                  <a:srgbClr val="FFC000"/>
                </a:solidFill>
              </a:rPr>
              <a:t>-Hansen M et al </a:t>
            </a:r>
            <a:r>
              <a:rPr lang="en-US" sz="2400" dirty="0" err="1" smtClean="0">
                <a:solidFill>
                  <a:srgbClr val="FFC000"/>
                </a:solidFill>
              </a:rPr>
              <a:t>Acta</a:t>
            </a:r>
            <a:r>
              <a:rPr lang="en-US" sz="2400" dirty="0" smtClean="0">
                <a:solidFill>
                  <a:srgbClr val="FFC000"/>
                </a:solidFill>
              </a:rPr>
              <a:t> </a:t>
            </a:r>
            <a:r>
              <a:rPr lang="en-US" sz="2400" dirty="0" err="1" smtClean="0">
                <a:solidFill>
                  <a:srgbClr val="FFC000"/>
                </a:solidFill>
              </a:rPr>
              <a:t>Obst</a:t>
            </a:r>
            <a:r>
              <a:rPr lang="en-US" sz="2400" dirty="0" smtClean="0">
                <a:solidFill>
                  <a:srgbClr val="FFC000"/>
                </a:solidFill>
              </a:rPr>
              <a:t> </a:t>
            </a:r>
            <a:r>
              <a:rPr lang="en-US" sz="2400" dirty="0" err="1" smtClean="0">
                <a:solidFill>
                  <a:srgbClr val="FFC000"/>
                </a:solidFill>
              </a:rPr>
              <a:t>Gynec</a:t>
            </a:r>
            <a:r>
              <a:rPr lang="en-US" sz="2400" dirty="0" smtClean="0">
                <a:solidFill>
                  <a:srgbClr val="FFC000"/>
                </a:solidFill>
              </a:rPr>
              <a:t> </a:t>
            </a:r>
            <a:r>
              <a:rPr lang="en-US" sz="2400" dirty="0" err="1" smtClean="0">
                <a:solidFill>
                  <a:srgbClr val="FFC000"/>
                </a:solidFill>
              </a:rPr>
              <a:t>Scand</a:t>
            </a:r>
            <a:r>
              <a:rPr lang="en-US" sz="2400" dirty="0" smtClean="0">
                <a:solidFill>
                  <a:srgbClr val="FFC000"/>
                </a:solidFill>
              </a:rPr>
              <a:t> 2018</a:t>
            </a:r>
          </a:p>
          <a:p>
            <a:endParaRPr lang="en-US" dirty="0">
              <a:solidFill>
                <a:srgbClr val="FFC000"/>
              </a:solidFill>
            </a:endParaRPr>
          </a:p>
        </p:txBody>
      </p:sp>
    </p:spTree>
    <p:extLst>
      <p:ext uri="{BB962C8B-B14F-4D97-AF65-F5344CB8AC3E}">
        <p14:creationId xmlns:p14="http://schemas.microsoft.com/office/powerpoint/2010/main" val="22763250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990600"/>
          </a:xfrm>
        </p:spPr>
        <p:txBody>
          <a:bodyPr>
            <a:noAutofit/>
          </a:bodyPr>
          <a:lstStyle/>
          <a:p>
            <a:r>
              <a:rPr lang="en-US" sz="3200" b="1" dirty="0" smtClean="0">
                <a:solidFill>
                  <a:srgbClr val="FFFF00"/>
                </a:solidFill>
              </a:rPr>
              <a:t>Treatment of infertility in patients with </a:t>
            </a:r>
            <a:r>
              <a:rPr lang="en-US" sz="3200" b="1" dirty="0" err="1" smtClean="0">
                <a:solidFill>
                  <a:srgbClr val="FFFF00"/>
                </a:solidFill>
              </a:rPr>
              <a:t>endometri</a:t>
            </a:r>
            <a:r>
              <a:rPr lang="tr-TR" sz="3200" b="1" dirty="0" smtClean="0">
                <a:solidFill>
                  <a:srgbClr val="FFFF00"/>
                </a:solidFill>
              </a:rPr>
              <a:t>osis</a:t>
            </a:r>
            <a:endParaRPr lang="en-US" sz="3200" b="1" dirty="0">
              <a:solidFill>
                <a:srgbClr val="FFFF00"/>
              </a:solidFill>
            </a:endParaRPr>
          </a:p>
        </p:txBody>
      </p:sp>
      <p:sp>
        <p:nvSpPr>
          <p:cNvPr id="3" name="Content Placeholder 2"/>
          <p:cNvSpPr>
            <a:spLocks noGrp="1"/>
          </p:cNvSpPr>
          <p:nvPr>
            <p:ph idx="1"/>
          </p:nvPr>
        </p:nvSpPr>
        <p:spPr>
          <a:solidFill>
            <a:srgbClr val="FF0000"/>
          </a:solidFill>
        </p:spPr>
        <p:txBody>
          <a:bodyPr>
            <a:normAutofit/>
          </a:bodyPr>
          <a:lstStyle/>
          <a:p>
            <a:pPr algn="ctr"/>
            <a:endParaRPr lang="en-US" sz="3600" b="1" dirty="0" smtClean="0"/>
          </a:p>
          <a:p>
            <a:pPr algn="ctr"/>
            <a:r>
              <a:rPr lang="en-US" sz="3600" b="1" dirty="0" smtClean="0"/>
              <a:t>Expectant</a:t>
            </a:r>
          </a:p>
          <a:p>
            <a:pPr marL="0" indent="0" algn="ctr">
              <a:buNone/>
            </a:pPr>
            <a:endParaRPr lang="en-US" sz="3600" b="1" dirty="0"/>
          </a:p>
          <a:p>
            <a:pPr algn="ctr"/>
            <a:r>
              <a:rPr lang="en-US" sz="3600" b="1" dirty="0" smtClean="0"/>
              <a:t>Surgery</a:t>
            </a:r>
          </a:p>
          <a:p>
            <a:pPr marL="0" indent="0" algn="ctr">
              <a:buNone/>
            </a:pPr>
            <a:endParaRPr lang="en-US" sz="3600" b="1" dirty="0"/>
          </a:p>
          <a:p>
            <a:pPr algn="ctr"/>
            <a:r>
              <a:rPr lang="tr-TR" sz="3600" b="1" dirty="0" smtClean="0"/>
              <a:t>  ART  (</a:t>
            </a:r>
            <a:r>
              <a:rPr lang="en-US" sz="3600" b="1" dirty="0" smtClean="0"/>
              <a:t>IUI/IVF</a:t>
            </a:r>
            <a:r>
              <a:rPr lang="tr-TR" sz="3600" b="1" dirty="0" smtClean="0"/>
              <a:t>)</a:t>
            </a:r>
            <a:endParaRPr lang="en-US" sz="3600" b="1" dirty="0"/>
          </a:p>
        </p:txBody>
      </p:sp>
    </p:spTree>
    <p:extLst>
      <p:ext uri="{BB962C8B-B14F-4D97-AF65-F5344CB8AC3E}">
        <p14:creationId xmlns:p14="http://schemas.microsoft.com/office/powerpoint/2010/main" val="52623596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0"/>
            <a:ext cx="8820472" cy="1914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1"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79512" y="1914525"/>
            <a:ext cx="8856984" cy="3818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8028384" y="80265"/>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8</a:t>
            </a:r>
            <a:endParaRPr lang="en-GB" dirty="0">
              <a:solidFill>
                <a:srgbClr val="FF0000"/>
              </a:solidFill>
            </a:endParaRPr>
          </a:p>
        </p:txBody>
      </p:sp>
      <p:sp>
        <p:nvSpPr>
          <p:cNvPr id="4" name="Rectangle 3"/>
          <p:cNvSpPr/>
          <p:nvPr/>
        </p:nvSpPr>
        <p:spPr>
          <a:xfrm>
            <a:off x="7596336" y="2348880"/>
            <a:ext cx="1296144"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48 women</a:t>
            </a:r>
            <a:endParaRPr lang="tr-TR" dirty="0"/>
          </a:p>
        </p:txBody>
      </p:sp>
      <p:sp>
        <p:nvSpPr>
          <p:cNvPr id="5" name="Rectangle 4"/>
          <p:cNvSpPr/>
          <p:nvPr/>
        </p:nvSpPr>
        <p:spPr>
          <a:xfrm>
            <a:off x="107504" y="5823358"/>
            <a:ext cx="9145016" cy="9144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A lower CPR was found for </a:t>
            </a:r>
            <a:r>
              <a:rPr lang="en-US" dirty="0" smtClean="0">
                <a:solidFill>
                  <a:schemeClr val="tx1"/>
                </a:solidFill>
              </a:rPr>
              <a:t>women</a:t>
            </a:r>
            <a:r>
              <a:rPr lang="tr-TR" dirty="0" smtClean="0">
                <a:solidFill>
                  <a:schemeClr val="tx1"/>
                </a:solidFill>
              </a:rPr>
              <a:t> </a:t>
            </a:r>
            <a:r>
              <a:rPr lang="en-US" dirty="0" smtClean="0">
                <a:solidFill>
                  <a:schemeClr val="tx1"/>
                </a:solidFill>
              </a:rPr>
              <a:t>who </a:t>
            </a:r>
            <a:r>
              <a:rPr lang="en-US" dirty="0">
                <a:solidFill>
                  <a:schemeClr val="tx1"/>
                </a:solidFill>
              </a:rPr>
              <a:t>experienced anastomotic leakage (with or without rectovaginal fistula) (P = 0.02) or deep </a:t>
            </a:r>
            <a:r>
              <a:rPr lang="en-US" dirty="0" smtClean="0">
                <a:solidFill>
                  <a:schemeClr val="tx1"/>
                </a:solidFill>
              </a:rPr>
              <a:t>pelvic</a:t>
            </a:r>
            <a:r>
              <a:rPr lang="tr-TR" dirty="0" smtClean="0">
                <a:solidFill>
                  <a:schemeClr val="tx1"/>
                </a:solidFill>
              </a:rPr>
              <a:t> </a:t>
            </a:r>
            <a:r>
              <a:rPr lang="en-US" dirty="0" smtClean="0">
                <a:solidFill>
                  <a:schemeClr val="tx1"/>
                </a:solidFill>
              </a:rPr>
              <a:t>abscess </a:t>
            </a:r>
            <a:r>
              <a:rPr lang="en-US" dirty="0">
                <a:solidFill>
                  <a:schemeClr val="tx1"/>
                </a:solidFill>
              </a:rPr>
              <a:t>(with or without </a:t>
            </a:r>
            <a:r>
              <a:rPr lang="en-US" dirty="0" smtClean="0">
                <a:solidFill>
                  <a:schemeClr val="tx1"/>
                </a:solidFill>
              </a:rPr>
              <a:t>anastomotic</a:t>
            </a:r>
            <a:r>
              <a:rPr lang="tr-TR" dirty="0" smtClean="0">
                <a:solidFill>
                  <a:schemeClr val="tx1"/>
                </a:solidFill>
              </a:rPr>
              <a:t> leakage) (P = 0.04).</a:t>
            </a:r>
            <a:endParaRPr lang="tr-TR" dirty="0">
              <a:solidFill>
                <a:schemeClr val="tx1"/>
              </a:solidFill>
            </a:endParaRPr>
          </a:p>
        </p:txBody>
      </p:sp>
    </p:spTree>
    <p:extLst>
      <p:ext uri="{BB962C8B-B14F-4D97-AF65-F5344CB8AC3E}">
        <p14:creationId xmlns:p14="http://schemas.microsoft.com/office/powerpoint/2010/main" val="66100471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4900" y="188640"/>
            <a:ext cx="6934200" cy="190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5220072" y="2417137"/>
            <a:ext cx="3762375" cy="243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9281" y="3140968"/>
            <a:ext cx="3629025"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9552" y="5085184"/>
            <a:ext cx="3600450" cy="15841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Metin kutusu 4"/>
          <p:cNvSpPr txBox="1"/>
          <p:nvPr/>
        </p:nvSpPr>
        <p:spPr>
          <a:xfrm>
            <a:off x="8151487" y="1724308"/>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8</a:t>
            </a:r>
            <a:endParaRPr lang="en-GB" dirty="0">
              <a:solidFill>
                <a:srgbClr val="FF0000"/>
              </a:solidFill>
            </a:endParaRPr>
          </a:p>
        </p:txBody>
      </p:sp>
    </p:spTree>
    <p:extLst>
      <p:ext uri="{BB962C8B-B14F-4D97-AF65-F5344CB8AC3E}">
        <p14:creationId xmlns:p14="http://schemas.microsoft.com/office/powerpoint/2010/main" val="183241229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467544" y="2132856"/>
            <a:ext cx="8229600" cy="4525963"/>
          </a:xfrm>
        </p:spPr>
        <p:txBody>
          <a:bodyPr>
            <a:normAutofit/>
          </a:bodyPr>
          <a:lstStyle/>
          <a:p>
            <a:r>
              <a:rPr lang="en-US" sz="2400" dirty="0"/>
              <a:t>Nine cohort studies and one case–control study including 2896 women </a:t>
            </a:r>
            <a:r>
              <a:rPr lang="en-US" sz="2400" dirty="0" smtClean="0"/>
              <a:t>were</a:t>
            </a:r>
            <a:r>
              <a:rPr lang="tr-TR" sz="2400" dirty="0" smtClean="0"/>
              <a:t> </a:t>
            </a:r>
            <a:r>
              <a:rPr lang="en-US" sz="2400" dirty="0" smtClean="0"/>
              <a:t>included </a:t>
            </a:r>
            <a:r>
              <a:rPr lang="en-US" sz="2400" dirty="0"/>
              <a:t>in this meta-analysis. </a:t>
            </a:r>
            <a:endParaRPr lang="tr-TR" sz="2400" dirty="0" smtClean="0"/>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5779"/>
            <a:ext cx="8964488" cy="21270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6462" y="2924944"/>
            <a:ext cx="7620570" cy="39133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79512" y="3501008"/>
            <a:ext cx="8352928" cy="646331"/>
          </a:xfrm>
          <a:prstGeom prst="rect">
            <a:avLst/>
          </a:prstGeom>
          <a:solidFill>
            <a:srgbClr val="FF0000"/>
          </a:solidFill>
        </p:spPr>
        <p:txBody>
          <a:bodyPr wrap="square" rtlCol="0">
            <a:spAutoFit/>
          </a:bodyPr>
          <a:lstStyle/>
          <a:p>
            <a:r>
              <a:rPr lang="en-US" dirty="0"/>
              <a:t>The risk of EP increased in women with endometriosis compared with those without endometriosis (the</a:t>
            </a:r>
            <a:r>
              <a:rPr lang="tr-TR" dirty="0"/>
              <a:t> pooled RR, 2.81; 95 % CI, 2.48–3.18).</a:t>
            </a:r>
          </a:p>
        </p:txBody>
      </p:sp>
      <p:sp>
        <p:nvSpPr>
          <p:cNvPr id="7" name="Metin kutusu 4"/>
          <p:cNvSpPr txBox="1"/>
          <p:nvPr/>
        </p:nvSpPr>
        <p:spPr>
          <a:xfrm>
            <a:off x="8151488" y="930017"/>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5</a:t>
            </a:r>
            <a:endParaRPr lang="en-GB" dirty="0">
              <a:solidFill>
                <a:srgbClr val="FF0000"/>
              </a:solidFill>
            </a:endParaRPr>
          </a:p>
        </p:txBody>
      </p:sp>
    </p:spTree>
    <p:extLst>
      <p:ext uri="{BB962C8B-B14F-4D97-AF65-F5344CB8AC3E}">
        <p14:creationId xmlns:p14="http://schemas.microsoft.com/office/powerpoint/2010/main" val="2873469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323528" y="2636912"/>
            <a:ext cx="8517632" cy="4525963"/>
          </a:xfrm>
        </p:spPr>
        <p:txBody>
          <a:bodyPr/>
          <a:lstStyle/>
          <a:p>
            <a:r>
              <a:rPr lang="en-US" sz="1800" dirty="0"/>
              <a:t>Materials and methods: A prospective cohort study </a:t>
            </a:r>
            <a:r>
              <a:rPr lang="en-US" sz="1800" b="1" dirty="0">
                <a:solidFill>
                  <a:srgbClr val="FFC000"/>
                </a:solidFill>
              </a:rPr>
              <a:t>of 144 infertile women planning IVF after </a:t>
            </a:r>
            <a:r>
              <a:rPr lang="en-US" sz="1800" b="1" dirty="0" smtClean="0">
                <a:solidFill>
                  <a:srgbClr val="FFC000"/>
                </a:solidFill>
              </a:rPr>
              <a:t>laparoscopic</a:t>
            </a:r>
            <a:r>
              <a:rPr lang="tr-TR" sz="1800" b="1" dirty="0" smtClean="0">
                <a:solidFill>
                  <a:srgbClr val="FFC000"/>
                </a:solidFill>
              </a:rPr>
              <a:t> </a:t>
            </a:r>
            <a:r>
              <a:rPr lang="en-US" sz="1800" b="1" dirty="0" smtClean="0">
                <a:solidFill>
                  <a:srgbClr val="FFC000"/>
                </a:solidFill>
              </a:rPr>
              <a:t>surgery </a:t>
            </a:r>
            <a:r>
              <a:rPr lang="en-US" sz="1800" b="1" dirty="0">
                <a:solidFill>
                  <a:srgbClr val="FFC000"/>
                </a:solidFill>
              </a:rPr>
              <a:t>of ovarian </a:t>
            </a:r>
            <a:r>
              <a:rPr lang="en-US" sz="1800" b="1" dirty="0" err="1">
                <a:solidFill>
                  <a:srgbClr val="FFC000"/>
                </a:solidFill>
              </a:rPr>
              <a:t>endometriomas</a:t>
            </a:r>
            <a:r>
              <a:rPr lang="en-US" sz="1800" dirty="0"/>
              <a:t> was conducted at our department in 2012–2015. Patients </a:t>
            </a:r>
            <a:r>
              <a:rPr lang="en-US" sz="1800" dirty="0" smtClean="0"/>
              <a:t>were</a:t>
            </a:r>
            <a:r>
              <a:rPr lang="tr-TR" sz="1800" dirty="0" smtClean="0"/>
              <a:t> </a:t>
            </a:r>
            <a:r>
              <a:rPr lang="en-US" sz="1800" dirty="0" smtClean="0"/>
              <a:t>divided </a:t>
            </a:r>
            <a:r>
              <a:rPr lang="en-US" sz="1800" dirty="0"/>
              <a:t>into three groups: group I (</a:t>
            </a:r>
            <a:r>
              <a:rPr lang="en-US" sz="1800" dirty="0" smtClean="0"/>
              <a:t>N38</a:t>
            </a:r>
            <a:r>
              <a:rPr lang="en-US" sz="1800" dirty="0"/>
              <a:t>) with </a:t>
            </a:r>
            <a:r>
              <a:rPr lang="en-US" sz="1800" dirty="0" err="1"/>
              <a:t>dienogest</a:t>
            </a:r>
            <a:r>
              <a:rPr lang="en-US" sz="1800" dirty="0"/>
              <a:t> course, group II (</a:t>
            </a:r>
            <a:r>
              <a:rPr lang="en-US" sz="1800" dirty="0" smtClean="0"/>
              <a:t>N70</a:t>
            </a:r>
            <a:r>
              <a:rPr lang="en-US" sz="1800" dirty="0"/>
              <a:t>) with a-GnRH group </a:t>
            </a:r>
            <a:r>
              <a:rPr lang="en-US" sz="1800" dirty="0" smtClean="0"/>
              <a:t>III</a:t>
            </a:r>
            <a:r>
              <a:rPr lang="tr-TR" sz="1800" dirty="0" smtClean="0"/>
              <a:t> (</a:t>
            </a:r>
            <a:r>
              <a:rPr lang="en-US" sz="1800" dirty="0" smtClean="0"/>
              <a:t>N70</a:t>
            </a:r>
            <a:r>
              <a:rPr lang="en-US" sz="1800" dirty="0"/>
              <a:t>) without any hormonal therapy within 6 months preceding IVF.</a:t>
            </a:r>
          </a:p>
          <a:p>
            <a:endParaRPr lang="tr-TR" sz="1800" dirty="0" smtClean="0"/>
          </a:p>
          <a:p>
            <a:r>
              <a:rPr lang="en-US" sz="1800" dirty="0" smtClean="0"/>
              <a:t>Results</a:t>
            </a:r>
            <a:r>
              <a:rPr lang="en-US" sz="1800" dirty="0"/>
              <a:t>: The study groups did not differ by removed </a:t>
            </a:r>
            <a:r>
              <a:rPr lang="en-US" sz="1800" dirty="0" err="1"/>
              <a:t>endometriomas</a:t>
            </a:r>
            <a:r>
              <a:rPr lang="en-US" sz="1800" dirty="0"/>
              <a:t> size and ovarian reserve </a:t>
            </a:r>
            <a:r>
              <a:rPr lang="en-US" sz="1800" dirty="0" smtClean="0"/>
              <a:t>indicators.</a:t>
            </a:r>
            <a:r>
              <a:rPr lang="tr-TR" sz="1800" dirty="0" smtClean="0"/>
              <a:t> </a:t>
            </a:r>
            <a:r>
              <a:rPr lang="en-US" sz="1800" dirty="0" smtClean="0"/>
              <a:t>The </a:t>
            </a:r>
            <a:r>
              <a:rPr lang="en-US" sz="1800" dirty="0"/>
              <a:t>gonadotropin dose per Cycle was higher, while the number of retrieved oocytes was lower in </a:t>
            </a:r>
            <a:r>
              <a:rPr lang="en-US" sz="1800" dirty="0" smtClean="0"/>
              <a:t>group</a:t>
            </a:r>
            <a:r>
              <a:rPr lang="tr-TR" sz="1800" dirty="0" smtClean="0"/>
              <a:t> </a:t>
            </a:r>
            <a:r>
              <a:rPr lang="en-US" sz="1800" dirty="0" smtClean="0"/>
              <a:t>III </a:t>
            </a:r>
            <a:r>
              <a:rPr lang="en-US" sz="1800" dirty="0"/>
              <a:t>patients (p&lt;.001). </a:t>
            </a:r>
            <a:endParaRPr lang="tr-TR" sz="1800" dirty="0" smtClean="0"/>
          </a:p>
          <a:p>
            <a:r>
              <a:rPr lang="en-US" sz="1800" b="1" u="sng" dirty="0" smtClean="0">
                <a:solidFill>
                  <a:srgbClr val="FFC000"/>
                </a:solidFill>
              </a:rPr>
              <a:t>In </a:t>
            </a:r>
            <a:r>
              <a:rPr lang="en-US" sz="1800" b="1" u="sng" dirty="0">
                <a:solidFill>
                  <a:srgbClr val="FFC000"/>
                </a:solidFill>
              </a:rPr>
              <a:t>women with </a:t>
            </a:r>
            <a:r>
              <a:rPr lang="en-US" sz="1800" b="1" u="sng" dirty="0" err="1">
                <a:solidFill>
                  <a:srgbClr val="FFC000"/>
                </a:solidFill>
              </a:rPr>
              <a:t>dienogest</a:t>
            </a:r>
            <a:r>
              <a:rPr lang="en-US" sz="1800" b="1" u="sng" dirty="0">
                <a:solidFill>
                  <a:srgbClr val="FFC000"/>
                </a:solidFill>
              </a:rPr>
              <a:t> pretreatment, clinical pregnancy rate was 2.5 times (</a:t>
            </a:r>
            <a:r>
              <a:rPr lang="en-US" sz="1800" b="1" u="sng" dirty="0" smtClean="0">
                <a:solidFill>
                  <a:srgbClr val="FFC000"/>
                </a:solidFill>
              </a:rPr>
              <a:t>44.7%</a:t>
            </a:r>
            <a:r>
              <a:rPr lang="tr-TR" sz="1800" b="1" u="sng" dirty="0" smtClean="0">
                <a:solidFill>
                  <a:srgbClr val="FFC000"/>
                </a:solidFill>
              </a:rPr>
              <a:t> </a:t>
            </a:r>
            <a:r>
              <a:rPr lang="en-US" sz="1800" b="1" u="sng" dirty="0" smtClean="0">
                <a:solidFill>
                  <a:srgbClr val="FFC000"/>
                </a:solidFill>
              </a:rPr>
              <a:t>versus </a:t>
            </a:r>
            <a:r>
              <a:rPr lang="en-US" sz="1800" b="1" u="sng" dirty="0">
                <a:solidFill>
                  <a:srgbClr val="FFC000"/>
                </a:solidFill>
              </a:rPr>
              <a:t>16.7%, p¼.012) and delivery rate – three times higher (36.8% versus 11.1%, p¼.013) as </a:t>
            </a:r>
            <a:r>
              <a:rPr lang="en-US" sz="1800" b="1" u="sng" dirty="0" smtClean="0">
                <a:solidFill>
                  <a:srgbClr val="FFC000"/>
                </a:solidFill>
              </a:rPr>
              <a:t>compared</a:t>
            </a:r>
            <a:r>
              <a:rPr lang="tr-TR" sz="1800" b="1" u="sng" dirty="0" smtClean="0">
                <a:solidFill>
                  <a:srgbClr val="FFC000"/>
                </a:solidFill>
              </a:rPr>
              <a:t> </a:t>
            </a:r>
            <a:r>
              <a:rPr lang="en-US" sz="1800" b="1" u="sng" dirty="0" smtClean="0">
                <a:solidFill>
                  <a:srgbClr val="FFC000"/>
                </a:solidFill>
              </a:rPr>
              <a:t>with </a:t>
            </a:r>
            <a:r>
              <a:rPr lang="en-US" sz="1800" b="1" u="sng" dirty="0">
                <a:solidFill>
                  <a:srgbClr val="FFC000"/>
                </a:solidFill>
              </a:rPr>
              <a:t>those from group III</a:t>
            </a:r>
            <a:r>
              <a:rPr lang="en-US" sz="1800" dirty="0"/>
              <a:t>.</a:t>
            </a:r>
            <a:endParaRPr lang="tr-TR" sz="1800" dirty="0"/>
          </a:p>
        </p:txBody>
      </p:sp>
      <p:pic>
        <p:nvPicPr>
          <p:cNvPr id="778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0"/>
            <a:ext cx="8784976" cy="2457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6228184" y="7648"/>
            <a:ext cx="248786" cy="369332"/>
          </a:xfrm>
          <a:prstGeom prst="rect">
            <a:avLst/>
          </a:prstGeom>
        </p:spPr>
        <p:txBody>
          <a:bodyPr wrap="none">
            <a:spAutoFit/>
          </a:bodyPr>
          <a:lstStyle/>
          <a:p>
            <a:r>
              <a:rPr lang="tr-TR" dirty="0" smtClean="0">
                <a:solidFill>
                  <a:srgbClr val="FF0000"/>
                </a:solidFill>
              </a:rPr>
              <a:t>.</a:t>
            </a:r>
            <a:endParaRPr lang="tr-TR" dirty="0">
              <a:solidFill>
                <a:srgbClr val="FF0000"/>
              </a:solidFill>
            </a:endParaRPr>
          </a:p>
        </p:txBody>
      </p:sp>
      <p:sp>
        <p:nvSpPr>
          <p:cNvPr id="6" name="Metin kutusu 4"/>
          <p:cNvSpPr txBox="1"/>
          <p:nvPr/>
        </p:nvSpPr>
        <p:spPr>
          <a:xfrm>
            <a:off x="8144996" y="404664"/>
            <a:ext cx="697627"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p>
        </p:txBody>
      </p:sp>
    </p:spTree>
    <p:extLst>
      <p:ext uri="{BB962C8B-B14F-4D97-AF65-F5344CB8AC3E}">
        <p14:creationId xmlns:p14="http://schemas.microsoft.com/office/powerpoint/2010/main" val="234944127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sz="4400" dirty="0" smtClean="0">
                <a:solidFill>
                  <a:srgbClr val="FFC000"/>
                </a:solidFill>
              </a:rPr>
              <a:t>RECURRENT  ENDOMETRIOSIS</a:t>
            </a:r>
            <a:endParaRPr lang="tr-TR" sz="4400" dirty="0">
              <a:solidFill>
                <a:srgbClr val="FFC000"/>
              </a:solidFill>
            </a:endParaRPr>
          </a:p>
          <a:p>
            <a:endParaRPr lang="tr-TR" dirty="0"/>
          </a:p>
        </p:txBody>
      </p:sp>
    </p:spTree>
    <p:extLst>
      <p:ext uri="{BB962C8B-B14F-4D97-AF65-F5344CB8AC3E}">
        <p14:creationId xmlns:p14="http://schemas.microsoft.com/office/powerpoint/2010/main" val="116785550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Recurrent Surgery"/>
          <p:cNvSpPr>
            <a:spLocks noGrp="1"/>
          </p:cNvSpPr>
          <p:nvPr>
            <p:ph type="ctrTitle"/>
          </p:nvPr>
        </p:nvSpPr>
        <p:spPr>
          <a:xfrm>
            <a:off x="827584" y="138257"/>
            <a:ext cx="7358063" cy="986487"/>
          </a:xfrm>
          <a:prstGeom prst="rect">
            <a:avLst/>
          </a:prstGeom>
        </p:spPr>
        <p:txBody>
          <a:bodyPr anchor="t"/>
          <a:lstStyle/>
          <a:p>
            <a:r>
              <a:rPr dirty="0">
                <a:solidFill>
                  <a:srgbClr val="FFFF00"/>
                </a:solidFill>
              </a:rPr>
              <a:t>Recurrent Surgery</a:t>
            </a:r>
          </a:p>
        </p:txBody>
      </p:sp>
      <p:sp>
        <p:nvSpPr>
          <p:cNvPr id="120" name="Body"/>
          <p:cNvSpPr>
            <a:spLocks noGrp="1"/>
          </p:cNvSpPr>
          <p:nvPr>
            <p:ph type="subTitle" sz="quarter" idx="1"/>
          </p:nvPr>
        </p:nvSpPr>
        <p:spPr>
          <a:xfrm>
            <a:off x="714376" y="1907989"/>
            <a:ext cx="3210711" cy="3794524"/>
          </a:xfrm>
          <a:prstGeom prst="rect">
            <a:avLst/>
          </a:prstGeom>
        </p:spPr>
        <p:txBody>
          <a:bodyPr>
            <a:normAutofit fontScale="92500" lnSpcReduction="20000"/>
          </a:bodyPr>
          <a:lstStyle/>
          <a:p>
            <a:pPr algn="l"/>
            <a:endParaRPr/>
          </a:p>
          <a:p>
            <a:pPr algn="l"/>
            <a:endParaRPr/>
          </a:p>
          <a:p>
            <a:pPr algn="l"/>
            <a:endParaRPr/>
          </a:p>
          <a:p>
            <a:pPr algn="l"/>
            <a:endParaRPr/>
          </a:p>
          <a:p>
            <a:pPr algn="l"/>
            <a:endParaRPr/>
          </a:p>
          <a:p>
            <a:pPr algn="l"/>
            <a:endParaRPr/>
          </a:p>
          <a:p>
            <a:pPr algn="l"/>
            <a:endParaRPr/>
          </a:p>
          <a:p>
            <a:pPr algn="l"/>
            <a:r>
              <a:t>                       </a:t>
            </a:r>
          </a:p>
        </p:txBody>
      </p:sp>
      <p:sp>
        <p:nvSpPr>
          <p:cNvPr id="121" name="Advantages…"/>
          <p:cNvSpPr/>
          <p:nvPr/>
        </p:nvSpPr>
        <p:spPr>
          <a:xfrm>
            <a:off x="323528" y="768849"/>
            <a:ext cx="3546127" cy="4011672"/>
          </a:xfrm>
          <a:prstGeom prst="rect">
            <a:avLst/>
          </a:prstGeom>
          <a:ln w="12700">
            <a:miter lim="400000"/>
          </a:ln>
          <a:extLst>
            <a:ext uri="{C572A759-6A51-4108-AA02-DFA0A04FC94B}">
              <ma14:wrappingTextBoxFlag xmlns="" xmlns:ma14="http://schemas.microsoft.com/office/mac/drawingml/2011/main" val="1"/>
            </a:ext>
          </a:extLst>
        </p:spPr>
        <p:txBody>
          <a:bodyPr lIns="35717" tIns="35717" rIns="35717" bIns="35717" anchor="ctr">
            <a:spAutoFit/>
          </a:bodyPr>
          <a:lstStyle/>
          <a:p>
            <a:pPr algn="l">
              <a:defRPr sz="3200" b="1">
                <a:solidFill>
                  <a:srgbClr val="FF9300"/>
                </a:solidFill>
                <a:latin typeface="Helvetica"/>
                <a:ea typeface="Helvetica"/>
                <a:cs typeface="Helvetica"/>
                <a:sym typeface="Helvetica"/>
              </a:defRPr>
            </a:pPr>
            <a:r>
              <a:rPr dirty="0"/>
              <a:t>Advantages</a:t>
            </a:r>
          </a:p>
          <a:p>
            <a:pPr marL="277803" indent="-277803">
              <a:buSzPct val="75000"/>
              <a:buChar char="•"/>
              <a:defRPr sz="3200"/>
            </a:pPr>
            <a:r>
              <a:rPr dirty="0"/>
              <a:t>Spontaneous Pregnancy</a:t>
            </a:r>
          </a:p>
          <a:p>
            <a:pPr marL="277803" indent="-277803">
              <a:buSzPct val="75000"/>
              <a:buChar char="•"/>
              <a:defRPr sz="3200"/>
            </a:pPr>
            <a:r>
              <a:rPr dirty="0"/>
              <a:t>No increase in multiple pregnancy</a:t>
            </a:r>
          </a:p>
          <a:p>
            <a:pPr marL="277803" indent="-277803">
              <a:buSzPct val="75000"/>
              <a:buChar char="•"/>
              <a:defRPr sz="3200"/>
            </a:pPr>
            <a:r>
              <a:rPr dirty="0"/>
              <a:t>Decrease in pain</a:t>
            </a:r>
          </a:p>
          <a:p>
            <a:pPr marL="277803" indent="-277803">
              <a:buSzPct val="75000"/>
              <a:buChar char="•"/>
              <a:defRPr sz="3200"/>
            </a:pPr>
            <a:r>
              <a:rPr dirty="0"/>
              <a:t>Histologic diagnosis </a:t>
            </a:r>
          </a:p>
        </p:txBody>
      </p:sp>
      <p:sp>
        <p:nvSpPr>
          <p:cNvPr id="122" name="Disadvantages…"/>
          <p:cNvSpPr/>
          <p:nvPr/>
        </p:nvSpPr>
        <p:spPr>
          <a:xfrm>
            <a:off x="3947957" y="1124744"/>
            <a:ext cx="5223735" cy="3026787"/>
          </a:xfrm>
          <a:prstGeom prst="rect">
            <a:avLst/>
          </a:prstGeom>
          <a:ln w="12700">
            <a:miter lim="400000"/>
          </a:ln>
          <a:extLst>
            <a:ext uri="{C572A759-6A51-4108-AA02-DFA0A04FC94B}">
              <ma14:wrappingTextBoxFlag xmlns="" xmlns:ma14="http://schemas.microsoft.com/office/mac/drawingml/2011/main" val="1"/>
            </a:ext>
          </a:extLst>
        </p:spPr>
        <p:txBody>
          <a:bodyPr wrap="none" lIns="35717" tIns="35717" rIns="35717" bIns="35717" anchor="ctr">
            <a:spAutoFit/>
          </a:bodyPr>
          <a:lstStyle/>
          <a:p>
            <a:pPr algn="l">
              <a:defRPr sz="3200" b="1">
                <a:solidFill>
                  <a:srgbClr val="FF9300"/>
                </a:solidFill>
                <a:latin typeface="Helvetica"/>
                <a:ea typeface="Helvetica"/>
                <a:cs typeface="Helvetica"/>
                <a:sym typeface="Helvetica"/>
              </a:defRPr>
            </a:pPr>
            <a:r>
              <a:rPr dirty="0"/>
              <a:t>Disadvantages</a:t>
            </a:r>
          </a:p>
          <a:p>
            <a:pPr marL="277803" indent="-277803">
              <a:buSzPct val="75000"/>
              <a:buChar char="•"/>
              <a:defRPr sz="3200"/>
            </a:pPr>
            <a:r>
              <a:rPr dirty="0"/>
              <a:t>Cost effectivity</a:t>
            </a:r>
          </a:p>
          <a:p>
            <a:pPr marL="277803" indent="-277803">
              <a:buSzPct val="75000"/>
              <a:buChar char="•"/>
              <a:defRPr sz="3200"/>
            </a:pPr>
            <a:r>
              <a:rPr dirty="0"/>
              <a:t>Morbidity (ovarian reserve)</a:t>
            </a:r>
          </a:p>
          <a:p>
            <a:pPr marL="277803" indent="-277803">
              <a:buSzPct val="75000"/>
              <a:buChar char="•"/>
              <a:defRPr sz="3200"/>
            </a:pPr>
            <a:r>
              <a:rPr dirty="0"/>
              <a:t>Increased time for pregnancy</a:t>
            </a:r>
          </a:p>
          <a:p>
            <a:pPr marL="277803" indent="-277803">
              <a:buSzPct val="75000"/>
              <a:buChar char="•"/>
              <a:defRPr sz="3200"/>
            </a:pPr>
            <a:r>
              <a:rPr dirty="0"/>
              <a:t>Need for qualified surgeon</a:t>
            </a:r>
          </a:p>
          <a:p>
            <a:pPr algn="l">
              <a:defRPr sz="3200"/>
            </a:pPr>
            <a:endParaRPr dirty="0"/>
          </a:p>
        </p:txBody>
      </p:sp>
      <p:sp>
        <p:nvSpPr>
          <p:cNvPr id="6" name="ANY ROLE OF SURGERY IN RECURRENT ENDOMETRIOSIS?"/>
          <p:cNvSpPr txBox="1">
            <a:spLocks/>
          </p:cNvSpPr>
          <p:nvPr/>
        </p:nvSpPr>
        <p:spPr>
          <a:xfrm>
            <a:off x="323527" y="4869160"/>
            <a:ext cx="8424935" cy="1988840"/>
          </a:xfrm>
          <a:prstGeom prst="rect">
            <a:avLst/>
          </a:prstGeom>
          <a:solidFill>
            <a:srgbClr val="FF0000"/>
          </a:solidFill>
          <a:effectLst>
            <a:outerShdw blurRad="38100" dist="25400" dir="5400000" rotWithShape="0">
              <a:srgbClr val="000000">
                <a:alpha val="50000"/>
              </a:srgbClr>
            </a:outerShdw>
          </a:effectLst>
        </p:spPr>
        <p:txBody>
          <a:bodyPr vert="horz" lIns="91440" tIns="45720" rIns="91440" bIns="45720" rtlCol="0" anchor="ctr">
            <a:normAutofit fontScale="97500"/>
          </a:bodyPr>
          <a:lstStyle>
            <a:lvl1pPr algn="ctr" defTabSz="914400" rtl="0" eaLnBrk="1" latinLnBrk="0" hangingPunct="1">
              <a:spcBef>
                <a:spcPct val="0"/>
              </a:spcBef>
              <a:buNone/>
              <a:defRPr sz="6400" kern="1200">
                <a:solidFill>
                  <a:srgbClr val="FFFB00"/>
                </a:solidFill>
                <a:latin typeface="+mj-lt"/>
                <a:ea typeface="+mj-ea"/>
                <a:cs typeface="+mj-cs"/>
              </a:defRPr>
            </a:lvl1pPr>
          </a:lstStyle>
          <a:p>
            <a:r>
              <a:rPr lang="en-US" sz="3600" dirty="0" smtClean="0"/>
              <a:t>ANY ROLE OF SURGERY IN RECURRENT ENDOMETRIOSIS?</a:t>
            </a:r>
            <a:endParaRPr lang="tr-TR" sz="3600" dirty="0" smtClean="0"/>
          </a:p>
          <a:p>
            <a:r>
              <a:rPr lang="tr-TR" sz="3600" dirty="0"/>
              <a:t>NO</a:t>
            </a:r>
            <a:endParaRPr lang="en-US" sz="3600" dirty="0"/>
          </a:p>
        </p:txBody>
      </p:sp>
    </p:spTree>
    <p:extLst>
      <p:ext uri="{BB962C8B-B14F-4D97-AF65-F5344CB8AC3E}">
        <p14:creationId xmlns:p14="http://schemas.microsoft.com/office/powerpoint/2010/main" val="35070703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07504" y="1988840"/>
            <a:ext cx="9036496" cy="2808312"/>
          </a:xfrm>
          <a:solidFill>
            <a:srgbClr val="FF0000"/>
          </a:solidFill>
        </p:spPr>
        <p:txBody>
          <a:bodyPr>
            <a:noAutofit/>
          </a:bodyPr>
          <a:lstStyle/>
          <a:p>
            <a:r>
              <a:rPr lang="tr-TR" altLang="en-US" sz="3200" dirty="0">
                <a:solidFill>
                  <a:srgbClr val="FFFF00"/>
                </a:solidFill>
              </a:rPr>
              <a:t>Tekrarlayan endometrioziste  cerrahinin  yeri var mı ?</a:t>
            </a:r>
            <a:br>
              <a:rPr lang="tr-TR" altLang="en-US" sz="3200" dirty="0">
                <a:solidFill>
                  <a:srgbClr val="FFFF00"/>
                </a:solidFill>
              </a:rPr>
            </a:br>
            <a:r>
              <a:rPr lang="tr-TR" altLang="en-US" sz="3200" dirty="0">
                <a:solidFill>
                  <a:srgbClr val="FFFF00"/>
                </a:solidFill>
              </a:rPr>
              <a:t>Cevap</a:t>
            </a:r>
            <a:r>
              <a:rPr lang="tr-TR" altLang="en-US" sz="6000" dirty="0">
                <a:solidFill>
                  <a:srgbClr val="FFFF00"/>
                </a:solidFill>
              </a:rPr>
              <a:t> </a:t>
            </a:r>
            <a:br>
              <a:rPr lang="tr-TR" altLang="en-US" sz="6000" dirty="0">
                <a:solidFill>
                  <a:srgbClr val="FFFF00"/>
                </a:solidFill>
              </a:rPr>
            </a:br>
            <a:r>
              <a:rPr lang="tr-TR" altLang="en-US" sz="6000" dirty="0">
                <a:solidFill>
                  <a:srgbClr val="FFFF00"/>
                </a:solidFill>
              </a:rPr>
              <a:t>HAYIR  </a:t>
            </a:r>
            <a:r>
              <a:rPr lang="tr-TR" altLang="en-US" sz="4000" dirty="0">
                <a:solidFill>
                  <a:srgbClr val="FFFF00"/>
                </a:solidFill>
              </a:rPr>
              <a:t>(Kanıt düzeyi II)</a:t>
            </a:r>
            <a:endParaRPr lang="en-US" altLang="en-US" sz="4000" dirty="0" smtClean="0">
              <a:solidFill>
                <a:srgbClr val="FFFF00"/>
              </a:solidFill>
            </a:endParaRPr>
          </a:p>
        </p:txBody>
      </p:sp>
    </p:spTree>
    <p:extLst>
      <p:ext uri="{BB962C8B-B14F-4D97-AF65-F5344CB8AC3E}">
        <p14:creationId xmlns:p14="http://schemas.microsoft.com/office/powerpoint/2010/main" val="304852800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Başlık 1"/>
          <p:cNvSpPr>
            <a:spLocks noGrp="1"/>
          </p:cNvSpPr>
          <p:nvPr>
            <p:ph type="title"/>
          </p:nvPr>
        </p:nvSpPr>
        <p:spPr/>
        <p:txBody>
          <a:bodyPr>
            <a:normAutofit fontScale="90000"/>
          </a:bodyPr>
          <a:lstStyle/>
          <a:p>
            <a:r>
              <a:rPr lang="en-US" altLang="tr-TR" dirty="0" smtClean="0">
                <a:solidFill>
                  <a:srgbClr val="FFFF00"/>
                </a:solidFill>
              </a:rPr>
              <a:t>Recurrent Endometriosis</a:t>
            </a:r>
            <a:br>
              <a:rPr lang="en-US" altLang="tr-TR" dirty="0" smtClean="0">
                <a:solidFill>
                  <a:srgbClr val="FFFF00"/>
                </a:solidFill>
              </a:rPr>
            </a:br>
            <a:r>
              <a:rPr lang="en-US" altLang="tr-TR" dirty="0" smtClean="0">
                <a:solidFill>
                  <a:srgbClr val="FFFF00"/>
                </a:solidFill>
              </a:rPr>
              <a:t>Infertility</a:t>
            </a:r>
          </a:p>
        </p:txBody>
      </p:sp>
      <p:sp>
        <p:nvSpPr>
          <p:cNvPr id="38915" name="İçerik Yer Tutucusu 2"/>
          <p:cNvSpPr>
            <a:spLocks noGrp="1"/>
          </p:cNvSpPr>
          <p:nvPr>
            <p:ph idx="1"/>
          </p:nvPr>
        </p:nvSpPr>
        <p:spPr/>
        <p:txBody>
          <a:bodyPr>
            <a:normAutofit lnSpcReduction="10000"/>
          </a:bodyPr>
          <a:lstStyle/>
          <a:p>
            <a:pPr marL="342900" lvl="1" indent="-342900">
              <a:buFont typeface="Arial" pitchFamily="34" charset="0"/>
              <a:buChar char="•"/>
            </a:pPr>
            <a:r>
              <a:rPr lang="tr-TR" altLang="tr-TR" dirty="0" smtClean="0"/>
              <a:t>Freezing (Egg/Embryo)</a:t>
            </a:r>
          </a:p>
          <a:p>
            <a:pPr marL="342900" lvl="1" indent="-342900">
              <a:buFont typeface="Arial" pitchFamily="34" charset="0"/>
              <a:buChar char="•"/>
            </a:pPr>
            <a:r>
              <a:rPr lang="en-US" altLang="tr-TR" dirty="0"/>
              <a:t>2</a:t>
            </a:r>
            <a:r>
              <a:rPr lang="en-US" altLang="tr-TR" baseline="30000" dirty="0"/>
              <a:t>nd</a:t>
            </a:r>
            <a:r>
              <a:rPr lang="en-US" altLang="tr-TR" dirty="0"/>
              <a:t> Surgery</a:t>
            </a:r>
            <a:endParaRPr lang="tr-TR" altLang="tr-TR" dirty="0"/>
          </a:p>
          <a:p>
            <a:r>
              <a:rPr lang="en-US" altLang="tr-TR" dirty="0" smtClean="0"/>
              <a:t>ART</a:t>
            </a:r>
          </a:p>
          <a:p>
            <a:pPr lvl="1"/>
            <a:r>
              <a:rPr lang="en-US" altLang="tr-TR" sz="2400" dirty="0" smtClean="0"/>
              <a:t>KOH</a:t>
            </a:r>
          </a:p>
          <a:p>
            <a:pPr lvl="1"/>
            <a:r>
              <a:rPr lang="en-US" altLang="tr-TR" dirty="0" smtClean="0"/>
              <a:t>KOH +IUI</a:t>
            </a:r>
          </a:p>
          <a:p>
            <a:pPr lvl="1"/>
            <a:r>
              <a:rPr lang="tr-TR" altLang="tr-TR" dirty="0" smtClean="0"/>
              <a:t>Pre  Medical Therapy</a:t>
            </a:r>
          </a:p>
          <a:p>
            <a:pPr lvl="1"/>
            <a:r>
              <a:rPr lang="en-US" altLang="tr-TR" dirty="0" smtClean="0"/>
              <a:t>ICSI-ET</a:t>
            </a:r>
          </a:p>
          <a:p>
            <a:pPr lvl="1"/>
            <a:r>
              <a:rPr lang="tr-TR" altLang="tr-TR" dirty="0" smtClean="0"/>
              <a:t>Aspiration</a:t>
            </a:r>
          </a:p>
          <a:p>
            <a:pPr lvl="1"/>
            <a:r>
              <a:rPr lang="tr-TR" altLang="tr-TR" dirty="0" smtClean="0"/>
              <a:t>Schlerotherapy</a:t>
            </a:r>
          </a:p>
          <a:p>
            <a:endParaRPr lang="en-US" altLang="tr-TR" dirty="0" smtClean="0"/>
          </a:p>
        </p:txBody>
      </p:sp>
    </p:spTree>
    <p:extLst>
      <p:ext uri="{BB962C8B-B14F-4D97-AF65-F5344CB8AC3E}">
        <p14:creationId xmlns:p14="http://schemas.microsoft.com/office/powerpoint/2010/main" val="272834119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tr-TR" dirty="0" smtClean="0">
                <a:solidFill>
                  <a:srgbClr val="FFFF00"/>
                </a:solidFill>
              </a:rPr>
              <a:t>Tekrar Cerrahi</a:t>
            </a:r>
            <a:endParaRPr lang="tr-TR" dirty="0">
              <a:solidFill>
                <a:srgbClr val="FFFF00"/>
              </a:solidFill>
            </a:endParaRPr>
          </a:p>
        </p:txBody>
      </p:sp>
      <p:sp>
        <p:nvSpPr>
          <p:cNvPr id="5" name="Content Placeholder 4"/>
          <p:cNvSpPr>
            <a:spLocks noGrp="1"/>
          </p:cNvSpPr>
          <p:nvPr>
            <p:ph sz="half" idx="1"/>
          </p:nvPr>
        </p:nvSpPr>
        <p:spPr/>
        <p:txBody>
          <a:bodyPr/>
          <a:lstStyle/>
          <a:p>
            <a:r>
              <a:rPr lang="tr-TR" dirty="0" smtClean="0">
                <a:solidFill>
                  <a:srgbClr val="FFC000"/>
                </a:solidFill>
              </a:rPr>
              <a:t>Avantajlar</a:t>
            </a:r>
          </a:p>
          <a:p>
            <a:r>
              <a:rPr lang="tr-TR" dirty="0" smtClean="0"/>
              <a:t>Spontan gebelik</a:t>
            </a:r>
          </a:p>
          <a:p>
            <a:r>
              <a:rPr lang="tr-TR" dirty="0" smtClean="0"/>
              <a:t>Coğul gebelik artıs yok</a:t>
            </a:r>
          </a:p>
          <a:p>
            <a:r>
              <a:rPr lang="tr-TR" dirty="0" smtClean="0"/>
              <a:t>Agrı da azalma</a:t>
            </a:r>
          </a:p>
          <a:p>
            <a:r>
              <a:rPr lang="tr-TR" dirty="0" smtClean="0"/>
              <a:t>Histolojik  tanı (Kanser)</a:t>
            </a:r>
          </a:p>
          <a:p>
            <a:endParaRPr lang="tr-TR" dirty="0"/>
          </a:p>
        </p:txBody>
      </p:sp>
      <p:sp>
        <p:nvSpPr>
          <p:cNvPr id="6" name="Content Placeholder 5"/>
          <p:cNvSpPr>
            <a:spLocks noGrp="1"/>
          </p:cNvSpPr>
          <p:nvPr>
            <p:ph sz="half" idx="2"/>
          </p:nvPr>
        </p:nvSpPr>
        <p:spPr/>
        <p:txBody>
          <a:bodyPr/>
          <a:lstStyle/>
          <a:p>
            <a:r>
              <a:rPr lang="tr-TR" dirty="0" smtClean="0">
                <a:solidFill>
                  <a:srgbClr val="FFC000"/>
                </a:solidFill>
              </a:rPr>
              <a:t>Dezavantajlar</a:t>
            </a:r>
          </a:p>
          <a:p>
            <a:r>
              <a:rPr lang="tr-TR" dirty="0" smtClean="0"/>
              <a:t>Maliyet</a:t>
            </a:r>
          </a:p>
          <a:p>
            <a:r>
              <a:rPr lang="tr-TR" dirty="0" smtClean="0"/>
              <a:t>Morbidite  (Over rezervi)</a:t>
            </a:r>
          </a:p>
          <a:p>
            <a:r>
              <a:rPr lang="tr-TR" dirty="0" smtClean="0"/>
              <a:t>Gebelik icin uzun bekleme  süresi</a:t>
            </a:r>
          </a:p>
          <a:p>
            <a:r>
              <a:rPr lang="tr-TR" dirty="0" smtClean="0"/>
              <a:t>Deneyimli cerrah gereksinimi </a:t>
            </a:r>
          </a:p>
          <a:p>
            <a:endParaRPr lang="tr-TR" dirty="0"/>
          </a:p>
        </p:txBody>
      </p:sp>
    </p:spTree>
    <p:extLst>
      <p:ext uri="{BB962C8B-B14F-4D97-AF65-F5344CB8AC3E}">
        <p14:creationId xmlns:p14="http://schemas.microsoft.com/office/powerpoint/2010/main" val="364607787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FFFF00"/>
                </a:solidFill>
              </a:rPr>
              <a:t>What is the role of fertility </a:t>
            </a:r>
            <a:r>
              <a:rPr lang="en-US" dirty="0" smtClean="0">
                <a:solidFill>
                  <a:srgbClr val="FFFF00"/>
                </a:solidFill>
              </a:rPr>
              <a:t>  </a:t>
            </a:r>
            <a:r>
              <a:rPr lang="en-US" dirty="0">
                <a:solidFill>
                  <a:srgbClr val="FFFF00"/>
                </a:solidFill>
              </a:rPr>
              <a:t>preservation </a:t>
            </a:r>
            <a:r>
              <a:rPr lang="en-US" dirty="0" smtClean="0">
                <a:solidFill>
                  <a:srgbClr val="FFFF00"/>
                </a:solidFill>
              </a:rPr>
              <a:t>within</a:t>
            </a:r>
            <a:r>
              <a:rPr lang="tr-TR" dirty="0" smtClean="0">
                <a:solidFill>
                  <a:srgbClr val="FFFF00"/>
                </a:solidFill>
              </a:rPr>
              <a:t> endometriosis </a:t>
            </a:r>
            <a:r>
              <a:rPr lang="tr-TR" dirty="0">
                <a:solidFill>
                  <a:srgbClr val="FFFF00"/>
                </a:solidFill>
              </a:rPr>
              <a:t>care?</a:t>
            </a:r>
          </a:p>
        </p:txBody>
      </p:sp>
      <p:sp>
        <p:nvSpPr>
          <p:cNvPr id="3" name="Content Placeholder 2"/>
          <p:cNvSpPr>
            <a:spLocks noGrp="1"/>
          </p:cNvSpPr>
          <p:nvPr>
            <p:ph idx="1"/>
          </p:nvPr>
        </p:nvSpPr>
        <p:spPr>
          <a:xfrm>
            <a:off x="611560" y="2060848"/>
            <a:ext cx="8229600" cy="4525963"/>
          </a:xfrm>
        </p:spPr>
        <p:txBody>
          <a:bodyPr>
            <a:normAutofit/>
          </a:bodyPr>
          <a:lstStyle/>
          <a:p>
            <a:r>
              <a:rPr lang="fr-BE" sz="3600" b="1" dirty="0">
                <a:solidFill>
                  <a:schemeClr val="tx2">
                    <a:lumMod val="60000"/>
                    <a:lumOff val="40000"/>
                  </a:schemeClr>
                </a:solidFill>
              </a:rPr>
              <a:t>In cases of </a:t>
            </a:r>
            <a:r>
              <a:rPr lang="fr-BE" sz="3600" b="1" dirty="0" err="1">
                <a:solidFill>
                  <a:schemeClr val="tx2">
                    <a:lumMod val="60000"/>
                    <a:lumOff val="40000"/>
                  </a:schemeClr>
                </a:solidFill>
              </a:rPr>
              <a:t>ovarian</a:t>
            </a:r>
            <a:r>
              <a:rPr lang="fr-BE" sz="3600" b="1" dirty="0">
                <a:solidFill>
                  <a:schemeClr val="tx2">
                    <a:lumMod val="60000"/>
                    <a:lumOff val="40000"/>
                  </a:schemeClr>
                </a:solidFill>
              </a:rPr>
              <a:t> </a:t>
            </a:r>
            <a:r>
              <a:rPr lang="fr-BE" sz="3600" b="1" dirty="0" err="1">
                <a:solidFill>
                  <a:schemeClr val="tx2">
                    <a:lumMod val="60000"/>
                    <a:lumOff val="40000"/>
                  </a:schemeClr>
                </a:solidFill>
              </a:rPr>
              <a:t>endometriosis</a:t>
            </a:r>
            <a:r>
              <a:rPr lang="fr-BE" sz="3600" b="1" dirty="0">
                <a:solidFill>
                  <a:schemeClr val="tx2">
                    <a:lumMod val="60000"/>
                    <a:lumOff val="40000"/>
                  </a:schemeClr>
                </a:solidFill>
              </a:rPr>
              <a:t> (</a:t>
            </a:r>
            <a:r>
              <a:rPr lang="fr-BE" sz="3600" b="1" dirty="0" err="1">
                <a:solidFill>
                  <a:schemeClr val="tx2">
                    <a:lumMod val="60000"/>
                    <a:lumOff val="40000"/>
                  </a:schemeClr>
                </a:solidFill>
              </a:rPr>
              <a:t>surely</a:t>
            </a:r>
            <a:r>
              <a:rPr lang="fr-BE" sz="3600" b="1" dirty="0">
                <a:solidFill>
                  <a:schemeClr val="tx2">
                    <a:lumMod val="60000"/>
                    <a:lumOff val="40000"/>
                  </a:schemeClr>
                </a:solidFill>
              </a:rPr>
              <a:t> if </a:t>
            </a:r>
            <a:r>
              <a:rPr lang="fr-BE" sz="3600" b="1" dirty="0" err="1">
                <a:solidFill>
                  <a:schemeClr val="tx2">
                    <a:lumMod val="60000"/>
                    <a:lumOff val="40000"/>
                  </a:schemeClr>
                </a:solidFill>
              </a:rPr>
              <a:t>recurrent</a:t>
            </a:r>
            <a:r>
              <a:rPr lang="fr-BE" sz="3600" b="1" dirty="0">
                <a:solidFill>
                  <a:schemeClr val="tx2">
                    <a:lumMod val="60000"/>
                    <a:lumOff val="40000"/>
                  </a:schemeClr>
                </a:solidFill>
              </a:rPr>
              <a:t>), </a:t>
            </a:r>
            <a:r>
              <a:rPr lang="fr-BE" sz="3600" b="1" dirty="0" err="1">
                <a:solidFill>
                  <a:schemeClr val="tx2">
                    <a:lumMod val="60000"/>
                    <a:lumOff val="40000"/>
                  </a:schemeClr>
                </a:solidFill>
              </a:rPr>
              <a:t>fertility</a:t>
            </a:r>
            <a:r>
              <a:rPr lang="fr-BE" sz="3600" b="1" dirty="0">
                <a:solidFill>
                  <a:schemeClr val="tx2">
                    <a:lumMod val="60000"/>
                    <a:lumOff val="40000"/>
                  </a:schemeClr>
                </a:solidFill>
              </a:rPr>
              <a:t> </a:t>
            </a:r>
            <a:r>
              <a:rPr lang="fr-BE" sz="3600" b="1" dirty="0" err="1">
                <a:solidFill>
                  <a:schemeClr val="tx2">
                    <a:lumMod val="60000"/>
                    <a:lumOff val="40000"/>
                  </a:schemeClr>
                </a:solidFill>
              </a:rPr>
              <a:t>preservation</a:t>
            </a:r>
            <a:r>
              <a:rPr lang="fr-BE" sz="3600" b="1" dirty="0">
                <a:solidFill>
                  <a:schemeClr val="tx2">
                    <a:lumMod val="60000"/>
                    <a:lumOff val="40000"/>
                  </a:schemeClr>
                </a:solidFill>
              </a:rPr>
              <a:t> options </a:t>
            </a:r>
            <a:r>
              <a:rPr lang="fr-BE" sz="3600" b="1" dirty="0" err="1">
                <a:solidFill>
                  <a:schemeClr val="tx2">
                    <a:lumMod val="60000"/>
                    <a:lumOff val="40000"/>
                  </a:schemeClr>
                </a:solidFill>
              </a:rPr>
              <a:t>should</a:t>
            </a:r>
            <a:r>
              <a:rPr lang="fr-BE" sz="3600" b="1" dirty="0">
                <a:solidFill>
                  <a:schemeClr val="tx2">
                    <a:lumMod val="60000"/>
                    <a:lumOff val="40000"/>
                  </a:schemeClr>
                </a:solidFill>
              </a:rPr>
              <a:t> </a:t>
            </a:r>
            <a:r>
              <a:rPr lang="fr-BE" sz="3600" b="1" dirty="0" err="1">
                <a:solidFill>
                  <a:schemeClr val="tx2">
                    <a:lumMod val="60000"/>
                    <a:lumOff val="40000"/>
                  </a:schemeClr>
                </a:solidFill>
              </a:rPr>
              <a:t>be</a:t>
            </a:r>
            <a:r>
              <a:rPr lang="fr-BE" sz="3600" b="1" dirty="0">
                <a:solidFill>
                  <a:schemeClr val="tx2">
                    <a:lumMod val="60000"/>
                    <a:lumOff val="40000"/>
                  </a:schemeClr>
                </a:solidFill>
              </a:rPr>
              <a:t> at least </a:t>
            </a:r>
            <a:r>
              <a:rPr lang="fr-BE" sz="3600" b="1" dirty="0" err="1">
                <a:solidFill>
                  <a:schemeClr val="tx2">
                    <a:lumMod val="60000"/>
                    <a:lumOff val="40000"/>
                  </a:schemeClr>
                </a:solidFill>
              </a:rPr>
              <a:t>proposed</a:t>
            </a:r>
            <a:r>
              <a:rPr lang="fr-BE" sz="3600" b="1" dirty="0">
                <a:solidFill>
                  <a:schemeClr val="tx2">
                    <a:lumMod val="60000"/>
                    <a:lumOff val="40000"/>
                  </a:schemeClr>
                </a:solidFill>
              </a:rPr>
              <a:t> : </a:t>
            </a:r>
            <a:endParaRPr lang="tr-TR" sz="3600" b="1" dirty="0" smtClean="0">
              <a:solidFill>
                <a:schemeClr val="tx2">
                  <a:lumMod val="60000"/>
                  <a:lumOff val="40000"/>
                </a:schemeClr>
              </a:solidFill>
            </a:endParaRPr>
          </a:p>
          <a:p>
            <a:r>
              <a:rPr lang="fr-BE" sz="3600" b="1" dirty="0" smtClean="0">
                <a:solidFill>
                  <a:schemeClr val="tx2">
                    <a:lumMod val="60000"/>
                    <a:lumOff val="40000"/>
                  </a:schemeClr>
                </a:solidFill>
              </a:rPr>
              <a:t>oocytes  </a:t>
            </a:r>
            <a:r>
              <a:rPr lang="fr-BE" sz="3600" b="1" dirty="0">
                <a:solidFill>
                  <a:schemeClr val="tx2">
                    <a:lumMod val="60000"/>
                    <a:lumOff val="40000"/>
                  </a:schemeClr>
                </a:solidFill>
              </a:rPr>
              <a:t>vitrification and /or  </a:t>
            </a:r>
            <a:r>
              <a:rPr lang="fr-BE" sz="3600" b="1" dirty="0" err="1">
                <a:solidFill>
                  <a:schemeClr val="tx2">
                    <a:lumMod val="60000"/>
                    <a:lumOff val="40000"/>
                  </a:schemeClr>
                </a:solidFill>
              </a:rPr>
              <a:t>ovarian</a:t>
            </a:r>
            <a:r>
              <a:rPr lang="fr-BE" sz="3600" b="1" dirty="0">
                <a:solidFill>
                  <a:schemeClr val="tx2">
                    <a:lumMod val="60000"/>
                    <a:lumOff val="40000"/>
                  </a:schemeClr>
                </a:solidFill>
              </a:rPr>
              <a:t> tissue  </a:t>
            </a:r>
            <a:r>
              <a:rPr lang="fr-BE" sz="3600" b="1" dirty="0" err="1">
                <a:solidFill>
                  <a:schemeClr val="tx2">
                    <a:lumMod val="60000"/>
                    <a:lumOff val="40000"/>
                  </a:schemeClr>
                </a:solidFill>
              </a:rPr>
              <a:t>freezing</a:t>
            </a:r>
            <a:endParaRPr lang="fr-FR" sz="3600" b="1" dirty="0">
              <a:solidFill>
                <a:schemeClr val="tx2">
                  <a:lumMod val="60000"/>
                  <a:lumOff val="40000"/>
                </a:schemeClr>
              </a:solidFill>
            </a:endParaRPr>
          </a:p>
          <a:p>
            <a:endParaRPr lang="tr-TR" sz="3600" dirty="0"/>
          </a:p>
        </p:txBody>
      </p:sp>
    </p:spTree>
    <p:extLst>
      <p:ext uri="{BB962C8B-B14F-4D97-AF65-F5344CB8AC3E}">
        <p14:creationId xmlns:p14="http://schemas.microsoft.com/office/powerpoint/2010/main" val="8785834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solidFill>
                  <a:srgbClr val="FFFF00"/>
                </a:solidFill>
              </a:rPr>
              <a:t>İnfertilite</a:t>
            </a:r>
            <a:r>
              <a:rPr lang="tr-TR" dirty="0" smtClean="0">
                <a:solidFill>
                  <a:srgbClr val="FFFF00"/>
                </a:solidFill>
              </a:rPr>
              <a:t>-Yönetim</a:t>
            </a:r>
            <a:endParaRPr lang="tr-TR" dirty="0">
              <a:solidFill>
                <a:srgbClr val="FFFF00"/>
              </a:solidFill>
            </a:endParaRPr>
          </a:p>
        </p:txBody>
      </p:sp>
      <p:sp>
        <p:nvSpPr>
          <p:cNvPr id="3" name="Content Placeholder 2"/>
          <p:cNvSpPr>
            <a:spLocks noGrp="1"/>
          </p:cNvSpPr>
          <p:nvPr>
            <p:ph idx="1"/>
          </p:nvPr>
        </p:nvSpPr>
        <p:spPr/>
        <p:txBody>
          <a:bodyPr/>
          <a:lstStyle/>
          <a:p>
            <a:r>
              <a:rPr lang="tr-TR" dirty="0" smtClean="0"/>
              <a:t>Over Rezervi</a:t>
            </a:r>
          </a:p>
          <a:p>
            <a:r>
              <a:rPr lang="tr-TR" dirty="0" smtClean="0"/>
              <a:t>Yaş</a:t>
            </a:r>
          </a:p>
          <a:p>
            <a:r>
              <a:rPr lang="tr-TR" dirty="0" smtClean="0"/>
              <a:t>İnfertilite  süresi</a:t>
            </a:r>
          </a:p>
          <a:p>
            <a:r>
              <a:rPr lang="tr-TR" dirty="0" smtClean="0"/>
              <a:t>Ek infertilite faktörü</a:t>
            </a:r>
          </a:p>
          <a:p>
            <a:r>
              <a:rPr lang="tr-TR" dirty="0" smtClean="0"/>
              <a:t>Ağrı</a:t>
            </a:r>
          </a:p>
          <a:p>
            <a:r>
              <a:rPr lang="tr-TR" dirty="0" smtClean="0"/>
              <a:t>Adenomyozis varliği</a:t>
            </a:r>
            <a:endParaRPr lang="tr-TR" dirty="0" smtClean="0"/>
          </a:p>
          <a:p>
            <a:r>
              <a:rPr lang="tr-TR" dirty="0" smtClean="0"/>
              <a:t>Geçirilmis  endometriozis  cerrahisi</a:t>
            </a:r>
          </a:p>
          <a:p>
            <a:r>
              <a:rPr lang="tr-TR" dirty="0" smtClean="0"/>
              <a:t>Hastanın tercihi </a:t>
            </a:r>
          </a:p>
          <a:p>
            <a:endParaRPr lang="tr-TR" dirty="0"/>
          </a:p>
        </p:txBody>
      </p:sp>
    </p:spTree>
    <p:extLst>
      <p:ext uri="{BB962C8B-B14F-4D97-AF65-F5344CB8AC3E}">
        <p14:creationId xmlns:p14="http://schemas.microsoft.com/office/powerpoint/2010/main" val="410638843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710" y="74585"/>
            <a:ext cx="7877175" cy="20094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731412" y="2059747"/>
            <a:ext cx="7915275" cy="3672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Metin kutusu 4"/>
          <p:cNvSpPr txBox="1"/>
          <p:nvPr/>
        </p:nvSpPr>
        <p:spPr>
          <a:xfrm>
            <a:off x="8028384" y="80265"/>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pic>
        <p:nvPicPr>
          <p:cNvPr id="8" name="Picture 3">
            <a:extLst>
              <a:ext uri="{FF2B5EF4-FFF2-40B4-BE49-F238E27FC236}">
                <a16:creationId xmlns="" xmlns:a16="http://schemas.microsoft.com/office/drawing/2014/main" id="{71EE31B5-6AEA-4C0C-9072-AFFB9EB9C42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544" y="4941168"/>
            <a:ext cx="8496300" cy="1617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111937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FF00"/>
                </a:solidFill>
              </a:rPr>
              <a:t>İf re-operation of recurrent ovarian </a:t>
            </a:r>
            <a:r>
              <a:rPr lang="en-US" dirty="0" err="1" smtClean="0">
                <a:solidFill>
                  <a:srgbClr val="FFFF00"/>
                </a:solidFill>
              </a:rPr>
              <a:t>endometriomas</a:t>
            </a:r>
            <a:endParaRPr lang="en-US" dirty="0">
              <a:solidFill>
                <a:srgbClr val="FFFF00"/>
              </a:solidFill>
            </a:endParaRPr>
          </a:p>
        </p:txBody>
      </p:sp>
      <p:sp>
        <p:nvSpPr>
          <p:cNvPr id="3" name="Content Placeholder 2"/>
          <p:cNvSpPr>
            <a:spLocks noGrp="1"/>
          </p:cNvSpPr>
          <p:nvPr>
            <p:ph idx="1"/>
          </p:nvPr>
        </p:nvSpPr>
        <p:spPr/>
        <p:txBody>
          <a:bodyPr>
            <a:normAutofit fontScale="62500" lnSpcReduction="20000"/>
          </a:bodyPr>
          <a:lstStyle/>
          <a:p>
            <a:pPr>
              <a:defRPr/>
            </a:pPr>
            <a:r>
              <a:rPr lang="en-US" dirty="0"/>
              <a:t>Only </a:t>
            </a:r>
            <a:r>
              <a:rPr lang="en-US" dirty="0">
                <a:solidFill>
                  <a:srgbClr val="FFFF00"/>
                </a:solidFill>
              </a:rPr>
              <a:t>25% of women conceive </a:t>
            </a:r>
            <a:r>
              <a:rPr lang="en-US" dirty="0">
                <a:solidFill>
                  <a:srgbClr val="FFC000"/>
                </a:solidFill>
              </a:rPr>
              <a:t>(half of the primary surgery) </a:t>
            </a:r>
            <a:r>
              <a:rPr lang="en-US" dirty="0">
                <a:solidFill>
                  <a:srgbClr val="FFFF00"/>
                </a:solidFill>
              </a:rPr>
              <a:t>after repeated </a:t>
            </a:r>
            <a:r>
              <a:rPr lang="en-US" dirty="0" smtClean="0"/>
              <a:t>surgery</a:t>
            </a:r>
            <a:endParaRPr lang="tr-TR" dirty="0" smtClean="0"/>
          </a:p>
          <a:p>
            <a:pPr marL="0" indent="0">
              <a:buNone/>
              <a:defRPr/>
            </a:pPr>
            <a:r>
              <a:rPr lang="tr-TR" dirty="0" smtClean="0"/>
              <a:t>			</a:t>
            </a:r>
            <a:r>
              <a:rPr lang="en-US" dirty="0" err="1" smtClean="0"/>
              <a:t>Berlanda</a:t>
            </a:r>
            <a:r>
              <a:rPr lang="en-US" dirty="0" smtClean="0"/>
              <a:t> </a:t>
            </a:r>
            <a:r>
              <a:rPr lang="en-US" dirty="0"/>
              <a:t>et al </a:t>
            </a:r>
            <a:r>
              <a:rPr lang="en-US" dirty="0" err="1"/>
              <a:t>Curr</a:t>
            </a:r>
            <a:r>
              <a:rPr lang="en-US" dirty="0"/>
              <a:t> </a:t>
            </a:r>
            <a:r>
              <a:rPr lang="en-US" dirty="0" err="1"/>
              <a:t>Opin</a:t>
            </a:r>
            <a:r>
              <a:rPr lang="en-US" dirty="0"/>
              <a:t> </a:t>
            </a:r>
            <a:r>
              <a:rPr lang="en-US" dirty="0" err="1"/>
              <a:t>Obst</a:t>
            </a:r>
            <a:r>
              <a:rPr lang="en-US" dirty="0"/>
              <a:t> </a:t>
            </a:r>
            <a:r>
              <a:rPr lang="en-US" dirty="0" err="1"/>
              <a:t>Gyn</a:t>
            </a:r>
            <a:r>
              <a:rPr lang="en-US" dirty="0"/>
              <a:t> 2010</a:t>
            </a:r>
          </a:p>
          <a:p>
            <a:pPr marL="0" indent="0">
              <a:buNone/>
              <a:defRPr/>
            </a:pPr>
            <a:r>
              <a:rPr lang="en-US" dirty="0"/>
              <a:t>                                  </a:t>
            </a:r>
            <a:r>
              <a:rPr lang="tr-TR" dirty="0" smtClean="0"/>
              <a:t>	</a:t>
            </a:r>
            <a:r>
              <a:rPr lang="en-US" dirty="0" smtClean="0"/>
              <a:t>Del </a:t>
            </a:r>
            <a:r>
              <a:rPr lang="en-US" dirty="0" err="1"/>
              <a:t>Forno</a:t>
            </a:r>
            <a:r>
              <a:rPr lang="en-US" dirty="0"/>
              <a:t> et </a:t>
            </a:r>
            <a:r>
              <a:rPr lang="en-US" dirty="0" err="1"/>
              <a:t>al.J.Endometrios</a:t>
            </a:r>
            <a:r>
              <a:rPr lang="en-US" dirty="0"/>
              <a:t> 2013</a:t>
            </a:r>
          </a:p>
          <a:p>
            <a:pPr>
              <a:defRPr/>
            </a:pPr>
            <a:endParaRPr lang="en-US" dirty="0"/>
          </a:p>
          <a:p>
            <a:r>
              <a:rPr lang="en-US" dirty="0" smtClean="0">
                <a:solidFill>
                  <a:srgbClr val="FFFF33"/>
                </a:solidFill>
              </a:rPr>
              <a:t>Ovarian reserve </a:t>
            </a:r>
            <a:r>
              <a:rPr lang="en-US" dirty="0" smtClean="0"/>
              <a:t>(AMH,AFC )</a:t>
            </a:r>
          </a:p>
          <a:p>
            <a:r>
              <a:rPr lang="tr-TR" dirty="0"/>
              <a:t>I</a:t>
            </a:r>
            <a:r>
              <a:rPr lang="en-US" dirty="0" smtClean="0"/>
              <a:t>t has to be done in an </a:t>
            </a:r>
            <a:r>
              <a:rPr lang="en-US" dirty="0" smtClean="0">
                <a:solidFill>
                  <a:srgbClr val="FFFF33"/>
                </a:solidFill>
              </a:rPr>
              <a:t>expert center </a:t>
            </a:r>
            <a:r>
              <a:rPr lang="en-US" dirty="0" smtClean="0"/>
              <a:t>with an </a:t>
            </a:r>
            <a:r>
              <a:rPr lang="en-US" dirty="0" err="1" smtClean="0">
                <a:solidFill>
                  <a:srgbClr val="FFFF33"/>
                </a:solidFill>
              </a:rPr>
              <a:t>experinced</a:t>
            </a:r>
            <a:r>
              <a:rPr lang="en-US" dirty="0" smtClean="0">
                <a:solidFill>
                  <a:srgbClr val="FFFF33"/>
                </a:solidFill>
              </a:rPr>
              <a:t> surgeon</a:t>
            </a:r>
          </a:p>
          <a:p>
            <a:r>
              <a:rPr lang="en-US" dirty="0" smtClean="0"/>
              <a:t>All risks have </a:t>
            </a:r>
            <a:r>
              <a:rPr lang="en-US" dirty="0" smtClean="0">
                <a:solidFill>
                  <a:srgbClr val="FFFF33"/>
                </a:solidFill>
              </a:rPr>
              <a:t>to be explained </a:t>
            </a:r>
            <a:r>
              <a:rPr lang="en-US" dirty="0" smtClean="0"/>
              <a:t>to the patients</a:t>
            </a:r>
          </a:p>
          <a:p>
            <a:r>
              <a:rPr lang="en-US" dirty="0" smtClean="0"/>
              <a:t>In same cases, </a:t>
            </a:r>
            <a:r>
              <a:rPr lang="en-US" dirty="0" err="1" smtClean="0">
                <a:solidFill>
                  <a:srgbClr val="FFFF33"/>
                </a:solidFill>
              </a:rPr>
              <a:t>embrios</a:t>
            </a:r>
            <a:r>
              <a:rPr lang="en-US" dirty="0" smtClean="0">
                <a:solidFill>
                  <a:srgbClr val="FFFF33"/>
                </a:solidFill>
              </a:rPr>
              <a:t> or eggs frozen </a:t>
            </a:r>
            <a:r>
              <a:rPr lang="en-US" dirty="0" smtClean="0"/>
              <a:t>before the operation.</a:t>
            </a:r>
            <a:endParaRPr lang="tr-TR" dirty="0" smtClean="0"/>
          </a:p>
          <a:p>
            <a:endParaRPr lang="tr-TR" dirty="0"/>
          </a:p>
          <a:p>
            <a:r>
              <a:rPr lang="en-US" altLang="tr-TR" sz="5700" b="1" dirty="0">
                <a:solidFill>
                  <a:srgbClr val="FFC000"/>
                </a:solidFill>
              </a:rPr>
              <a:t>When there is no risk of malignancy and no pain IVF should be preferred over surgery in these patients</a:t>
            </a:r>
            <a:endParaRPr lang="tr-TR" altLang="tr-TR" sz="5700" b="1" dirty="0">
              <a:solidFill>
                <a:srgbClr val="FFC000"/>
              </a:solidFill>
            </a:endParaRPr>
          </a:p>
          <a:p>
            <a:endParaRPr lang="en-US" sz="5700" b="1" dirty="0">
              <a:solidFill>
                <a:srgbClr val="FFC000"/>
              </a:solidFill>
            </a:endParaRPr>
          </a:p>
        </p:txBody>
      </p:sp>
    </p:spTree>
    <p:extLst>
      <p:ext uri="{BB962C8B-B14F-4D97-AF65-F5344CB8AC3E}">
        <p14:creationId xmlns:p14="http://schemas.microsoft.com/office/powerpoint/2010/main" val="79131576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421196" y="2780928"/>
            <a:ext cx="8471284" cy="4525963"/>
          </a:xfrm>
        </p:spPr>
        <p:txBody>
          <a:bodyPr>
            <a:normAutofit/>
          </a:bodyPr>
          <a:lstStyle/>
          <a:p>
            <a:r>
              <a:rPr lang="tr-TR" sz="2000" dirty="0"/>
              <a:t>Eight </a:t>
            </a:r>
            <a:r>
              <a:rPr lang="tr-TR" sz="2000" dirty="0" smtClean="0"/>
              <a:t>studies </a:t>
            </a:r>
            <a:r>
              <a:rPr lang="en-US" sz="2000" dirty="0" smtClean="0"/>
              <a:t>were </a:t>
            </a:r>
            <a:r>
              <a:rPr lang="en-US" sz="2000" dirty="0"/>
              <a:t>eligible. Ovarian endometriosis is associated </a:t>
            </a:r>
            <a:r>
              <a:rPr lang="en-US" sz="2000" b="1" dirty="0">
                <a:solidFill>
                  <a:srgbClr val="FFC000"/>
                </a:solidFill>
              </a:rPr>
              <a:t>with high recurrence rates after one </a:t>
            </a:r>
            <a:r>
              <a:rPr lang="en-US" sz="2000" b="1" dirty="0" smtClean="0">
                <a:solidFill>
                  <a:srgbClr val="FFC000"/>
                </a:solidFill>
              </a:rPr>
              <a:t>ultrasonography-guided</a:t>
            </a:r>
            <a:r>
              <a:rPr lang="tr-TR" sz="2000" b="1" dirty="0" smtClean="0">
                <a:solidFill>
                  <a:srgbClr val="FFC000"/>
                </a:solidFill>
              </a:rPr>
              <a:t> </a:t>
            </a:r>
            <a:r>
              <a:rPr lang="en-US" sz="2000" b="1" dirty="0" smtClean="0">
                <a:solidFill>
                  <a:srgbClr val="FFC000"/>
                </a:solidFill>
              </a:rPr>
              <a:t>aspiration </a:t>
            </a:r>
            <a:r>
              <a:rPr lang="en-US" sz="2000" b="1" dirty="0">
                <a:solidFill>
                  <a:srgbClr val="FFC000"/>
                </a:solidFill>
              </a:rPr>
              <a:t>(28.9%–91.5%), </a:t>
            </a:r>
            <a:r>
              <a:rPr lang="en-US" sz="2000" dirty="0"/>
              <a:t>but involves less ovarian manipulation. </a:t>
            </a:r>
            <a:endParaRPr lang="tr-TR" sz="2000" dirty="0" smtClean="0"/>
          </a:p>
          <a:p>
            <a:r>
              <a:rPr lang="en-US" sz="2000" dirty="0" smtClean="0"/>
              <a:t>The results of aspiration followed by</a:t>
            </a:r>
            <a:r>
              <a:rPr lang="tr-TR" sz="2000" dirty="0" smtClean="0"/>
              <a:t> </a:t>
            </a:r>
            <a:r>
              <a:rPr lang="en-US" sz="2000" dirty="0" smtClean="0"/>
              <a:t>sclerotherapy </a:t>
            </a:r>
            <a:r>
              <a:rPr lang="tr-TR" sz="2000" dirty="0" smtClean="0"/>
              <a:t> (95% ethanol, methotrexate, tetracycline  and  recombinant interleukin-2 )  </a:t>
            </a:r>
            <a:r>
              <a:rPr lang="en-US" sz="2000" dirty="0" smtClean="0"/>
              <a:t>are not uniform, but overall the addition of a </a:t>
            </a:r>
            <a:r>
              <a:rPr lang="en-US" sz="2000" b="1" dirty="0" err="1" smtClean="0">
                <a:solidFill>
                  <a:srgbClr val="FFC000"/>
                </a:solidFill>
              </a:rPr>
              <a:t>sclerosing</a:t>
            </a:r>
            <a:r>
              <a:rPr lang="en-US" sz="2000" b="1" dirty="0" smtClean="0">
                <a:solidFill>
                  <a:srgbClr val="FFC000"/>
                </a:solidFill>
              </a:rPr>
              <a:t> agent does not seem to significantly reduce</a:t>
            </a:r>
            <a:r>
              <a:rPr lang="tr-TR" sz="2000" b="1" dirty="0" smtClean="0">
                <a:solidFill>
                  <a:srgbClr val="FFC000"/>
                </a:solidFill>
              </a:rPr>
              <a:t> </a:t>
            </a:r>
            <a:r>
              <a:rPr lang="en-US" sz="2000" dirty="0" smtClean="0"/>
              <a:t>the likelihood of recurrence (</a:t>
            </a:r>
            <a:r>
              <a:rPr lang="en-US" sz="2000" b="1" dirty="0" smtClean="0">
                <a:solidFill>
                  <a:srgbClr val="FFC000"/>
                </a:solidFill>
              </a:rPr>
              <a:t>13.3%–75.0%). </a:t>
            </a:r>
            <a:endParaRPr lang="tr-TR" sz="2000" b="1" dirty="0" smtClean="0">
              <a:solidFill>
                <a:srgbClr val="FFC000"/>
              </a:solidFill>
            </a:endParaRPr>
          </a:p>
          <a:p>
            <a:r>
              <a:rPr lang="en-US" sz="2000" dirty="0" smtClean="0"/>
              <a:t>Repeated </a:t>
            </a:r>
            <a:r>
              <a:rPr lang="en-US" sz="2000" dirty="0"/>
              <a:t>aspiration of the cysts can reduce the recurrence rate </a:t>
            </a:r>
            <a:r>
              <a:rPr lang="en-US" sz="2000" dirty="0" smtClean="0"/>
              <a:t>to</a:t>
            </a:r>
            <a:r>
              <a:rPr lang="tr-TR" sz="2000" dirty="0" smtClean="0"/>
              <a:t> </a:t>
            </a:r>
            <a:r>
              <a:rPr lang="en-US" sz="2000" b="1" dirty="0" smtClean="0">
                <a:solidFill>
                  <a:srgbClr val="FFC000"/>
                </a:solidFill>
              </a:rPr>
              <a:t>5.4</a:t>
            </a:r>
            <a:r>
              <a:rPr lang="en-US" sz="2000" b="1" dirty="0">
                <a:solidFill>
                  <a:srgbClr val="FFC000"/>
                </a:solidFill>
              </a:rPr>
              <a:t>% by the sixth aspiration.</a:t>
            </a:r>
            <a:endParaRPr lang="tr-TR" sz="2000" b="1" dirty="0">
              <a:solidFill>
                <a:srgbClr val="FFC000"/>
              </a:solidFill>
            </a:endParaRP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
            <a:ext cx="8712968" cy="23488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8095721" y="1183486"/>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6</a:t>
            </a:r>
            <a:endParaRPr lang="en-GB" dirty="0">
              <a:solidFill>
                <a:srgbClr val="FF0000"/>
              </a:solidFill>
            </a:endParaRPr>
          </a:p>
        </p:txBody>
      </p:sp>
    </p:spTree>
    <p:extLst>
      <p:ext uri="{BB962C8B-B14F-4D97-AF65-F5344CB8AC3E}">
        <p14:creationId xmlns:p14="http://schemas.microsoft.com/office/powerpoint/2010/main" val="295665157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idx="1"/>
          </p:nvPr>
        </p:nvSpPr>
        <p:spPr>
          <a:xfrm>
            <a:off x="434939" y="2132856"/>
            <a:ext cx="8229600" cy="4525963"/>
          </a:xfrm>
        </p:spPr>
        <p:txBody>
          <a:bodyPr>
            <a:normAutofit fontScale="70000" lnSpcReduction="20000"/>
          </a:bodyPr>
          <a:lstStyle/>
          <a:p>
            <a:r>
              <a:rPr lang="en-US" dirty="0"/>
              <a:t>Eighteen studies were included in our review. The overall recurrence rates of </a:t>
            </a:r>
            <a:r>
              <a:rPr lang="en-US" dirty="0" err="1"/>
              <a:t>endometrioma</a:t>
            </a:r>
            <a:r>
              <a:rPr lang="en-US" dirty="0"/>
              <a:t> after sclerotherapy ranged from</a:t>
            </a:r>
          </a:p>
          <a:p>
            <a:r>
              <a:rPr lang="en-US" b="1" dirty="0">
                <a:solidFill>
                  <a:srgbClr val="FFC000"/>
                </a:solidFill>
              </a:rPr>
              <a:t>0 to 62.5%.</a:t>
            </a:r>
            <a:r>
              <a:rPr lang="en-US" dirty="0"/>
              <a:t> The risk of recurrence was significantly higher in women who were treated by means of ethanol washing than by means </a:t>
            </a:r>
            <a:r>
              <a:rPr lang="en-US" dirty="0" smtClean="0"/>
              <a:t>of</a:t>
            </a:r>
            <a:r>
              <a:rPr lang="tr-TR" dirty="0" smtClean="0"/>
              <a:t> </a:t>
            </a:r>
            <a:r>
              <a:rPr lang="en-US" dirty="0" smtClean="0"/>
              <a:t>ethanol </a:t>
            </a:r>
            <a:r>
              <a:rPr lang="en-US" dirty="0"/>
              <a:t>retention. </a:t>
            </a:r>
            <a:endParaRPr lang="tr-TR" dirty="0" smtClean="0"/>
          </a:p>
          <a:p>
            <a:r>
              <a:rPr lang="en-US" dirty="0" smtClean="0"/>
              <a:t>The </a:t>
            </a:r>
            <a:r>
              <a:rPr lang="en-US" dirty="0"/>
              <a:t>number of oocytes retrieved was higher after </a:t>
            </a:r>
            <a:r>
              <a:rPr lang="en-US" dirty="0" err="1"/>
              <a:t>endometrioma</a:t>
            </a:r>
            <a:r>
              <a:rPr lang="en-US" dirty="0"/>
              <a:t> sclerotherapy compared with laparoscopic </a:t>
            </a:r>
            <a:r>
              <a:rPr lang="en-US" dirty="0" smtClean="0"/>
              <a:t>cystectomy,</a:t>
            </a:r>
            <a:r>
              <a:rPr lang="tr-TR" dirty="0" smtClean="0"/>
              <a:t> </a:t>
            </a:r>
            <a:r>
              <a:rPr lang="en-US" dirty="0" smtClean="0"/>
              <a:t>but </a:t>
            </a:r>
            <a:r>
              <a:rPr lang="en-US" b="1" dirty="0">
                <a:solidFill>
                  <a:srgbClr val="FFC000"/>
                </a:solidFill>
              </a:rPr>
              <a:t>clinical pregnancy rates were similar</a:t>
            </a:r>
            <a:r>
              <a:rPr lang="en-US" dirty="0"/>
              <a:t>. </a:t>
            </a:r>
            <a:endParaRPr lang="tr-TR" dirty="0" smtClean="0"/>
          </a:p>
          <a:p>
            <a:r>
              <a:rPr lang="en-US" dirty="0" smtClean="0"/>
              <a:t>There </a:t>
            </a:r>
            <a:r>
              <a:rPr lang="en-US" dirty="0"/>
              <a:t>was </a:t>
            </a:r>
            <a:r>
              <a:rPr lang="en-US" b="1" dirty="0">
                <a:solidFill>
                  <a:srgbClr val="FFC000"/>
                </a:solidFill>
              </a:rPr>
              <a:t>no difference in the number of oocytes retrieved and the clinical </a:t>
            </a:r>
            <a:r>
              <a:rPr lang="en-US" b="1" dirty="0" smtClean="0">
                <a:solidFill>
                  <a:srgbClr val="FFC000"/>
                </a:solidFill>
              </a:rPr>
              <a:t>pregnancy</a:t>
            </a:r>
            <a:r>
              <a:rPr lang="tr-TR" b="1" dirty="0" smtClean="0">
                <a:solidFill>
                  <a:srgbClr val="FFC000"/>
                </a:solidFill>
              </a:rPr>
              <a:t> </a:t>
            </a:r>
            <a:r>
              <a:rPr lang="en-US" b="1" dirty="0" smtClean="0">
                <a:solidFill>
                  <a:srgbClr val="FFC000"/>
                </a:solidFill>
              </a:rPr>
              <a:t>rates</a:t>
            </a:r>
            <a:r>
              <a:rPr lang="en-US" dirty="0" smtClean="0"/>
              <a:t> </a:t>
            </a:r>
            <a:r>
              <a:rPr lang="en-US" dirty="0"/>
              <a:t>between the sclerotherapy-treated group with and the untreated group.</a:t>
            </a:r>
          </a:p>
          <a:p>
            <a:r>
              <a:rPr lang="en-US" dirty="0"/>
              <a:t>Conclusion(s): Sclerotherapy for ovarian </a:t>
            </a:r>
            <a:r>
              <a:rPr lang="en-US" dirty="0" err="1"/>
              <a:t>endometrioma</a:t>
            </a:r>
            <a:r>
              <a:rPr lang="en-US" dirty="0"/>
              <a:t> </a:t>
            </a:r>
            <a:r>
              <a:rPr lang="en-US" b="1" dirty="0">
                <a:solidFill>
                  <a:srgbClr val="FFC000"/>
                </a:solidFill>
              </a:rPr>
              <a:t>may be considered in symptomatic women who plan to conceive</a:t>
            </a:r>
            <a:endParaRPr lang="tr-TR" b="1" dirty="0">
              <a:solidFill>
                <a:srgbClr val="FFC000"/>
              </a:solidFill>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38241" cy="17728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Metin kutusu 4"/>
          <p:cNvSpPr txBox="1"/>
          <p:nvPr/>
        </p:nvSpPr>
        <p:spPr>
          <a:xfrm>
            <a:off x="8028384" y="1183486"/>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7</a:t>
            </a:r>
            <a:endParaRPr lang="en-GB" dirty="0">
              <a:solidFill>
                <a:srgbClr val="FF0000"/>
              </a:solidFill>
            </a:endParaRPr>
          </a:p>
        </p:txBody>
      </p:sp>
    </p:spTree>
    <p:extLst>
      <p:ext uri="{BB962C8B-B14F-4D97-AF65-F5344CB8AC3E}">
        <p14:creationId xmlns:p14="http://schemas.microsoft.com/office/powerpoint/2010/main" val="330705894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8928992"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7504" y="2852936"/>
            <a:ext cx="9036495" cy="40050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145564" y="974887"/>
            <a:ext cx="697627" cy="369332"/>
          </a:xfrm>
          <a:prstGeom prst="rect">
            <a:avLst/>
          </a:prstGeom>
          <a:solidFill>
            <a:srgbClr val="FFFF00"/>
          </a:solidFill>
        </p:spPr>
        <p:txBody>
          <a:bodyPr wrap="none" rtlCol="0">
            <a:spAutoFit/>
          </a:bodyPr>
          <a:lstStyle/>
          <a:p>
            <a:r>
              <a:rPr lang="tr-TR" dirty="0" smtClean="0">
                <a:solidFill>
                  <a:srgbClr val="FF0000"/>
                </a:solidFill>
              </a:rPr>
              <a:t>2018</a:t>
            </a:r>
            <a:endParaRPr lang="tr-TR" dirty="0">
              <a:solidFill>
                <a:srgbClr val="FF0000"/>
              </a:solidFill>
            </a:endParaRPr>
          </a:p>
        </p:txBody>
      </p:sp>
      <p:cxnSp>
        <p:nvCxnSpPr>
          <p:cNvPr id="4" name="Straight Arrow Connector 3"/>
          <p:cNvCxnSpPr/>
          <p:nvPr/>
        </p:nvCxnSpPr>
        <p:spPr>
          <a:xfrm>
            <a:off x="683568" y="1988840"/>
            <a:ext cx="2664296"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486522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sz="4400" dirty="0">
                <a:solidFill>
                  <a:srgbClr val="FFC000"/>
                </a:solidFill>
              </a:rPr>
              <a:t>Adenomyozis</a:t>
            </a:r>
          </a:p>
          <a:p>
            <a:endParaRPr lang="tr-TR" dirty="0"/>
          </a:p>
        </p:txBody>
      </p:sp>
    </p:spTree>
    <p:extLst>
      <p:ext uri="{BB962C8B-B14F-4D97-AF65-F5344CB8AC3E}">
        <p14:creationId xmlns:p14="http://schemas.microsoft.com/office/powerpoint/2010/main" val="163386017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73075"/>
            <a:ext cx="9144000" cy="1143000"/>
          </a:xfrm>
        </p:spPr>
        <p:txBody>
          <a:bodyPr>
            <a:normAutofit fontScale="90000"/>
          </a:bodyPr>
          <a:lstStyle/>
          <a:p>
            <a:r>
              <a:rPr lang="en-GB" sz="3600" dirty="0" smtClean="0">
                <a:solidFill>
                  <a:srgbClr val="FFFF00"/>
                </a:solidFill>
              </a:rPr>
              <a:t>Pros &amp; Cons, before embarking on </a:t>
            </a:r>
            <a:r>
              <a:rPr lang="en-GB" sz="3600" dirty="0">
                <a:solidFill>
                  <a:srgbClr val="FFFF00"/>
                </a:solidFill>
              </a:rPr>
              <a:t>u</a:t>
            </a:r>
            <a:r>
              <a:rPr lang="en-GB" sz="3600" dirty="0" smtClean="0">
                <a:solidFill>
                  <a:srgbClr val="FFFF00"/>
                </a:solidFill>
              </a:rPr>
              <a:t>terine sparing surgery for </a:t>
            </a:r>
            <a:r>
              <a:rPr lang="en-GB" sz="3600" dirty="0" err="1" smtClean="0">
                <a:solidFill>
                  <a:srgbClr val="FFFF00"/>
                </a:solidFill>
              </a:rPr>
              <a:t>adenomyosis</a:t>
            </a:r>
            <a:r>
              <a:rPr lang="en-GB" sz="3600" dirty="0" smtClean="0">
                <a:solidFill>
                  <a:srgbClr val="FFFF00"/>
                </a:solidFill>
              </a:rPr>
              <a:t> </a:t>
            </a:r>
            <a:endParaRPr lang="el-GR" sz="3600" dirty="0">
              <a:solidFill>
                <a:srgbClr val="FFFF00"/>
              </a:solidFill>
            </a:endParaRPr>
          </a:p>
        </p:txBody>
      </p:sp>
      <p:sp>
        <p:nvSpPr>
          <p:cNvPr id="3" name="Text Placeholder 2"/>
          <p:cNvSpPr>
            <a:spLocks noGrp="1"/>
          </p:cNvSpPr>
          <p:nvPr>
            <p:ph type="body" sz="half" idx="1"/>
          </p:nvPr>
        </p:nvSpPr>
        <p:spPr>
          <a:xfrm>
            <a:off x="141514" y="1828800"/>
            <a:ext cx="3458029" cy="4038600"/>
          </a:xfrm>
        </p:spPr>
        <p:txBody>
          <a:bodyPr>
            <a:normAutofit/>
          </a:bodyPr>
          <a:lstStyle/>
          <a:p>
            <a:pPr>
              <a:buNone/>
            </a:pPr>
            <a:r>
              <a:rPr lang="en-GB" sz="2400" dirty="0" smtClean="0">
                <a:solidFill>
                  <a:srgbClr val="FFFF00"/>
                </a:solidFill>
              </a:rPr>
              <a:t>Pros</a:t>
            </a:r>
          </a:p>
          <a:p>
            <a:pPr>
              <a:buFontTx/>
              <a:buChar char="-"/>
            </a:pPr>
            <a:r>
              <a:rPr lang="en-GB" sz="2400" dirty="0" smtClean="0"/>
              <a:t>Improved fertility outcome </a:t>
            </a:r>
            <a:r>
              <a:rPr lang="en-GB" sz="2400" dirty="0" err="1" smtClean="0"/>
              <a:t>esp.in</a:t>
            </a:r>
            <a:r>
              <a:rPr lang="en-GB" sz="2400" dirty="0" smtClean="0"/>
              <a:t> younger women</a:t>
            </a:r>
          </a:p>
          <a:p>
            <a:pPr>
              <a:buFontTx/>
              <a:buChar char="-"/>
            </a:pPr>
            <a:endParaRPr lang="en-GB" sz="2400" dirty="0" smtClean="0"/>
          </a:p>
          <a:p>
            <a:pPr>
              <a:buFontTx/>
              <a:buChar char="-"/>
            </a:pPr>
            <a:r>
              <a:rPr lang="en-GB" sz="2400" dirty="0" smtClean="0"/>
              <a:t>Management of concomitant disease</a:t>
            </a:r>
            <a:endParaRPr lang="el-GR" sz="2400" dirty="0"/>
          </a:p>
        </p:txBody>
      </p:sp>
      <p:sp>
        <p:nvSpPr>
          <p:cNvPr id="4" name="Content Placeholder 3"/>
          <p:cNvSpPr>
            <a:spLocks noGrp="1"/>
          </p:cNvSpPr>
          <p:nvPr>
            <p:ph sz="half" idx="2"/>
          </p:nvPr>
        </p:nvSpPr>
        <p:spPr>
          <a:xfrm>
            <a:off x="3599543" y="1828800"/>
            <a:ext cx="5544457" cy="4038600"/>
          </a:xfrm>
        </p:spPr>
        <p:txBody>
          <a:bodyPr>
            <a:noAutofit/>
          </a:bodyPr>
          <a:lstStyle/>
          <a:p>
            <a:pPr>
              <a:buNone/>
            </a:pPr>
            <a:r>
              <a:rPr lang="en-GB" sz="2400" dirty="0" smtClean="0">
                <a:solidFill>
                  <a:srgbClr val="FFFF00"/>
                </a:solidFill>
              </a:rPr>
              <a:t>Cons</a:t>
            </a:r>
          </a:p>
          <a:p>
            <a:pPr lvl="1"/>
            <a:r>
              <a:rPr lang="en-US" sz="2400" dirty="0" smtClean="0"/>
              <a:t>Difficult surgery</a:t>
            </a:r>
          </a:p>
          <a:p>
            <a:pPr lvl="1">
              <a:buNone/>
            </a:pPr>
            <a:endParaRPr lang="en-US" sz="2400" dirty="0" smtClean="0"/>
          </a:p>
          <a:p>
            <a:pPr lvl="1"/>
            <a:r>
              <a:rPr lang="en-US" sz="2400" dirty="0" smtClean="0"/>
              <a:t>Deformity of the uterus and risk of adhesion formation and occlusion of the fallopian tubes </a:t>
            </a:r>
          </a:p>
          <a:p>
            <a:pPr lvl="1"/>
            <a:endParaRPr lang="en-US" sz="2400" dirty="0" smtClean="0"/>
          </a:p>
          <a:p>
            <a:pPr lvl="1"/>
            <a:r>
              <a:rPr lang="en-US" sz="2400" dirty="0" smtClean="0"/>
              <a:t>Risk of hysterectomy</a:t>
            </a:r>
          </a:p>
          <a:p>
            <a:pPr lvl="1"/>
            <a:endParaRPr lang="en-US" sz="2400" dirty="0" smtClean="0"/>
          </a:p>
          <a:p>
            <a:pPr lvl="1"/>
            <a:r>
              <a:rPr lang="en-US" sz="2400" dirty="0" smtClean="0"/>
              <a:t>Risk of uterine rupture and adverse </a:t>
            </a:r>
            <a:r>
              <a:rPr lang="en-US" sz="2400" dirty="0" err="1" smtClean="0"/>
              <a:t>perinatal</a:t>
            </a:r>
            <a:r>
              <a:rPr lang="en-US" sz="2400" dirty="0" smtClean="0"/>
              <a:t> outcomes</a:t>
            </a:r>
            <a:endParaRPr lang="el-GR" sz="2400" dirty="0"/>
          </a:p>
        </p:txBody>
      </p:sp>
    </p:spTree>
    <p:extLst>
      <p:ext uri="{BB962C8B-B14F-4D97-AF65-F5344CB8AC3E}">
        <p14:creationId xmlns:p14="http://schemas.microsoft.com/office/powerpoint/2010/main" val="2016660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22532"/>
            <a:ext cx="8712968"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21196" y="2060848"/>
            <a:ext cx="8229600" cy="1939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49" y="4293096"/>
            <a:ext cx="9094140" cy="2420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7927900" y="73982"/>
            <a:ext cx="697627" cy="369332"/>
          </a:xfrm>
          <a:prstGeom prst="rect">
            <a:avLst/>
          </a:prstGeom>
          <a:solidFill>
            <a:srgbClr val="FFFF00"/>
          </a:solidFill>
        </p:spPr>
        <p:txBody>
          <a:bodyPr wrap="none" rtlCol="0">
            <a:spAutoFit/>
          </a:bodyPr>
          <a:lstStyle/>
          <a:p>
            <a:r>
              <a:rPr lang="tr-TR" dirty="0" smtClean="0">
                <a:solidFill>
                  <a:srgbClr val="FF0000"/>
                </a:solidFill>
              </a:rPr>
              <a:t>2019</a:t>
            </a:r>
            <a:endParaRPr lang="tr-TR" dirty="0">
              <a:solidFill>
                <a:srgbClr val="FF0000"/>
              </a:solidFill>
            </a:endParaRPr>
          </a:p>
        </p:txBody>
      </p:sp>
    </p:spTree>
    <p:extLst>
      <p:ext uri="{BB962C8B-B14F-4D97-AF65-F5344CB8AC3E}">
        <p14:creationId xmlns:p14="http://schemas.microsoft.com/office/powerpoint/2010/main" val="127938527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4096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27584" y="476672"/>
            <a:ext cx="7632848" cy="56494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825824" y="1142497"/>
            <a:ext cx="1880643" cy="461665"/>
          </a:xfrm>
          <a:prstGeom prst="rect">
            <a:avLst/>
          </a:prstGeom>
          <a:noFill/>
        </p:spPr>
        <p:txBody>
          <a:bodyPr wrap="none" rtlCol="0">
            <a:spAutoFit/>
          </a:bodyPr>
          <a:lstStyle/>
          <a:p>
            <a:r>
              <a:rPr lang="tr-TR" sz="2400" dirty="0" smtClean="0">
                <a:solidFill>
                  <a:srgbClr val="FF0000"/>
                </a:solidFill>
              </a:rPr>
              <a:t>GnRHa  alone</a:t>
            </a:r>
            <a:endParaRPr lang="tr-TR" sz="2400" dirty="0">
              <a:solidFill>
                <a:srgbClr val="FF0000"/>
              </a:solidFill>
            </a:endParaRPr>
          </a:p>
        </p:txBody>
      </p:sp>
      <p:sp>
        <p:nvSpPr>
          <p:cNvPr id="4" name="TextBox 3"/>
          <p:cNvSpPr txBox="1"/>
          <p:nvPr/>
        </p:nvSpPr>
        <p:spPr>
          <a:xfrm>
            <a:off x="2051720" y="5589240"/>
            <a:ext cx="1251368" cy="369332"/>
          </a:xfrm>
          <a:prstGeom prst="rect">
            <a:avLst/>
          </a:prstGeom>
          <a:noFill/>
        </p:spPr>
        <p:txBody>
          <a:bodyPr wrap="none" rtlCol="0">
            <a:spAutoFit/>
          </a:bodyPr>
          <a:lstStyle/>
          <a:p>
            <a:r>
              <a:rPr lang="tr-TR" b="1" dirty="0" smtClean="0">
                <a:solidFill>
                  <a:srgbClr val="FF0000"/>
                </a:solidFill>
              </a:rPr>
              <a:t>LS  /LT  H/S</a:t>
            </a:r>
            <a:endParaRPr lang="tr-TR" b="1" dirty="0">
              <a:solidFill>
                <a:srgbClr val="FF0000"/>
              </a:solidFill>
            </a:endParaRPr>
          </a:p>
        </p:txBody>
      </p:sp>
    </p:spTree>
    <p:extLst>
      <p:ext uri="{BB962C8B-B14F-4D97-AF65-F5344CB8AC3E}">
        <p14:creationId xmlns:p14="http://schemas.microsoft.com/office/powerpoint/2010/main" val="58499941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dirty="0" smtClean="0">
                <a:solidFill>
                  <a:srgbClr val="FFFF00"/>
                </a:solidFill>
              </a:rPr>
              <a:t>Surgery to conception time</a:t>
            </a:r>
            <a:endParaRPr lang="el-GR" sz="4000" dirty="0">
              <a:solidFill>
                <a:srgbClr val="FFFF00"/>
              </a:solidFill>
            </a:endParaRPr>
          </a:p>
        </p:txBody>
      </p:sp>
      <p:sp>
        <p:nvSpPr>
          <p:cNvPr id="3" name="Content Placeholder 2"/>
          <p:cNvSpPr>
            <a:spLocks noGrp="1"/>
          </p:cNvSpPr>
          <p:nvPr>
            <p:ph idx="1"/>
          </p:nvPr>
        </p:nvSpPr>
        <p:spPr>
          <a:xfrm>
            <a:off x="1" y="1600200"/>
            <a:ext cx="9143999" cy="4525963"/>
          </a:xfrm>
        </p:spPr>
        <p:txBody>
          <a:bodyPr>
            <a:normAutofit/>
          </a:bodyPr>
          <a:lstStyle/>
          <a:p>
            <a:pPr>
              <a:buNone/>
            </a:pPr>
            <a:endParaRPr lang="en-US" dirty="0" smtClean="0"/>
          </a:p>
          <a:p>
            <a:pPr>
              <a:buNone/>
            </a:pPr>
            <a:r>
              <a:rPr lang="en-US" dirty="0" smtClean="0"/>
              <a:t>In most of the studies attempts for conception</a:t>
            </a:r>
          </a:p>
          <a:p>
            <a:pPr>
              <a:buNone/>
            </a:pPr>
            <a:r>
              <a:rPr lang="en-US" dirty="0" smtClean="0"/>
              <a:t>were permitted at </a:t>
            </a:r>
            <a:r>
              <a:rPr lang="en-US" b="1" u="sng" dirty="0" smtClean="0">
                <a:solidFill>
                  <a:srgbClr val="FFFF00"/>
                </a:solidFill>
              </a:rPr>
              <a:t>least 3 month</a:t>
            </a:r>
            <a:r>
              <a:rPr lang="en-US" u="sng" dirty="0" smtClean="0">
                <a:solidFill>
                  <a:srgbClr val="FFFF00"/>
                </a:solidFill>
              </a:rPr>
              <a:t>s..!!</a:t>
            </a:r>
            <a:r>
              <a:rPr lang="en-US" dirty="0" smtClean="0">
                <a:solidFill>
                  <a:srgbClr val="FFFF00"/>
                </a:solidFill>
              </a:rPr>
              <a:t> </a:t>
            </a:r>
            <a:r>
              <a:rPr lang="en-US" dirty="0" smtClean="0"/>
              <a:t>after the </a:t>
            </a:r>
            <a:r>
              <a:rPr lang="en-GB" dirty="0" smtClean="0"/>
              <a:t>intervention,</a:t>
            </a:r>
            <a:r>
              <a:rPr lang="en-US" b="1" i="1" dirty="0">
                <a:solidFill>
                  <a:srgbClr val="FFFF00"/>
                </a:solidFill>
              </a:rPr>
              <a:t> (we consider this insufficient..)</a:t>
            </a:r>
            <a:r>
              <a:rPr lang="en-GB" dirty="0" smtClean="0"/>
              <a:t> </a:t>
            </a:r>
          </a:p>
          <a:p>
            <a:pPr>
              <a:buNone/>
            </a:pPr>
            <a:endParaRPr lang="en-GB" dirty="0" smtClean="0"/>
          </a:p>
          <a:p>
            <a:pPr>
              <a:buNone/>
            </a:pPr>
            <a:endParaRPr lang="en-GB" dirty="0" smtClean="0"/>
          </a:p>
        </p:txBody>
      </p:sp>
      <p:sp>
        <p:nvSpPr>
          <p:cNvPr id="4" name="TextBox 3"/>
          <p:cNvSpPr txBox="1"/>
          <p:nvPr/>
        </p:nvSpPr>
        <p:spPr>
          <a:xfrm>
            <a:off x="2279176" y="652363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5247925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3" name="9AB1D235-2170-4446-8063-A51F77F5B2CA-L0-001.jpeg" descr="9AB1D235-2170-4446-8063-A51F77F5B2CA-L0-001.jpeg"/>
          <p:cNvPicPr>
            <a:picLocks noChangeAspect="1"/>
          </p:cNvPicPr>
          <p:nvPr/>
        </p:nvPicPr>
        <p:blipFill>
          <a:blip r:embed="rId2">
            <a:extLst/>
          </a:blip>
          <a:stretch>
            <a:fillRect/>
          </a:stretch>
        </p:blipFill>
        <p:spPr>
          <a:xfrm>
            <a:off x="330200" y="260350"/>
            <a:ext cx="8483600" cy="6337300"/>
          </a:xfrm>
          <a:prstGeom prst="rect">
            <a:avLst/>
          </a:prstGeom>
          <a:ln w="12700">
            <a:miter lim="400000"/>
          </a:ln>
        </p:spPr>
      </p:pic>
      <p:sp>
        <p:nvSpPr>
          <p:cNvPr id="3" name="Metin kutusu 4"/>
          <p:cNvSpPr txBox="1"/>
          <p:nvPr/>
        </p:nvSpPr>
        <p:spPr>
          <a:xfrm>
            <a:off x="7856630" y="788651"/>
            <a:ext cx="652743" cy="369332"/>
          </a:xfrm>
          <a:prstGeom prst="rect">
            <a:avLst/>
          </a:prstGeom>
          <a:solidFill>
            <a:srgbClr val="FFFF00"/>
          </a:solidFill>
        </p:spPr>
        <p:txBody>
          <a:bodyPr wrap="none" rtlCol="0">
            <a:spAutoFit/>
          </a:bodyPr>
          <a:lstStyle/>
          <a:p>
            <a:r>
              <a:rPr lang="en-GB" dirty="0" smtClean="0">
                <a:solidFill>
                  <a:srgbClr val="FF0000"/>
                </a:solidFill>
              </a:rPr>
              <a:t>201</a:t>
            </a:r>
            <a:r>
              <a:rPr lang="tr-TR" dirty="0">
                <a:solidFill>
                  <a:srgbClr val="FF0000"/>
                </a:solidFill>
              </a:rPr>
              <a:t>8</a:t>
            </a:r>
            <a:endParaRPr lang="en-GB" dirty="0">
              <a:solidFill>
                <a:srgbClr val="FF0000"/>
              </a:solidFill>
            </a:endParaRPr>
          </a:p>
        </p:txBody>
      </p:sp>
    </p:spTree>
    <p:extLst>
      <p:ext uri="{BB962C8B-B14F-4D97-AF65-F5344CB8AC3E}">
        <p14:creationId xmlns:p14="http://schemas.microsoft.com/office/powerpoint/2010/main" val="2221540204"/>
      </p:ext>
    </p:extLst>
  </p:cSld>
  <p:clrMapOvr>
    <a:masterClrMapping/>
  </p:clrMapOvr>
  <p:transition spd="med"/>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4" name="Content Placeholder 3"/>
          <p:cNvSpPr>
            <a:spLocks noGrp="1"/>
          </p:cNvSpPr>
          <p:nvPr>
            <p:ph idx="1"/>
          </p:nvPr>
        </p:nvSpPr>
        <p:spPr/>
        <p:txBody>
          <a:bodyPr/>
          <a:lstStyle/>
          <a:p>
            <a:endParaRPr lang="tr-TR" dirty="0"/>
          </a:p>
        </p:txBody>
      </p:sp>
      <p:pic>
        <p:nvPicPr>
          <p:cNvPr id="102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88640"/>
            <a:ext cx="8568952" cy="1571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7935293" y="443314"/>
            <a:ext cx="697627" cy="369332"/>
          </a:xfrm>
          <a:prstGeom prst="rect">
            <a:avLst/>
          </a:prstGeom>
          <a:solidFill>
            <a:srgbClr val="FFFF00"/>
          </a:solidFill>
        </p:spPr>
        <p:txBody>
          <a:bodyPr wrap="none" rtlCol="0">
            <a:spAutoFit/>
          </a:bodyPr>
          <a:lstStyle/>
          <a:p>
            <a:r>
              <a:rPr lang="tr-TR" dirty="0" smtClean="0">
                <a:solidFill>
                  <a:srgbClr val="FF0000"/>
                </a:solidFill>
              </a:rPr>
              <a:t>2017</a:t>
            </a:r>
            <a:endParaRPr lang="tr-TR" dirty="0">
              <a:solidFill>
                <a:srgbClr val="FF0000"/>
              </a:solidFill>
            </a:endParaRPr>
          </a:p>
        </p:txBody>
      </p:sp>
      <p:pic>
        <p:nvPicPr>
          <p:cNvPr id="1024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688" y="2009774"/>
            <a:ext cx="8048625" cy="41555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3579072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1026" name="Picture 2" descr="C:\Users\engin\Desktop\eel-prague-2019-2.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1520" y="188640"/>
            <a:ext cx="6336704" cy="6336704"/>
          </a:xfrm>
          <a:prstGeom prst="rect">
            <a:avLst/>
          </a:prstGeom>
          <a:noFill/>
          <a:extLst>
            <a:ext uri="{909E8E84-426E-40DD-AFC4-6F175D3DCCD1}">
              <a14:hiddenFill xmlns:a14="http://schemas.microsoft.com/office/drawing/2010/main">
                <a:solidFill>
                  <a:srgbClr val="FFFFFF"/>
                </a:solidFill>
              </a14:hiddenFill>
            </a:ext>
          </a:extLst>
        </p:spPr>
      </p:pic>
      <p:pic>
        <p:nvPicPr>
          <p:cNvPr id="153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0378" y="1196752"/>
            <a:ext cx="2536726" cy="3514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435308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819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0207"/>
          <a:stretch/>
        </p:blipFill>
        <p:spPr bwMode="auto">
          <a:xfrm>
            <a:off x="21582" y="-13874"/>
            <a:ext cx="9122417" cy="25741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21581" y="2636912"/>
            <a:ext cx="9122417" cy="4180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145564" y="974887"/>
            <a:ext cx="697627" cy="369332"/>
          </a:xfrm>
          <a:prstGeom prst="rect">
            <a:avLst/>
          </a:prstGeom>
          <a:solidFill>
            <a:srgbClr val="FFFF00"/>
          </a:solidFill>
        </p:spPr>
        <p:txBody>
          <a:bodyPr wrap="none" rtlCol="0">
            <a:spAutoFit/>
          </a:bodyPr>
          <a:lstStyle/>
          <a:p>
            <a:r>
              <a:rPr lang="tr-TR" dirty="0" smtClean="0">
                <a:solidFill>
                  <a:srgbClr val="FF0000"/>
                </a:solidFill>
              </a:rPr>
              <a:t>2018</a:t>
            </a:r>
            <a:endParaRPr lang="tr-TR" dirty="0">
              <a:solidFill>
                <a:srgbClr val="FF0000"/>
              </a:solidFill>
            </a:endParaRPr>
          </a:p>
        </p:txBody>
      </p:sp>
      <p:cxnSp>
        <p:nvCxnSpPr>
          <p:cNvPr id="5" name="Straight Arrow Connector 4"/>
          <p:cNvCxnSpPr/>
          <p:nvPr/>
        </p:nvCxnSpPr>
        <p:spPr>
          <a:xfrm>
            <a:off x="1691680" y="5733256"/>
            <a:ext cx="2088232"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6214478" y="5589240"/>
            <a:ext cx="2088232"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331895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43750</TotalTime>
  <Words>10998</Words>
  <Application>Microsoft Office PowerPoint</Application>
  <PresentationFormat>On-screen Show (4:3)</PresentationFormat>
  <Paragraphs>919</Paragraphs>
  <Slides>81</Slides>
  <Notes>45</Notes>
  <HiddenSlides>0</HiddenSlides>
  <MMClips>0</MMClips>
  <ScaleCrop>false</ScaleCrop>
  <HeadingPairs>
    <vt:vector size="4" baseType="variant">
      <vt:variant>
        <vt:lpstr>Theme</vt:lpstr>
      </vt:variant>
      <vt:variant>
        <vt:i4>1</vt:i4>
      </vt:variant>
      <vt:variant>
        <vt:lpstr>Slide Titles</vt:lpstr>
      </vt:variant>
      <vt:variant>
        <vt:i4>81</vt:i4>
      </vt:variant>
    </vt:vector>
  </HeadingPairs>
  <TitlesOfParts>
    <vt:vector size="82" baseType="lpstr">
      <vt:lpstr>Ofis Teması</vt:lpstr>
      <vt:lpstr>PowerPoint Presentation</vt:lpstr>
      <vt:lpstr>Advanced Endometriosis </vt:lpstr>
      <vt:lpstr>PowerPoint Presentation</vt:lpstr>
      <vt:lpstr>What is known about the association between endometriosis and fertility ? </vt:lpstr>
      <vt:lpstr>PowerPoint Presentation</vt:lpstr>
      <vt:lpstr>Treatment of infertility in patients with endometriosis</vt:lpstr>
      <vt:lpstr>İnfertilite-Yönetim</vt:lpstr>
      <vt:lpstr>PowerPoint Presentation</vt:lpstr>
      <vt:lpstr>PowerPoint Presentation</vt:lpstr>
      <vt:lpstr>PowerPoint Presentation</vt:lpstr>
      <vt:lpstr>PowerPoint Presentation</vt:lpstr>
      <vt:lpstr>SART 2014</vt:lpstr>
      <vt:lpstr>SART 2015 231,936 ART cycles </vt:lpstr>
      <vt:lpstr>SART 2016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Who Will Benefit from endometrioma  surgery  ?</vt:lpstr>
      <vt:lpstr>PowerPoint Presentation</vt:lpstr>
      <vt:lpstr>Is conservative management risky?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Cerrahi sonrası IVF Ne zaman? </vt:lpstr>
      <vt:lpstr>Risks of ART in patients with Endometriomas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Conclusions</vt:lpstr>
      <vt:lpstr>PowerPoint Presentation</vt:lpstr>
      <vt:lpstr>PowerPoint Presentation</vt:lpstr>
      <vt:lpstr>Management of Endometrioma</vt:lpstr>
      <vt:lpstr>PowerPoint Presentation</vt:lpstr>
      <vt:lpstr>DİE  Cerrahisi -İnfertilite</vt:lpstr>
      <vt:lpstr>PowerPoint Presentation</vt:lpstr>
      <vt:lpstr>Factors favoring surgery</vt:lpstr>
      <vt:lpstr>PowerPoint Presentation</vt:lpstr>
      <vt:lpstr>PowerPoint Presentation</vt:lpstr>
      <vt:lpstr>PowerPoint Presentation</vt:lpstr>
      <vt:lpstr>PowerPoint Presentation</vt:lpstr>
      <vt:lpstr>PowerPoint Presentation</vt:lpstr>
      <vt:lpstr>Risk of Bowel Obstuction during IVF of Patients with DIE :</vt:lpstr>
      <vt:lpstr>PowerPoint Presentation</vt:lpstr>
      <vt:lpstr>PowerPoint Presentation</vt:lpstr>
      <vt:lpstr>PowerPoint Presentation</vt:lpstr>
      <vt:lpstr>PowerPoint Presentation</vt:lpstr>
      <vt:lpstr>PowerPoint Presentation</vt:lpstr>
      <vt:lpstr>Recurrent Surgery</vt:lpstr>
      <vt:lpstr>Tekrarlayan endometrioziste  cerrahinin  yeri var mı ? Cevap  HAYIR  (Kanıt düzeyi II)</vt:lpstr>
      <vt:lpstr>Recurrent Endometriosis Infertility</vt:lpstr>
      <vt:lpstr>Tekrar Cerrahi</vt:lpstr>
      <vt:lpstr>What is the role of fertility   preservation within endometriosis care?</vt:lpstr>
      <vt:lpstr>PowerPoint Presentation</vt:lpstr>
      <vt:lpstr>İf re-operation of recurrent ovarian endometriomas</vt:lpstr>
      <vt:lpstr>PowerPoint Presentation</vt:lpstr>
      <vt:lpstr>PowerPoint Presentation</vt:lpstr>
      <vt:lpstr>PowerPoint Presentation</vt:lpstr>
      <vt:lpstr>PowerPoint Presentation</vt:lpstr>
      <vt:lpstr>Pros &amp; Cons, before embarking on uterine sparing surgery for adenomyosis </vt:lpstr>
      <vt:lpstr>PowerPoint Presentation</vt:lpstr>
      <vt:lpstr>PowerPoint Presentation</vt:lpstr>
      <vt:lpstr>Surgery to conception time</vt:lpstr>
      <vt:lpstr>PowerPoint Presentation</vt:lpstr>
      <vt:lpstr>PowerPoint Presentation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Endometriozis tanısı (Güncel gelismeler)</dc:title>
  <dc:creator>toshba</dc:creator>
  <cp:lastModifiedBy>engin</cp:lastModifiedBy>
  <cp:revision>760</cp:revision>
  <dcterms:created xsi:type="dcterms:W3CDTF">2010-02-01T20:54:43Z</dcterms:created>
  <dcterms:modified xsi:type="dcterms:W3CDTF">2019-06-15T22:09:11Z</dcterms:modified>
</cp:coreProperties>
</file>