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63" r:id="rId9"/>
    <p:sldId id="264" r:id="rId10"/>
    <p:sldId id="270" r:id="rId11"/>
    <p:sldId id="265" r:id="rId12"/>
    <p:sldId id="277" r:id="rId13"/>
    <p:sldId id="266" r:id="rId14"/>
    <p:sldId id="267" r:id="rId15"/>
    <p:sldId id="268" r:id="rId16"/>
    <p:sldId id="269" r:id="rId17"/>
    <p:sldId id="272" r:id="rId18"/>
    <p:sldId id="273" r:id="rId19"/>
    <p:sldId id="275" r:id="rId20"/>
    <p:sldId id="276" r:id="rId21"/>
    <p:sldId id="282" r:id="rId22"/>
    <p:sldId id="278" r:id="rId23"/>
    <p:sldId id="279" r:id="rId24"/>
    <p:sldId id="280" r:id="rId25"/>
    <p:sldId id="281" r:id="rId26"/>
    <p:sldId id="283" r:id="rId27"/>
    <p:sldId id="285" r:id="rId28"/>
    <p:sldId id="286" r:id="rId29"/>
    <p:sldId id="284" r:id="rId30"/>
    <p:sldId id="288" r:id="rId31"/>
    <p:sldId id="289" r:id="rId32"/>
    <p:sldId id="287" r:id="rId33"/>
    <p:sldId id="290" r:id="rId34"/>
    <p:sldId id="307" r:id="rId35"/>
    <p:sldId id="291" r:id="rId36"/>
    <p:sldId id="292" r:id="rId37"/>
    <p:sldId id="293" r:id="rId38"/>
    <p:sldId id="294" r:id="rId39"/>
    <p:sldId id="295" r:id="rId40"/>
    <p:sldId id="297" r:id="rId41"/>
    <p:sldId id="298" r:id="rId42"/>
    <p:sldId id="299" r:id="rId43"/>
    <p:sldId id="300" r:id="rId44"/>
    <p:sldId id="296" r:id="rId45"/>
    <p:sldId id="305" r:id="rId46"/>
    <p:sldId id="308" r:id="rId47"/>
    <p:sldId id="301" r:id="rId48"/>
    <p:sldId id="302" r:id="rId49"/>
    <p:sldId id="303" r:id="rId50"/>
    <p:sldId id="304" r:id="rId51"/>
    <p:sldId id="306" r:id="rId52"/>
    <p:sldId id="313" r:id="rId53"/>
    <p:sldId id="309" r:id="rId54"/>
    <p:sldId id="310" r:id="rId55"/>
    <p:sldId id="311" r:id="rId56"/>
    <p:sldId id="312" r:id="rId5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067E"/>
    <a:srgbClr val="006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9C2F-44C6-4524-BE85-EFF5CADCB847}" type="datetimeFigureOut">
              <a:rPr lang="tr-TR" smtClean="0"/>
              <a:t>16.06.2019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2419-5E87-46F5-8945-C5116448B70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69929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9C2F-44C6-4524-BE85-EFF5CADCB847}" type="datetimeFigureOut">
              <a:rPr lang="tr-TR" smtClean="0"/>
              <a:t>16.06.2019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2419-5E87-46F5-8945-C5116448B70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30662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9C2F-44C6-4524-BE85-EFF5CADCB847}" type="datetimeFigureOut">
              <a:rPr lang="tr-TR" smtClean="0"/>
              <a:t>16.06.2019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2419-5E87-46F5-8945-C5116448B70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98070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9C2F-44C6-4524-BE85-EFF5CADCB847}" type="datetimeFigureOut">
              <a:rPr lang="tr-TR" smtClean="0"/>
              <a:t>16.06.2019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2419-5E87-46F5-8945-C5116448B70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9695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9C2F-44C6-4524-BE85-EFF5CADCB847}" type="datetimeFigureOut">
              <a:rPr lang="tr-TR" smtClean="0"/>
              <a:t>16.06.2019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2419-5E87-46F5-8945-C5116448B70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51351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9C2F-44C6-4524-BE85-EFF5CADCB847}" type="datetimeFigureOut">
              <a:rPr lang="tr-TR" smtClean="0"/>
              <a:t>16.06.2019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2419-5E87-46F5-8945-C5116448B70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75893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9C2F-44C6-4524-BE85-EFF5CADCB847}" type="datetimeFigureOut">
              <a:rPr lang="tr-TR" smtClean="0"/>
              <a:t>16.06.2019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2419-5E87-46F5-8945-C5116448B70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6008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9C2F-44C6-4524-BE85-EFF5CADCB847}" type="datetimeFigureOut">
              <a:rPr lang="tr-TR" smtClean="0"/>
              <a:t>16.06.2019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2419-5E87-46F5-8945-C5116448B70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84235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9C2F-44C6-4524-BE85-EFF5CADCB847}" type="datetimeFigureOut">
              <a:rPr lang="tr-TR" smtClean="0"/>
              <a:t>16.06.2019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2419-5E87-46F5-8945-C5116448B70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5130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9C2F-44C6-4524-BE85-EFF5CADCB847}" type="datetimeFigureOut">
              <a:rPr lang="tr-TR" smtClean="0"/>
              <a:t>16.06.2019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2419-5E87-46F5-8945-C5116448B70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44786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B9C2F-44C6-4524-BE85-EFF5CADCB847}" type="datetimeFigureOut">
              <a:rPr lang="tr-TR" smtClean="0"/>
              <a:t>16.06.2019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62419-5E87-46F5-8945-C5116448B70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7166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B9C2F-44C6-4524-BE85-EFF5CADCB847}" type="datetimeFigureOut">
              <a:rPr lang="tr-TR" smtClean="0"/>
              <a:t>16.06.2019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62419-5E87-46F5-8945-C5116448B70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77294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827584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tr-TR" sz="60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sz="6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 Üreme</a:t>
            </a:r>
            <a:endParaRPr lang="tr-TR" sz="6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971600" y="3573016"/>
            <a:ext cx="7128792" cy="2304256"/>
          </a:xfrm>
        </p:spPr>
        <p:txBody>
          <a:bodyPr>
            <a:normAutofit fontScale="55000" lnSpcReduction="20000"/>
          </a:bodyPr>
          <a:lstStyle/>
          <a:p>
            <a:pPr marL="342900" indent="-342900">
              <a:defRPr/>
            </a:pPr>
            <a:r>
              <a:rPr lang="tr-TR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Prof. Dr</a:t>
            </a:r>
            <a:r>
              <a:rPr lang="tr-TR" sz="6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Bülent </a:t>
            </a:r>
            <a:r>
              <a:rPr lang="tr-TR" sz="60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Haydardedeoğlu</a:t>
            </a:r>
            <a:endParaRPr lang="tr-TR" sz="6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defRPr/>
            </a:pPr>
            <a:r>
              <a:rPr lang="tr-TR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Başkent Üniversitesi Kadın Hastalıkları ve Doğum AD.</a:t>
            </a:r>
          </a:p>
          <a:p>
            <a:pPr marL="342900" indent="-342900">
              <a:defRPr/>
            </a:pPr>
            <a:r>
              <a:rPr lang="tr-TR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Adana Uygulama ve </a:t>
            </a:r>
            <a:r>
              <a:rPr lang="tr-TR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Araş</a:t>
            </a:r>
            <a:r>
              <a:rPr lang="tr-TR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Merkezi</a:t>
            </a:r>
          </a:p>
          <a:p>
            <a:pPr marL="342900" indent="-342900">
              <a:defRPr/>
            </a:pPr>
            <a:r>
              <a:rPr lang="tr-TR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Üreme Endokrinolojisi Bilim Dalı, Tüp Bebek ve Endoskopik Cerrahi Ünitesi</a:t>
            </a:r>
          </a:p>
          <a:p>
            <a:pPr marL="342900" indent="-342900">
              <a:defRPr/>
            </a:pPr>
            <a:r>
              <a:rPr lang="tr-TR" sz="45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X. </a:t>
            </a:r>
            <a:r>
              <a:rPr lang="tr-TR" sz="45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Endoakademi</a:t>
            </a:r>
            <a:r>
              <a:rPr lang="tr-TR" sz="45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Doğu ve Güneydoğu Anadolu Urfa, 2019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ust"/>
          <p:cNvPicPr>
            <a:picLocks noChangeAspect="1" noChangeArrowheads="1"/>
          </p:cNvPicPr>
          <p:nvPr/>
        </p:nvPicPr>
        <p:blipFill>
          <a:blip r:embed="rId2" cstate="print"/>
          <a:srcRect t="2655" b="30383"/>
          <a:stretch>
            <a:fillRect/>
          </a:stretch>
        </p:blipFill>
        <p:spPr bwMode="auto">
          <a:xfrm>
            <a:off x="0" y="0"/>
            <a:ext cx="9144000" cy="1340768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</p:spTree>
    <p:extLst>
      <p:ext uri="{BB962C8B-B14F-4D97-AF65-F5344CB8AC3E}">
        <p14:creationId xmlns:p14="http://schemas.microsoft.com/office/powerpoint/2010/main" val="48022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181975" cy="370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241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Semptom Bulgular</a:t>
            </a:r>
            <a:endParaRPr lang="tr-TR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Semptomlar</a:t>
            </a:r>
          </a:p>
          <a:p>
            <a:pPr lvl="1"/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1/3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Asemptomatik</a:t>
            </a:r>
            <a:endParaRPr lang="tr-TR" b="1" i="1" dirty="0" smtClean="0">
              <a:solidFill>
                <a:srgbClr val="BA06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sık semptom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Dismenore</a:t>
            </a:r>
            <a:endParaRPr lang="tr-TR" b="1" i="1" dirty="0" smtClean="0">
              <a:solidFill>
                <a:srgbClr val="BA06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Menoraji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Metroraaji</a:t>
            </a:r>
            <a:endParaRPr lang="tr-TR" b="1" i="1" dirty="0" smtClean="0">
              <a:solidFill>
                <a:srgbClr val="BA06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Kronik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Pelvik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ağrı</a:t>
            </a:r>
          </a:p>
          <a:p>
            <a:r>
              <a:rPr lang="tr-TR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Bulgular</a:t>
            </a:r>
          </a:p>
          <a:p>
            <a:pPr lvl="1"/>
            <a:r>
              <a:rPr lang="tr-TR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Bimanuel</a:t>
            </a:r>
            <a:r>
              <a:rPr lang="tr-TR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mauyenede</a:t>
            </a:r>
            <a:r>
              <a:rPr lang="tr-TR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ağrılı </a:t>
            </a:r>
            <a:r>
              <a:rPr lang="tr-TR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lobuler</a:t>
            </a:r>
            <a:r>
              <a:rPr lang="tr-TR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büyük </a:t>
            </a:r>
            <a:r>
              <a:rPr lang="tr-TR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uterus</a:t>
            </a:r>
            <a:endParaRPr lang="tr-TR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76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8117"/>
            <a:ext cx="9144001" cy="686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Düz Bağlayıcı 4"/>
          <p:cNvCxnSpPr/>
          <p:nvPr/>
        </p:nvCxnSpPr>
        <p:spPr>
          <a:xfrm>
            <a:off x="5436096" y="5373216"/>
            <a:ext cx="2160240" cy="0"/>
          </a:xfrm>
          <a:prstGeom prst="line">
            <a:avLst/>
          </a:prstGeom>
          <a:ln w="38100">
            <a:solidFill>
              <a:srgbClr val="BA06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987823" y="4941169"/>
            <a:ext cx="655921" cy="559086"/>
          </a:xfrm>
          <a:prstGeom prst="ellipse">
            <a:avLst/>
          </a:prstGeom>
          <a:noFill/>
          <a:ln>
            <a:solidFill>
              <a:srgbClr val="BA0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2658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1143000"/>
          </a:xfrm>
        </p:spPr>
        <p:txBody>
          <a:bodyPr>
            <a:normAutofit/>
          </a:bodyPr>
          <a:lstStyle/>
          <a:p>
            <a:r>
              <a:rPr lang="tr-TR" sz="5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sz="5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Tanısı</a:t>
            </a:r>
            <a:endParaRPr lang="tr-TR" sz="5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>
            <a:normAutofit fontScale="70000" lnSpcReduction="20000"/>
          </a:bodyPr>
          <a:lstStyle/>
          <a:p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Gerçek tanı </a:t>
            </a:r>
            <a:r>
              <a:rPr lang="tr-TR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histopatolojik</a:t>
            </a:r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tanıdır</a:t>
            </a:r>
          </a:p>
          <a:p>
            <a:r>
              <a:rPr lang="tr-TR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HSG</a:t>
            </a:r>
          </a:p>
          <a:p>
            <a:r>
              <a:rPr lang="tr-TR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2D </a:t>
            </a:r>
            <a:r>
              <a:rPr lang="tr-TR" b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TVUSG’de</a:t>
            </a:r>
            <a:endParaRPr lang="tr-TR" b="1" dirty="0" smtClean="0">
              <a:solidFill>
                <a:srgbClr val="BA06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tr-TR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Heterojen sınırları belli olmayan </a:t>
            </a:r>
          </a:p>
          <a:p>
            <a:pPr lvl="1"/>
            <a:r>
              <a:rPr lang="tr-TR" b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Myoma</a:t>
            </a:r>
            <a:r>
              <a:rPr lang="tr-TR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benzeyen</a:t>
            </a:r>
          </a:p>
          <a:p>
            <a:pPr lvl="1"/>
            <a:r>
              <a:rPr lang="tr-TR" b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Myometrium</a:t>
            </a:r>
            <a:r>
              <a:rPr lang="tr-TR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içinde 1-7 mm </a:t>
            </a:r>
            <a:r>
              <a:rPr lang="tr-TR" b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kistik</a:t>
            </a:r>
            <a:r>
              <a:rPr lang="tr-TR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b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laküner</a:t>
            </a:r>
            <a:r>
              <a:rPr lang="tr-TR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yapılar</a:t>
            </a:r>
          </a:p>
          <a:p>
            <a:pPr lvl="1"/>
            <a:r>
              <a:rPr lang="tr-TR" b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Dopplerde</a:t>
            </a:r>
            <a:r>
              <a:rPr lang="tr-TR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yüksek kanlanma</a:t>
            </a:r>
          </a:p>
          <a:p>
            <a:pPr lvl="1"/>
            <a:r>
              <a:rPr lang="tr-TR" b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Endometriumun</a:t>
            </a:r>
            <a:r>
              <a:rPr lang="tr-TR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yalancı genişlemesi</a:t>
            </a:r>
          </a:p>
          <a:p>
            <a:pPr lvl="1"/>
            <a:r>
              <a:rPr lang="tr-TR" b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Junctional</a:t>
            </a:r>
            <a:r>
              <a:rPr lang="tr-TR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zone</a:t>
            </a:r>
            <a:r>
              <a:rPr lang="tr-TR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(JZ) yetersiz izlenmesi</a:t>
            </a:r>
          </a:p>
          <a:p>
            <a:pPr lvl="1"/>
            <a:r>
              <a:rPr lang="tr-TR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Ön/Arka duvar oranın değişmesi</a:t>
            </a:r>
          </a:p>
          <a:p>
            <a:r>
              <a:rPr lang="tr-TR" b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</a:t>
            </a:r>
            <a:r>
              <a:rPr lang="tr-TR" b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TVUSG’de</a:t>
            </a:r>
            <a:endParaRPr lang="tr-TR" b="1" dirty="0" smtClean="0">
              <a:solidFill>
                <a:srgbClr val="006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tr-TR" b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JZ&gt; 7-12 mm (kimi 7, kimi 8, kimi 12 almış!!)</a:t>
            </a:r>
          </a:p>
          <a:p>
            <a:pPr lvl="1"/>
            <a:r>
              <a:rPr lang="tr-TR" b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Myometrial</a:t>
            </a:r>
            <a:r>
              <a:rPr lang="tr-TR" b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asimetri</a:t>
            </a:r>
          </a:p>
          <a:p>
            <a:pPr lvl="1"/>
            <a:r>
              <a:rPr lang="tr-TR" b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Myometrial</a:t>
            </a:r>
            <a:r>
              <a:rPr lang="tr-TR" b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alanda </a:t>
            </a:r>
            <a:r>
              <a:rPr lang="tr-TR" b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hipodens</a:t>
            </a:r>
            <a:r>
              <a:rPr lang="tr-TR" b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alanlar, Yalancı T </a:t>
            </a:r>
            <a:r>
              <a:rPr lang="tr-TR" b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shape</a:t>
            </a:r>
            <a:r>
              <a:rPr lang="tr-TR" b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görünüm</a:t>
            </a:r>
          </a:p>
          <a:p>
            <a:r>
              <a:rPr lang="tr-T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MRI Bulguları</a:t>
            </a:r>
          </a:p>
          <a:p>
            <a:r>
              <a:rPr lang="tr-TR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Histeroskopik</a:t>
            </a:r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bulgular</a:t>
            </a:r>
            <a:endParaRPr lang="tr-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45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620688"/>
            <a:ext cx="7443240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480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5273"/>
            <a:ext cx="5230891" cy="6447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853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480720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618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tr-TR" dirty="0" err="1" smtClean="0"/>
              <a:t>Histeroskopik</a:t>
            </a:r>
            <a:r>
              <a:rPr lang="tr-TR" dirty="0" smtClean="0"/>
              <a:t> Bulgular</a:t>
            </a:r>
            <a:endParaRPr lang="tr-T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80" y="1412776"/>
            <a:ext cx="7864667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642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Ara mesaj 1</a:t>
            </a:r>
            <a:endParaRPr lang="tr-TR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Hem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nullipar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olacak!!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Hem 40 yaş altı olacak!!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Hem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Uterin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cerrahi öyküsü olmayacak!!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Genç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infertil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popülasyon ne kadar???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 kadar nadide grupta çalışma yapılacak RCT! (örneklem hacmini ve çalışma için bulunacak hasta sayısını düşünün)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 olarak tanısı da öyle kolay değil!!</a:t>
            </a:r>
            <a:endParaRPr lang="tr-TR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75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>
            <a:normAutofit/>
          </a:bodyPr>
          <a:lstStyle/>
          <a:p>
            <a:r>
              <a:rPr lang="tr-TR" sz="6000" b="1" dirty="0" smtClean="0">
                <a:solidFill>
                  <a:srgbClr val="7030A0"/>
                </a:solidFill>
              </a:rPr>
              <a:t>Sunum Planım</a:t>
            </a:r>
            <a:endParaRPr lang="tr-TR" sz="6000" b="1" dirty="0">
              <a:solidFill>
                <a:srgbClr val="7030A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968552"/>
          </a:xfrm>
        </p:spPr>
        <p:txBody>
          <a:bodyPr>
            <a:normAutofit fontScale="92500" lnSpcReduction="20000"/>
          </a:bodyPr>
          <a:lstStyle/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İlk mesaj</a:t>
            </a: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 tanım,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insidans</a:t>
            </a:r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patofizyoloji</a:t>
            </a:r>
            <a:endParaRPr lang="tr-TR" b="1" i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Üremeye muhtemel etki mekanizmaları</a:t>
            </a:r>
            <a:endParaRPr lang="tr-TR" b="1" i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Semptom ve bulgular,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Diagnoz</a:t>
            </a:r>
            <a:endParaRPr lang="tr-TR" b="1" i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Tedavi </a:t>
            </a:r>
            <a:r>
              <a:rPr lang="tr-TR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Modaliteleri</a:t>
            </a:r>
            <a:endParaRPr lang="tr-TR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tr-TR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Medikal</a:t>
            </a:r>
          </a:p>
          <a:p>
            <a:pPr lvl="1"/>
            <a:r>
              <a:rPr lang="tr-TR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Cerrahi</a:t>
            </a:r>
          </a:p>
          <a:p>
            <a:r>
              <a:rPr lang="tr-TR" b="1" i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IVF hastalarında </a:t>
            </a:r>
            <a:r>
              <a:rPr lang="tr-TR" b="1" i="1" dirty="0" err="1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b="1" i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sonuçları</a:t>
            </a:r>
          </a:p>
          <a:p>
            <a:r>
              <a:rPr lang="tr-TR" b="1" i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Genel Yaklaşım</a:t>
            </a:r>
          </a:p>
          <a:p>
            <a:r>
              <a:rPr lang="tr-TR" b="1" i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Sonuçlar</a:t>
            </a:r>
          </a:p>
          <a:p>
            <a:r>
              <a:rPr lang="tr-TR" b="1" i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 Mesaj</a:t>
            </a:r>
          </a:p>
          <a:p>
            <a:endParaRPr lang="tr-TR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8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>
            <a:normAutofit/>
          </a:bodyPr>
          <a:lstStyle/>
          <a:p>
            <a:r>
              <a:rPr lang="tr-TR" sz="6000" b="1" dirty="0" smtClean="0">
                <a:solidFill>
                  <a:srgbClr val="7030A0"/>
                </a:solidFill>
              </a:rPr>
              <a:t>Sunum Planım</a:t>
            </a:r>
            <a:endParaRPr lang="tr-TR" sz="6000" b="1" dirty="0">
              <a:solidFill>
                <a:srgbClr val="7030A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968552"/>
          </a:xfrm>
        </p:spPr>
        <p:txBody>
          <a:bodyPr>
            <a:normAutofit fontScale="92500" lnSpcReduction="20000"/>
          </a:bodyPr>
          <a:lstStyle/>
          <a:p>
            <a:r>
              <a:rPr lang="tr-TR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İlk mesaj</a:t>
            </a:r>
          </a:p>
          <a:p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 tanım, </a:t>
            </a:r>
            <a:r>
              <a:rPr lang="tr-TR" b="1" i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insidans</a:t>
            </a:r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b="1" i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patofizyoloji</a:t>
            </a:r>
            <a:endParaRPr lang="tr-TR" b="1" i="1" dirty="0" smtClean="0">
              <a:solidFill>
                <a:srgbClr val="006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Üremeye muhtemel etki mekanizmaları</a:t>
            </a:r>
            <a:endParaRPr lang="tr-TR" b="1" i="1" dirty="0">
              <a:solidFill>
                <a:srgbClr val="006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Semptom ve bulgular, </a:t>
            </a:r>
            <a:r>
              <a:rPr lang="tr-TR" b="1" i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Diagnoz</a:t>
            </a:r>
            <a:endParaRPr lang="tr-TR" b="1" i="1" dirty="0" smtClean="0">
              <a:solidFill>
                <a:srgbClr val="006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Tedavi </a:t>
            </a:r>
            <a:r>
              <a:rPr lang="tr-TR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Modaliteleri</a:t>
            </a:r>
            <a:endParaRPr lang="tr-TR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tr-TR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Medikal</a:t>
            </a:r>
          </a:p>
          <a:p>
            <a:pPr lvl="1"/>
            <a:r>
              <a:rPr lang="tr-TR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Cerrahi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IVF hastalarında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sonuçları</a:t>
            </a:r>
          </a:p>
          <a:p>
            <a:r>
              <a:rPr lang="tr-T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Genel Yaklaşım</a:t>
            </a:r>
          </a:p>
          <a:p>
            <a:r>
              <a:rPr lang="tr-T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Sonuçlar</a:t>
            </a:r>
          </a:p>
          <a:p>
            <a:r>
              <a:rPr lang="tr-TR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 Mesaj</a:t>
            </a:r>
          </a:p>
          <a:p>
            <a:endParaRPr lang="tr-TR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0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Adenomyoziste</a:t>
            </a:r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Medikal Tedavi</a:t>
            </a:r>
            <a:endParaRPr lang="tr-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251520" y="1600200"/>
            <a:ext cx="8784976" cy="4853136"/>
          </a:xfrm>
        </p:spPr>
        <p:txBody>
          <a:bodyPr>
            <a:normAutofit/>
          </a:bodyPr>
          <a:lstStyle/>
          <a:p>
            <a:r>
              <a:rPr lang="tr-TR" sz="3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NSAID </a:t>
            </a:r>
            <a:r>
              <a:rPr lang="tr-TR" sz="3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tr-TR" sz="30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Dismenore</a:t>
            </a:r>
            <a:r>
              <a:rPr lang="tr-TR" sz="3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için)</a:t>
            </a:r>
            <a:r>
              <a:rPr lang="tr-TR" sz="1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(OR:7,91 </a:t>
            </a:r>
            <a:r>
              <a:rPr lang="tr-TR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Marjoribanks</a:t>
            </a:r>
            <a:r>
              <a:rPr lang="tr-TR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tr-TR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2003)</a:t>
            </a:r>
          </a:p>
          <a:p>
            <a:r>
              <a:rPr lang="tr-TR" sz="3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OCP</a:t>
            </a:r>
          </a:p>
          <a:p>
            <a:r>
              <a:rPr lang="tr-TR" sz="3000" b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Levonorgestrel</a:t>
            </a:r>
            <a:r>
              <a:rPr lang="tr-TR" sz="3000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IUD </a:t>
            </a:r>
            <a:r>
              <a:rPr lang="tr-TR" sz="1600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tr-TR" sz="1600" b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Özdeğirmenci</a:t>
            </a:r>
            <a:r>
              <a:rPr lang="tr-TR" sz="1600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600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tr-TR" sz="1600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2011, </a:t>
            </a:r>
            <a:r>
              <a:rPr lang="tr-TR" sz="1600" b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Fedele</a:t>
            </a:r>
            <a:r>
              <a:rPr lang="tr-TR" sz="1600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600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tr-TR" sz="1600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1197 </a:t>
            </a:r>
            <a:r>
              <a:rPr lang="tr-TR" sz="1600" b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tr-TR" sz="1600" b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r>
              <a:rPr lang="tr-TR" sz="3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Danazol</a:t>
            </a:r>
            <a:r>
              <a:rPr lang="tr-TR" sz="3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tr-TR" sz="3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Danazol</a:t>
            </a:r>
            <a:r>
              <a:rPr lang="tr-TR" sz="3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IUD </a:t>
            </a:r>
            <a:r>
              <a:rPr lang="tr-TR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tr-TR" sz="1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Ishihara</a:t>
            </a:r>
            <a:r>
              <a:rPr lang="tr-TR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tr-TR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2003, </a:t>
            </a:r>
            <a:r>
              <a:rPr lang="tr-TR" sz="1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Shawki</a:t>
            </a:r>
            <a:r>
              <a:rPr lang="tr-TR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tr-TR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tr-TR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1997)</a:t>
            </a:r>
          </a:p>
          <a:p>
            <a:r>
              <a:rPr lang="tr-TR" sz="3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GnRH</a:t>
            </a:r>
            <a:r>
              <a:rPr lang="tr-TR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3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Agonistleri</a:t>
            </a:r>
            <a:r>
              <a:rPr lang="tr-TR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tr-TR" sz="1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Grow</a:t>
            </a:r>
            <a:r>
              <a:rPr lang="tr-TR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 </a:t>
            </a:r>
            <a:r>
              <a:rPr lang="tr-TR" sz="1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Filer</a:t>
            </a:r>
            <a:r>
              <a:rPr lang="tr-TR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1991, </a:t>
            </a:r>
            <a:r>
              <a:rPr lang="tr-TR" sz="1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Huang</a:t>
            </a:r>
            <a:r>
              <a:rPr lang="tr-TR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tr-TR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1999, Akira et al. 2009)</a:t>
            </a:r>
          </a:p>
          <a:p>
            <a:r>
              <a:rPr lang="tr-TR" sz="3000" b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Aromataz</a:t>
            </a:r>
            <a:r>
              <a:rPr lang="tr-TR" sz="3000" b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3000" b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İnhibitorleri</a:t>
            </a:r>
            <a:r>
              <a:rPr lang="tr-TR" sz="3000" b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600" b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(Çalışma yok!)</a:t>
            </a:r>
            <a:endParaRPr lang="tr-TR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21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 </a:t>
            </a:r>
            <a:r>
              <a:rPr lang="tr-TR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GnRH</a:t>
            </a:r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Agonist</a:t>
            </a:r>
            <a:endParaRPr lang="tr-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43" y="1844824"/>
            <a:ext cx="8655296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340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08" y="0"/>
            <a:ext cx="8067675" cy="256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45" y="2060848"/>
            <a:ext cx="7696200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Düz Bağlayıcı 5"/>
          <p:cNvCxnSpPr/>
          <p:nvPr/>
        </p:nvCxnSpPr>
        <p:spPr>
          <a:xfrm>
            <a:off x="4932040" y="5913276"/>
            <a:ext cx="3240360" cy="0"/>
          </a:xfrm>
          <a:prstGeom prst="line">
            <a:avLst/>
          </a:prstGeom>
          <a:ln w="38100">
            <a:solidFill>
              <a:srgbClr val="BA06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Bağlayıcı 9"/>
          <p:cNvCxnSpPr/>
          <p:nvPr/>
        </p:nvCxnSpPr>
        <p:spPr>
          <a:xfrm>
            <a:off x="707845" y="6093296"/>
            <a:ext cx="2160240" cy="0"/>
          </a:xfrm>
          <a:prstGeom prst="line">
            <a:avLst/>
          </a:prstGeom>
          <a:ln w="38100">
            <a:solidFill>
              <a:srgbClr val="BA06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370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624"/>
            <a:ext cx="8429625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68" y="2492896"/>
            <a:ext cx="7947936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21" y="2420888"/>
            <a:ext cx="8783356" cy="436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862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80" y="116632"/>
            <a:ext cx="8569284" cy="20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" y="2188840"/>
            <a:ext cx="8007571" cy="466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583" y="1152736"/>
            <a:ext cx="4670789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957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4272"/>
            <a:ext cx="8569284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87" y="3140968"/>
            <a:ext cx="8431482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177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 Cerrahi</a:t>
            </a:r>
            <a:endParaRPr lang="tr-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Gerçek Cerrahi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Histerektomidir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Üreme çağındaki cerrahi yaklaşımlar;</a:t>
            </a:r>
          </a:p>
          <a:p>
            <a:pPr lvl="1"/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Wedge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rezeksiyon</a:t>
            </a:r>
          </a:p>
          <a:p>
            <a:pPr lvl="1"/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Tripple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Flap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tekniği</a:t>
            </a:r>
          </a:p>
          <a:p>
            <a:pPr lvl="1"/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Asimetrik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Disseksiyon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Tekniği</a:t>
            </a:r>
          </a:p>
          <a:p>
            <a:pPr lvl="1"/>
            <a:endParaRPr lang="tr-TR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92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45" y="548680"/>
            <a:ext cx="8155492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159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15155"/>
            <a:ext cx="3672408" cy="6107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235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19" y="1700808"/>
            <a:ext cx="8521366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 Cerrahi</a:t>
            </a:r>
            <a:endParaRPr lang="tr-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99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tr-TR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İlk Mesaj</a:t>
            </a:r>
            <a:endParaRPr lang="tr-TR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Bilim İnsanı</a:t>
            </a:r>
          </a:p>
          <a:p>
            <a:pPr lvl="1"/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Şüpheci, dogmalara inanmayan</a:t>
            </a:r>
          </a:p>
          <a:p>
            <a:pPr lvl="1"/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Fikri ve vicdanı Hür, Esnek mizaçlı (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flexible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Akıl ve Mantık süzgeci güçlü</a:t>
            </a:r>
          </a:p>
          <a:p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 Bilim</a:t>
            </a:r>
          </a:p>
          <a:p>
            <a:pPr lvl="1"/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Çok çalışma var ve çoğu retrospektif</a:t>
            </a:r>
          </a:p>
          <a:p>
            <a:pPr lvl="1"/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Çalışmaların çoğu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Taiwan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menşeili</a:t>
            </a:r>
          </a:p>
          <a:p>
            <a:pPr lvl="1"/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Üreme ile ilgili tek bir RCT yok!!!</a:t>
            </a:r>
          </a:p>
          <a:p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RCT yoksa ne yapacağız?</a:t>
            </a:r>
          </a:p>
          <a:p>
            <a:pPr lvl="1"/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Kanıt yok deyip tedavi vermeyecek miyiz?</a:t>
            </a:r>
            <a:endParaRPr lang="tr-TR" b="1" i="1" dirty="0">
              <a:solidFill>
                <a:srgbClr val="006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765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624"/>
            <a:ext cx="8064896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86" y="2292523"/>
            <a:ext cx="8125286" cy="449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Düz Bağlayıcı 5"/>
          <p:cNvCxnSpPr/>
          <p:nvPr/>
        </p:nvCxnSpPr>
        <p:spPr>
          <a:xfrm>
            <a:off x="971600" y="4077072"/>
            <a:ext cx="7560840" cy="0"/>
          </a:xfrm>
          <a:prstGeom prst="line">
            <a:avLst/>
          </a:prstGeom>
          <a:ln w="38100">
            <a:solidFill>
              <a:srgbClr val="BA06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19" y="1988840"/>
            <a:ext cx="3048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216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86" y="2072711"/>
            <a:ext cx="7486650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6792098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08" y="3005138"/>
            <a:ext cx="7892916" cy="1792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73" y="2017868"/>
            <a:ext cx="8934461" cy="4507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>
          <a:xfrm>
            <a:off x="5937811" y="4808837"/>
            <a:ext cx="1008112" cy="670490"/>
          </a:xfrm>
          <a:prstGeom prst="ellipse">
            <a:avLst/>
          </a:prstGeom>
          <a:noFill/>
          <a:ln>
            <a:solidFill>
              <a:srgbClr val="BA0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610" y="1624012"/>
            <a:ext cx="3048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88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8640"/>
            <a:ext cx="673417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72" y="2249976"/>
            <a:ext cx="4636438" cy="3987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54" y="2735815"/>
            <a:ext cx="398145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182" y="2735814"/>
            <a:ext cx="4440931" cy="3213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3491880" y="458112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%15</a:t>
            </a:r>
            <a:endParaRPr lang="tr-TR" b="1" dirty="0">
              <a:solidFill>
                <a:srgbClr val="FF0000"/>
              </a:solidFill>
            </a:endParaRP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730" y="1823145"/>
            <a:ext cx="3437498" cy="350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51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Ara Mesaj 2</a:t>
            </a:r>
            <a:endParaRPr lang="tr-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Çalışmalar çok heterojen</a:t>
            </a:r>
          </a:p>
          <a:p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olan hastaların ileri yaş ve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rezervi dikkate alınmamış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Cerrahi yapmadan direk ART programına alınsaydı cerrahinin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morbidite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yükü olmazdı!!</a:t>
            </a:r>
          </a:p>
          <a:p>
            <a:pPr marL="0" indent="0">
              <a:buNone/>
            </a:pPr>
            <a:endParaRPr lang="tr-TR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02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 Cerrahi</a:t>
            </a:r>
            <a:endParaRPr lang="tr-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Anatomik plan karışıktır ve mümkünse elektro cerrahiden kaçınılmak gerekir</a:t>
            </a:r>
          </a:p>
          <a:p>
            <a:r>
              <a:rPr lang="tr-TR" b="1" i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Postoperatif</a:t>
            </a:r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i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Asherman</a:t>
            </a:r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riski unutulmamalıdır</a:t>
            </a:r>
          </a:p>
          <a:p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Reziduel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myometrium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 mm den az olunca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ruptur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riski artmaktadır</a:t>
            </a:r>
          </a:p>
          <a:p>
            <a:r>
              <a:rPr lang="tr-TR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Çıkarılamayan </a:t>
            </a:r>
            <a:r>
              <a:rPr lang="tr-TR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adenomyotik</a:t>
            </a:r>
            <a:r>
              <a:rPr lang="tr-TR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doku 9 mm den fazla olunca </a:t>
            </a:r>
            <a:r>
              <a:rPr lang="tr-TR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nüks</a:t>
            </a:r>
            <a:r>
              <a:rPr lang="tr-TR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riski artmaktadır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Literatürde bildirilmiş 29 gebelik ve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ruptur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vardır!!</a:t>
            </a:r>
            <a:endParaRPr lang="tr-TR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89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>
            <a:normAutofit/>
          </a:bodyPr>
          <a:lstStyle/>
          <a:p>
            <a:r>
              <a:rPr lang="tr-TR" sz="6000" b="1" dirty="0" smtClean="0">
                <a:solidFill>
                  <a:srgbClr val="7030A0"/>
                </a:solidFill>
              </a:rPr>
              <a:t>Sunum Planım</a:t>
            </a:r>
            <a:endParaRPr lang="tr-TR" sz="6000" b="1" dirty="0">
              <a:solidFill>
                <a:srgbClr val="7030A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968552"/>
          </a:xfrm>
        </p:spPr>
        <p:txBody>
          <a:bodyPr>
            <a:normAutofit fontScale="92500" lnSpcReduction="20000"/>
          </a:bodyPr>
          <a:lstStyle/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İlk mesaj</a:t>
            </a: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 tanım,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insidans</a:t>
            </a:r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patofizyoloji</a:t>
            </a:r>
            <a:endParaRPr lang="tr-TR" b="1" i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Üremeye muhtemel etki mekanizmaları</a:t>
            </a:r>
            <a:endParaRPr lang="tr-TR" b="1" i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Semptom ve bulgular,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Diagnoz</a:t>
            </a:r>
            <a:endParaRPr lang="tr-TR" b="1" i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Tedavi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Modaliteleri</a:t>
            </a:r>
            <a:endParaRPr lang="tr-TR" b="1" i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Medikal</a:t>
            </a:r>
          </a:p>
          <a:p>
            <a:pPr lvl="1"/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Cerrahi</a:t>
            </a:r>
          </a:p>
          <a:p>
            <a:r>
              <a:rPr lang="tr-TR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IVF hastalarında </a:t>
            </a:r>
            <a:r>
              <a:rPr lang="tr-TR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sonuçları</a:t>
            </a:r>
          </a:p>
          <a:p>
            <a:r>
              <a:rPr lang="tr-TR" b="1" i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Genel Yaklaşım</a:t>
            </a:r>
          </a:p>
          <a:p>
            <a:r>
              <a:rPr lang="tr-TR" b="1" i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Sonuçlar</a:t>
            </a:r>
          </a:p>
          <a:p>
            <a:r>
              <a:rPr lang="tr-TR" b="1" i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 Mesaj</a:t>
            </a:r>
          </a:p>
          <a:p>
            <a:endParaRPr lang="tr-TR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42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tr-TR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IVF hastalarında </a:t>
            </a:r>
            <a:r>
              <a:rPr lang="tr-TR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sonuçları</a:t>
            </a:r>
            <a:br>
              <a:rPr lang="tr-TR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tr-TR" sz="36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Adenomyozisli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hastanın ART programında başarısı az mı?</a:t>
            </a:r>
          </a:p>
          <a:p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İmplantasyon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azalıyor mu?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İyi dizayn edilmiş değil; bir tane RCT yok!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zaman neye bakacağız?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kolay yazı olan meta-analizlere!!!</a:t>
            </a:r>
            <a:endParaRPr lang="tr-TR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74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7437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02516"/>
            <a:ext cx="4968552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87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0674"/>
            <a:ext cx="9098534" cy="5210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Düz Bağlayıcı 2"/>
          <p:cNvCxnSpPr/>
          <p:nvPr/>
        </p:nvCxnSpPr>
        <p:spPr>
          <a:xfrm>
            <a:off x="0" y="5733256"/>
            <a:ext cx="5220072" cy="0"/>
          </a:xfrm>
          <a:prstGeom prst="line">
            <a:avLst/>
          </a:prstGeom>
          <a:ln w="38100">
            <a:solidFill>
              <a:srgbClr val="BA06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57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8711"/>
            <a:ext cx="9144000" cy="524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Düz Bağlayıcı 2"/>
          <p:cNvCxnSpPr/>
          <p:nvPr/>
        </p:nvCxnSpPr>
        <p:spPr>
          <a:xfrm>
            <a:off x="7740352" y="5589240"/>
            <a:ext cx="1296144" cy="0"/>
          </a:xfrm>
          <a:prstGeom prst="line">
            <a:avLst/>
          </a:prstGeom>
          <a:ln w="38100">
            <a:solidFill>
              <a:srgbClr val="BA06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Düz Bağlayıcı 4"/>
          <p:cNvCxnSpPr/>
          <p:nvPr/>
        </p:nvCxnSpPr>
        <p:spPr>
          <a:xfrm>
            <a:off x="107504" y="5733256"/>
            <a:ext cx="5544616" cy="0"/>
          </a:xfrm>
          <a:prstGeom prst="line">
            <a:avLst/>
          </a:prstGeom>
          <a:ln w="38100">
            <a:solidFill>
              <a:srgbClr val="BA06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09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>
            <a:normAutofit/>
          </a:bodyPr>
          <a:lstStyle/>
          <a:p>
            <a:r>
              <a:rPr lang="tr-TR" sz="6000" b="1" dirty="0" smtClean="0">
                <a:solidFill>
                  <a:srgbClr val="7030A0"/>
                </a:solidFill>
              </a:rPr>
              <a:t>Sunum Planım</a:t>
            </a:r>
            <a:endParaRPr lang="tr-TR" sz="6000" b="1" dirty="0">
              <a:solidFill>
                <a:srgbClr val="7030A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968552"/>
          </a:xfrm>
        </p:spPr>
        <p:txBody>
          <a:bodyPr>
            <a:normAutofit fontScale="92500" lnSpcReduction="20000"/>
          </a:bodyPr>
          <a:lstStyle/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İlk mesaj</a:t>
            </a:r>
          </a:p>
          <a:p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 tanım, </a:t>
            </a:r>
            <a:r>
              <a:rPr lang="tr-TR" b="1" i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insidans</a:t>
            </a:r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b="1" i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patofizyoloji</a:t>
            </a:r>
            <a:endParaRPr lang="tr-TR" b="1" i="1" dirty="0" smtClean="0">
              <a:solidFill>
                <a:srgbClr val="006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Üremeye muhtemel etki mekanizmaları</a:t>
            </a:r>
            <a:endParaRPr lang="tr-TR" b="1" i="1" dirty="0">
              <a:solidFill>
                <a:srgbClr val="006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Semptom ve bulgular, </a:t>
            </a:r>
            <a:r>
              <a:rPr lang="tr-TR" b="1" i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Diagnoz</a:t>
            </a:r>
            <a:endParaRPr lang="tr-TR" b="1" i="1" dirty="0" smtClean="0">
              <a:solidFill>
                <a:srgbClr val="006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Tedavi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Modaliteleri</a:t>
            </a:r>
            <a:endParaRPr lang="tr-TR" b="1" i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Medikal</a:t>
            </a:r>
          </a:p>
          <a:p>
            <a:pPr lvl="1"/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Cerrahi</a:t>
            </a: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IVF hastalarında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sonuçları</a:t>
            </a: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Genel Yaklaşım</a:t>
            </a: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Sonuçlar</a:t>
            </a: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 Mesaj</a:t>
            </a:r>
          </a:p>
          <a:p>
            <a:endParaRPr lang="tr-TR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12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95" y="49535"/>
            <a:ext cx="7896225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563" y="2852936"/>
            <a:ext cx="4907940" cy="4005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279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3" y="3068960"/>
            <a:ext cx="8992301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40" y="188640"/>
            <a:ext cx="7896225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800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076" y="3945682"/>
            <a:ext cx="5949686" cy="2367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" y="116632"/>
            <a:ext cx="7515225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318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" y="116632"/>
            <a:ext cx="7515225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57" y="3140968"/>
            <a:ext cx="8232245" cy="2976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632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2520"/>
            <a:ext cx="8352928" cy="31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92" y="3501008"/>
            <a:ext cx="8812209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38" y="2348880"/>
            <a:ext cx="8008471" cy="4162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0814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68580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826940"/>
            <a:ext cx="4793506" cy="449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92896"/>
            <a:ext cx="5683549" cy="406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294" y="2190750"/>
            <a:ext cx="5486911" cy="4370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9163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151"/>
            <a:ext cx="7604328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3" y="2329697"/>
            <a:ext cx="8807182" cy="409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42" y="1340768"/>
            <a:ext cx="4295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Düz Bağlayıcı 4"/>
          <p:cNvCxnSpPr/>
          <p:nvPr/>
        </p:nvCxnSpPr>
        <p:spPr>
          <a:xfrm>
            <a:off x="323528" y="5949280"/>
            <a:ext cx="8280920" cy="0"/>
          </a:xfrm>
          <a:prstGeom prst="line">
            <a:avLst/>
          </a:prstGeom>
          <a:ln w="25400">
            <a:solidFill>
              <a:srgbClr val="BA06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52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rmAutofit/>
          </a:bodyPr>
          <a:lstStyle/>
          <a:p>
            <a:r>
              <a:rPr lang="tr-TR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Yeterince Kafanız Karıştı mı?</a:t>
            </a:r>
            <a:endParaRPr lang="tr-TR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58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7" y="116632"/>
            <a:ext cx="83248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494359"/>
            <a:ext cx="90963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4" y="2518486"/>
            <a:ext cx="9086850" cy="4339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1907704" y="6021288"/>
            <a:ext cx="1296144" cy="836712"/>
          </a:xfrm>
          <a:prstGeom prst="ellipse">
            <a:avLst/>
          </a:prstGeom>
          <a:noFill/>
          <a:ln>
            <a:solidFill>
              <a:srgbClr val="BA0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207244"/>
            <a:ext cx="25146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211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>
            <a:normAutofit/>
          </a:bodyPr>
          <a:lstStyle/>
          <a:p>
            <a:r>
              <a:rPr lang="tr-TR" sz="6000" b="1" dirty="0" smtClean="0">
                <a:solidFill>
                  <a:srgbClr val="7030A0"/>
                </a:solidFill>
              </a:rPr>
              <a:t>Sunum Planım</a:t>
            </a:r>
            <a:endParaRPr lang="tr-TR" sz="6000" b="1" dirty="0">
              <a:solidFill>
                <a:srgbClr val="7030A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968552"/>
          </a:xfrm>
        </p:spPr>
        <p:txBody>
          <a:bodyPr>
            <a:normAutofit fontScale="92500" lnSpcReduction="20000"/>
          </a:bodyPr>
          <a:lstStyle/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İlk mesaj</a:t>
            </a: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 tanım,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insidans</a:t>
            </a:r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patofizyoloji</a:t>
            </a:r>
            <a:endParaRPr lang="tr-TR" b="1" i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Üremeye muhtemel etki mekanizmaları</a:t>
            </a:r>
            <a:endParaRPr lang="tr-TR" b="1" i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Semptom ve bulgular,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Diagnoz</a:t>
            </a:r>
            <a:endParaRPr lang="tr-TR" b="1" i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Tedavi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Modaliteleri</a:t>
            </a:r>
            <a:endParaRPr lang="tr-TR" b="1" i="1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Medikal</a:t>
            </a:r>
          </a:p>
          <a:p>
            <a:pPr lvl="1"/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Cerrahi</a:t>
            </a:r>
          </a:p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IVF hastalarında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sonuçları</a:t>
            </a:r>
          </a:p>
          <a:p>
            <a:r>
              <a:rPr lang="tr-TR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Genel Yaklaşım</a:t>
            </a:r>
          </a:p>
          <a:p>
            <a:r>
              <a:rPr lang="tr-TR" b="1" i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Sonuçlar</a:t>
            </a:r>
          </a:p>
          <a:p>
            <a:r>
              <a:rPr lang="tr-TR" b="1" i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 Mesaj</a:t>
            </a:r>
          </a:p>
          <a:p>
            <a:endParaRPr lang="tr-TR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41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Tanım; </a:t>
            </a:r>
            <a:r>
              <a:rPr lang="tr-TR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Prevelans</a:t>
            </a:r>
            <a:r>
              <a:rPr lang="tr-TR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tr-TR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Patofizyoloji</a:t>
            </a:r>
            <a:endParaRPr lang="tr-TR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İlk kez </a:t>
            </a:r>
            <a:r>
              <a:rPr lang="tr-TR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Bird</a:t>
            </a:r>
            <a:r>
              <a:rPr lang="tr-T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1972’de tanımlamışlardır</a:t>
            </a:r>
          </a:p>
          <a:p>
            <a:r>
              <a:rPr lang="tr-T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Kısaca; </a:t>
            </a:r>
            <a:r>
              <a:rPr lang="tr-TR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Endometriumun</a:t>
            </a:r>
            <a:r>
              <a:rPr lang="tr-T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myometriumu</a:t>
            </a:r>
            <a:r>
              <a:rPr lang="tr-T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bening</a:t>
            </a:r>
            <a:r>
              <a:rPr lang="tr-T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invazyonudur</a:t>
            </a:r>
            <a:endParaRPr lang="tr-TR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Myometriumda</a:t>
            </a:r>
            <a:r>
              <a:rPr lang="tr-T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ektopik</a:t>
            </a:r>
            <a:r>
              <a:rPr lang="tr-T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endometrium</a:t>
            </a:r>
            <a:r>
              <a:rPr lang="tr-T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gland</a:t>
            </a:r>
            <a:r>
              <a:rPr lang="tr-T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 </a:t>
            </a:r>
            <a:r>
              <a:rPr lang="tr-TR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stromasının</a:t>
            </a:r>
            <a:r>
              <a:rPr lang="tr-T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hiperplastik</a:t>
            </a:r>
            <a:r>
              <a:rPr lang="tr-T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 </a:t>
            </a:r>
            <a:r>
              <a:rPr lang="tr-TR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hipertrofik</a:t>
            </a:r>
            <a:r>
              <a:rPr lang="tr-T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halidir.</a:t>
            </a:r>
          </a:p>
          <a:p>
            <a:r>
              <a:rPr lang="tr-T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Tanısı dokuda </a:t>
            </a:r>
            <a:r>
              <a:rPr lang="tr-TR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histopatolojik</a:t>
            </a:r>
            <a:r>
              <a:rPr lang="tr-T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değerlendirmeyle olmaktadır.</a:t>
            </a:r>
            <a:endParaRPr lang="tr-TR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52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Genel Yaklaşım (</a:t>
            </a:r>
            <a:r>
              <a:rPr lang="tr-TR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İnfertilse</a:t>
            </a:r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tr-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521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457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Benim Yaklaşımım Nasıl?</a:t>
            </a:r>
            <a:endParaRPr lang="tr-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Benim için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kaviteyi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etkilemeyen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myom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gibidir</a:t>
            </a:r>
          </a:p>
          <a:p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Başarısız denemeler sonrasında hastaya göre karar vermekteyim</a:t>
            </a:r>
          </a:p>
          <a:p>
            <a:pPr lvl="1"/>
            <a:r>
              <a:rPr lang="tr-TR" b="1" i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Rezervi, </a:t>
            </a:r>
            <a:r>
              <a:rPr lang="tr-TR" b="1" i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Hidrosalpenx</a:t>
            </a:r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HSG (</a:t>
            </a:r>
            <a:r>
              <a:rPr lang="tr-TR" b="1" i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Kavite</a:t>
            </a:r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vs..</a:t>
            </a:r>
          </a:p>
          <a:p>
            <a:pPr lvl="1"/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Bireyselleştirilmiş Tedavi</a:t>
            </a:r>
          </a:p>
          <a:p>
            <a:pPr lvl="1"/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Kararı hastaya bırakıyorum</a:t>
            </a:r>
          </a:p>
          <a:p>
            <a:pPr lvl="1"/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Tercihim yine </a:t>
            </a:r>
            <a:r>
              <a:rPr lang="tr-TR" b="1" i="1" dirty="0" err="1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Mirena</a:t>
            </a:r>
            <a:r>
              <a:rPr lang="tr-TR" b="1" i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</a:t>
            </a:r>
          </a:p>
          <a:p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Cerrahiden çok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Levonorgestrel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IUD tercih etmekteyim</a:t>
            </a:r>
          </a:p>
          <a:p>
            <a:r>
              <a:rPr lang="tr-TR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Eğer L/S esnasında saptamışsam çıkartırım</a:t>
            </a:r>
          </a:p>
          <a:p>
            <a:r>
              <a:rPr lang="tr-TR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L/S’den dönmem ama ameliyat planlarsam </a:t>
            </a:r>
            <a:r>
              <a:rPr lang="tr-TR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Laparotomi</a:t>
            </a:r>
            <a:r>
              <a:rPr lang="tr-TR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tercih ederim (Bir </a:t>
            </a:r>
            <a:r>
              <a:rPr lang="tr-TR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endoskopist</a:t>
            </a:r>
            <a:r>
              <a:rPr lang="tr-TR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olarak)</a:t>
            </a:r>
          </a:p>
        </p:txBody>
      </p:sp>
    </p:spTree>
    <p:extLst>
      <p:ext uri="{BB962C8B-B14F-4D97-AF65-F5344CB8AC3E}">
        <p14:creationId xmlns:p14="http://schemas.microsoft.com/office/powerpoint/2010/main" val="336170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064896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76672"/>
            <a:ext cx="278557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86754"/>
            <a:ext cx="4710514" cy="3610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58" y="1738700"/>
            <a:ext cx="7802498" cy="4858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/>
          <p:nvPr/>
        </p:nvSpPr>
        <p:spPr>
          <a:xfrm>
            <a:off x="3563888" y="5229200"/>
            <a:ext cx="648072" cy="864096"/>
          </a:xfrm>
          <a:prstGeom prst="ellipse">
            <a:avLst/>
          </a:prstGeom>
          <a:noFill/>
          <a:ln>
            <a:solidFill>
              <a:srgbClr val="BA06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0261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Sonuçlar</a:t>
            </a:r>
            <a:endParaRPr lang="tr-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Literatür bu konuda oldukça bakirdir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Kanıtlar karışık ve çelişkilidir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 hastaların ileri yaş olduğu akıldan çıkarılmamalıdır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Bence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implantasyona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ciddi etkisi olmayabilir!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Ancak Düşük ve erken doğumda etkilidir!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Tedavi Bireyselleştirilmelidir</a:t>
            </a:r>
            <a:endParaRPr lang="tr-TR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98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Sonuçlar 2</a:t>
            </a:r>
            <a:endParaRPr lang="tr-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GnRH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Agonist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Mirena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mı?</a:t>
            </a:r>
          </a:p>
          <a:p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Mirena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etkin bir seçenektir ve literatürde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infertilite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üzerine veri 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retrospektif ve yeni </a:t>
            </a:r>
            <a:endParaRPr lang="tr-TR" b="1" i="1" dirty="0" smtClean="0">
              <a:solidFill>
                <a:srgbClr val="BA06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L/S de yaparım L/T de</a:t>
            </a:r>
          </a:p>
          <a:p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Ama ameliyat tercih etmem</a:t>
            </a:r>
          </a:p>
          <a:p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Ameliyat sonrasındaki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endometrial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 gebelikte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ruptur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unutulmamalıdır!</a:t>
            </a:r>
            <a:endParaRPr lang="tr-TR" b="1" i="1" dirty="0">
              <a:solidFill>
                <a:srgbClr val="BA06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70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 Mesaj</a:t>
            </a:r>
            <a:endParaRPr lang="tr-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Hubble teleskopu!</a:t>
            </a:r>
          </a:p>
          <a:p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 Üreme</a:t>
            </a:r>
          </a:p>
          <a:p>
            <a:pPr lvl="1"/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Ateşi bulan insan devri</a:t>
            </a:r>
          </a:p>
          <a:p>
            <a:pPr lvl="1"/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Önümüzde daha çok geçilecek çağ var</a:t>
            </a:r>
          </a:p>
          <a:p>
            <a:endParaRPr lang="tr-TR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r-TR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5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/>
          <a:lstStyle/>
          <a:p>
            <a:r>
              <a:rPr lang="tr-TR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Teşekkürler</a:t>
            </a:r>
            <a:endParaRPr lang="tr-TR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91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80" y="2204864"/>
            <a:ext cx="7906897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625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r>
              <a:rPr lang="tr-TR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Tanım; </a:t>
            </a:r>
            <a:r>
              <a:rPr lang="tr-TR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Prevelans</a:t>
            </a:r>
            <a:r>
              <a:rPr lang="tr-T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tr-T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5069160"/>
          </a:xfrm>
        </p:spPr>
        <p:txBody>
          <a:bodyPr>
            <a:normAutofit fontScale="92500"/>
          </a:bodyPr>
          <a:lstStyle/>
          <a:p>
            <a:r>
              <a:rPr lang="tr-TR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Üreme çağının ‘son dönem’ hastalığıdır</a:t>
            </a:r>
          </a:p>
          <a:p>
            <a:r>
              <a:rPr lang="tr-TR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Genel </a:t>
            </a:r>
            <a:r>
              <a:rPr lang="tr-TR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prevalans</a:t>
            </a:r>
            <a:r>
              <a:rPr lang="tr-TR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%20-25 bildirilmektedir*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yaş altında vakaların %20 ‘si bulunmaktadır</a:t>
            </a:r>
          </a:p>
          <a:p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Risk Faktörleri;</a:t>
            </a:r>
          </a:p>
          <a:p>
            <a:pPr lvl="1"/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Multiparite</a:t>
            </a:r>
            <a:endParaRPr lang="tr-TR" b="1" i="1" dirty="0" smtClean="0">
              <a:solidFill>
                <a:srgbClr val="BA06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Uterin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Endometrial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Cerrahi (C/S,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Myomektomi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D/C, İndüklenmiş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abortuslar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Scratching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!!)</a:t>
            </a:r>
          </a:p>
          <a:p>
            <a:pPr lvl="1"/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Sigara,</a:t>
            </a:r>
          </a:p>
          <a:p>
            <a:pPr lvl="1"/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Endometriozis</a:t>
            </a:r>
            <a:endParaRPr lang="tr-TR" b="1" i="1" dirty="0" smtClean="0">
              <a:solidFill>
                <a:srgbClr val="BA06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Postmenopozal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Tamoxifen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kullanımı</a:t>
            </a:r>
            <a:endParaRPr lang="tr-TR" b="1" i="1" dirty="0">
              <a:solidFill>
                <a:srgbClr val="BA06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47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Teori;</a:t>
            </a:r>
          </a:p>
          <a:p>
            <a:pPr lvl="1"/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Endometriumun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bazalis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tabakasının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myometriuma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invajinasyonu</a:t>
            </a:r>
            <a:endParaRPr lang="tr-TR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Teori;</a:t>
            </a:r>
          </a:p>
          <a:p>
            <a:pPr lvl="1"/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Myometriumun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endometriuma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metaplazisi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(De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Novo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Müllerian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Rest)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Teori</a:t>
            </a:r>
          </a:p>
          <a:p>
            <a:pPr lvl="1"/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İntramyometrial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lenfatik </a:t>
            </a:r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invajinasyon</a:t>
            </a:r>
            <a:endParaRPr lang="tr-TR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Adenomyozis</a:t>
            </a:r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Patofizyoloji</a:t>
            </a:r>
            <a:endParaRPr lang="tr-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89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 Üremeye Muhtemel Etki Mekanizmaları</a:t>
            </a:r>
            <a:endParaRPr lang="tr-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Uterin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disperistalsizm</a:t>
            </a:r>
            <a:endParaRPr lang="tr-TR" b="1" i="1" dirty="0" smtClean="0">
              <a:solidFill>
                <a:srgbClr val="BA06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Sperm transport problemleri</a:t>
            </a:r>
          </a:p>
          <a:p>
            <a:pPr lvl="1"/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Embryo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i="1" dirty="0" err="1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implantasyon</a:t>
            </a:r>
            <a:r>
              <a:rPr lang="tr-TR" b="1" i="1" dirty="0" smtClean="0">
                <a:solidFill>
                  <a:srgbClr val="BA06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zorluğu </a:t>
            </a:r>
          </a:p>
          <a:p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Mikro-çevrede serbest radikallerin artışı</a:t>
            </a:r>
          </a:p>
          <a:p>
            <a:pPr lvl="1"/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İmplantasyona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kötü etki</a:t>
            </a:r>
          </a:p>
          <a:p>
            <a:pPr lvl="1"/>
            <a:r>
              <a:rPr lang="tr-TR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Abortusta</a:t>
            </a:r>
            <a:r>
              <a:rPr lang="tr-TR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artış</a:t>
            </a:r>
          </a:p>
          <a:p>
            <a:r>
              <a:rPr lang="tr-TR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Anormal </a:t>
            </a:r>
            <a:r>
              <a:rPr lang="tr-TR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endomyometrial</a:t>
            </a:r>
            <a:r>
              <a:rPr lang="tr-TR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vaskülarizasyon</a:t>
            </a:r>
            <a:endParaRPr lang="tr-TR" b="1" i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tr-TR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Kötü </a:t>
            </a:r>
            <a:r>
              <a:rPr lang="tr-TR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implantasyon</a:t>
            </a:r>
            <a:endParaRPr lang="tr-TR" b="1" i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tr-TR" b="1" i="1" dirty="0">
              <a:solidFill>
                <a:srgbClr val="BA06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19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925</Words>
  <Application>Microsoft Office PowerPoint</Application>
  <PresentationFormat>Ekran Gösterisi (4:3)</PresentationFormat>
  <Paragraphs>204</Paragraphs>
  <Slides>56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56</vt:i4>
      </vt:variant>
    </vt:vector>
  </HeadingPairs>
  <TitlesOfParts>
    <vt:vector size="57" baseType="lpstr">
      <vt:lpstr>Ofis Teması</vt:lpstr>
      <vt:lpstr>Adenomyozis ve Üreme</vt:lpstr>
      <vt:lpstr>Sunum Planım</vt:lpstr>
      <vt:lpstr>İlk Mesaj</vt:lpstr>
      <vt:lpstr>Sunum Planım</vt:lpstr>
      <vt:lpstr>Adenomyozis Tanım; Prevelans; Patofizyoloji</vt:lpstr>
      <vt:lpstr>PowerPoint Sunusu</vt:lpstr>
      <vt:lpstr>Adenomyozis Tanım; Prevelans; </vt:lpstr>
      <vt:lpstr>Adenomyozis Patofizyoloji</vt:lpstr>
      <vt:lpstr>AD Üremeye Muhtemel Etki Mekanizmaları</vt:lpstr>
      <vt:lpstr>PowerPoint Sunusu</vt:lpstr>
      <vt:lpstr>Adenomyozis Semptom Bulgular</vt:lpstr>
      <vt:lpstr>PowerPoint Sunusu</vt:lpstr>
      <vt:lpstr>Adenomyozis Tanısı</vt:lpstr>
      <vt:lpstr>PowerPoint Sunusu</vt:lpstr>
      <vt:lpstr>PowerPoint Sunusu</vt:lpstr>
      <vt:lpstr>PowerPoint Sunusu</vt:lpstr>
      <vt:lpstr>Histeroskopik Bulgular</vt:lpstr>
      <vt:lpstr>Ara mesaj 1</vt:lpstr>
      <vt:lpstr>Sunum Planım</vt:lpstr>
      <vt:lpstr>Adenomyoziste Medikal Tedavi</vt:lpstr>
      <vt:lpstr>Adenomyozis ve GnRH Agonist</vt:lpstr>
      <vt:lpstr>PowerPoint Sunusu</vt:lpstr>
      <vt:lpstr>PowerPoint Sunusu</vt:lpstr>
      <vt:lpstr>PowerPoint Sunusu</vt:lpstr>
      <vt:lpstr>PowerPoint Sunusu</vt:lpstr>
      <vt:lpstr>Adenomyozis ve Cerrahi</vt:lpstr>
      <vt:lpstr>PowerPoint Sunusu</vt:lpstr>
      <vt:lpstr>PowerPoint Sunusu</vt:lpstr>
      <vt:lpstr>Adenomyozis ve Cerrahi</vt:lpstr>
      <vt:lpstr>PowerPoint Sunusu</vt:lpstr>
      <vt:lpstr>PowerPoint Sunusu</vt:lpstr>
      <vt:lpstr>PowerPoint Sunusu</vt:lpstr>
      <vt:lpstr>Ara Mesaj 2</vt:lpstr>
      <vt:lpstr>Adenomyozis ve Cerrahi</vt:lpstr>
      <vt:lpstr>Sunum Planım</vt:lpstr>
      <vt:lpstr>IVF hastalarında Adenomyozis sonuçları 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Yeterince Kafanız Karıştı mı?</vt:lpstr>
      <vt:lpstr>PowerPoint Sunusu</vt:lpstr>
      <vt:lpstr>Sunum Planım</vt:lpstr>
      <vt:lpstr>Genel Yaklaşım (İnfertilse)</vt:lpstr>
      <vt:lpstr>Benim Yaklaşımım Nasıl?</vt:lpstr>
      <vt:lpstr>PowerPoint Sunusu</vt:lpstr>
      <vt:lpstr>Sonuçlar</vt:lpstr>
      <vt:lpstr>Sonuçlar 2</vt:lpstr>
      <vt:lpstr>Son Mesaj</vt:lpstr>
      <vt:lpstr>Teşekkürler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Adenomyozis ve Üreme</dc:title>
  <dc:creator>bulent</dc:creator>
  <cp:lastModifiedBy>bulent</cp:lastModifiedBy>
  <cp:revision>43</cp:revision>
  <dcterms:created xsi:type="dcterms:W3CDTF">2018-11-07T11:13:18Z</dcterms:created>
  <dcterms:modified xsi:type="dcterms:W3CDTF">2019-06-15T22:36:16Z</dcterms:modified>
</cp:coreProperties>
</file>