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8" r:id="rId3"/>
    <p:sldId id="259" r:id="rId4"/>
    <p:sldId id="261" r:id="rId5"/>
    <p:sldId id="262" r:id="rId6"/>
    <p:sldId id="266" r:id="rId7"/>
    <p:sldId id="268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80" r:id="rId20"/>
    <p:sldId id="281" r:id="rId21"/>
    <p:sldId id="283" r:id="rId22"/>
    <p:sldId id="284" r:id="rId23"/>
    <p:sldId id="285" r:id="rId24"/>
    <p:sldId id="286" r:id="rId25"/>
    <p:sldId id="287" r:id="rId26"/>
    <p:sldId id="288" r:id="rId27"/>
    <p:sldId id="291" r:id="rId28"/>
    <p:sldId id="292" r:id="rId29"/>
    <p:sldId id="293" r:id="rId30"/>
    <p:sldId id="294" r:id="rId31"/>
    <p:sldId id="295" r:id="rId32"/>
    <p:sldId id="307" r:id="rId33"/>
    <p:sldId id="297" r:id="rId34"/>
    <p:sldId id="300" r:id="rId35"/>
    <p:sldId id="301" r:id="rId36"/>
    <p:sldId id="302" r:id="rId37"/>
    <p:sldId id="308" r:id="rId38"/>
    <p:sldId id="305" r:id="rId39"/>
    <p:sldId id="309" r:id="rId40"/>
    <p:sldId id="310" r:id="rId41"/>
    <p:sldId id="317" r:id="rId42"/>
    <p:sldId id="312" r:id="rId43"/>
    <p:sldId id="316" r:id="rId44"/>
    <p:sldId id="314" r:id="rId45"/>
    <p:sldId id="315" r:id="rId46"/>
    <p:sldId id="311" r:id="rId47"/>
    <p:sldId id="318" r:id="rId48"/>
    <p:sldId id="319" r:id="rId49"/>
    <p:sldId id="304" r:id="rId5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102" d="100"/>
          <a:sy n="102" d="100"/>
        </p:scale>
        <p:origin x="62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743A9-4CFF-4636-9F7B-04ED846337E9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87FD9-D922-4858-A77B-59D1C83717E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0998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87FD9-D922-4858-A77B-59D1C83717EA}" type="slidenum">
              <a:rPr lang="tr-TR" smtClean="0"/>
              <a:pPr/>
              <a:t>38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6981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dirty="0" err="1" smtClean="0"/>
              <a:t>Endometriozisli</a:t>
            </a:r>
            <a:r>
              <a:rPr lang="tr-TR" dirty="0" smtClean="0"/>
              <a:t> olgularda yaşam boyu </a:t>
            </a:r>
            <a:r>
              <a:rPr lang="tr-TR" dirty="0" err="1" smtClean="0"/>
              <a:t>over</a:t>
            </a:r>
            <a:r>
              <a:rPr lang="tr-TR" dirty="0" smtClean="0"/>
              <a:t> kanseri riski 1.9 dur (genelde 1.4)</a:t>
            </a:r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87FD9-D922-4858-A77B-59D1C83717EA}" type="slidenum">
              <a:rPr lang="tr-TR" smtClean="0"/>
              <a:pPr/>
              <a:t>46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758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FA295-B74D-4909-89D5-0E6E126A7E40}" type="datetimeFigureOut">
              <a:rPr lang="tr-TR" smtClean="0"/>
              <a:pPr/>
              <a:t>16.06.2019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FF75D-984B-4B9D-9023-2AD9FD74A924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google.com.tr/url?sa=i&amp;rct=j&amp;q=&amp;esrc=s&amp;source=images&amp;cd=&amp;cad=rja&amp;uact=8&amp;ved=2ahUKEwjKtNHSgJPaAhWBPxQKHUZGBFoQjRx6BAgAEAU&amp;url=https://www.researchgate.net/profile/Ivo_Brosens&amp;psig=AOvVaw09xSoj_cddZ2QPuMGF5Iqd&amp;ust=1522463045960560" TargetMode="External"/><Relationship Id="rId3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google.com.tr/url?sa=i&amp;rct=j&amp;q=&amp;esrc=s&amp;source=images&amp;cd=&amp;cad=rja&amp;uact=8&amp;ved=2ahUKEwiz6ou5qpLaAhWEaVAKHWqtCFgQjRx6BAgAEAU&amp;url=https://www.intechopen.com/books/fertility-oriented-female-reproductive-surgery/endometriosis-when-and-how-we-treat&amp;psig=AOvVaw19DEzkskjx04zkjeYvb_mo&amp;ust=152244031912744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www.google.com./url?sa=i&amp;rct=j&amp;q=&amp;esrc=s&amp;source=images&amp;cd=&amp;ved=2ahUKEwjKvf_LhOriAhUGCewKHY7SCgAQjRx6BAgBEAU&amp;url=https://twitter.com/endometriosistr&amp;psig=AOvVaw17jeJoi9rJOgX3Epw_QPSs&amp;ust=1560638225843240" TargetMode="External"/><Relationship Id="rId3" Type="http://schemas.openxmlformats.org/officeDocument/2006/relationships/image" Target="../media/image19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2528905"/>
          </a:xfrm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16 yaşında ve 45 yaşında </a:t>
            </a:r>
            <a:r>
              <a:rPr lang="tr-TR" b="1" dirty="0" err="1" smtClean="0">
                <a:solidFill>
                  <a:srgbClr val="FF0000"/>
                </a:solidFill>
              </a:rPr>
              <a:t>Endometrioması</a:t>
            </a:r>
            <a:r>
              <a:rPr lang="tr-TR" b="1" dirty="0" smtClean="0">
                <a:solidFill>
                  <a:srgbClr val="FF0000"/>
                </a:solidFill>
              </a:rPr>
              <a:t> Olanı Nasıl Yönetelim ? Fark Var Mı?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4033854"/>
            <a:ext cx="6400800" cy="1752600"/>
          </a:xfrm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chemeClr val="tx1"/>
                </a:solidFill>
                <a:latin typeface="+mj-lt"/>
              </a:rPr>
              <a:t>Prof Ümit İNCEBOZ</a:t>
            </a:r>
          </a:p>
          <a:p>
            <a:endParaRPr lang="tr-TR" sz="1600" b="1" dirty="0" smtClean="0">
              <a:solidFill>
                <a:schemeClr val="tx1"/>
              </a:solidFill>
              <a:latin typeface="+mj-lt"/>
            </a:endParaRPr>
          </a:p>
          <a:p>
            <a:r>
              <a:rPr lang="tr-TR" sz="2200" b="1" dirty="0" smtClean="0">
                <a:solidFill>
                  <a:schemeClr val="tx1"/>
                </a:solidFill>
                <a:latin typeface="+mj-lt"/>
              </a:rPr>
              <a:t>İRENBE Kadın-Doğum ve Tüp Bebek Merkezi, İzmir</a:t>
            </a:r>
          </a:p>
        </p:txBody>
      </p:sp>
      <p:pic>
        <p:nvPicPr>
          <p:cNvPr id="6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1181257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dolescent endometrioma brosens ile ilgili görsel sonuc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799" y="1340768"/>
            <a:ext cx="3362325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3024163" y="5157192"/>
            <a:ext cx="306000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3200" b="1" dirty="0" err="1" smtClean="0"/>
              <a:t>Prof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Ivo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Brosens</a:t>
            </a:r>
            <a:endParaRPr lang="tr-TR" sz="3200" b="1" dirty="0" smtClean="0"/>
          </a:p>
          <a:p>
            <a:pPr algn="ctr"/>
            <a:r>
              <a:rPr lang="tr-TR" sz="2400" dirty="0" smtClean="0"/>
              <a:t>(</a:t>
            </a:r>
            <a:r>
              <a:rPr lang="tr-TR" sz="2400" dirty="0" err="1" smtClean="0"/>
              <a:t>emeritus</a:t>
            </a:r>
            <a:r>
              <a:rPr lang="tr-TR" sz="2400" dirty="0" smtClean="0"/>
              <a:t>)</a:t>
            </a:r>
          </a:p>
          <a:p>
            <a:pPr algn="ctr"/>
            <a:r>
              <a:rPr lang="tr-TR" sz="2000" dirty="0" err="1" smtClean="0"/>
              <a:t>Leuven</a:t>
            </a:r>
            <a:r>
              <a:rPr lang="tr-TR" sz="2000" dirty="0" smtClean="0"/>
              <a:t> Üniversitesi, Belçika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394693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8712" y="4189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Adölesanda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err="1" smtClean="0">
                <a:solidFill>
                  <a:srgbClr val="FF0000"/>
                </a:solidFill>
              </a:rPr>
              <a:t>Ovarian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endometrioma</a:t>
            </a:r>
            <a:r>
              <a:rPr lang="tr-TR" b="1" dirty="0">
                <a:solidFill>
                  <a:srgbClr val="FF0000"/>
                </a:solidFill>
              </a:rPr>
              <a:t> formasyonu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 fontScale="92500"/>
          </a:bodyPr>
          <a:lstStyle/>
          <a:p>
            <a:r>
              <a:rPr lang="tr-TR" dirty="0" err="1" smtClean="0"/>
              <a:t>Neonatal</a:t>
            </a:r>
            <a:r>
              <a:rPr lang="tr-TR" dirty="0" smtClean="0"/>
              <a:t> </a:t>
            </a:r>
            <a:r>
              <a:rPr lang="tr-TR" dirty="0" err="1" smtClean="0"/>
              <a:t>Uterin</a:t>
            </a:r>
            <a:r>
              <a:rPr lang="tr-TR" dirty="0" smtClean="0"/>
              <a:t> Kanama (NUB)</a:t>
            </a:r>
          </a:p>
          <a:p>
            <a:r>
              <a:rPr lang="tr-TR" dirty="0" err="1" smtClean="0"/>
              <a:t>Endometrial</a:t>
            </a:r>
            <a:r>
              <a:rPr lang="tr-TR" dirty="0" smtClean="0"/>
              <a:t> </a:t>
            </a:r>
            <a:r>
              <a:rPr lang="tr-TR" dirty="0" err="1" smtClean="0"/>
              <a:t>tubal</a:t>
            </a:r>
            <a:r>
              <a:rPr lang="tr-TR" dirty="0" smtClean="0"/>
              <a:t> </a:t>
            </a:r>
            <a:r>
              <a:rPr lang="tr-TR" dirty="0" err="1" smtClean="0"/>
              <a:t>reflu</a:t>
            </a:r>
            <a:r>
              <a:rPr lang="tr-TR" dirty="0" smtClean="0"/>
              <a:t>, </a:t>
            </a:r>
            <a:r>
              <a:rPr lang="tr-TR" dirty="0" err="1" smtClean="0"/>
              <a:t>endometrial</a:t>
            </a:r>
            <a:r>
              <a:rPr lang="tr-TR" dirty="0" smtClean="0"/>
              <a:t> dökülme</a:t>
            </a:r>
          </a:p>
          <a:p>
            <a:r>
              <a:rPr lang="tr-TR" dirty="0" smtClean="0"/>
              <a:t>Fossa </a:t>
            </a:r>
            <a:r>
              <a:rPr lang="tr-TR" dirty="0" err="1" smtClean="0"/>
              <a:t>ovarica’da</a:t>
            </a:r>
            <a:r>
              <a:rPr lang="tr-TR" dirty="0" smtClean="0"/>
              <a:t> </a:t>
            </a:r>
            <a:r>
              <a:rPr lang="tr-TR" dirty="0" err="1" smtClean="0"/>
              <a:t>angiogenez</a:t>
            </a:r>
            <a:endParaRPr lang="tr-TR" dirty="0"/>
          </a:p>
          <a:p>
            <a:r>
              <a:rPr lang="tr-TR" dirty="0" smtClean="0"/>
              <a:t>Fossa </a:t>
            </a:r>
            <a:r>
              <a:rPr lang="tr-TR" dirty="0" err="1" smtClean="0"/>
              <a:t>ovarica-over</a:t>
            </a:r>
            <a:r>
              <a:rPr lang="tr-TR" dirty="0" smtClean="0"/>
              <a:t> arası adezyon oluşumu</a:t>
            </a:r>
          </a:p>
          <a:p>
            <a:r>
              <a:rPr lang="tr-TR" dirty="0" smtClean="0"/>
              <a:t> </a:t>
            </a:r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 err="1" smtClean="0"/>
              <a:t>kortexinde</a:t>
            </a:r>
            <a:r>
              <a:rPr lang="tr-TR" dirty="0" smtClean="0"/>
              <a:t> </a:t>
            </a:r>
            <a:r>
              <a:rPr lang="tr-TR" dirty="0" err="1" smtClean="0"/>
              <a:t>invaginasyon</a:t>
            </a:r>
            <a:r>
              <a:rPr lang="tr-TR" dirty="0" smtClean="0"/>
              <a:t> ve </a:t>
            </a:r>
            <a:r>
              <a:rPr lang="tr-TR" dirty="0" err="1" smtClean="0"/>
              <a:t>endometrial</a:t>
            </a:r>
            <a:r>
              <a:rPr lang="tr-TR" dirty="0" smtClean="0"/>
              <a:t> dokunun içeride kalması</a:t>
            </a:r>
          </a:p>
          <a:p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 err="1" smtClean="0"/>
              <a:t>kortexinde</a:t>
            </a:r>
            <a:r>
              <a:rPr lang="tr-TR" dirty="0" smtClean="0"/>
              <a:t> incelme ve </a:t>
            </a:r>
            <a:r>
              <a:rPr lang="tr-TR" dirty="0" err="1" smtClean="0"/>
              <a:t>endometrial</a:t>
            </a:r>
            <a:r>
              <a:rPr lang="tr-TR" dirty="0" smtClean="0"/>
              <a:t> dokunun aktif kanaması ile </a:t>
            </a:r>
            <a:r>
              <a:rPr lang="tr-TR" dirty="0" err="1" smtClean="0"/>
              <a:t>endometrioma</a:t>
            </a:r>
            <a:r>
              <a:rPr lang="tr-TR" dirty="0" smtClean="0"/>
              <a:t> oluşumu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79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ndometrioma retrograde menstruation brosens ile ilgili görsel sonuc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418956" cy="370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6262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28604"/>
            <a:ext cx="3729054" cy="554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etin kutusu"/>
          <p:cNvSpPr txBox="1"/>
          <p:nvPr/>
        </p:nvSpPr>
        <p:spPr>
          <a:xfrm>
            <a:off x="4929190" y="6286520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 smtClean="0">
                <a:solidFill>
                  <a:srgbClr val="CC0099"/>
                </a:solidFill>
              </a:rPr>
              <a:t>Brosens</a:t>
            </a:r>
            <a:r>
              <a:rPr lang="tr-TR" b="1" dirty="0" smtClean="0">
                <a:solidFill>
                  <a:srgbClr val="CC0099"/>
                </a:solidFill>
              </a:rPr>
              <a:t> I et al, </a:t>
            </a:r>
            <a:r>
              <a:rPr lang="tr-TR" b="1" dirty="0" err="1" smtClean="0">
                <a:solidFill>
                  <a:srgbClr val="CC0099"/>
                </a:solidFill>
              </a:rPr>
              <a:t>Reprod</a:t>
            </a:r>
            <a:r>
              <a:rPr lang="tr-TR" b="1" dirty="0" smtClean="0">
                <a:solidFill>
                  <a:srgbClr val="CC0099"/>
                </a:solidFill>
              </a:rPr>
              <a:t> </a:t>
            </a:r>
            <a:r>
              <a:rPr lang="tr-TR" b="1" dirty="0" err="1" smtClean="0">
                <a:solidFill>
                  <a:srgbClr val="CC0099"/>
                </a:solidFill>
              </a:rPr>
              <a:t>Sciences</a:t>
            </a:r>
            <a:r>
              <a:rPr lang="tr-TR" b="1" dirty="0" smtClean="0">
                <a:solidFill>
                  <a:srgbClr val="CC0099"/>
                </a:solidFill>
              </a:rPr>
              <a:t> 2016</a:t>
            </a:r>
            <a:endParaRPr lang="tr-TR" b="1" dirty="0">
              <a:solidFill>
                <a:srgbClr val="CC0099"/>
              </a:solidFill>
            </a:endParaRP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414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rbest Form 3"/>
          <p:cNvSpPr/>
          <p:nvPr/>
        </p:nvSpPr>
        <p:spPr>
          <a:xfrm>
            <a:off x="4139952" y="2821389"/>
            <a:ext cx="2232248" cy="1398943"/>
          </a:xfrm>
          <a:custGeom>
            <a:avLst/>
            <a:gdLst>
              <a:gd name="connsiteX0" fmla="*/ 0 w 5838092"/>
              <a:gd name="connsiteY0" fmla="*/ 28136 h 1350523"/>
              <a:gd name="connsiteX1" fmla="*/ 3123028 w 5838092"/>
              <a:gd name="connsiteY1" fmla="*/ 1350499 h 1350523"/>
              <a:gd name="connsiteX2" fmla="*/ 5838092 w 5838092"/>
              <a:gd name="connsiteY2" fmla="*/ 0 h 1350523"/>
              <a:gd name="connsiteX3" fmla="*/ 5838092 w 5838092"/>
              <a:gd name="connsiteY3" fmla="*/ 0 h 1350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8092" h="1350523">
                <a:moveTo>
                  <a:pt x="0" y="28136"/>
                </a:moveTo>
                <a:cubicBezTo>
                  <a:pt x="1075006" y="691662"/>
                  <a:pt x="2150013" y="1355188"/>
                  <a:pt x="3123028" y="1350499"/>
                </a:cubicBezTo>
                <a:cubicBezTo>
                  <a:pt x="4096043" y="1345810"/>
                  <a:pt x="5838092" y="0"/>
                  <a:pt x="5838092" y="0"/>
                </a:cubicBezTo>
                <a:lnTo>
                  <a:pt x="5838092" y="0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val 5"/>
          <p:cNvSpPr/>
          <p:nvPr/>
        </p:nvSpPr>
        <p:spPr>
          <a:xfrm>
            <a:off x="4932040" y="2996952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/>
          <p:cNvSpPr/>
          <p:nvPr/>
        </p:nvSpPr>
        <p:spPr>
          <a:xfrm>
            <a:off x="5084440" y="3149352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Oval 7"/>
          <p:cNvSpPr/>
          <p:nvPr/>
        </p:nvSpPr>
        <p:spPr>
          <a:xfrm>
            <a:off x="5236840" y="3301752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Oval 8"/>
          <p:cNvSpPr/>
          <p:nvPr/>
        </p:nvSpPr>
        <p:spPr>
          <a:xfrm>
            <a:off x="5456486" y="3049724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Oval 9"/>
          <p:cNvSpPr/>
          <p:nvPr/>
        </p:nvSpPr>
        <p:spPr>
          <a:xfrm>
            <a:off x="5220072" y="2924567"/>
            <a:ext cx="288032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" name="Düz Bağlayıcı 11"/>
          <p:cNvCxnSpPr/>
          <p:nvPr/>
        </p:nvCxnSpPr>
        <p:spPr>
          <a:xfrm>
            <a:off x="4788024" y="2348880"/>
            <a:ext cx="432048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Bağlayıcı 13"/>
          <p:cNvCxnSpPr/>
          <p:nvPr/>
        </p:nvCxnSpPr>
        <p:spPr>
          <a:xfrm>
            <a:off x="5004048" y="2348880"/>
            <a:ext cx="216024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/>
          <p:cNvCxnSpPr>
            <a:endCxn id="10" idx="1"/>
          </p:cNvCxnSpPr>
          <p:nvPr/>
        </p:nvCxnSpPr>
        <p:spPr>
          <a:xfrm flipH="1">
            <a:off x="5262253" y="2348880"/>
            <a:ext cx="29827" cy="649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/>
          <p:cNvCxnSpPr/>
          <p:nvPr/>
        </p:nvCxnSpPr>
        <p:spPr>
          <a:xfrm flipH="1">
            <a:off x="5220072" y="2348880"/>
            <a:ext cx="304800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/>
          <p:cNvCxnSpPr/>
          <p:nvPr/>
        </p:nvCxnSpPr>
        <p:spPr>
          <a:xfrm flipH="1">
            <a:off x="5112060" y="2348880"/>
            <a:ext cx="632458" cy="575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etin kutusu 20"/>
          <p:cNvSpPr txBox="1"/>
          <p:nvPr/>
        </p:nvSpPr>
        <p:spPr>
          <a:xfrm>
            <a:off x="4788024" y="1989852"/>
            <a:ext cx="96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adezyon</a:t>
            </a:r>
            <a:endParaRPr lang="tr-TR" dirty="0"/>
          </a:p>
        </p:txBody>
      </p:sp>
      <p:cxnSp>
        <p:nvCxnSpPr>
          <p:cNvPr id="23" name="Düz Ok Bağlayıcısı 22"/>
          <p:cNvCxnSpPr/>
          <p:nvPr/>
        </p:nvCxnSpPr>
        <p:spPr>
          <a:xfrm flipV="1">
            <a:off x="5744518" y="2924567"/>
            <a:ext cx="267642" cy="125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Metin kutusu 23"/>
          <p:cNvSpPr txBox="1"/>
          <p:nvPr/>
        </p:nvSpPr>
        <p:spPr>
          <a:xfrm>
            <a:off x="6012160" y="2636723"/>
            <a:ext cx="185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Endometrial</a:t>
            </a:r>
            <a:r>
              <a:rPr lang="tr-TR" dirty="0" smtClean="0"/>
              <a:t> doku</a:t>
            </a:r>
            <a:endParaRPr lang="tr-TR" dirty="0"/>
          </a:p>
        </p:txBody>
      </p:sp>
      <p:sp>
        <p:nvSpPr>
          <p:cNvPr id="25" name="Serbest Form 24"/>
          <p:cNvSpPr/>
          <p:nvPr/>
        </p:nvSpPr>
        <p:spPr>
          <a:xfrm>
            <a:off x="3530991" y="2459060"/>
            <a:ext cx="3636516" cy="3393110"/>
          </a:xfrm>
          <a:custGeom>
            <a:avLst/>
            <a:gdLst>
              <a:gd name="connsiteX0" fmla="*/ 0 w 3636516"/>
              <a:gd name="connsiteY0" fmla="*/ 298208 h 3393110"/>
              <a:gd name="connsiteX1" fmla="*/ 2138289 w 3636516"/>
              <a:gd name="connsiteY1" fmla="*/ 3393100 h 3393110"/>
              <a:gd name="connsiteX2" fmla="*/ 3516923 w 3636516"/>
              <a:gd name="connsiteY2" fmla="*/ 270072 h 3393110"/>
              <a:gd name="connsiteX3" fmla="*/ 3474720 w 3636516"/>
              <a:gd name="connsiteY3" fmla="*/ 368546 h 339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6516" h="3393110">
                <a:moveTo>
                  <a:pt x="0" y="298208"/>
                </a:moveTo>
                <a:cubicBezTo>
                  <a:pt x="776067" y="1847998"/>
                  <a:pt x="1552135" y="3397789"/>
                  <a:pt x="2138289" y="3393100"/>
                </a:cubicBezTo>
                <a:cubicBezTo>
                  <a:pt x="2724443" y="3388411"/>
                  <a:pt x="3294184" y="774164"/>
                  <a:pt x="3516923" y="270072"/>
                </a:cubicBezTo>
                <a:cubicBezTo>
                  <a:pt x="3739662" y="-234020"/>
                  <a:pt x="3607191" y="67263"/>
                  <a:pt x="3474720" y="3685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Serbest Form 25"/>
          <p:cNvSpPr/>
          <p:nvPr/>
        </p:nvSpPr>
        <p:spPr>
          <a:xfrm>
            <a:off x="3559126" y="2488621"/>
            <a:ext cx="599668" cy="384344"/>
          </a:xfrm>
          <a:custGeom>
            <a:avLst/>
            <a:gdLst>
              <a:gd name="connsiteX0" fmla="*/ 0 w 599668"/>
              <a:gd name="connsiteY0" fmla="*/ 254579 h 384344"/>
              <a:gd name="connsiteX1" fmla="*/ 225083 w 599668"/>
              <a:gd name="connsiteY1" fmla="*/ 1361 h 384344"/>
              <a:gd name="connsiteX2" fmla="*/ 562708 w 599668"/>
              <a:gd name="connsiteY2" fmla="*/ 353053 h 384344"/>
              <a:gd name="connsiteX3" fmla="*/ 590843 w 599668"/>
              <a:gd name="connsiteY3" fmla="*/ 367121 h 384344"/>
              <a:gd name="connsiteX4" fmla="*/ 590843 w 599668"/>
              <a:gd name="connsiteY4" fmla="*/ 367121 h 38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9668" h="384344">
                <a:moveTo>
                  <a:pt x="0" y="254579"/>
                </a:moveTo>
                <a:cubicBezTo>
                  <a:pt x="65649" y="119764"/>
                  <a:pt x="131298" y="-15051"/>
                  <a:pt x="225083" y="1361"/>
                </a:cubicBezTo>
                <a:cubicBezTo>
                  <a:pt x="318868" y="17773"/>
                  <a:pt x="501748" y="292093"/>
                  <a:pt x="562708" y="353053"/>
                </a:cubicBezTo>
                <a:cubicBezTo>
                  <a:pt x="623668" y="414013"/>
                  <a:pt x="590843" y="367121"/>
                  <a:pt x="590843" y="367121"/>
                </a:cubicBezTo>
                <a:lnTo>
                  <a:pt x="590843" y="36712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Serbest Form 26"/>
          <p:cNvSpPr/>
          <p:nvPr/>
        </p:nvSpPr>
        <p:spPr>
          <a:xfrm>
            <a:off x="6428935" y="2134335"/>
            <a:ext cx="759656" cy="524459"/>
          </a:xfrm>
          <a:custGeom>
            <a:avLst/>
            <a:gdLst>
              <a:gd name="connsiteX0" fmla="*/ 0 w 759656"/>
              <a:gd name="connsiteY0" fmla="*/ 524459 h 524459"/>
              <a:gd name="connsiteX1" fmla="*/ 436099 w 759656"/>
              <a:gd name="connsiteY1" fmla="*/ 3954 h 524459"/>
              <a:gd name="connsiteX2" fmla="*/ 759656 w 759656"/>
              <a:gd name="connsiteY2" fmla="*/ 271240 h 524459"/>
              <a:gd name="connsiteX3" fmla="*/ 759656 w 759656"/>
              <a:gd name="connsiteY3" fmla="*/ 271240 h 524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9656" h="524459">
                <a:moveTo>
                  <a:pt x="0" y="524459"/>
                </a:moveTo>
                <a:cubicBezTo>
                  <a:pt x="154745" y="285308"/>
                  <a:pt x="309490" y="46157"/>
                  <a:pt x="436099" y="3954"/>
                </a:cubicBezTo>
                <a:cubicBezTo>
                  <a:pt x="562708" y="-38249"/>
                  <a:pt x="759656" y="271240"/>
                  <a:pt x="759656" y="271240"/>
                </a:cubicBezTo>
                <a:lnTo>
                  <a:pt x="759656" y="27124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9" name="Düz Ok Bağlayıcısı 28"/>
          <p:cNvCxnSpPr>
            <a:stCxn id="26" idx="2"/>
          </p:cNvCxnSpPr>
          <p:nvPr/>
        </p:nvCxnSpPr>
        <p:spPr>
          <a:xfrm flipH="1" flipV="1">
            <a:off x="3275856" y="1268760"/>
            <a:ext cx="845978" cy="15729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etin kutusu 30"/>
          <p:cNvSpPr txBox="1"/>
          <p:nvPr/>
        </p:nvSpPr>
        <p:spPr>
          <a:xfrm>
            <a:off x="2339752" y="908720"/>
            <a:ext cx="218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Envagine</a:t>
            </a:r>
            <a:r>
              <a:rPr lang="tr-TR" dirty="0" smtClean="0"/>
              <a:t> </a:t>
            </a:r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 err="1" smtClean="0"/>
              <a:t>kortexi</a:t>
            </a:r>
            <a:endParaRPr lang="tr-TR" dirty="0"/>
          </a:p>
        </p:txBody>
      </p:sp>
      <p:pic>
        <p:nvPicPr>
          <p:cNvPr id="32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186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L provides a direct access to the fossa ovarica beneficial for minimal invasive diagnosis and treatment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410325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etin kutusu"/>
          <p:cNvSpPr txBox="1"/>
          <p:nvPr/>
        </p:nvSpPr>
        <p:spPr>
          <a:xfrm>
            <a:off x="4929190" y="6286520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et al,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Sciences</a:t>
            </a:r>
            <a:r>
              <a:rPr lang="tr-TR" dirty="0" smtClean="0">
                <a:solidFill>
                  <a:srgbClr val="002060"/>
                </a:solidFill>
              </a:rPr>
              <a:t> 2016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7078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Endometrioma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Zaman </a:t>
            </a:r>
            <a:r>
              <a:rPr lang="tr-TR" dirty="0"/>
              <a:t>içinde </a:t>
            </a:r>
            <a:r>
              <a:rPr lang="tr-TR" dirty="0" err="1" smtClean="0"/>
              <a:t>endometriomalar</a:t>
            </a:r>
            <a:r>
              <a:rPr lang="tr-TR" dirty="0" smtClean="0"/>
              <a:t>, </a:t>
            </a:r>
            <a:r>
              <a:rPr lang="tr-TR" dirty="0"/>
              <a:t>birbirini izleyen hasar ve tamir süreçleri ile büyük oranda </a:t>
            </a:r>
            <a:r>
              <a:rPr lang="tr-TR" dirty="0" err="1" smtClean="0"/>
              <a:t>fibrotik</a:t>
            </a:r>
            <a:r>
              <a:rPr lang="tr-TR" dirty="0" smtClean="0"/>
              <a:t> </a:t>
            </a:r>
            <a:r>
              <a:rPr lang="tr-TR" dirty="0"/>
              <a:t>ve hormona dirençli bir hal </a:t>
            </a:r>
            <a:r>
              <a:rPr lang="tr-TR" dirty="0" smtClean="0"/>
              <a:t>kazanır (</a:t>
            </a:r>
            <a:r>
              <a:rPr lang="tr-TR" dirty="0" err="1" smtClean="0"/>
              <a:t>Adenomyoziste</a:t>
            </a:r>
            <a:r>
              <a:rPr lang="tr-TR" dirty="0" smtClean="0"/>
              <a:t> olduğu gibi!)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89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9031" y="1785926"/>
            <a:ext cx="7543976" cy="3585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etin kutusu"/>
          <p:cNvSpPr txBox="1"/>
          <p:nvPr/>
        </p:nvSpPr>
        <p:spPr>
          <a:xfrm>
            <a:off x="4786314" y="5795972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et al,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Sciences</a:t>
            </a:r>
            <a:r>
              <a:rPr lang="tr-TR" dirty="0" smtClean="0">
                <a:solidFill>
                  <a:srgbClr val="002060"/>
                </a:solidFill>
              </a:rPr>
              <a:t> 2016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sp>
        <p:nvSpPr>
          <p:cNvPr id="2" name="Metin kutusu 1"/>
          <p:cNvSpPr txBox="1"/>
          <p:nvPr/>
        </p:nvSpPr>
        <p:spPr>
          <a:xfrm>
            <a:off x="467544" y="1340768"/>
            <a:ext cx="4122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Erken dönem </a:t>
            </a:r>
            <a:r>
              <a:rPr lang="tr-TR" sz="2400" dirty="0" err="1" smtClean="0"/>
              <a:t>endometrioma</a:t>
            </a:r>
            <a:r>
              <a:rPr lang="tr-TR" sz="2400" dirty="0" smtClean="0"/>
              <a:t> içi</a:t>
            </a:r>
            <a:endParaRPr lang="tr-TR" sz="24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4716016" y="1340768"/>
            <a:ext cx="389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Geç dönem </a:t>
            </a:r>
            <a:r>
              <a:rPr lang="tr-TR" sz="2400" dirty="0" err="1" smtClean="0"/>
              <a:t>endometrioma</a:t>
            </a:r>
            <a:r>
              <a:rPr lang="tr-TR" sz="2400" dirty="0" smtClean="0"/>
              <a:t> içi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70286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Endometrioma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İçerisi</a:t>
            </a:r>
          </a:p>
          <a:p>
            <a:pPr lvl="1"/>
            <a:r>
              <a:rPr lang="tr-TR" dirty="0" smtClean="0"/>
              <a:t>Demir</a:t>
            </a:r>
            <a:r>
              <a:rPr lang="tr-TR" dirty="0"/>
              <a:t>, </a:t>
            </a:r>
            <a:endParaRPr lang="tr-TR" dirty="0" smtClean="0"/>
          </a:p>
          <a:p>
            <a:pPr lvl="1"/>
            <a:r>
              <a:rPr lang="tr-TR" dirty="0" smtClean="0"/>
              <a:t>reaktif </a:t>
            </a:r>
            <a:r>
              <a:rPr lang="tr-TR" dirty="0"/>
              <a:t>oksijen türleri, </a:t>
            </a:r>
            <a:endParaRPr lang="tr-TR" dirty="0" smtClean="0"/>
          </a:p>
          <a:p>
            <a:pPr lvl="1"/>
            <a:r>
              <a:rPr lang="tr-TR" dirty="0" err="1" smtClean="0"/>
              <a:t>proteolitik</a:t>
            </a:r>
            <a:r>
              <a:rPr lang="tr-TR" dirty="0" smtClean="0"/>
              <a:t> </a:t>
            </a:r>
            <a:r>
              <a:rPr lang="tr-TR" dirty="0"/>
              <a:t>enzimler,  ve </a:t>
            </a:r>
            <a:endParaRPr lang="tr-TR" dirty="0" smtClean="0"/>
          </a:p>
          <a:p>
            <a:pPr lvl="1"/>
            <a:r>
              <a:rPr lang="tr-TR" dirty="0" err="1" smtClean="0"/>
              <a:t>inflamatuar</a:t>
            </a:r>
            <a:r>
              <a:rPr lang="tr-TR" dirty="0" smtClean="0"/>
              <a:t> </a:t>
            </a:r>
            <a:r>
              <a:rPr lang="tr-TR" dirty="0"/>
              <a:t>moleküllerden çok zengin hale </a:t>
            </a:r>
            <a:r>
              <a:rPr lang="tr-TR" dirty="0" smtClean="0"/>
              <a:t>gelir</a:t>
            </a:r>
          </a:p>
          <a:p>
            <a:r>
              <a:rPr lang="tr-TR" dirty="0" smtClean="0"/>
              <a:t>Sonuç:</a:t>
            </a:r>
          </a:p>
          <a:p>
            <a:pPr lvl="1"/>
            <a:r>
              <a:rPr lang="tr-TR" dirty="0" smtClean="0"/>
              <a:t>F</a:t>
            </a:r>
            <a:r>
              <a:rPr lang="en-US" dirty="0" err="1" smtClean="0"/>
              <a:t>ibroz</a:t>
            </a:r>
            <a:r>
              <a:rPr lang="en-US" dirty="0" smtClean="0"/>
              <a:t> </a:t>
            </a:r>
            <a:r>
              <a:rPr lang="en-US" dirty="0" err="1" smtClean="0"/>
              <a:t>doku</a:t>
            </a:r>
            <a:r>
              <a:rPr lang="tr-TR" dirty="0" smtClean="0"/>
              <a:t> uyarılması</a:t>
            </a:r>
          </a:p>
          <a:p>
            <a:pPr lvl="1"/>
            <a:r>
              <a:rPr lang="tr-TR" dirty="0" smtClean="0"/>
              <a:t>Ç</a:t>
            </a:r>
            <a:r>
              <a:rPr lang="en-US" dirty="0" err="1" smtClean="0"/>
              <a:t>evre</a:t>
            </a:r>
            <a:r>
              <a:rPr lang="en-US" dirty="0" smtClean="0"/>
              <a:t> </a:t>
            </a:r>
            <a:r>
              <a:rPr lang="en-US" dirty="0" err="1"/>
              <a:t>folliküllerde</a:t>
            </a:r>
            <a:r>
              <a:rPr lang="en-US" dirty="0"/>
              <a:t> </a:t>
            </a:r>
            <a:r>
              <a:rPr lang="en-US" dirty="0" err="1" smtClean="0"/>
              <a:t>hasar</a:t>
            </a:r>
            <a:endParaRPr lang="tr-TR" dirty="0"/>
          </a:p>
          <a:p>
            <a:endParaRPr lang="tr-TR" dirty="0"/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43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97" y="2345963"/>
            <a:ext cx="8916225" cy="3243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5193305" y="6093296"/>
            <a:ext cx="37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et al,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Sciences</a:t>
            </a:r>
            <a:r>
              <a:rPr lang="tr-TR" dirty="0" smtClean="0">
                <a:solidFill>
                  <a:srgbClr val="002060"/>
                </a:solidFill>
              </a:rPr>
              <a:t> 2016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1809" y="9860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sz="3600" b="1" dirty="0" err="1" smtClean="0">
                <a:solidFill>
                  <a:srgbClr val="CC0099"/>
                </a:solidFill>
              </a:rPr>
              <a:t>Adölesanda</a:t>
            </a:r>
            <a:r>
              <a:rPr lang="tr-TR" sz="3600" b="1" dirty="0" smtClean="0">
                <a:solidFill>
                  <a:srgbClr val="CC0099"/>
                </a:solidFill>
              </a:rPr>
              <a:t> </a:t>
            </a:r>
            <a:r>
              <a:rPr lang="tr-TR" sz="3600" b="1" dirty="0">
                <a:solidFill>
                  <a:srgbClr val="CC0099"/>
                </a:solidFill>
              </a:rPr>
              <a:t>İleri evre </a:t>
            </a:r>
            <a:r>
              <a:rPr lang="tr-TR" sz="3600" b="1" dirty="0" err="1">
                <a:solidFill>
                  <a:srgbClr val="CC0099"/>
                </a:solidFill>
              </a:rPr>
              <a:t>endometrioz</a:t>
            </a:r>
            <a:r>
              <a:rPr lang="tr-TR" sz="3600" b="1" dirty="0">
                <a:solidFill>
                  <a:srgbClr val="CC0099"/>
                </a:solidFill>
              </a:rPr>
              <a:t> </a:t>
            </a:r>
            <a:r>
              <a:rPr lang="tr-TR" sz="3600" b="1" dirty="0" smtClean="0">
                <a:solidFill>
                  <a:srgbClr val="CC0099"/>
                </a:solidFill>
              </a:rPr>
              <a:t>olgularında </a:t>
            </a:r>
            <a:r>
              <a:rPr lang="tr-TR" sz="3600" b="1" dirty="0" err="1" smtClean="0">
                <a:solidFill>
                  <a:srgbClr val="CC0099"/>
                </a:solidFill>
              </a:rPr>
              <a:t>endometrioma</a:t>
            </a:r>
            <a:r>
              <a:rPr lang="tr-TR" sz="3600" b="1" dirty="0" smtClean="0">
                <a:solidFill>
                  <a:srgbClr val="CC0099"/>
                </a:solidFill>
              </a:rPr>
              <a:t> sıklığı</a:t>
            </a:r>
            <a:endParaRPr lang="tr-TR" sz="3600" b="1" dirty="0">
              <a:solidFill>
                <a:srgbClr val="CC0099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156176" y="3068960"/>
            <a:ext cx="576064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val 5"/>
          <p:cNvSpPr/>
          <p:nvPr/>
        </p:nvSpPr>
        <p:spPr>
          <a:xfrm>
            <a:off x="6156176" y="4492428"/>
            <a:ext cx="540060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17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Endometriomaya</a:t>
            </a:r>
            <a:r>
              <a:rPr lang="tr-TR" b="1" dirty="0" smtClean="0">
                <a:solidFill>
                  <a:srgbClr val="FF0000"/>
                </a:solidFill>
              </a:rPr>
              <a:t> yaklaşım nasıl olmalı?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tr-TR" b="1" dirty="0" err="1" smtClean="0"/>
              <a:t>ADÖLESAN</a:t>
            </a:r>
            <a:r>
              <a:rPr lang="tr-TR" dirty="0" err="1" smtClean="0"/>
              <a:t>’da</a:t>
            </a:r>
            <a:endParaRPr lang="tr-TR" dirty="0" smtClean="0"/>
          </a:p>
          <a:p>
            <a:endParaRPr lang="tr-TR" dirty="0"/>
          </a:p>
          <a:p>
            <a:r>
              <a:rPr lang="tr-TR" b="1" dirty="0" err="1" smtClean="0"/>
              <a:t>PERİMENOPOZ</a:t>
            </a:r>
            <a:r>
              <a:rPr lang="tr-TR" dirty="0" err="1" smtClean="0"/>
              <a:t>’da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Risk Faktörleri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tr-TR" b="1" dirty="0" err="1" smtClean="0"/>
              <a:t>Obstrüktif</a:t>
            </a:r>
            <a:r>
              <a:rPr lang="tr-TR" b="1" dirty="0" smtClean="0"/>
              <a:t> </a:t>
            </a:r>
            <a:r>
              <a:rPr lang="tr-TR" b="1" dirty="0" err="1" smtClean="0"/>
              <a:t>Müllerian</a:t>
            </a:r>
            <a:r>
              <a:rPr lang="tr-TR" b="1" dirty="0" smtClean="0"/>
              <a:t> anomaliler</a:t>
            </a:r>
          </a:p>
          <a:p>
            <a:r>
              <a:rPr lang="tr-TR" dirty="0" smtClean="0"/>
              <a:t>Aile öyküsü</a:t>
            </a:r>
          </a:p>
          <a:p>
            <a:r>
              <a:rPr lang="tr-TR" dirty="0" smtClean="0"/>
              <a:t>Erken </a:t>
            </a:r>
            <a:r>
              <a:rPr lang="tr-TR" dirty="0" err="1" smtClean="0"/>
              <a:t>menarş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Endometriozun</a:t>
            </a:r>
            <a:r>
              <a:rPr lang="tr-TR" b="1" dirty="0" smtClean="0">
                <a:solidFill>
                  <a:srgbClr val="FF0000"/>
                </a:solidFill>
              </a:rPr>
              <a:t> doğal seyri?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72032"/>
          </a:xfrm>
        </p:spPr>
        <p:txBody>
          <a:bodyPr>
            <a:normAutofit/>
          </a:bodyPr>
          <a:lstStyle/>
          <a:p>
            <a:r>
              <a:rPr lang="tr-TR" dirty="0" smtClean="0"/>
              <a:t>Evre I veya II </a:t>
            </a:r>
            <a:r>
              <a:rPr lang="tr-TR" dirty="0" err="1" smtClean="0"/>
              <a:t>endometrioziste</a:t>
            </a:r>
            <a:r>
              <a:rPr lang="tr-TR" dirty="0" smtClean="0"/>
              <a:t> ilerlememe veya gerileme olabilir ???</a:t>
            </a:r>
          </a:p>
          <a:p>
            <a:endParaRPr lang="tr-TR" sz="1000" dirty="0" smtClean="0"/>
          </a:p>
          <a:p>
            <a:endParaRPr lang="tr-TR" sz="1000" dirty="0" smtClean="0"/>
          </a:p>
          <a:p>
            <a:pPr>
              <a:buNone/>
            </a:pPr>
            <a:endParaRPr lang="tr-TR" sz="1000" dirty="0" smtClean="0"/>
          </a:p>
          <a:p>
            <a:r>
              <a:rPr lang="tr-TR" dirty="0" smtClean="0"/>
              <a:t>Ancak </a:t>
            </a:r>
            <a:r>
              <a:rPr lang="tr-TR" dirty="0" err="1" smtClean="0"/>
              <a:t>endometriomalarda</a:t>
            </a:r>
            <a:r>
              <a:rPr lang="tr-TR" dirty="0" smtClean="0"/>
              <a:t> böyle bir olasılık yoktur </a:t>
            </a:r>
          </a:p>
          <a:p>
            <a:pPr lvl="8">
              <a:buNone/>
            </a:pPr>
            <a:r>
              <a:rPr lang="tr-TR" dirty="0" err="1" smtClean="0">
                <a:solidFill>
                  <a:srgbClr val="002060"/>
                </a:solidFill>
              </a:rPr>
              <a:t>Brosens</a:t>
            </a:r>
            <a:r>
              <a:rPr lang="tr-TR" dirty="0" smtClean="0">
                <a:solidFill>
                  <a:srgbClr val="002060"/>
                </a:solidFill>
              </a:rPr>
              <a:t> I </a:t>
            </a:r>
            <a:r>
              <a:rPr lang="tr-TR" dirty="0" err="1" smtClean="0">
                <a:solidFill>
                  <a:srgbClr val="002060"/>
                </a:solidFill>
              </a:rPr>
              <a:t>Human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Reprod</a:t>
            </a:r>
            <a:r>
              <a:rPr lang="tr-TR" dirty="0" smtClean="0">
                <a:solidFill>
                  <a:srgbClr val="002060"/>
                </a:solidFill>
              </a:rPr>
              <a:t> 1994</a:t>
            </a:r>
          </a:p>
          <a:p>
            <a:pPr lvl="8">
              <a:buNone/>
            </a:pP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G et al, RBM Online 2018</a:t>
            </a:r>
          </a:p>
          <a:p>
            <a:pPr>
              <a:buNone/>
            </a:pPr>
            <a:r>
              <a:rPr lang="tr-TR" dirty="0" smtClean="0"/>
              <a:t>	</a:t>
            </a:r>
            <a:endParaRPr lang="tr-TR" sz="1900" dirty="0" smtClean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Tanı gecikmesi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85158"/>
          </a:xfrm>
        </p:spPr>
        <p:txBody>
          <a:bodyPr>
            <a:normAutofit/>
          </a:bodyPr>
          <a:lstStyle/>
          <a:p>
            <a:r>
              <a:rPr lang="tr-TR" dirty="0" smtClean="0"/>
              <a:t>Tanı gecikmesi yaklaşık 6-11 yıl</a:t>
            </a:r>
          </a:p>
          <a:p>
            <a:pPr lvl="8">
              <a:buNone/>
            </a:pPr>
            <a:r>
              <a:rPr lang="tr-TR" dirty="0" smtClean="0"/>
              <a:t>		</a:t>
            </a:r>
            <a:r>
              <a:rPr lang="tr-TR" dirty="0" err="1" smtClean="0">
                <a:solidFill>
                  <a:srgbClr val="002060"/>
                </a:solidFill>
              </a:rPr>
              <a:t>Gordts</a:t>
            </a:r>
            <a:r>
              <a:rPr lang="tr-TR" dirty="0" smtClean="0">
                <a:solidFill>
                  <a:srgbClr val="002060"/>
                </a:solidFill>
              </a:rPr>
              <a:t> S et al, </a:t>
            </a:r>
            <a:r>
              <a:rPr lang="tr-TR" dirty="0" err="1" smtClean="0">
                <a:solidFill>
                  <a:srgbClr val="002060"/>
                </a:solidFill>
              </a:rPr>
              <a:t>Gynecol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Surg</a:t>
            </a:r>
            <a:r>
              <a:rPr lang="tr-TR" dirty="0" smtClean="0">
                <a:solidFill>
                  <a:srgbClr val="002060"/>
                </a:solidFill>
              </a:rPr>
              <a:t> 2015</a:t>
            </a:r>
          </a:p>
          <a:p>
            <a:pPr lvl="8">
              <a:buNone/>
            </a:pPr>
            <a:endParaRPr lang="tr-TR" b="1" dirty="0" smtClean="0">
              <a:solidFill>
                <a:srgbClr val="CC0099"/>
              </a:solidFill>
            </a:endParaRPr>
          </a:p>
          <a:p>
            <a:pPr lvl="8">
              <a:buNone/>
            </a:pPr>
            <a:endParaRPr lang="tr-TR" b="1" dirty="0" smtClean="0">
              <a:solidFill>
                <a:srgbClr val="CC0099"/>
              </a:solidFill>
            </a:endParaRPr>
          </a:p>
          <a:p>
            <a:r>
              <a:rPr lang="tr-TR" dirty="0" smtClean="0"/>
              <a:t>Tanı gecikmesi ne kadar uzun ise </a:t>
            </a:r>
            <a:r>
              <a:rPr lang="tr-TR" dirty="0" err="1" smtClean="0"/>
              <a:t>endometriozis</a:t>
            </a:r>
            <a:r>
              <a:rPr lang="tr-TR" dirty="0" smtClean="0"/>
              <a:t> evresi o kadar ileri</a:t>
            </a:r>
          </a:p>
          <a:p>
            <a:pPr lvl="8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G et al, RBM Online 2018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060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Tanı yöntemleri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r>
              <a:rPr lang="tr-TR" dirty="0" smtClean="0"/>
              <a:t>İYİ ANAMNEZ ve YAKINMALARIN HAFİFE ALINMAMASI</a:t>
            </a:r>
          </a:p>
          <a:p>
            <a:pPr lvl="2"/>
            <a:r>
              <a:rPr lang="tr-TR" dirty="0" smtClean="0"/>
              <a:t>Özellikle tedaviye cevapsız pelvik ağrı/</a:t>
            </a:r>
            <a:r>
              <a:rPr lang="tr-TR" dirty="0" err="1" smtClean="0"/>
              <a:t>dismenore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US</a:t>
            </a:r>
          </a:p>
          <a:p>
            <a:endParaRPr lang="tr-TR" dirty="0" smtClean="0"/>
          </a:p>
          <a:p>
            <a:r>
              <a:rPr lang="tr-TR" dirty="0" smtClean="0"/>
              <a:t>MRI</a:t>
            </a:r>
          </a:p>
          <a:p>
            <a:pPr>
              <a:buNone/>
            </a:pPr>
            <a:endParaRPr lang="tr-TR" dirty="0" smtClean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192.168.10.153\genel_paylasim\Dr  Ümit İNCEBOZ\usg görüntüsü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2419658" cy="1857388"/>
          </a:xfrm>
          <a:prstGeom prst="rect">
            <a:avLst/>
          </a:prstGeom>
          <a:noFill/>
        </p:spPr>
      </p:pic>
      <p:pic>
        <p:nvPicPr>
          <p:cNvPr id="1027" name="Picture 3" descr="\\192.168.10.153\genel_paylasim\Dr  Ümit İNCEBOZ\ULTRASON TARAMALAR YENİ\ULT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571612"/>
            <a:ext cx="2571768" cy="1945546"/>
          </a:xfrm>
          <a:prstGeom prst="rect">
            <a:avLst/>
          </a:prstGeom>
          <a:noFill/>
        </p:spPr>
      </p:pic>
      <p:pic>
        <p:nvPicPr>
          <p:cNvPr id="1028" name="Picture 4" descr="\\192.168.10.153\genel_paylasim\Dr  Ümit İNCEBOZ\TARAMALAR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643050"/>
            <a:ext cx="2500330" cy="1885530"/>
          </a:xfrm>
          <a:prstGeom prst="rect">
            <a:avLst/>
          </a:prstGeom>
          <a:noFill/>
        </p:spPr>
      </p:pic>
      <p:sp>
        <p:nvSpPr>
          <p:cNvPr id="5" name="4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Ultrasonografi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/>
          <a:lstStyle/>
          <a:p>
            <a:r>
              <a:rPr lang="tr-TR" dirty="0" smtClean="0"/>
              <a:t>Duyarlılık %80-85</a:t>
            </a:r>
          </a:p>
          <a:p>
            <a:r>
              <a:rPr lang="tr-TR" dirty="0" smtClean="0"/>
              <a:t>Özgünlük %90-95</a:t>
            </a:r>
            <a:endParaRPr lang="tr-TR" dirty="0"/>
          </a:p>
        </p:txBody>
      </p:sp>
      <p:pic>
        <p:nvPicPr>
          <p:cNvPr id="6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MRI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1768469"/>
          </a:xfrm>
        </p:spPr>
        <p:txBody>
          <a:bodyPr/>
          <a:lstStyle/>
          <a:p>
            <a:r>
              <a:rPr lang="tr-TR" dirty="0" smtClean="0"/>
              <a:t>Duyarlılık &gt;%90</a:t>
            </a:r>
          </a:p>
          <a:p>
            <a:r>
              <a:rPr lang="tr-TR" dirty="0" smtClean="0"/>
              <a:t>Özgünlük &gt;%90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  <p:pic>
        <p:nvPicPr>
          <p:cNvPr id="15362" name="Picture 2" descr="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643050"/>
            <a:ext cx="4191000" cy="2486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tr-TR" sz="4000" b="1" dirty="0" err="1" smtClean="0">
                <a:solidFill>
                  <a:srgbClr val="FF0000"/>
                </a:solidFill>
              </a:rPr>
              <a:t>Adölesan</a:t>
            </a:r>
            <a:r>
              <a:rPr lang="tr-TR" sz="4000" b="1" dirty="0" smtClean="0">
                <a:solidFill>
                  <a:srgbClr val="FF0000"/>
                </a:solidFill>
              </a:rPr>
              <a:t> </a:t>
            </a:r>
            <a:r>
              <a:rPr lang="tr-TR" sz="4000" b="1" dirty="0" err="1" smtClean="0">
                <a:solidFill>
                  <a:srgbClr val="FF0000"/>
                </a:solidFill>
              </a:rPr>
              <a:t>endometrioma</a:t>
            </a:r>
            <a:r>
              <a:rPr lang="tr-TR" sz="4000" b="1" dirty="0" smtClean="0">
                <a:solidFill>
                  <a:srgbClr val="FF0000"/>
                </a:solidFill>
              </a:rPr>
              <a:t> olgularında tedavi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Erken </a:t>
            </a:r>
            <a:r>
              <a:rPr lang="tr-TR" dirty="0"/>
              <a:t>evre tanı koymak önemli bir </a:t>
            </a:r>
            <a:r>
              <a:rPr lang="tr-TR" dirty="0" smtClean="0"/>
              <a:t>amaç</a:t>
            </a:r>
          </a:p>
          <a:p>
            <a:r>
              <a:rPr lang="tr-TR" dirty="0" smtClean="0"/>
              <a:t>İlerlemiş olgularda </a:t>
            </a:r>
            <a:r>
              <a:rPr lang="tr-TR" dirty="0" err="1" smtClean="0"/>
              <a:t>over</a:t>
            </a:r>
            <a:r>
              <a:rPr lang="tr-TR" dirty="0" smtClean="0"/>
              <a:t> korteksinde </a:t>
            </a:r>
            <a:r>
              <a:rPr lang="tr-TR" dirty="0" err="1" smtClean="0"/>
              <a:t>fibrozis</a:t>
            </a:r>
            <a:r>
              <a:rPr lang="tr-TR" dirty="0" smtClean="0"/>
              <a:t> ve </a:t>
            </a:r>
            <a:r>
              <a:rPr lang="tr-TR" dirty="0" err="1" smtClean="0"/>
              <a:t>over</a:t>
            </a:r>
            <a:r>
              <a:rPr lang="tr-TR" dirty="0" smtClean="0"/>
              <a:t> rezerv azalması riski!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12968" cy="795500"/>
          </a:xfrm>
        </p:spPr>
        <p:txBody>
          <a:bodyPr>
            <a:noAutofit/>
          </a:bodyPr>
          <a:lstStyle/>
          <a:p>
            <a:r>
              <a:rPr lang="tr-TR" sz="3600" b="1" dirty="0" err="1">
                <a:solidFill>
                  <a:srgbClr val="FF0000"/>
                </a:solidFill>
              </a:rPr>
              <a:t>Adölesan</a:t>
            </a:r>
            <a:r>
              <a:rPr lang="tr-TR" sz="3600" b="1" dirty="0">
                <a:solidFill>
                  <a:srgbClr val="FF0000"/>
                </a:solidFill>
              </a:rPr>
              <a:t> </a:t>
            </a:r>
            <a:r>
              <a:rPr lang="tr-TR" sz="3600" b="1" dirty="0" err="1">
                <a:solidFill>
                  <a:srgbClr val="FF0000"/>
                </a:solidFill>
              </a:rPr>
              <a:t>endometrioma</a:t>
            </a:r>
            <a:r>
              <a:rPr lang="tr-TR" sz="3600" b="1" dirty="0">
                <a:solidFill>
                  <a:srgbClr val="FF0000"/>
                </a:solidFill>
              </a:rPr>
              <a:t> olgularında tedavi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tr-TR" dirty="0" smtClean="0"/>
              <a:t>ÖNCELİK TIBBİ TEDAVİ!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tr-TR" sz="4000" b="1" dirty="0" err="1" smtClean="0">
                <a:solidFill>
                  <a:srgbClr val="FF0000"/>
                </a:solidFill>
              </a:rPr>
              <a:t>Adölesan</a:t>
            </a:r>
            <a:r>
              <a:rPr lang="tr-TR" sz="4000" b="1" dirty="0" smtClean="0">
                <a:solidFill>
                  <a:srgbClr val="FF0000"/>
                </a:solidFill>
              </a:rPr>
              <a:t> </a:t>
            </a:r>
            <a:r>
              <a:rPr lang="tr-TR" sz="4000" b="1" dirty="0" err="1" smtClean="0">
                <a:solidFill>
                  <a:srgbClr val="FF0000"/>
                </a:solidFill>
              </a:rPr>
              <a:t>endometrioma</a:t>
            </a:r>
            <a:r>
              <a:rPr lang="tr-TR" sz="4000" b="1" dirty="0" smtClean="0">
                <a:solidFill>
                  <a:srgbClr val="FF0000"/>
                </a:solidFill>
              </a:rPr>
              <a:t> olgularında tedavi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TIBBİ TEDAVİ</a:t>
            </a:r>
          </a:p>
          <a:p>
            <a:pPr lvl="1"/>
            <a:r>
              <a:rPr lang="tr-TR" dirty="0" smtClean="0"/>
              <a:t>NSAİİ (?)</a:t>
            </a:r>
          </a:p>
          <a:p>
            <a:pPr lvl="1"/>
            <a:r>
              <a:rPr lang="tr-TR" dirty="0" smtClean="0"/>
              <a:t>Kombine Oral </a:t>
            </a:r>
            <a:r>
              <a:rPr lang="tr-TR" dirty="0" err="1" smtClean="0"/>
              <a:t>Kontraseptifler</a:t>
            </a:r>
            <a:r>
              <a:rPr lang="tr-TR" dirty="0" smtClean="0"/>
              <a:t> (KOK)</a:t>
            </a:r>
          </a:p>
          <a:p>
            <a:pPr lvl="1"/>
            <a:r>
              <a:rPr lang="tr-TR" dirty="0" err="1" smtClean="0"/>
              <a:t>Progestinler</a:t>
            </a:r>
            <a:r>
              <a:rPr lang="tr-TR" dirty="0" smtClean="0"/>
              <a:t> (NETA?, </a:t>
            </a:r>
            <a:r>
              <a:rPr lang="tr-TR" dirty="0" err="1" smtClean="0"/>
              <a:t>Dienogest</a:t>
            </a:r>
            <a:r>
              <a:rPr lang="tr-TR" dirty="0" smtClean="0"/>
              <a:t>?)</a:t>
            </a:r>
          </a:p>
          <a:p>
            <a:pPr lvl="1"/>
            <a:r>
              <a:rPr lang="tr-TR" dirty="0" err="1" smtClean="0"/>
              <a:t>GnRH</a:t>
            </a:r>
            <a:r>
              <a:rPr lang="tr-TR" dirty="0" smtClean="0"/>
              <a:t>-a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367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rgbClr val="FF0000"/>
                </a:solidFill>
              </a:rPr>
              <a:t>Adölesan</a:t>
            </a:r>
            <a:r>
              <a:rPr lang="tr-TR" sz="4000" b="1" dirty="0" smtClean="0">
                <a:solidFill>
                  <a:srgbClr val="FF0000"/>
                </a:solidFill>
              </a:rPr>
              <a:t> </a:t>
            </a:r>
            <a:r>
              <a:rPr lang="tr-TR" sz="4000" b="1" dirty="0" err="1" smtClean="0">
                <a:solidFill>
                  <a:srgbClr val="FF0000"/>
                </a:solidFill>
              </a:rPr>
              <a:t>endometrioma</a:t>
            </a:r>
            <a:r>
              <a:rPr lang="tr-TR" sz="4000" b="1" dirty="0" smtClean="0">
                <a:solidFill>
                  <a:srgbClr val="FF0000"/>
                </a:solidFill>
              </a:rPr>
              <a:t> NSAİİ/KOK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İlk seçenek ilaçlar KOK</a:t>
            </a:r>
          </a:p>
          <a:p>
            <a:r>
              <a:rPr lang="tr-TR" dirty="0" smtClean="0"/>
              <a:t>KOK </a:t>
            </a:r>
            <a:r>
              <a:rPr lang="tr-TR" dirty="0" err="1" smtClean="0"/>
              <a:t>kontinu</a:t>
            </a:r>
            <a:r>
              <a:rPr lang="tr-TR" dirty="0" smtClean="0"/>
              <a:t> kullanım önemli</a:t>
            </a:r>
          </a:p>
          <a:p>
            <a:r>
              <a:rPr lang="tr-TR" dirty="0" smtClean="0"/>
              <a:t>Hangi KOK ???</a:t>
            </a:r>
          </a:p>
          <a:p>
            <a:r>
              <a:rPr lang="tr-TR" dirty="0" smtClean="0"/>
              <a:t>6 ayda bir kontrol (büyüme?/semptomların takibi?)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367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Endometriozis her yaşta görülebilir mi?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r>
              <a:rPr lang="tr-TR" b="1" dirty="0" smtClean="0"/>
              <a:t>EVET</a:t>
            </a:r>
            <a:endParaRPr lang="tr-TR" b="1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rgbClr val="FF0000"/>
                </a:solidFill>
              </a:rPr>
              <a:t>Adölesan</a:t>
            </a:r>
            <a:r>
              <a:rPr lang="tr-TR" sz="4000" b="1" dirty="0" smtClean="0">
                <a:solidFill>
                  <a:srgbClr val="FF0000"/>
                </a:solidFill>
              </a:rPr>
              <a:t> </a:t>
            </a:r>
            <a:r>
              <a:rPr lang="tr-TR" sz="4000" b="1" dirty="0" err="1" smtClean="0">
                <a:solidFill>
                  <a:srgbClr val="FF0000"/>
                </a:solidFill>
              </a:rPr>
              <a:t>endometrioma</a:t>
            </a:r>
            <a:r>
              <a:rPr lang="tr-TR" sz="4000" b="1" dirty="0" smtClean="0">
                <a:solidFill>
                  <a:srgbClr val="FF0000"/>
                </a:solidFill>
              </a:rPr>
              <a:t> </a:t>
            </a:r>
            <a:r>
              <a:rPr lang="tr-TR" sz="4000" b="1" dirty="0" err="1" smtClean="0">
                <a:solidFill>
                  <a:srgbClr val="FF0000"/>
                </a:solidFill>
              </a:rPr>
              <a:t>Progestinler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tr-TR" dirty="0" smtClean="0"/>
              <a:t>Yeterli Veri yok</a:t>
            </a:r>
          </a:p>
          <a:p>
            <a:r>
              <a:rPr lang="tr-TR" dirty="0" smtClean="0"/>
              <a:t>Depo MPA için kemik yoğunluk azalması riski?</a:t>
            </a:r>
          </a:p>
          <a:p>
            <a:r>
              <a:rPr lang="tr-TR" dirty="0" err="1" smtClean="0"/>
              <a:t>Dienogest</a:t>
            </a:r>
            <a:r>
              <a:rPr lang="tr-TR" dirty="0" smtClean="0"/>
              <a:t>???</a:t>
            </a:r>
          </a:p>
          <a:p>
            <a:pPr lvl="2"/>
            <a:r>
              <a:rPr lang="tr-TR" dirty="0"/>
              <a:t>VISADO çalışması </a:t>
            </a:r>
            <a:r>
              <a:rPr lang="tr-TR" dirty="0" smtClean="0"/>
              <a:t>…Etkin ancak kemik yoğunluk azalması nedeniyle çalışma erken sonlandırılmış</a:t>
            </a:r>
          </a:p>
          <a:p>
            <a:pPr lvl="5"/>
            <a:r>
              <a:rPr lang="tr-TR" dirty="0"/>
              <a:t>Ebert AD et al. J Pediatr </a:t>
            </a:r>
            <a:r>
              <a:rPr lang="tr-TR" dirty="0" err="1"/>
              <a:t>Adolescent</a:t>
            </a:r>
            <a:r>
              <a:rPr lang="tr-TR" dirty="0"/>
              <a:t> </a:t>
            </a:r>
            <a:r>
              <a:rPr lang="tr-TR" dirty="0" err="1"/>
              <a:t>Gynecol</a:t>
            </a:r>
            <a:r>
              <a:rPr lang="tr-TR" dirty="0"/>
              <a:t> 2017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040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52128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rgbClr val="FF0000"/>
                </a:solidFill>
              </a:rPr>
              <a:t>Adölesan</a:t>
            </a:r>
            <a:r>
              <a:rPr lang="tr-TR" sz="4000" b="1" dirty="0" smtClean="0">
                <a:solidFill>
                  <a:srgbClr val="FF0000"/>
                </a:solidFill>
              </a:rPr>
              <a:t> </a:t>
            </a:r>
            <a:r>
              <a:rPr lang="tr-TR" sz="4000" b="1" dirty="0" err="1" smtClean="0">
                <a:solidFill>
                  <a:srgbClr val="FF0000"/>
                </a:solidFill>
              </a:rPr>
              <a:t>endometrioma</a:t>
            </a:r>
            <a:r>
              <a:rPr lang="tr-TR" sz="4000" b="1" dirty="0" smtClean="0">
                <a:solidFill>
                  <a:srgbClr val="FF0000"/>
                </a:solidFill>
              </a:rPr>
              <a:t> </a:t>
            </a:r>
            <a:r>
              <a:rPr lang="tr-TR" sz="4000" b="1" dirty="0" err="1" smtClean="0">
                <a:solidFill>
                  <a:srgbClr val="FF0000"/>
                </a:solidFill>
              </a:rPr>
              <a:t>GnRH</a:t>
            </a:r>
            <a:r>
              <a:rPr lang="tr-TR" sz="4000" b="1" dirty="0" smtClean="0">
                <a:solidFill>
                  <a:srgbClr val="FF0000"/>
                </a:solidFill>
              </a:rPr>
              <a:t>-a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76464"/>
          </a:xfrm>
        </p:spPr>
        <p:txBody>
          <a:bodyPr>
            <a:normAutofit/>
          </a:bodyPr>
          <a:lstStyle/>
          <a:p>
            <a:r>
              <a:rPr lang="tr-TR" dirty="0" smtClean="0"/>
              <a:t>Etkin ANCAK!!!</a:t>
            </a:r>
          </a:p>
          <a:p>
            <a:r>
              <a:rPr lang="tr-TR" b="1" dirty="0" smtClean="0"/>
              <a:t>Kemik </a:t>
            </a:r>
            <a:r>
              <a:rPr lang="tr-TR" b="1" dirty="0" err="1" smtClean="0"/>
              <a:t>minerilizasyon</a:t>
            </a:r>
            <a:r>
              <a:rPr lang="tr-TR" b="1" dirty="0" smtClean="0"/>
              <a:t> bozulması riski </a:t>
            </a:r>
            <a:r>
              <a:rPr lang="tr-TR" dirty="0" smtClean="0"/>
              <a:t>(</a:t>
            </a:r>
            <a:r>
              <a:rPr lang="tr-TR" dirty="0" err="1" smtClean="0"/>
              <a:t>hipoöstrojenik</a:t>
            </a:r>
            <a:r>
              <a:rPr lang="tr-TR" dirty="0" smtClean="0"/>
              <a:t> </a:t>
            </a:r>
            <a:r>
              <a:rPr lang="tr-TR" dirty="0" smtClean="0"/>
              <a:t>durum nedeniyle</a:t>
            </a:r>
            <a:r>
              <a:rPr lang="tr-TR" dirty="0" smtClean="0"/>
              <a:t>)</a:t>
            </a:r>
          </a:p>
          <a:p>
            <a:r>
              <a:rPr lang="tr-TR" dirty="0" smtClean="0"/>
              <a:t>17 yaş ve altına önerilmez</a:t>
            </a:r>
          </a:p>
          <a:p>
            <a:r>
              <a:rPr lang="tr-TR" dirty="0" smtClean="0"/>
              <a:t>Kullanılacaksa Cerrahi </a:t>
            </a:r>
            <a:r>
              <a:rPr lang="tr-TR" dirty="0" err="1" smtClean="0"/>
              <a:t>endometrioz</a:t>
            </a:r>
            <a:r>
              <a:rPr lang="tr-TR" dirty="0" smtClean="0"/>
              <a:t> kanıtı gerekli</a:t>
            </a:r>
          </a:p>
          <a:p>
            <a:r>
              <a:rPr lang="tr-TR" dirty="0" err="1" smtClean="0"/>
              <a:t>Add-back</a:t>
            </a:r>
            <a:r>
              <a:rPr lang="tr-TR" dirty="0" smtClean="0"/>
              <a:t> (E+P) gerekli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90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ouble-edged sword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3121" y="1916832"/>
            <a:ext cx="4724400" cy="36004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2 Oval"/>
          <p:cNvSpPr/>
          <p:nvPr/>
        </p:nvSpPr>
        <p:spPr>
          <a:xfrm>
            <a:off x="5643570" y="3393281"/>
            <a:ext cx="1143008" cy="928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74598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Adölesan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endometriomada</a:t>
            </a:r>
            <a:r>
              <a:rPr lang="tr-TR" b="1" dirty="0" smtClean="0">
                <a:solidFill>
                  <a:srgbClr val="FF0000"/>
                </a:solidFill>
              </a:rPr>
              <a:t> cerrahi??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16632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23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4560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Adölesan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endometriomada</a:t>
            </a:r>
            <a:r>
              <a:rPr lang="tr-TR" b="1" dirty="0" smtClean="0">
                <a:solidFill>
                  <a:srgbClr val="FF0000"/>
                </a:solidFill>
              </a:rPr>
              <a:t> cerrahi??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tr-TR" dirty="0" err="1" smtClean="0"/>
              <a:t>Over</a:t>
            </a:r>
            <a:r>
              <a:rPr lang="tr-TR" dirty="0" smtClean="0"/>
              <a:t> </a:t>
            </a:r>
            <a:r>
              <a:rPr lang="tr-TR" dirty="0"/>
              <a:t>rezerv azalması riski </a:t>
            </a:r>
            <a:endParaRPr lang="tr-TR" dirty="0" smtClean="0"/>
          </a:p>
          <a:p>
            <a:r>
              <a:rPr lang="tr-TR" dirty="0" smtClean="0"/>
              <a:t>Cerrahinin </a:t>
            </a:r>
            <a:r>
              <a:rPr lang="tr-TR" dirty="0"/>
              <a:t>kendisi de endometriozis gelişimini indükleyebilir </a:t>
            </a:r>
            <a:endParaRPr lang="tr-TR" dirty="0" smtClean="0"/>
          </a:p>
          <a:p>
            <a:r>
              <a:rPr lang="tr-TR" dirty="0" smtClean="0"/>
              <a:t>Cerrahi </a:t>
            </a:r>
            <a:r>
              <a:rPr lang="tr-TR" dirty="0"/>
              <a:t>yapıldığında yaş ne kadar genç ise </a:t>
            </a:r>
            <a:r>
              <a:rPr lang="tr-TR" dirty="0" err="1"/>
              <a:t>rekürrens</a:t>
            </a:r>
            <a:r>
              <a:rPr lang="tr-TR" dirty="0"/>
              <a:t> o kadar fazla</a:t>
            </a: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3200400" lvl="7" indent="0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Benagiano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>
                <a:solidFill>
                  <a:srgbClr val="002060"/>
                </a:solidFill>
              </a:rPr>
              <a:t>G; RBM Online et al </a:t>
            </a:r>
            <a:r>
              <a:rPr lang="tr-TR" dirty="0" smtClean="0">
                <a:solidFill>
                  <a:srgbClr val="002060"/>
                </a:solidFill>
              </a:rPr>
              <a:t>2018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275" y="90206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347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Başlık"/>
          <p:cNvSpPr>
            <a:spLocks noGrp="1"/>
          </p:cNvSpPr>
          <p:nvPr>
            <p:ph type="title"/>
          </p:nvPr>
        </p:nvSpPr>
        <p:spPr>
          <a:xfrm>
            <a:off x="467544" y="4560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Adölesan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endometriomada</a:t>
            </a:r>
            <a:r>
              <a:rPr lang="tr-TR" b="1" dirty="0" smtClean="0">
                <a:solidFill>
                  <a:srgbClr val="FF0000"/>
                </a:solidFill>
              </a:rPr>
              <a:t> cerrahi??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tr-TR" dirty="0" smtClean="0"/>
              <a:t>Öncesinde baskılama olmamalı (lezyonların görülmesini engelleyebilir)</a:t>
            </a:r>
          </a:p>
          <a:p>
            <a:r>
              <a:rPr lang="tr-TR" dirty="0" smtClean="0"/>
              <a:t>Sonrasında medikal tedavi </a:t>
            </a:r>
          </a:p>
          <a:p>
            <a:pPr lvl="3"/>
            <a:r>
              <a:rPr lang="tr-TR" sz="2800" b="1" dirty="0" smtClean="0"/>
              <a:t>KOK</a:t>
            </a:r>
          </a:p>
          <a:p>
            <a:pPr lvl="3"/>
            <a:r>
              <a:rPr lang="tr-TR" dirty="0" err="1" smtClean="0"/>
              <a:t>GnRH</a:t>
            </a:r>
            <a:r>
              <a:rPr lang="tr-TR" dirty="0" smtClean="0"/>
              <a:t>-a</a:t>
            </a:r>
          </a:p>
          <a:p>
            <a:pPr marL="0" indent="0">
              <a:buNone/>
            </a:pPr>
            <a:endParaRPr lang="tr-TR" dirty="0" smtClean="0"/>
          </a:p>
          <a:p>
            <a:pPr marL="3200400" lvl="7" indent="0">
              <a:buNone/>
            </a:pPr>
            <a:r>
              <a:rPr lang="tr-TR" dirty="0" smtClean="0"/>
              <a:t>	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275" y="90206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76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0093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Adölseanlarda</a:t>
            </a:r>
            <a:r>
              <a:rPr lang="tr-TR" b="1" dirty="0" smtClean="0">
                <a:solidFill>
                  <a:srgbClr val="FF0000"/>
                </a:solidFill>
              </a:rPr>
              <a:t> re-laparoskopi gereksinimi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631" y="2214555"/>
            <a:ext cx="885252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5364088" y="5827330"/>
            <a:ext cx="2925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Audebert</a:t>
            </a:r>
            <a:r>
              <a:rPr lang="tr-TR" dirty="0" smtClean="0">
                <a:solidFill>
                  <a:srgbClr val="002060"/>
                </a:solidFill>
              </a:rPr>
              <a:t> A et al, JMIG 2015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81" y="188640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12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3081" y="980728"/>
            <a:ext cx="8229600" cy="1143000"/>
          </a:xfrm>
        </p:spPr>
        <p:txBody>
          <a:bodyPr>
            <a:noAutofit/>
          </a:bodyPr>
          <a:lstStyle/>
          <a:p>
            <a:r>
              <a:rPr lang="tr-TR" sz="3600" b="1" dirty="0" err="1">
                <a:solidFill>
                  <a:srgbClr val="FF0000"/>
                </a:solidFill>
              </a:rPr>
              <a:t>Adölesan</a:t>
            </a:r>
            <a:r>
              <a:rPr lang="tr-TR" sz="3600" b="1" dirty="0">
                <a:solidFill>
                  <a:srgbClr val="FF0000"/>
                </a:solidFill>
              </a:rPr>
              <a:t> </a:t>
            </a:r>
            <a:r>
              <a:rPr lang="tr-TR" sz="3600" b="1" dirty="0" err="1" smtClean="0">
                <a:solidFill>
                  <a:srgbClr val="FF0000"/>
                </a:solidFill>
              </a:rPr>
              <a:t>endometrioma</a:t>
            </a:r>
            <a:r>
              <a:rPr lang="tr-TR" sz="3600" b="1" dirty="0" smtClean="0">
                <a:solidFill>
                  <a:srgbClr val="FF0000"/>
                </a:solidFill>
              </a:rPr>
              <a:t> </a:t>
            </a:r>
            <a:r>
              <a:rPr lang="tr-TR" sz="3600" b="1" dirty="0">
                <a:solidFill>
                  <a:srgbClr val="FF0000"/>
                </a:solidFill>
              </a:rPr>
              <a:t>olgularında </a:t>
            </a:r>
            <a:r>
              <a:rPr lang="tr-TR" sz="3600" b="1" dirty="0" smtClean="0">
                <a:solidFill>
                  <a:srgbClr val="FF0000"/>
                </a:solidFill>
              </a:rPr>
              <a:t>tedavi önerisi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tr-TR" dirty="0" smtClean="0"/>
              <a:t>Mümkün olduğu kadar medikal tedavi</a:t>
            </a:r>
          </a:p>
          <a:p>
            <a:r>
              <a:rPr lang="tr-TR" dirty="0" smtClean="0"/>
              <a:t>İlaca cevap vermeyen semptomlu olgular veya anormal ultrason bulguları gösteren olgularda cerrahi</a:t>
            </a:r>
          </a:p>
          <a:p>
            <a:r>
              <a:rPr lang="tr-TR" dirty="0" err="1" smtClean="0"/>
              <a:t>Fertilite</a:t>
            </a:r>
            <a:r>
              <a:rPr lang="tr-TR" dirty="0" smtClean="0"/>
              <a:t> </a:t>
            </a:r>
            <a:r>
              <a:rPr lang="tr-TR" dirty="0" err="1" smtClean="0"/>
              <a:t>prezervasyonu</a:t>
            </a:r>
            <a:r>
              <a:rPr lang="tr-TR" dirty="0" smtClean="0"/>
              <a:t> açısından oosit dondurma anlatılmalı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093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Perimenopoz</a:t>
            </a:r>
            <a:r>
              <a:rPr lang="tr-TR" b="1" dirty="0" smtClean="0">
                <a:solidFill>
                  <a:srgbClr val="FF0000"/>
                </a:solidFill>
              </a:rPr>
              <a:t>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Menopozdan 2-8 yıl öncesi ile menopoz sonrası 1 yıl arası </a:t>
            </a:r>
            <a:endParaRPr lang="tr-TR" dirty="0" smtClean="0"/>
          </a:p>
          <a:p>
            <a:pPr lvl="5"/>
            <a:r>
              <a:rPr lang="tr-TR" dirty="0"/>
              <a:t>World </a:t>
            </a:r>
            <a:r>
              <a:rPr lang="tr-TR" dirty="0" err="1"/>
              <a:t>HealthOrganisation</a:t>
            </a:r>
            <a:r>
              <a:rPr lang="tr-TR" dirty="0"/>
              <a:t> 1996, </a:t>
            </a:r>
            <a:endParaRPr lang="tr-TR" dirty="0" smtClean="0"/>
          </a:p>
          <a:p>
            <a:pPr lvl="5"/>
            <a:r>
              <a:rPr lang="tr-TR" dirty="0" err="1" smtClean="0"/>
              <a:t>Daan</a:t>
            </a:r>
            <a:r>
              <a:rPr lang="tr-TR" dirty="0" smtClean="0"/>
              <a:t> </a:t>
            </a:r>
            <a:r>
              <a:rPr lang="tr-TR" dirty="0"/>
              <a:t>NM, </a:t>
            </a:r>
            <a:r>
              <a:rPr lang="tr-TR" dirty="0" err="1"/>
              <a:t>Fauser</a:t>
            </a:r>
            <a:r>
              <a:rPr lang="tr-TR" dirty="0"/>
              <a:t> BC, </a:t>
            </a:r>
            <a:r>
              <a:rPr lang="tr-TR" dirty="0" err="1"/>
              <a:t>Maturitas</a:t>
            </a:r>
            <a:r>
              <a:rPr lang="tr-TR" dirty="0"/>
              <a:t>  </a:t>
            </a:r>
            <a:r>
              <a:rPr lang="tr-TR" dirty="0" smtClean="0"/>
              <a:t>2015</a:t>
            </a:r>
          </a:p>
          <a:p>
            <a:r>
              <a:rPr lang="tr-TR" dirty="0" smtClean="0"/>
              <a:t>45 -54 yaş </a:t>
            </a:r>
          </a:p>
          <a:p>
            <a:pPr lvl="5"/>
            <a:r>
              <a:rPr lang="tr-TR" dirty="0" err="1" smtClean="0"/>
              <a:t>Vercellini</a:t>
            </a:r>
            <a:r>
              <a:rPr lang="tr-TR" dirty="0" smtClean="0"/>
              <a:t> P et al, </a:t>
            </a:r>
            <a:r>
              <a:rPr lang="tr-TR" dirty="0"/>
              <a:t>Best </a:t>
            </a:r>
            <a:r>
              <a:rPr lang="tr-TR" dirty="0" err="1"/>
              <a:t>Practice</a:t>
            </a:r>
            <a:r>
              <a:rPr lang="tr-TR" dirty="0"/>
              <a:t> &amp; </a:t>
            </a:r>
            <a:r>
              <a:rPr lang="tr-TR" dirty="0" err="1"/>
              <a:t>Research</a:t>
            </a:r>
            <a:r>
              <a:rPr lang="tr-TR" dirty="0"/>
              <a:t> </a:t>
            </a:r>
            <a:r>
              <a:rPr lang="tr-TR" dirty="0" err="1"/>
              <a:t>Clinical</a:t>
            </a:r>
            <a:r>
              <a:rPr lang="tr-TR" dirty="0"/>
              <a:t> </a:t>
            </a:r>
            <a:r>
              <a:rPr lang="tr-TR" dirty="0" err="1"/>
              <a:t>Obstetrics</a:t>
            </a:r>
            <a:r>
              <a:rPr lang="tr-TR" dirty="0"/>
              <a:t> &amp; </a:t>
            </a:r>
            <a:r>
              <a:rPr lang="tr-TR" dirty="0" err="1"/>
              <a:t>Gynaecology</a:t>
            </a:r>
            <a:r>
              <a:rPr lang="tr-TR" i="1" dirty="0"/>
              <a:t> </a:t>
            </a:r>
            <a:r>
              <a:rPr lang="tr-TR" dirty="0" smtClean="0"/>
              <a:t>2018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781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Perimenopozda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endometrioma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666081"/>
            <a:ext cx="736282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5076056" y="5805264"/>
            <a:ext cx="3477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Matalliotakis</a:t>
            </a:r>
            <a:r>
              <a:rPr lang="tr-TR" dirty="0" smtClean="0"/>
              <a:t> M et al </a:t>
            </a:r>
            <a:r>
              <a:rPr lang="tr-TR" dirty="0" err="1" smtClean="0"/>
              <a:t>Diseases</a:t>
            </a:r>
            <a:r>
              <a:rPr lang="tr-TR" dirty="0" smtClean="0"/>
              <a:t> 2019</a:t>
            </a:r>
            <a:endParaRPr lang="tr-TR" dirty="0"/>
          </a:p>
        </p:txBody>
      </p:sp>
      <p:sp>
        <p:nvSpPr>
          <p:cNvPr id="3" name="Oval 2"/>
          <p:cNvSpPr/>
          <p:nvPr/>
        </p:nvSpPr>
        <p:spPr>
          <a:xfrm>
            <a:off x="3203848" y="1988840"/>
            <a:ext cx="208823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/>
          <p:cNvSpPr/>
          <p:nvPr/>
        </p:nvSpPr>
        <p:spPr>
          <a:xfrm>
            <a:off x="4175956" y="2852936"/>
            <a:ext cx="39604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Düz Bağlayıcı 6"/>
          <p:cNvCxnSpPr/>
          <p:nvPr/>
        </p:nvCxnSpPr>
        <p:spPr>
          <a:xfrm>
            <a:off x="1043608" y="3068960"/>
            <a:ext cx="10801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364088" y="2060848"/>
            <a:ext cx="194421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Oval 8"/>
          <p:cNvSpPr/>
          <p:nvPr/>
        </p:nvSpPr>
        <p:spPr>
          <a:xfrm>
            <a:off x="6156176" y="2852936"/>
            <a:ext cx="4320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504" y="116632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89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Genç olgularda &lt;45 yaş </a:t>
            </a:r>
            <a:r>
              <a:rPr lang="tr-TR" b="1" dirty="0" err="1">
                <a:solidFill>
                  <a:srgbClr val="FF0000"/>
                </a:solidFill>
              </a:rPr>
              <a:t>endometrioma</a:t>
            </a:r>
            <a:r>
              <a:rPr lang="tr-TR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tr-TR" b="1" dirty="0" smtClean="0"/>
              <a:t>Cerrahi risk:</a:t>
            </a:r>
          </a:p>
          <a:p>
            <a:pPr lvl="1"/>
            <a:r>
              <a:rPr lang="tr-TR" dirty="0" err="1" smtClean="0"/>
              <a:t>iatrojenik</a:t>
            </a:r>
            <a:r>
              <a:rPr lang="tr-TR" dirty="0" smtClean="0"/>
              <a:t> </a:t>
            </a:r>
            <a:r>
              <a:rPr lang="tr-TR" dirty="0" err="1"/>
              <a:t>over</a:t>
            </a:r>
            <a:r>
              <a:rPr lang="tr-TR" dirty="0"/>
              <a:t> rezerv </a:t>
            </a:r>
            <a:r>
              <a:rPr lang="tr-TR" dirty="0" smtClean="0"/>
              <a:t>azalabilmesi</a:t>
            </a:r>
          </a:p>
          <a:p>
            <a:pPr lvl="1"/>
            <a:r>
              <a:rPr lang="tr-TR" dirty="0" err="1" smtClean="0"/>
              <a:t>Hipoöstrojenik</a:t>
            </a:r>
            <a:r>
              <a:rPr lang="tr-TR" dirty="0" smtClean="0"/>
              <a:t> durumun neden olduğu sorunlar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17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692150"/>
            <a:ext cx="8950325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Metin kutusu 2"/>
          <p:cNvSpPr txBox="1">
            <a:spLocks noChangeArrowheads="1"/>
          </p:cNvSpPr>
          <p:nvPr/>
        </p:nvSpPr>
        <p:spPr bwMode="auto">
          <a:xfrm>
            <a:off x="4284663" y="6381750"/>
            <a:ext cx="3876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tr-TR" dirty="0" err="1"/>
              <a:t>Haas</a:t>
            </a:r>
            <a:r>
              <a:rPr lang="tr-TR" dirty="0"/>
              <a:t> D et al, </a:t>
            </a:r>
            <a:r>
              <a:rPr lang="tr-TR" dirty="0" err="1"/>
              <a:t>Arch</a:t>
            </a:r>
            <a:r>
              <a:rPr lang="tr-TR" dirty="0"/>
              <a:t> </a:t>
            </a:r>
            <a:r>
              <a:rPr lang="tr-TR" dirty="0" err="1"/>
              <a:t>Gynecol</a:t>
            </a:r>
            <a:r>
              <a:rPr lang="tr-TR" dirty="0"/>
              <a:t> </a:t>
            </a:r>
            <a:r>
              <a:rPr lang="tr-TR" dirty="0" err="1"/>
              <a:t>Obstet</a:t>
            </a:r>
            <a:r>
              <a:rPr lang="tr-TR" dirty="0"/>
              <a:t> 2012 </a:t>
            </a:r>
            <a:endParaRPr lang="en-GB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35803"/>
            <a:ext cx="657103" cy="556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45 yaş ve üzeri </a:t>
            </a:r>
            <a:r>
              <a:rPr lang="tr-TR" b="1" dirty="0" err="1" smtClean="0">
                <a:solidFill>
                  <a:srgbClr val="FF0000"/>
                </a:solidFill>
              </a:rPr>
              <a:t>Endometrioma</a:t>
            </a:r>
            <a:r>
              <a:rPr lang="tr-TR" b="1" dirty="0" smtClean="0">
                <a:solidFill>
                  <a:srgbClr val="FF0000"/>
                </a:solidFill>
              </a:rPr>
              <a:t> olguları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tr-TR" b="1" dirty="0" err="1" smtClean="0"/>
              <a:t>Over</a:t>
            </a:r>
            <a:r>
              <a:rPr lang="tr-TR" b="1" dirty="0" smtClean="0"/>
              <a:t> kanser riskinde artış</a:t>
            </a:r>
          </a:p>
          <a:p>
            <a:endParaRPr lang="tr-TR" b="1" dirty="0"/>
          </a:p>
          <a:p>
            <a:r>
              <a:rPr lang="tr-TR" dirty="0" err="1"/>
              <a:t>Endometriozisli</a:t>
            </a:r>
            <a:r>
              <a:rPr lang="tr-TR" dirty="0"/>
              <a:t> olgularda yaşam boyu </a:t>
            </a:r>
            <a:r>
              <a:rPr lang="tr-TR" dirty="0" err="1"/>
              <a:t>over</a:t>
            </a:r>
            <a:r>
              <a:rPr lang="tr-TR" dirty="0"/>
              <a:t> kanseri riski </a:t>
            </a:r>
            <a:r>
              <a:rPr lang="tr-TR" b="1" dirty="0"/>
              <a:t>1.9</a:t>
            </a:r>
            <a:r>
              <a:rPr lang="tr-TR" dirty="0"/>
              <a:t> dur </a:t>
            </a:r>
            <a:r>
              <a:rPr lang="tr-TR" dirty="0" smtClean="0"/>
              <a:t>(</a:t>
            </a:r>
            <a:r>
              <a:rPr lang="tr-TR" dirty="0" err="1" smtClean="0"/>
              <a:t>vs</a:t>
            </a:r>
            <a:r>
              <a:rPr lang="tr-TR" dirty="0" smtClean="0"/>
              <a:t> </a:t>
            </a:r>
            <a:r>
              <a:rPr lang="tr-TR" dirty="0"/>
              <a:t>1.4)</a:t>
            </a:r>
          </a:p>
          <a:p>
            <a:endParaRPr lang="tr-TR" b="1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764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40 yaş üzerinde endometriozis ve EAOC birlikteliği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tr-TR" dirty="0" smtClean="0"/>
              <a:t>1100 olgu</a:t>
            </a:r>
          </a:p>
          <a:p>
            <a:r>
              <a:rPr lang="tr-TR" dirty="0" smtClean="0"/>
              <a:t>Retrospektif </a:t>
            </a:r>
            <a:r>
              <a:rPr lang="tr-TR" dirty="0" err="1" smtClean="0"/>
              <a:t>cohort</a:t>
            </a:r>
            <a:endParaRPr lang="tr-TR" dirty="0" smtClean="0"/>
          </a:p>
          <a:p>
            <a:r>
              <a:rPr lang="tr-TR" dirty="0" err="1" smtClean="0"/>
              <a:t>Ort</a:t>
            </a:r>
            <a:r>
              <a:rPr lang="tr-TR" dirty="0" smtClean="0"/>
              <a:t> yaş:53±10</a:t>
            </a:r>
          </a:p>
          <a:p>
            <a:r>
              <a:rPr lang="tr-TR" dirty="0" err="1" smtClean="0"/>
              <a:t>Endometrioması</a:t>
            </a:r>
            <a:r>
              <a:rPr lang="tr-TR" dirty="0" smtClean="0"/>
              <a:t> olan kadınların  ̴%11 inde EAOC gelişimi</a:t>
            </a:r>
          </a:p>
          <a:p>
            <a:pPr lvl="6"/>
            <a:r>
              <a:rPr lang="tr-TR" dirty="0" smtClean="0"/>
              <a:t>Oral E, 2019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477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Endometriosis</a:t>
            </a:r>
            <a:r>
              <a:rPr lang="tr-TR" b="1" dirty="0" smtClean="0">
                <a:solidFill>
                  <a:srgbClr val="FF0000"/>
                </a:solidFill>
              </a:rPr>
              <a:t> ile ilişkili </a:t>
            </a:r>
            <a:r>
              <a:rPr lang="tr-TR" b="1" dirty="0" err="1" smtClean="0">
                <a:solidFill>
                  <a:srgbClr val="FF0000"/>
                </a:solidFill>
              </a:rPr>
              <a:t>ovarian</a:t>
            </a:r>
            <a:r>
              <a:rPr lang="tr-TR" b="1" dirty="0" smtClean="0">
                <a:solidFill>
                  <a:srgbClr val="FF0000"/>
                </a:solidFill>
              </a:rPr>
              <a:t> kanser</a:t>
            </a:r>
            <a:br>
              <a:rPr lang="tr-TR" b="1" dirty="0" smtClean="0">
                <a:solidFill>
                  <a:srgbClr val="FF0000"/>
                </a:solidFill>
              </a:rPr>
            </a:br>
            <a:r>
              <a:rPr lang="tr-TR" b="1" dirty="0" smtClean="0">
                <a:solidFill>
                  <a:srgbClr val="FF0000"/>
                </a:solidFill>
              </a:rPr>
              <a:t>(EAOC)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tr-TR" dirty="0" err="1" smtClean="0"/>
              <a:t>clear</a:t>
            </a:r>
            <a:r>
              <a:rPr lang="tr-TR" dirty="0" smtClean="0"/>
              <a:t> </a:t>
            </a:r>
            <a:r>
              <a:rPr lang="tr-TR" dirty="0" err="1" smtClean="0"/>
              <a:t>cell</a:t>
            </a:r>
            <a:r>
              <a:rPr lang="tr-TR" dirty="0" smtClean="0"/>
              <a:t> </a:t>
            </a:r>
            <a:r>
              <a:rPr lang="tr-TR" dirty="0" err="1" smtClean="0"/>
              <a:t>ovarian</a:t>
            </a:r>
            <a:r>
              <a:rPr lang="tr-TR" dirty="0" smtClean="0"/>
              <a:t> </a:t>
            </a:r>
            <a:r>
              <a:rPr lang="tr-TR" dirty="0" err="1" smtClean="0"/>
              <a:t>karsinom</a:t>
            </a:r>
            <a:r>
              <a:rPr lang="tr-TR" dirty="0" smtClean="0"/>
              <a:t> (CCOC)</a:t>
            </a:r>
          </a:p>
          <a:p>
            <a:pPr marL="457200" lvl="1" indent="0">
              <a:buNone/>
            </a:pPr>
            <a:r>
              <a:rPr lang="tr-TR" dirty="0" smtClean="0"/>
              <a:t>3 kat risk artışı</a:t>
            </a:r>
            <a:endParaRPr lang="tr-TR" dirty="0"/>
          </a:p>
          <a:p>
            <a:endParaRPr lang="tr-TR" dirty="0" smtClean="0"/>
          </a:p>
          <a:p>
            <a:r>
              <a:rPr lang="tr-TR" dirty="0" err="1" smtClean="0"/>
              <a:t>endometrioid</a:t>
            </a:r>
            <a:r>
              <a:rPr lang="tr-TR" dirty="0" smtClean="0"/>
              <a:t> </a:t>
            </a:r>
            <a:r>
              <a:rPr lang="tr-TR" dirty="0" err="1"/>
              <a:t>ovarian</a:t>
            </a:r>
            <a:r>
              <a:rPr lang="tr-TR" dirty="0"/>
              <a:t> </a:t>
            </a:r>
            <a:r>
              <a:rPr lang="tr-TR" dirty="0" err="1"/>
              <a:t>karsinom</a:t>
            </a:r>
            <a:r>
              <a:rPr lang="tr-TR" dirty="0"/>
              <a:t> (ENOC</a:t>
            </a:r>
            <a:r>
              <a:rPr lang="tr-TR" dirty="0" smtClean="0"/>
              <a:t>)</a:t>
            </a:r>
          </a:p>
          <a:p>
            <a:pPr marL="457200" lvl="1" indent="0">
              <a:buNone/>
            </a:pPr>
            <a:r>
              <a:rPr lang="tr-TR" dirty="0" smtClean="0"/>
              <a:t>2 kat risk artışı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000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Endometriosis</a:t>
            </a:r>
            <a:r>
              <a:rPr lang="tr-TR" b="1" dirty="0">
                <a:solidFill>
                  <a:srgbClr val="FF0000"/>
                </a:solidFill>
              </a:rPr>
              <a:t> ile ilişkili </a:t>
            </a:r>
            <a:r>
              <a:rPr lang="tr-TR" b="1" dirty="0" err="1">
                <a:solidFill>
                  <a:srgbClr val="FF0000"/>
                </a:solidFill>
              </a:rPr>
              <a:t>ovarian</a:t>
            </a:r>
            <a:r>
              <a:rPr lang="tr-TR" b="1" dirty="0">
                <a:solidFill>
                  <a:srgbClr val="FF0000"/>
                </a:solidFill>
              </a:rPr>
              <a:t> kanser</a:t>
            </a:r>
            <a:br>
              <a:rPr lang="tr-TR" b="1" dirty="0">
                <a:solidFill>
                  <a:srgbClr val="FF0000"/>
                </a:solidFill>
              </a:rPr>
            </a:br>
            <a:r>
              <a:rPr lang="tr-TR" b="1" dirty="0">
                <a:solidFill>
                  <a:srgbClr val="FF0000"/>
                </a:solidFill>
              </a:rPr>
              <a:t>(EAOC)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032448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Çoğunlukla Berrak hücreli veya </a:t>
            </a:r>
            <a:r>
              <a:rPr lang="tr-TR" dirty="0" err="1" smtClean="0"/>
              <a:t>endometrioid</a:t>
            </a:r>
            <a:endParaRPr lang="tr-TR" dirty="0" smtClean="0"/>
          </a:p>
          <a:p>
            <a:endParaRPr lang="tr-TR" dirty="0"/>
          </a:p>
          <a:p>
            <a:r>
              <a:rPr lang="tr-TR" dirty="0" smtClean="0"/>
              <a:t>Daha genç yaşta</a:t>
            </a:r>
          </a:p>
          <a:p>
            <a:endParaRPr lang="tr-TR" dirty="0"/>
          </a:p>
          <a:p>
            <a:r>
              <a:rPr lang="tr-TR" dirty="0" smtClean="0"/>
              <a:t>Daha erken evre</a:t>
            </a:r>
          </a:p>
          <a:p>
            <a:endParaRPr lang="tr-TR" dirty="0"/>
          </a:p>
          <a:p>
            <a:r>
              <a:rPr lang="tr-TR" dirty="0" smtClean="0"/>
              <a:t>Daha iyi sağ kalım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749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tin Yer Tutucusu 7"/>
          <p:cNvSpPr>
            <a:spLocks noGrp="1"/>
          </p:cNvSpPr>
          <p:nvPr>
            <p:ph type="body" idx="1"/>
          </p:nvPr>
        </p:nvSpPr>
        <p:spPr>
          <a:xfrm>
            <a:off x="971600" y="2060848"/>
            <a:ext cx="3544358" cy="639762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ARTMIŞ RİSK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345234"/>
          </a:xfrm>
        </p:spPr>
        <p:txBody>
          <a:bodyPr/>
          <a:lstStyle/>
          <a:p>
            <a:pPr lvl="1">
              <a:buFont typeface="Arial" charset="0"/>
              <a:buChar char="•"/>
              <a:defRPr/>
            </a:pPr>
            <a:r>
              <a:rPr lang="tr-TR" sz="2000" dirty="0"/>
              <a:t>Geç yaşta (≥45) </a:t>
            </a:r>
            <a:r>
              <a:rPr lang="tr-TR" sz="2000" dirty="0" err="1"/>
              <a:t>endometrioz</a:t>
            </a:r>
            <a:r>
              <a:rPr lang="tr-TR" sz="2000" dirty="0"/>
              <a:t> tanısı almak</a:t>
            </a:r>
          </a:p>
          <a:p>
            <a:pPr lvl="1">
              <a:buFont typeface="Arial" charset="0"/>
              <a:buChar char="•"/>
              <a:defRPr/>
            </a:pPr>
            <a:r>
              <a:rPr lang="tr-TR" sz="2000" dirty="0"/>
              <a:t> </a:t>
            </a:r>
            <a:r>
              <a:rPr lang="tr-TR" sz="2000" dirty="0" err="1"/>
              <a:t>Nulliparite</a:t>
            </a:r>
            <a:endParaRPr lang="tr-TR" sz="2000" dirty="0"/>
          </a:p>
          <a:p>
            <a:pPr lvl="1">
              <a:buFont typeface="Arial" charset="0"/>
              <a:buChar char="•"/>
              <a:defRPr/>
            </a:pPr>
            <a:r>
              <a:rPr lang="tr-TR" sz="2000" dirty="0"/>
              <a:t> </a:t>
            </a:r>
            <a:r>
              <a:rPr lang="tr-TR" sz="2000" dirty="0" err="1"/>
              <a:t>Hiperöstrojenizm</a:t>
            </a:r>
            <a:r>
              <a:rPr lang="tr-TR" sz="2000" dirty="0"/>
              <a:t> (</a:t>
            </a:r>
            <a:r>
              <a:rPr lang="tr-TR" sz="2000" dirty="0" err="1"/>
              <a:t>endojen</a:t>
            </a:r>
            <a:r>
              <a:rPr lang="tr-TR" sz="2000" dirty="0"/>
              <a:t> veya </a:t>
            </a:r>
            <a:r>
              <a:rPr lang="tr-TR" sz="2000" dirty="0" err="1"/>
              <a:t>eksojen</a:t>
            </a:r>
            <a:r>
              <a:rPr lang="tr-TR" sz="2000" dirty="0"/>
              <a:t>)</a:t>
            </a:r>
          </a:p>
          <a:p>
            <a:pPr lvl="1">
              <a:buFont typeface="Arial" charset="0"/>
              <a:buChar char="•"/>
              <a:defRPr/>
            </a:pPr>
            <a:r>
              <a:rPr lang="tr-TR" sz="2000" dirty="0"/>
              <a:t>Solid </a:t>
            </a:r>
            <a:r>
              <a:rPr lang="tr-TR" sz="2000" dirty="0" err="1"/>
              <a:t>komponentler</a:t>
            </a:r>
            <a:r>
              <a:rPr lang="tr-TR" sz="2000" dirty="0"/>
              <a:t>, büyük </a:t>
            </a:r>
            <a:r>
              <a:rPr lang="tr-TR" sz="2000" dirty="0" err="1"/>
              <a:t>endometrioma</a:t>
            </a:r>
            <a:r>
              <a:rPr lang="tr-TR" sz="2000" dirty="0"/>
              <a:t> (</a:t>
            </a:r>
            <a:r>
              <a:rPr lang="en-US" sz="2000" dirty="0"/>
              <a:t>≥9 cm</a:t>
            </a:r>
            <a:r>
              <a:rPr lang="tr-TR" sz="2000" dirty="0"/>
              <a:t>)</a:t>
            </a:r>
            <a:endParaRPr lang="en-US" sz="2000" b="1" dirty="0">
              <a:latin typeface="Calibri" charset="0"/>
            </a:endParaRPr>
          </a:p>
          <a:p>
            <a:endParaRPr lang="tr-TR" dirty="0"/>
          </a:p>
        </p:txBody>
      </p:sp>
      <p:sp>
        <p:nvSpPr>
          <p:cNvPr id="9" name="Metin Yer Tutucusu 8"/>
          <p:cNvSpPr>
            <a:spLocks noGrp="1"/>
          </p:cNvSpPr>
          <p:nvPr>
            <p:ph type="body" sz="quarter" idx="3"/>
          </p:nvPr>
        </p:nvSpPr>
        <p:spPr>
          <a:xfrm>
            <a:off x="5004048" y="2060848"/>
            <a:ext cx="3753743" cy="639762"/>
          </a:xfrm>
        </p:spPr>
        <p:txBody>
          <a:bodyPr/>
          <a:lstStyle/>
          <a:p>
            <a:r>
              <a:rPr lang="tr-TR" dirty="0" smtClean="0">
                <a:solidFill>
                  <a:srgbClr val="00B050"/>
                </a:solidFill>
              </a:rPr>
              <a:t>AZALMIŞ RİSK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10" name="İçerik Yer Tutucusu 9"/>
          <p:cNvSpPr>
            <a:spLocks noGrp="1"/>
          </p:cNvSpPr>
          <p:nvPr>
            <p:ph sz="quarter" idx="4"/>
          </p:nvPr>
        </p:nvSpPr>
        <p:spPr>
          <a:xfrm>
            <a:off x="4645025" y="2708921"/>
            <a:ext cx="4041775" cy="3417242"/>
          </a:xfrm>
        </p:spPr>
        <p:txBody>
          <a:bodyPr/>
          <a:lstStyle/>
          <a:p>
            <a:r>
              <a:rPr lang="tr-TR" dirty="0" smtClean="0"/>
              <a:t>Tam cerrahi temizleme</a:t>
            </a:r>
          </a:p>
          <a:p>
            <a:endParaRPr lang="tr-TR" dirty="0"/>
          </a:p>
          <a:p>
            <a:r>
              <a:rPr lang="tr-TR" dirty="0" smtClean="0"/>
              <a:t>Uzun süreli kombine oral </a:t>
            </a:r>
            <a:r>
              <a:rPr lang="tr-TR" dirty="0" err="1" smtClean="0"/>
              <a:t>kontraseptif</a:t>
            </a:r>
            <a:r>
              <a:rPr lang="tr-TR" dirty="0" smtClean="0"/>
              <a:t> kullanımı (</a:t>
            </a:r>
            <a:r>
              <a:rPr lang="en-US" dirty="0"/>
              <a:t>≥ </a:t>
            </a:r>
            <a:r>
              <a:rPr lang="tr-TR" dirty="0" smtClean="0"/>
              <a:t>10 yıl)</a:t>
            </a:r>
            <a:endParaRPr lang="tr-TR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278"/>
            <a:ext cx="7691272" cy="159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Metin kutusu 11"/>
          <p:cNvSpPr txBox="1"/>
          <p:nvPr/>
        </p:nvSpPr>
        <p:spPr>
          <a:xfrm>
            <a:off x="3563888" y="1886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2017</a:t>
            </a:r>
            <a:endParaRPr lang="tr-TR" dirty="0"/>
          </a:p>
        </p:txBody>
      </p:sp>
      <p:pic>
        <p:nvPicPr>
          <p:cNvPr id="13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547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aşlık 7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Malignite</a:t>
            </a:r>
            <a:r>
              <a:rPr lang="tr-TR" b="1" dirty="0" smtClean="0">
                <a:solidFill>
                  <a:srgbClr val="FF0000"/>
                </a:solidFill>
              </a:rPr>
              <a:t> için Ultrasonografik ipuçları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9" name="İçerik Yer Tutucusu 8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tr-TR" dirty="0" smtClean="0"/>
              <a:t>Hızlı büyüme</a:t>
            </a:r>
          </a:p>
          <a:p>
            <a:r>
              <a:rPr lang="tr-TR" dirty="0" smtClean="0"/>
              <a:t>Artmış </a:t>
            </a:r>
            <a:r>
              <a:rPr lang="tr-TR" dirty="0" err="1" smtClean="0"/>
              <a:t>vaskülarizasyon</a:t>
            </a:r>
            <a:endParaRPr lang="tr-TR" dirty="0"/>
          </a:p>
          <a:p>
            <a:r>
              <a:rPr lang="tr-TR" dirty="0" smtClean="0"/>
              <a:t>Solid </a:t>
            </a:r>
            <a:r>
              <a:rPr lang="tr-TR" dirty="0" err="1" smtClean="0"/>
              <a:t>komponentler</a:t>
            </a:r>
            <a:endParaRPr lang="tr-TR" dirty="0" smtClean="0"/>
          </a:p>
          <a:p>
            <a:r>
              <a:rPr lang="tr-TR" dirty="0" err="1" smtClean="0"/>
              <a:t>Papiller</a:t>
            </a:r>
            <a:r>
              <a:rPr lang="tr-TR" dirty="0" smtClean="0"/>
              <a:t> projeksiyonlar</a:t>
            </a:r>
          </a:p>
          <a:p>
            <a:r>
              <a:rPr lang="tr-TR" dirty="0" err="1" smtClean="0"/>
              <a:t>Hiperdens</a:t>
            </a:r>
            <a:r>
              <a:rPr lang="tr-TR" dirty="0" smtClean="0"/>
              <a:t> moral nodül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10" y="77903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20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şlık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Perimenopozal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Endometrioma</a:t>
            </a:r>
            <a:r>
              <a:rPr lang="tr-TR" b="1" dirty="0" smtClean="0">
                <a:solidFill>
                  <a:srgbClr val="FF0000"/>
                </a:solidFill>
              </a:rPr>
              <a:t> tedavisinde hatırlanması gerekenler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248472"/>
          </a:xfrm>
        </p:spPr>
        <p:txBody>
          <a:bodyPr>
            <a:normAutofit fontScale="92500" lnSpcReduction="10000"/>
          </a:bodyPr>
          <a:lstStyle/>
          <a:p>
            <a:r>
              <a:rPr lang="tr-TR" sz="2800" dirty="0" smtClean="0"/>
              <a:t>EAOC riski 2-3 kat artar</a:t>
            </a:r>
          </a:p>
          <a:p>
            <a:pPr marL="0" indent="0">
              <a:buNone/>
            </a:pPr>
            <a:endParaRPr lang="tr-TR" sz="2800" dirty="0" smtClean="0"/>
          </a:p>
          <a:p>
            <a:r>
              <a:rPr lang="tr-TR" sz="2800" dirty="0" err="1" smtClean="0"/>
              <a:t>Atipik</a:t>
            </a:r>
            <a:r>
              <a:rPr lang="tr-TR" sz="2800" dirty="0" smtClean="0"/>
              <a:t> endometriozis </a:t>
            </a:r>
            <a:r>
              <a:rPr lang="tr-TR" sz="2800" dirty="0" err="1" smtClean="0"/>
              <a:t>premenopozal</a:t>
            </a:r>
            <a:r>
              <a:rPr lang="tr-TR" sz="2800" dirty="0" smtClean="0"/>
              <a:t> </a:t>
            </a:r>
            <a:r>
              <a:rPr lang="tr-TR" sz="2800" dirty="0" err="1" smtClean="0"/>
              <a:t>endometriomaların</a:t>
            </a:r>
            <a:r>
              <a:rPr lang="tr-TR" sz="2800" dirty="0" smtClean="0"/>
              <a:t> %1-3 inde bulunur</a:t>
            </a:r>
          </a:p>
          <a:p>
            <a:endParaRPr lang="tr-TR" sz="2800" dirty="0"/>
          </a:p>
          <a:p>
            <a:r>
              <a:rPr lang="tr-TR" sz="2800" dirty="0" err="1"/>
              <a:t>Endometrioması</a:t>
            </a:r>
            <a:r>
              <a:rPr lang="tr-TR" sz="2800" dirty="0"/>
              <a:t> olmayan endometriozis öykülü kişilerde takip yapılabilir</a:t>
            </a:r>
          </a:p>
          <a:p>
            <a:pPr marL="0" indent="0">
              <a:buNone/>
            </a:pPr>
            <a:endParaRPr lang="tr-TR" sz="2800" dirty="0" smtClean="0"/>
          </a:p>
          <a:p>
            <a:r>
              <a:rPr lang="tr-TR" sz="2800" dirty="0" err="1" smtClean="0"/>
              <a:t>Endometrioma</a:t>
            </a:r>
            <a:r>
              <a:rPr lang="tr-TR" sz="2800" dirty="0" smtClean="0"/>
              <a:t> varlığında menopoza yakın kadınlarda </a:t>
            </a:r>
            <a:r>
              <a:rPr lang="tr-TR" sz="2800" dirty="0" err="1" smtClean="0"/>
              <a:t>over</a:t>
            </a:r>
            <a:r>
              <a:rPr lang="tr-TR" sz="2800" dirty="0" smtClean="0"/>
              <a:t> ve </a:t>
            </a:r>
            <a:r>
              <a:rPr lang="tr-TR" sz="2800" dirty="0" err="1" smtClean="0"/>
              <a:t>bilat</a:t>
            </a:r>
            <a:r>
              <a:rPr lang="tr-TR" sz="2800" dirty="0" smtClean="0"/>
              <a:t>. tüpleri çıkarmak </a:t>
            </a:r>
            <a:r>
              <a:rPr lang="tr-TR" sz="2800" dirty="0" smtClean="0"/>
              <a:t>düşünülmelidir</a:t>
            </a:r>
            <a:endParaRPr lang="tr-TR" sz="2800" dirty="0" smtClean="0"/>
          </a:p>
        </p:txBody>
      </p:sp>
      <p:sp>
        <p:nvSpPr>
          <p:cNvPr id="7" name="Dikdörtgen 6"/>
          <p:cNvSpPr/>
          <p:nvPr/>
        </p:nvSpPr>
        <p:spPr>
          <a:xfrm>
            <a:off x="323528" y="6211669"/>
            <a:ext cx="8820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/>
            <a:r>
              <a:rPr lang="tr-TR" sz="1600" dirty="0" err="1"/>
              <a:t>Vercellini</a:t>
            </a:r>
            <a:r>
              <a:rPr lang="tr-TR" sz="1600" dirty="0"/>
              <a:t> P et al, Best </a:t>
            </a:r>
            <a:r>
              <a:rPr lang="tr-TR" sz="1600" dirty="0" err="1"/>
              <a:t>Practice</a:t>
            </a:r>
            <a:r>
              <a:rPr lang="tr-TR" sz="1600" dirty="0"/>
              <a:t> &amp; </a:t>
            </a:r>
            <a:r>
              <a:rPr lang="tr-TR" sz="1600" dirty="0" err="1"/>
              <a:t>Research</a:t>
            </a:r>
            <a:r>
              <a:rPr lang="tr-TR" sz="1600" dirty="0"/>
              <a:t> </a:t>
            </a:r>
            <a:r>
              <a:rPr lang="tr-TR" sz="1600" dirty="0" err="1"/>
              <a:t>Clinical</a:t>
            </a:r>
            <a:r>
              <a:rPr lang="tr-TR" sz="1600" dirty="0"/>
              <a:t> </a:t>
            </a:r>
            <a:r>
              <a:rPr lang="tr-TR" sz="1600" dirty="0" err="1"/>
              <a:t>Obstetrics</a:t>
            </a:r>
            <a:r>
              <a:rPr lang="tr-TR" sz="1600" dirty="0"/>
              <a:t> &amp; </a:t>
            </a:r>
            <a:r>
              <a:rPr lang="tr-TR" sz="1600" dirty="0" err="1"/>
              <a:t>Gynaecology</a:t>
            </a:r>
            <a:r>
              <a:rPr lang="tr-TR" sz="1600" i="1" dirty="0"/>
              <a:t> </a:t>
            </a:r>
            <a:r>
              <a:rPr lang="tr-TR" sz="1600" dirty="0"/>
              <a:t>2018</a:t>
            </a: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88640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428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title"/>
          </p:nvPr>
        </p:nvSpPr>
        <p:spPr>
          <a:xfrm>
            <a:off x="529208" y="4941168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dirty="0"/>
              <a:t>Teşekkürler…</a:t>
            </a:r>
          </a:p>
        </p:txBody>
      </p:sp>
      <p:pic>
        <p:nvPicPr>
          <p:cNvPr id="1026" name="Picture 2" descr="endometriozis ve adenomyozis derneği ile ilgili görsel sonucu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6614"/>
            <a:ext cx="4392488" cy="43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53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9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40" y="214290"/>
            <a:ext cx="8936053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Metin kutusu"/>
          <p:cNvSpPr txBox="1"/>
          <p:nvPr/>
        </p:nvSpPr>
        <p:spPr>
          <a:xfrm>
            <a:off x="5357818" y="6286520"/>
            <a:ext cx="364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 smtClean="0">
                <a:solidFill>
                  <a:srgbClr val="002060"/>
                </a:solidFill>
              </a:rPr>
              <a:t>Benagiano</a:t>
            </a:r>
            <a:r>
              <a:rPr lang="tr-TR" b="1" dirty="0" smtClean="0">
                <a:solidFill>
                  <a:srgbClr val="002060"/>
                </a:solidFill>
              </a:rPr>
              <a:t> G et al, RBM Online 2018</a:t>
            </a:r>
            <a:endParaRPr lang="tr-TR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3975"/>
            <a:ext cx="5329238" cy="640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Metin kutusu 1"/>
          <p:cNvSpPr txBox="1">
            <a:spLocks noChangeArrowheads="1"/>
          </p:cNvSpPr>
          <p:nvPr/>
        </p:nvSpPr>
        <p:spPr bwMode="auto">
          <a:xfrm>
            <a:off x="4932363" y="6381750"/>
            <a:ext cx="3876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tr-TR" dirty="0" err="1"/>
              <a:t>Haas</a:t>
            </a:r>
            <a:r>
              <a:rPr lang="tr-TR" dirty="0"/>
              <a:t> D et al, </a:t>
            </a:r>
            <a:r>
              <a:rPr lang="tr-TR" dirty="0" err="1"/>
              <a:t>Arch</a:t>
            </a:r>
            <a:r>
              <a:rPr lang="tr-TR" dirty="0"/>
              <a:t> </a:t>
            </a:r>
            <a:r>
              <a:rPr lang="tr-TR" dirty="0" err="1"/>
              <a:t>Gynecol</a:t>
            </a:r>
            <a:r>
              <a:rPr lang="tr-TR" dirty="0"/>
              <a:t> </a:t>
            </a:r>
            <a:r>
              <a:rPr lang="tr-TR" dirty="0" err="1"/>
              <a:t>Obstet</a:t>
            </a:r>
            <a:r>
              <a:rPr lang="tr-TR" dirty="0"/>
              <a:t> 2012 </a:t>
            </a:r>
            <a:endParaRPr lang="en-GB" dirty="0"/>
          </a:p>
        </p:txBody>
      </p:sp>
      <p:sp>
        <p:nvSpPr>
          <p:cNvPr id="4" name="3 Oval"/>
          <p:cNvSpPr/>
          <p:nvPr/>
        </p:nvSpPr>
        <p:spPr>
          <a:xfrm>
            <a:off x="4786314" y="0"/>
            <a:ext cx="785818" cy="571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6215074" y="1071546"/>
            <a:ext cx="1071570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Oval"/>
          <p:cNvSpPr/>
          <p:nvPr/>
        </p:nvSpPr>
        <p:spPr>
          <a:xfrm>
            <a:off x="6215074" y="3000372"/>
            <a:ext cx="857256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0" name="9 Düz Bağlayıcı"/>
          <p:cNvCxnSpPr/>
          <p:nvPr/>
        </p:nvCxnSpPr>
        <p:spPr>
          <a:xfrm>
            <a:off x="2214546" y="3214686"/>
            <a:ext cx="50006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“</a:t>
            </a:r>
            <a:r>
              <a:rPr lang="tr-TR" b="1" dirty="0" err="1" smtClean="0">
                <a:solidFill>
                  <a:srgbClr val="FF0000"/>
                </a:solidFill>
              </a:rPr>
              <a:t>Adölesan</a:t>
            </a:r>
            <a:r>
              <a:rPr lang="tr-TR" b="1" dirty="0" smtClean="0">
                <a:solidFill>
                  <a:srgbClr val="FF0000"/>
                </a:solidFill>
              </a:rPr>
              <a:t>” 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4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/>
              <a:t>Çocukluktan erişkinliğe geçiş dönemi</a:t>
            </a:r>
          </a:p>
          <a:p>
            <a:endParaRPr lang="tr-TR" b="1" dirty="0"/>
          </a:p>
          <a:p>
            <a:r>
              <a:rPr lang="tr-TR" b="1" dirty="0" smtClean="0"/>
              <a:t>Yaş Sınırı?</a:t>
            </a:r>
          </a:p>
          <a:p>
            <a:pPr lvl="1"/>
            <a:r>
              <a:rPr lang="tr-TR" b="1" dirty="0" smtClean="0"/>
              <a:t>10-19 (WHO)</a:t>
            </a:r>
          </a:p>
          <a:p>
            <a:pPr lvl="1"/>
            <a:r>
              <a:rPr lang="tr-TR" b="1" dirty="0" smtClean="0"/>
              <a:t>13-18 (PUBMED)</a:t>
            </a:r>
          </a:p>
          <a:p>
            <a:pPr lvl="1"/>
            <a:r>
              <a:rPr lang="tr-TR" b="1" dirty="0" smtClean="0"/>
              <a:t>13-17 (EMBASE)</a:t>
            </a:r>
          </a:p>
          <a:p>
            <a:pPr lvl="1"/>
            <a:r>
              <a:rPr lang="en-US" b="1" dirty="0"/>
              <a:t>11-21 </a:t>
            </a:r>
            <a:r>
              <a:rPr lang="tr-TR" b="1" dirty="0" smtClean="0"/>
              <a:t>(AAP)</a:t>
            </a:r>
          </a:p>
          <a:p>
            <a:pPr lvl="1"/>
            <a:endParaRPr lang="tr-TR" b="1" dirty="0"/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Adölesan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vs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Premenarşal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Endometriozis</a:t>
            </a:r>
            <a:r>
              <a:rPr lang="tr-TR" b="1" dirty="0" smtClean="0">
                <a:solidFill>
                  <a:srgbClr val="FF0000"/>
                </a:solidFill>
              </a:rPr>
              <a:t>???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51520" y="2132856"/>
            <a:ext cx="8640960" cy="3993307"/>
          </a:xfrm>
        </p:spPr>
        <p:txBody>
          <a:bodyPr/>
          <a:lstStyle/>
          <a:p>
            <a:r>
              <a:rPr lang="tr-TR" dirty="0" err="1" smtClean="0"/>
              <a:t>Telarştan</a:t>
            </a:r>
            <a:r>
              <a:rPr lang="tr-TR" dirty="0" smtClean="0"/>
              <a:t> sonra ancak </a:t>
            </a:r>
            <a:r>
              <a:rPr lang="tr-TR" dirty="0" err="1" smtClean="0"/>
              <a:t>menarştan</a:t>
            </a:r>
            <a:r>
              <a:rPr lang="tr-TR" dirty="0" smtClean="0"/>
              <a:t> önce ise "</a:t>
            </a:r>
            <a:r>
              <a:rPr lang="tr-TR" dirty="0" err="1" smtClean="0"/>
              <a:t>Premenarşal</a:t>
            </a:r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/>
              <a:t> "</a:t>
            </a:r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Menarştan</a:t>
            </a:r>
            <a:r>
              <a:rPr lang="tr-TR" dirty="0" smtClean="0"/>
              <a:t> sonra ise </a:t>
            </a:r>
            <a:r>
              <a:rPr lang="tr-TR" dirty="0"/>
              <a:t>" </a:t>
            </a:r>
            <a:r>
              <a:rPr lang="tr-TR" dirty="0" err="1" smtClean="0"/>
              <a:t>Adölesan</a:t>
            </a:r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 smtClean="0"/>
              <a:t>"</a:t>
            </a:r>
            <a:endParaRPr lang="tr-TR" dirty="0"/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0866" cy="69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55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Adölesan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Endometriozis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tr-TR" dirty="0" smtClean="0"/>
              <a:t>İlk kez </a:t>
            </a:r>
            <a:r>
              <a:rPr lang="tr-TR" dirty="0"/>
              <a:t>1940lı yıllarda </a:t>
            </a:r>
            <a:r>
              <a:rPr lang="tr-TR" dirty="0" smtClean="0"/>
              <a:t>söz edilmeye başlanmış</a:t>
            </a:r>
          </a:p>
          <a:p>
            <a:pPr marL="3657600" lvl="8" indent="0">
              <a:buNone/>
            </a:pPr>
            <a:r>
              <a:rPr lang="tr-TR" dirty="0" smtClean="0"/>
              <a:t>	</a:t>
            </a:r>
            <a:r>
              <a:rPr lang="en-US" dirty="0" err="1">
                <a:solidFill>
                  <a:srgbClr val="002060"/>
                </a:solidFill>
              </a:rPr>
              <a:t>Meigs</a:t>
            </a:r>
            <a:r>
              <a:rPr lang="tr-TR" dirty="0">
                <a:solidFill>
                  <a:srgbClr val="002060"/>
                </a:solidFill>
              </a:rPr>
              <a:t> JV, </a:t>
            </a:r>
            <a:r>
              <a:rPr lang="tr-TR" dirty="0" err="1">
                <a:solidFill>
                  <a:srgbClr val="002060"/>
                </a:solidFill>
              </a:rPr>
              <a:t>Ann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tr-TR" dirty="0" err="1">
                <a:solidFill>
                  <a:srgbClr val="002060"/>
                </a:solidFill>
              </a:rPr>
              <a:t>Surg</a:t>
            </a:r>
            <a:r>
              <a:rPr lang="tr-TR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194</a:t>
            </a:r>
            <a:r>
              <a:rPr lang="tr-TR" dirty="0" smtClean="0">
                <a:solidFill>
                  <a:srgbClr val="002060"/>
                </a:solidFill>
              </a:rPr>
              <a:t>1</a:t>
            </a:r>
          </a:p>
          <a:p>
            <a:pPr marL="3657600" lvl="8" indent="0">
              <a:buNone/>
            </a:pPr>
            <a:r>
              <a:rPr lang="tr-TR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Fallon </a:t>
            </a:r>
            <a:r>
              <a:rPr lang="en-US" dirty="0">
                <a:solidFill>
                  <a:srgbClr val="002060"/>
                </a:solidFill>
              </a:rPr>
              <a:t>J, JAMA 1946</a:t>
            </a:r>
            <a:endParaRPr lang="tr-TR" dirty="0">
              <a:solidFill>
                <a:srgbClr val="002060"/>
              </a:solidFill>
            </a:endParaRPr>
          </a:p>
          <a:p>
            <a:endParaRPr lang="tr-TR" dirty="0"/>
          </a:p>
          <a:p>
            <a:r>
              <a:rPr lang="tr-TR" dirty="0" err="1" smtClean="0"/>
              <a:t>Adölesan</a:t>
            </a:r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 smtClean="0"/>
              <a:t> ile ilgili ilk araştırma, 68 olgu serilik Mayo klinik deneyimi</a:t>
            </a:r>
          </a:p>
          <a:p>
            <a:pPr marL="3657600" lvl="8" indent="0">
              <a:buNone/>
            </a:pPr>
            <a:r>
              <a:rPr lang="tr-TR" dirty="0" smtClean="0"/>
              <a:t>	</a:t>
            </a:r>
            <a:r>
              <a:rPr lang="tr-TR" dirty="0" err="1" smtClean="0">
                <a:solidFill>
                  <a:srgbClr val="002060"/>
                </a:solidFill>
              </a:rPr>
              <a:t>Hanton</a:t>
            </a:r>
            <a:r>
              <a:rPr lang="tr-TR" dirty="0" smtClean="0">
                <a:solidFill>
                  <a:srgbClr val="002060"/>
                </a:solidFill>
              </a:rPr>
              <a:t> EM et al, AJOG 1967</a:t>
            </a:r>
            <a:endParaRPr lang="tr-TR" dirty="0">
              <a:solidFill>
                <a:srgbClr val="002060"/>
              </a:solidFill>
            </a:endParaRPr>
          </a:p>
        </p:txBody>
      </p:sp>
      <p:pic>
        <p:nvPicPr>
          <p:cNvPr id="5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31035" cy="703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79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81506" y="37581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Ovarian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endometrioma</a:t>
            </a:r>
            <a:r>
              <a:rPr lang="tr-TR" b="1" dirty="0" smtClean="0">
                <a:solidFill>
                  <a:srgbClr val="FF0000"/>
                </a:solidFill>
              </a:rPr>
              <a:t> formasyonu?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5720" y="1783357"/>
            <a:ext cx="8401080" cy="4525963"/>
          </a:xfrm>
        </p:spPr>
        <p:txBody>
          <a:bodyPr/>
          <a:lstStyle/>
          <a:p>
            <a:r>
              <a:rPr lang="tr-TR" dirty="0" err="1" smtClean="0"/>
              <a:t>Fetal</a:t>
            </a:r>
            <a:r>
              <a:rPr lang="tr-TR" dirty="0" smtClean="0"/>
              <a:t> ve hatta </a:t>
            </a:r>
            <a:r>
              <a:rPr lang="tr-TR" dirty="0" err="1" smtClean="0"/>
              <a:t>premenarşal</a:t>
            </a:r>
            <a:r>
              <a:rPr lang="tr-TR" dirty="0" smtClean="0"/>
              <a:t> </a:t>
            </a:r>
            <a:r>
              <a:rPr lang="tr-TR" dirty="0" err="1" smtClean="0"/>
              <a:t>endometriumların</a:t>
            </a:r>
            <a:r>
              <a:rPr lang="tr-TR" dirty="0" smtClean="0"/>
              <a:t> çoğunlukla </a:t>
            </a:r>
            <a:r>
              <a:rPr lang="tr-TR" dirty="0" err="1" smtClean="0"/>
              <a:t>progesteron</a:t>
            </a:r>
            <a:r>
              <a:rPr lang="tr-TR" dirty="0" smtClean="0"/>
              <a:t> cevabı </a:t>
            </a:r>
            <a:r>
              <a:rPr lang="tr-TR" dirty="0" smtClean="0"/>
              <a:t>yok</a:t>
            </a:r>
          </a:p>
          <a:p>
            <a:endParaRPr lang="tr-TR" dirty="0" smtClean="0"/>
          </a:p>
          <a:p>
            <a:r>
              <a:rPr lang="tr-TR" dirty="0" err="1" smtClean="0"/>
              <a:t>Neonatal</a:t>
            </a:r>
            <a:r>
              <a:rPr lang="tr-TR" dirty="0" smtClean="0"/>
              <a:t> </a:t>
            </a:r>
            <a:r>
              <a:rPr lang="tr-TR" dirty="0" err="1" smtClean="0"/>
              <a:t>uterin</a:t>
            </a:r>
            <a:r>
              <a:rPr lang="tr-TR" dirty="0" smtClean="0"/>
              <a:t> kanama (NUB).. Yeni doğanların yaklaşık </a:t>
            </a:r>
            <a:r>
              <a:rPr lang="tr-TR" b="1" dirty="0" smtClean="0"/>
              <a:t>%5</a:t>
            </a:r>
            <a:r>
              <a:rPr lang="tr-TR" dirty="0" smtClean="0"/>
              <a:t>inde </a:t>
            </a:r>
            <a:r>
              <a:rPr lang="tr-TR" dirty="0" err="1" smtClean="0"/>
              <a:t>Retrograd</a:t>
            </a:r>
            <a:r>
              <a:rPr lang="tr-TR" dirty="0" smtClean="0"/>
              <a:t> kanama</a:t>
            </a:r>
          </a:p>
        </p:txBody>
      </p:sp>
      <p:pic>
        <p:nvPicPr>
          <p:cNvPr id="4" name="Picture 2" descr="endometriozis derneğ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03" y="28317"/>
            <a:ext cx="820866" cy="695000"/>
          </a:xfrm>
          <a:prstGeom prst="rect">
            <a:avLst/>
          </a:prstGeom>
          <a:noFill/>
        </p:spPr>
      </p:pic>
      <p:pic>
        <p:nvPicPr>
          <p:cNvPr id="5" name="Picture 2" descr="neonatal uterine bleeding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240" y="4678564"/>
            <a:ext cx="1475656" cy="1967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906</Words>
  <Application>Microsoft Macintosh PowerPoint</Application>
  <PresentationFormat>On-screen Show (4:3)</PresentationFormat>
  <Paragraphs>214</Paragraphs>
  <Slides>49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Calibri</vt:lpstr>
      <vt:lpstr>Arial</vt:lpstr>
      <vt:lpstr>Ofis Teması</vt:lpstr>
      <vt:lpstr>16 yaşında ve 45 yaşında Endometrioması Olanı Nasıl Yönetelim ? Fark Var Mı?</vt:lpstr>
      <vt:lpstr>Endometriomaya yaklaşım nasıl olmalı?</vt:lpstr>
      <vt:lpstr>Endometriozis her yaşta görülebilir mi?</vt:lpstr>
      <vt:lpstr>PowerPoint Presentation</vt:lpstr>
      <vt:lpstr>PowerPoint Presentation</vt:lpstr>
      <vt:lpstr>“Adölesan” ?</vt:lpstr>
      <vt:lpstr>Adölesan vs Premenarşal Endometriozis???</vt:lpstr>
      <vt:lpstr>Adölesan Endometriozis</vt:lpstr>
      <vt:lpstr>Ovarian endometrioma formasyonu?</vt:lpstr>
      <vt:lpstr>PowerPoint Presentation</vt:lpstr>
      <vt:lpstr>Adölesanda  Ovarian endometrioma formasyonu</vt:lpstr>
      <vt:lpstr>PowerPoint Presentation</vt:lpstr>
      <vt:lpstr>PowerPoint Presentation</vt:lpstr>
      <vt:lpstr>PowerPoint Presentation</vt:lpstr>
      <vt:lpstr>PowerPoint Presentation</vt:lpstr>
      <vt:lpstr>Endometrioma</vt:lpstr>
      <vt:lpstr>PowerPoint Presentation</vt:lpstr>
      <vt:lpstr>Endometrioma</vt:lpstr>
      <vt:lpstr>Adölesanda İleri evre endometrioz olgularında endometrioma sıklığı</vt:lpstr>
      <vt:lpstr>Risk Faktörleri</vt:lpstr>
      <vt:lpstr>Endometriozun doğal seyri?</vt:lpstr>
      <vt:lpstr>Tanı gecikmesi</vt:lpstr>
      <vt:lpstr>Tanı yöntemleri</vt:lpstr>
      <vt:lpstr>Ultrasonografi</vt:lpstr>
      <vt:lpstr>MRI</vt:lpstr>
      <vt:lpstr>Adölesan endometrioma olgularında tedavi</vt:lpstr>
      <vt:lpstr>Adölesan endometrioma olgularında tedavi</vt:lpstr>
      <vt:lpstr>Adölesan endometrioma olgularında tedavi</vt:lpstr>
      <vt:lpstr>Adölesan endometrioma NSAİİ/KOK</vt:lpstr>
      <vt:lpstr>Adölesan endometrioma Progestinler</vt:lpstr>
      <vt:lpstr>Adölesan endometrioma GnRH-a</vt:lpstr>
      <vt:lpstr>Adölesan endometriomada cerrahi??</vt:lpstr>
      <vt:lpstr>Adölesan endometriomada cerrahi??</vt:lpstr>
      <vt:lpstr>Adölesan endometriomada cerrahi??</vt:lpstr>
      <vt:lpstr>Adölseanlarda re-laparoskopi gereksinimi</vt:lpstr>
      <vt:lpstr>Adölesan endometrioma olgularında tedavi önerisi</vt:lpstr>
      <vt:lpstr>Perimenopoz?</vt:lpstr>
      <vt:lpstr>Perimenopozda endometrioma</vt:lpstr>
      <vt:lpstr>Genç olgularda &lt;45 yaş endometrioma </vt:lpstr>
      <vt:lpstr>45 yaş ve üzeri Endometrioma olguları</vt:lpstr>
      <vt:lpstr>40 yaş üzerinde endometriozis ve EAOC birlikteliği</vt:lpstr>
      <vt:lpstr>Endometriosis ile ilişkili ovarian kanser (EAOC)</vt:lpstr>
      <vt:lpstr>Endometriosis ile ilişkili ovarian kanser (EAOC)</vt:lpstr>
      <vt:lpstr>PowerPoint Presentation</vt:lpstr>
      <vt:lpstr>Malignite için Ultrasonografik ipuçları</vt:lpstr>
      <vt:lpstr>Perimenopozal Endometrioma tedavisinde hatırlanması gerekenler</vt:lpstr>
      <vt:lpstr>Teşekkürler…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 yaşında ve 42 yaşında Endometrioması Olanı Nasıl Yönetelim ? Fark Var Mı?</dc:title>
  <dc:creator>umitinceboz</dc:creator>
  <cp:lastModifiedBy>Microsoft Office User</cp:lastModifiedBy>
  <cp:revision>35</cp:revision>
  <dcterms:created xsi:type="dcterms:W3CDTF">2019-06-10T06:03:21Z</dcterms:created>
  <dcterms:modified xsi:type="dcterms:W3CDTF">2019-06-16T06:11:22Z</dcterms:modified>
</cp:coreProperties>
</file>