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9" r:id="rId8"/>
    <p:sldId id="270" r:id="rId9"/>
    <p:sldId id="271" r:id="rId10"/>
    <p:sldId id="261" r:id="rId11"/>
    <p:sldId id="272" r:id="rId12"/>
    <p:sldId id="273" r:id="rId13"/>
    <p:sldId id="274" r:id="rId14"/>
    <p:sldId id="262" r:id="rId15"/>
    <p:sldId id="263" r:id="rId16"/>
    <p:sldId id="290" r:id="rId17"/>
    <p:sldId id="279" r:id="rId18"/>
    <p:sldId id="280" r:id="rId19"/>
    <p:sldId id="281" r:id="rId20"/>
    <p:sldId id="282" r:id="rId21"/>
    <p:sldId id="276" r:id="rId22"/>
    <p:sldId id="277" r:id="rId23"/>
    <p:sldId id="278" r:id="rId24"/>
    <p:sldId id="264" r:id="rId25"/>
    <p:sldId id="283" r:id="rId26"/>
    <p:sldId id="284" r:id="rId27"/>
    <p:sldId id="285" r:id="rId28"/>
    <p:sldId id="286" r:id="rId29"/>
    <p:sldId id="266" r:id="rId30"/>
    <p:sldId id="287" r:id="rId31"/>
    <p:sldId id="291" r:id="rId32"/>
    <p:sldId id="265" r:id="rId33"/>
    <p:sldId id="288" r:id="rId34"/>
    <p:sldId id="28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4"/>
  </p:normalViewPr>
  <p:slideViewPr>
    <p:cSldViewPr snapToGrid="0" snapToObjects="1">
      <p:cViewPr>
        <p:scale>
          <a:sx n="100" d="100"/>
          <a:sy n="100" d="100"/>
        </p:scale>
        <p:origin x="90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5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2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71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293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6782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468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496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796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72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1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12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62818-B6C3-4845-9D1F-9431CC28C4DA}" type="datetimeFigureOut">
              <a:rPr lang="en-GB" smtClean="0"/>
              <a:t>02/06/2019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23430-AA7D-644F-AF42-D0B5B3270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717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6" Type="http://schemas.openxmlformats.org/officeDocument/2006/relationships/image" Target="../media/image1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4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4" Type="http://schemas.openxmlformats.org/officeDocument/2006/relationships/image" Target="../media/image25.tiff"/><Relationship Id="rId5" Type="http://schemas.openxmlformats.org/officeDocument/2006/relationships/image" Target="../media/image26.tiff"/><Relationship Id="rId6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4" Type="http://schemas.openxmlformats.org/officeDocument/2006/relationships/image" Target="../media/image34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tiff"/><Relationship Id="rId3" Type="http://schemas.openxmlformats.org/officeDocument/2006/relationships/image" Target="../media/image37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tiff"/><Relationship Id="rId5" Type="http://schemas.openxmlformats.org/officeDocument/2006/relationships/image" Target="../media/image4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tiff"/><Relationship Id="rId5" Type="http://schemas.openxmlformats.org/officeDocument/2006/relationships/image" Target="../media/image4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4" Type="http://schemas.openxmlformats.org/officeDocument/2006/relationships/image" Target="../media/image5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tiff"/><Relationship Id="rId3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4" Type="http://schemas.openxmlformats.org/officeDocument/2006/relationships/image" Target="../media/image5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iff"/><Relationship Id="rId4" Type="http://schemas.openxmlformats.org/officeDocument/2006/relationships/image" Target="../media/image61.tiff"/><Relationship Id="rId5" Type="http://schemas.openxmlformats.org/officeDocument/2006/relationships/image" Target="../media/image62.tiff"/><Relationship Id="rId6" Type="http://schemas.openxmlformats.org/officeDocument/2006/relationships/image" Target="../media/image63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iff"/><Relationship Id="rId4" Type="http://schemas.openxmlformats.org/officeDocument/2006/relationships/image" Target="../media/image66.tiff"/><Relationship Id="rId5" Type="http://schemas.openxmlformats.org/officeDocument/2006/relationships/image" Target="../media/image6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tiff"/><Relationship Id="rId4" Type="http://schemas.openxmlformats.org/officeDocument/2006/relationships/image" Target="../media/image70.tiff"/><Relationship Id="rId5" Type="http://schemas.openxmlformats.org/officeDocument/2006/relationships/image" Target="../media/image71.tiff"/><Relationship Id="rId6" Type="http://schemas.openxmlformats.org/officeDocument/2006/relationships/image" Target="../media/image72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4542" y="211757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GB" b="1" dirty="0" err="1" smtClean="0"/>
              <a:t>Endometriomanın</a:t>
            </a:r>
            <a:r>
              <a:rPr lang="en-GB" b="1" dirty="0" smtClean="0"/>
              <a:t> </a:t>
            </a:r>
            <a:r>
              <a:rPr lang="en-GB" b="1" dirty="0" err="1" smtClean="0"/>
              <a:t>Medikal</a:t>
            </a:r>
            <a:r>
              <a:rPr lang="en-GB" b="1" dirty="0" smtClean="0"/>
              <a:t> </a:t>
            </a:r>
            <a:r>
              <a:rPr lang="en-GB" b="1" dirty="0" err="1" smtClean="0"/>
              <a:t>Tedavisinde</a:t>
            </a:r>
            <a:r>
              <a:rPr lang="en-GB" b="1" dirty="0" smtClean="0"/>
              <a:t> </a:t>
            </a:r>
            <a:r>
              <a:rPr lang="en-GB" b="1" dirty="0" err="1" smtClean="0"/>
              <a:t>Progesteron</a:t>
            </a:r>
            <a:r>
              <a:rPr lang="en-GB" b="1" dirty="0" smtClean="0"/>
              <a:t> </a:t>
            </a:r>
            <a:r>
              <a:rPr lang="en-GB" b="1" dirty="0" err="1" smtClean="0"/>
              <a:t>Kullanılmalı</a:t>
            </a:r>
            <a:r>
              <a:rPr lang="en-GB" b="1" dirty="0" smtClean="0"/>
              <a:t>!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84542" y="4910302"/>
            <a:ext cx="9144000" cy="1655762"/>
          </a:xfrm>
        </p:spPr>
        <p:txBody>
          <a:bodyPr/>
          <a:lstStyle/>
          <a:p>
            <a:r>
              <a:rPr lang="en-GB" dirty="0" err="1" smtClean="0"/>
              <a:t>Dr.</a:t>
            </a:r>
            <a:r>
              <a:rPr lang="en-GB" dirty="0" smtClean="0"/>
              <a:t> </a:t>
            </a:r>
            <a:r>
              <a:rPr lang="en-GB" dirty="0" err="1" smtClean="0"/>
              <a:t>Çağdaş</a:t>
            </a:r>
            <a:r>
              <a:rPr lang="en-GB" dirty="0" smtClean="0"/>
              <a:t> </a:t>
            </a:r>
            <a:r>
              <a:rPr lang="en-GB" dirty="0" err="1" smtClean="0"/>
              <a:t>Şahin</a:t>
            </a:r>
            <a:endParaRPr lang="en-GB" dirty="0" smtClean="0"/>
          </a:p>
          <a:p>
            <a:r>
              <a:rPr lang="en-GB" dirty="0" err="1" smtClean="0"/>
              <a:t>Ege</a:t>
            </a:r>
            <a:r>
              <a:rPr lang="en-GB" dirty="0" smtClean="0"/>
              <a:t> </a:t>
            </a:r>
            <a:r>
              <a:rPr lang="en-GB" dirty="0" err="1" smtClean="0"/>
              <a:t>Üniversitesi</a:t>
            </a:r>
            <a:r>
              <a:rPr lang="en-GB" dirty="0" smtClean="0"/>
              <a:t> Kadın Hast.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Doğum</a:t>
            </a:r>
            <a:r>
              <a:rPr lang="en-GB" dirty="0" smtClean="0"/>
              <a:t> ABD</a:t>
            </a:r>
          </a:p>
          <a:p>
            <a:r>
              <a:rPr lang="en-GB" dirty="0" smtClean="0"/>
              <a:t>2019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7457" t="4480" r="7523" b="20028"/>
          <a:stretch/>
        </p:blipFill>
        <p:spPr>
          <a:xfrm>
            <a:off x="263047" y="212943"/>
            <a:ext cx="2642991" cy="18727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935" y="336344"/>
            <a:ext cx="5015593" cy="139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6528" y="336344"/>
            <a:ext cx="2514600" cy="139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4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Progestinler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/>
              <a:t> </a:t>
            </a:r>
            <a:r>
              <a:rPr lang="en-GB" sz="3200" b="1" dirty="0" err="1"/>
              <a:t>Noretisterone</a:t>
            </a:r>
            <a:r>
              <a:rPr lang="en-GB" sz="3200" b="1" dirty="0"/>
              <a:t> Acetate (NETA)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Güçlü</a:t>
            </a:r>
            <a:r>
              <a:rPr lang="en-GB" dirty="0" smtClean="0"/>
              <a:t> </a:t>
            </a:r>
            <a:r>
              <a:rPr lang="en-GB" dirty="0" err="1" smtClean="0"/>
              <a:t>progestojenik</a:t>
            </a:r>
            <a:r>
              <a:rPr lang="en-GB" dirty="0" smtClean="0"/>
              <a:t> </a:t>
            </a:r>
            <a:r>
              <a:rPr lang="en-GB" dirty="0" err="1" smtClean="0"/>
              <a:t>etki</a:t>
            </a:r>
            <a:endParaRPr lang="en-GB" dirty="0" smtClean="0"/>
          </a:p>
          <a:p>
            <a:r>
              <a:rPr lang="en-GB" dirty="0" err="1" smtClean="0"/>
              <a:t>Androjenik</a:t>
            </a:r>
            <a:r>
              <a:rPr lang="en-GB" dirty="0" smtClean="0"/>
              <a:t> </a:t>
            </a:r>
            <a:r>
              <a:rPr lang="en-GB" dirty="0" err="1" smtClean="0"/>
              <a:t>aktivite</a:t>
            </a:r>
            <a:endParaRPr lang="en-GB" dirty="0" smtClean="0"/>
          </a:p>
          <a:p>
            <a:r>
              <a:rPr lang="en-GB" dirty="0" err="1" smtClean="0"/>
              <a:t>Düşük</a:t>
            </a:r>
            <a:r>
              <a:rPr lang="en-GB" dirty="0" smtClean="0"/>
              <a:t> </a:t>
            </a:r>
            <a:r>
              <a:rPr lang="en-GB" dirty="0" err="1" smtClean="0"/>
              <a:t>maliyet</a:t>
            </a:r>
            <a:endParaRPr lang="en-GB" dirty="0" smtClean="0"/>
          </a:p>
          <a:p>
            <a:r>
              <a:rPr lang="en-GB" dirty="0" err="1" smtClean="0"/>
              <a:t>Kemik</a:t>
            </a:r>
            <a:r>
              <a:rPr lang="en-GB" dirty="0" smtClean="0"/>
              <a:t> </a:t>
            </a:r>
            <a:r>
              <a:rPr lang="en-GB" dirty="0" err="1" smtClean="0"/>
              <a:t>koruyucu</a:t>
            </a:r>
            <a:r>
              <a:rPr lang="en-GB" dirty="0" smtClean="0"/>
              <a:t> </a:t>
            </a:r>
            <a:r>
              <a:rPr lang="en-GB" dirty="0" err="1" smtClean="0"/>
              <a:t>etki</a:t>
            </a:r>
            <a:endParaRPr lang="en-GB" dirty="0" smtClean="0"/>
          </a:p>
          <a:p>
            <a:r>
              <a:rPr lang="en-GB" dirty="0" smtClean="0"/>
              <a:t>Lipid </a:t>
            </a:r>
            <a:r>
              <a:rPr lang="en-GB" dirty="0" err="1" smtClean="0"/>
              <a:t>profiline</a:t>
            </a:r>
            <a:r>
              <a:rPr lang="en-GB" dirty="0" smtClean="0"/>
              <a:t> </a:t>
            </a:r>
            <a:r>
              <a:rPr lang="en-GB" dirty="0" err="1" smtClean="0"/>
              <a:t>olumsuz</a:t>
            </a:r>
            <a:r>
              <a:rPr lang="en-GB" dirty="0" smtClean="0"/>
              <a:t> </a:t>
            </a:r>
            <a:r>
              <a:rPr lang="en-GB" dirty="0" err="1" smtClean="0"/>
              <a:t>etki</a:t>
            </a:r>
            <a:endParaRPr lang="en-GB" dirty="0" smtClean="0"/>
          </a:p>
          <a:p>
            <a:r>
              <a:rPr lang="en-GB" dirty="0" smtClean="0"/>
              <a:t>FDA </a:t>
            </a:r>
            <a:r>
              <a:rPr lang="en-GB" dirty="0" err="1" smtClean="0"/>
              <a:t>onayı</a:t>
            </a:r>
            <a:r>
              <a:rPr lang="en-GB" dirty="0" smtClean="0"/>
              <a:t> (</a:t>
            </a:r>
            <a:r>
              <a:rPr lang="tr-TR" dirty="0" smtClean="0"/>
              <a:t>+)</a:t>
            </a:r>
            <a:endParaRPr lang="en-GB" dirty="0"/>
          </a:p>
          <a:p>
            <a:pPr marL="0" indent="0" algn="r">
              <a:buNone/>
            </a:pPr>
            <a:r>
              <a:rPr lang="en-GB" sz="1200" dirty="0" smtClean="0"/>
              <a:t>*</a:t>
            </a:r>
            <a:r>
              <a:rPr lang="en-GB" sz="1200" dirty="0" err="1" smtClean="0"/>
              <a:t>Hapgood</a:t>
            </a:r>
            <a:r>
              <a:rPr lang="en-GB" sz="1200" dirty="0" smtClean="0"/>
              <a:t> </a:t>
            </a:r>
            <a:r>
              <a:rPr lang="en-GB" sz="1200" dirty="0"/>
              <a:t>JP, </a:t>
            </a:r>
            <a:r>
              <a:rPr lang="en-GB" sz="1200" dirty="0" smtClean="0"/>
              <a:t>et al, J </a:t>
            </a:r>
            <a:r>
              <a:rPr lang="en-GB" sz="1200" dirty="0"/>
              <a:t>Steroid </a:t>
            </a:r>
            <a:r>
              <a:rPr lang="en-GB" sz="1200" dirty="0" err="1"/>
              <a:t>Biochem</a:t>
            </a:r>
            <a:r>
              <a:rPr lang="en-GB" sz="1200" dirty="0"/>
              <a:t> </a:t>
            </a:r>
            <a:r>
              <a:rPr lang="en-GB" sz="1200" dirty="0" err="1"/>
              <a:t>Mol</a:t>
            </a:r>
            <a:r>
              <a:rPr lang="en-GB" sz="1200" dirty="0"/>
              <a:t> </a:t>
            </a:r>
            <a:r>
              <a:rPr lang="en-GB" sz="1200" dirty="0" err="1"/>
              <a:t>Biol</a:t>
            </a:r>
            <a:r>
              <a:rPr lang="en-GB" sz="1200" dirty="0"/>
              <a:t> </a:t>
            </a:r>
            <a:r>
              <a:rPr lang="en-GB" sz="1200" dirty="0" smtClean="0"/>
              <a:t>2013</a:t>
            </a:r>
          </a:p>
          <a:p>
            <a:pPr marL="0" indent="0" algn="r">
              <a:buNone/>
            </a:pPr>
            <a:r>
              <a:rPr lang="en-GB" sz="1200" dirty="0" smtClean="0"/>
              <a:t>*</a:t>
            </a:r>
            <a:r>
              <a:rPr lang="en-GB" sz="1200" dirty="0" err="1" smtClean="0"/>
              <a:t>Chwalisz</a:t>
            </a:r>
            <a:r>
              <a:rPr lang="en-GB" sz="1200" dirty="0" smtClean="0"/>
              <a:t> </a:t>
            </a:r>
            <a:r>
              <a:rPr lang="en-GB" sz="1200" dirty="0"/>
              <a:t>K</a:t>
            </a:r>
            <a:r>
              <a:rPr lang="en-GB" sz="1200" dirty="0" smtClean="0"/>
              <a:t>, et al,  </a:t>
            </a:r>
            <a:r>
              <a:rPr lang="en-GB" sz="1200" dirty="0" err="1"/>
              <a:t>Reprod</a:t>
            </a:r>
            <a:r>
              <a:rPr lang="en-GB" sz="1200" dirty="0"/>
              <a:t> </a:t>
            </a:r>
            <a:r>
              <a:rPr lang="en-GB" sz="1200" dirty="0" err="1"/>
              <a:t>Sci</a:t>
            </a:r>
            <a:r>
              <a:rPr lang="en-GB" sz="1200" dirty="0"/>
              <a:t> </a:t>
            </a:r>
            <a:r>
              <a:rPr lang="en-GB" sz="1200" dirty="0" smtClean="0"/>
              <a:t>2012</a:t>
            </a:r>
          </a:p>
          <a:p>
            <a:pPr marL="0" indent="0" algn="r">
              <a:buNone/>
            </a:pPr>
            <a:r>
              <a:rPr lang="en-GB" sz="1200" dirty="0" smtClean="0"/>
              <a:t>*</a:t>
            </a:r>
            <a:r>
              <a:rPr lang="en-GB" sz="1200" dirty="0" err="1" smtClean="0"/>
              <a:t>Bergqvist</a:t>
            </a:r>
            <a:r>
              <a:rPr lang="en-GB" sz="1200" dirty="0" smtClean="0"/>
              <a:t> </a:t>
            </a:r>
            <a:r>
              <a:rPr lang="en-GB" sz="1200" dirty="0"/>
              <a:t>A</a:t>
            </a:r>
            <a:r>
              <a:rPr lang="en-GB" sz="1200" dirty="0" smtClean="0"/>
              <a:t>, et al, </a:t>
            </a:r>
            <a:r>
              <a:rPr lang="en-GB" sz="1200" dirty="0" err="1"/>
              <a:t>Acta</a:t>
            </a:r>
            <a:r>
              <a:rPr lang="en-GB" sz="1200" dirty="0"/>
              <a:t> </a:t>
            </a:r>
            <a:r>
              <a:rPr lang="en-GB" sz="1200" dirty="0" err="1"/>
              <a:t>Obstet</a:t>
            </a:r>
            <a:r>
              <a:rPr lang="en-GB" sz="1200" dirty="0"/>
              <a:t> </a:t>
            </a:r>
            <a:r>
              <a:rPr lang="en-GB" sz="1200" dirty="0" err="1"/>
              <a:t>Gynecol</a:t>
            </a:r>
            <a:r>
              <a:rPr lang="en-GB" sz="1200" dirty="0"/>
              <a:t> Scand. 2001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9348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1100" y="349050"/>
            <a:ext cx="4546600" cy="215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548875"/>
            <a:ext cx="11963400" cy="1397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293688"/>
            <a:ext cx="1943100" cy="254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500" y="2901154"/>
            <a:ext cx="4864100" cy="35671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" y="2901155"/>
            <a:ext cx="7213600" cy="35671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6400" y="2145700"/>
            <a:ext cx="392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5 mg NETA </a:t>
            </a:r>
            <a:r>
              <a:rPr lang="mr-IN" dirty="0" smtClean="0"/>
              <a:t>–</a:t>
            </a:r>
            <a:r>
              <a:rPr lang="en-GB" dirty="0" smtClean="0"/>
              <a:t> 3 - 33 ay </a:t>
            </a:r>
            <a:r>
              <a:rPr lang="en-GB" dirty="0" err="1" smtClean="0"/>
              <a:t>tedavi</a:t>
            </a:r>
            <a:endParaRPr lang="en-GB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551814" y="4216242"/>
            <a:ext cx="28069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551814" y="4389908"/>
            <a:ext cx="28069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00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02074"/>
            <a:ext cx="10515600" cy="13886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350" y="365125"/>
            <a:ext cx="1612900" cy="355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476500"/>
            <a:ext cx="10521950" cy="42875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1898928"/>
            <a:ext cx="1051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5 mg NETA </a:t>
            </a:r>
            <a:r>
              <a:rPr lang="mr-IN" dirty="0" smtClean="0"/>
              <a:t>–</a:t>
            </a:r>
            <a:r>
              <a:rPr lang="en-GB" dirty="0" smtClean="0"/>
              <a:t> 6  ay </a:t>
            </a:r>
            <a:r>
              <a:rPr lang="en-GB" dirty="0" err="1" smtClean="0"/>
              <a:t>tedavi</a:t>
            </a:r>
            <a:r>
              <a:rPr lang="en-GB" dirty="0" smtClean="0"/>
              <a:t>              </a:t>
            </a:r>
            <a:r>
              <a:rPr lang="en-GB" dirty="0" err="1" smtClean="0"/>
              <a:t>Endometrioma</a:t>
            </a:r>
            <a:r>
              <a:rPr lang="en-GB" dirty="0" smtClean="0"/>
              <a:t> </a:t>
            </a:r>
            <a:r>
              <a:rPr lang="en-GB" dirty="0" err="1" smtClean="0"/>
              <a:t>volümünde</a:t>
            </a:r>
            <a:r>
              <a:rPr lang="en-GB" dirty="0" smtClean="0"/>
              <a:t> ort. %37.2 </a:t>
            </a:r>
            <a:r>
              <a:rPr lang="en-GB" dirty="0" err="1" smtClean="0"/>
              <a:t>azalma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Ağrı</a:t>
            </a:r>
            <a:r>
              <a:rPr lang="en-GB" dirty="0" smtClean="0"/>
              <a:t> yok </a:t>
            </a:r>
            <a:endParaRPr lang="en-GB" dirty="0"/>
          </a:p>
        </p:txBody>
      </p:sp>
      <p:sp>
        <p:nvSpPr>
          <p:cNvPr id="8" name="Frame 7"/>
          <p:cNvSpPr/>
          <p:nvPr/>
        </p:nvSpPr>
        <p:spPr>
          <a:xfrm>
            <a:off x="838200" y="4406900"/>
            <a:ext cx="10515600" cy="558800"/>
          </a:xfrm>
          <a:prstGeom prst="fram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85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90490"/>
            <a:ext cx="9588500" cy="355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446090"/>
            <a:ext cx="11734800" cy="14340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2794000"/>
            <a:ext cx="11734800" cy="33273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8300" y="2057400"/>
            <a:ext cx="11620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N: NETA (2.5 mg/</a:t>
            </a:r>
            <a:r>
              <a:rPr lang="en-GB" dirty="0" err="1" smtClean="0"/>
              <a:t>gün</a:t>
            </a:r>
            <a:r>
              <a:rPr lang="en-GB" dirty="0" smtClean="0"/>
              <a:t>)            L: </a:t>
            </a:r>
            <a:r>
              <a:rPr lang="en-GB" dirty="0" err="1" smtClean="0"/>
              <a:t>NETA+Letrozole</a:t>
            </a:r>
            <a:r>
              <a:rPr lang="en-GB" dirty="0" smtClean="0"/>
              <a:t> (2.5 mg/gün+2.5 mg/</a:t>
            </a:r>
            <a:r>
              <a:rPr lang="en-GB" dirty="0" err="1" smtClean="0"/>
              <a:t>gün</a:t>
            </a:r>
            <a:r>
              <a:rPr lang="en-GB" dirty="0" smtClean="0"/>
              <a:t>)    6 ay </a:t>
            </a:r>
            <a:r>
              <a:rPr lang="en-GB" dirty="0" err="1" smtClean="0"/>
              <a:t>tedavi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68300" y="4064000"/>
            <a:ext cx="11442700" cy="482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68300" y="4546600"/>
            <a:ext cx="11442700" cy="482600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/>
          <p:cNvSpPr txBox="1"/>
          <p:nvPr/>
        </p:nvSpPr>
        <p:spPr>
          <a:xfrm>
            <a:off x="254000" y="6311900"/>
            <a:ext cx="1173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*</a:t>
            </a:r>
            <a:r>
              <a:rPr lang="en-GB" sz="1400" dirty="0" err="1" smtClean="0"/>
              <a:t>Gruplar</a:t>
            </a:r>
            <a:r>
              <a:rPr lang="en-GB" sz="1400" dirty="0" smtClean="0"/>
              <a:t> </a:t>
            </a:r>
            <a:r>
              <a:rPr lang="en-GB" sz="1400" dirty="0" err="1" smtClean="0"/>
              <a:t>arası</a:t>
            </a:r>
            <a:r>
              <a:rPr lang="en-GB" sz="1400" dirty="0" smtClean="0"/>
              <a:t> </a:t>
            </a:r>
            <a:r>
              <a:rPr lang="en-GB" sz="1400" dirty="0" err="1" smtClean="0"/>
              <a:t>başlangıç</a:t>
            </a:r>
            <a:r>
              <a:rPr lang="en-GB" sz="1400" dirty="0" smtClean="0"/>
              <a:t> </a:t>
            </a:r>
            <a:r>
              <a:rPr lang="en-GB" sz="1400" dirty="0" err="1" smtClean="0"/>
              <a:t>kist</a:t>
            </a:r>
            <a:r>
              <a:rPr lang="en-GB" sz="1400" dirty="0" smtClean="0"/>
              <a:t> </a:t>
            </a:r>
            <a:r>
              <a:rPr lang="en-GB" sz="1400" dirty="0" err="1" smtClean="0"/>
              <a:t>boyutu</a:t>
            </a:r>
            <a:r>
              <a:rPr lang="en-GB" sz="1400" dirty="0" smtClean="0"/>
              <a:t> ort. </a:t>
            </a:r>
            <a:r>
              <a:rPr lang="en-GB" sz="1400" dirty="0" err="1" smtClean="0"/>
              <a:t>Arasında</a:t>
            </a:r>
            <a:r>
              <a:rPr lang="en-GB" sz="1400" dirty="0" smtClean="0"/>
              <a:t> </a:t>
            </a:r>
            <a:r>
              <a:rPr lang="en-GB" sz="1400" dirty="0" err="1" smtClean="0"/>
              <a:t>fark</a:t>
            </a:r>
            <a:r>
              <a:rPr lang="en-GB" sz="1400" dirty="0" smtClean="0"/>
              <a:t> yok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19138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err="1" smtClean="0"/>
              <a:t>Dienogest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 err="1" smtClean="0"/>
              <a:t>Direkt</a:t>
            </a:r>
            <a:r>
              <a:rPr lang="en-GB" dirty="0" smtClean="0"/>
              <a:t> </a:t>
            </a:r>
            <a:r>
              <a:rPr lang="en-GB" dirty="0" err="1" smtClean="0"/>
              <a:t>Etki</a:t>
            </a:r>
            <a:r>
              <a:rPr lang="en-GB" dirty="0" smtClean="0"/>
              <a:t>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dirty="0" smtClean="0"/>
              <a:t>Endometrial stromal </a:t>
            </a:r>
            <a:r>
              <a:rPr lang="en-GB" dirty="0" err="1" smtClean="0"/>
              <a:t>hücre</a:t>
            </a:r>
            <a:r>
              <a:rPr lang="en-GB" dirty="0" smtClean="0"/>
              <a:t> </a:t>
            </a:r>
            <a:r>
              <a:rPr lang="en-GB" dirty="0" err="1" smtClean="0"/>
              <a:t>proliferasyonun</a:t>
            </a:r>
            <a:r>
              <a:rPr lang="en-GB" dirty="0" smtClean="0"/>
              <a:t> </a:t>
            </a:r>
            <a:r>
              <a:rPr lang="en-GB" dirty="0" err="1" smtClean="0"/>
              <a:t>azaltmakta</a:t>
            </a:r>
            <a:r>
              <a:rPr lang="en-GB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 err="1" smtClean="0"/>
              <a:t>İndirekt</a:t>
            </a:r>
            <a:r>
              <a:rPr lang="en-GB" dirty="0" smtClean="0"/>
              <a:t> </a:t>
            </a:r>
            <a:r>
              <a:rPr lang="en-GB" dirty="0" err="1" smtClean="0"/>
              <a:t>Etki</a:t>
            </a:r>
            <a:r>
              <a:rPr lang="en-GB" dirty="0" smtClean="0"/>
              <a:t>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dirty="0" err="1" smtClean="0"/>
              <a:t>Aromataz</a:t>
            </a:r>
            <a:r>
              <a:rPr lang="en-GB" dirty="0" smtClean="0"/>
              <a:t> </a:t>
            </a:r>
            <a:r>
              <a:rPr lang="en-GB" dirty="0" err="1"/>
              <a:t>ve</a:t>
            </a:r>
            <a:r>
              <a:rPr lang="en-GB" dirty="0"/>
              <a:t> COX-2 </a:t>
            </a:r>
            <a:r>
              <a:rPr lang="en-GB" dirty="0" err="1"/>
              <a:t>enzim</a:t>
            </a:r>
            <a:r>
              <a:rPr lang="en-GB" dirty="0"/>
              <a:t> </a:t>
            </a:r>
            <a:r>
              <a:rPr lang="en-GB" dirty="0" err="1"/>
              <a:t>inhibisyonu</a:t>
            </a:r>
            <a:r>
              <a:rPr lang="en-GB" dirty="0"/>
              <a:t>                PGE2  </a:t>
            </a:r>
            <a:r>
              <a:rPr lang="en-GB" dirty="0" smtClean="0"/>
              <a:t>↓↓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GB" dirty="0" err="1" smtClean="0"/>
              <a:t>Anjiogenezi</a:t>
            </a:r>
            <a:r>
              <a:rPr lang="en-GB" dirty="0" smtClean="0"/>
              <a:t> </a:t>
            </a:r>
            <a:r>
              <a:rPr lang="en-GB" dirty="0" err="1" smtClean="0"/>
              <a:t>azaltmakta</a:t>
            </a:r>
            <a:endParaRPr lang="en-GB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dirty="0" err="1" smtClean="0"/>
              <a:t>Endometriotik</a:t>
            </a:r>
            <a:r>
              <a:rPr lang="en-GB" dirty="0" smtClean="0"/>
              <a:t> </a:t>
            </a:r>
            <a:r>
              <a:rPr lang="en-GB" dirty="0" err="1" smtClean="0"/>
              <a:t>hücrelerde</a:t>
            </a:r>
            <a:r>
              <a:rPr lang="en-GB" dirty="0" smtClean="0"/>
              <a:t> </a:t>
            </a:r>
            <a:r>
              <a:rPr lang="en-GB" dirty="0" err="1" smtClean="0"/>
              <a:t>otofajiyi</a:t>
            </a:r>
            <a:r>
              <a:rPr lang="en-GB" dirty="0" smtClean="0"/>
              <a:t> </a:t>
            </a:r>
            <a:r>
              <a:rPr lang="en-GB" dirty="0" err="1" smtClean="0"/>
              <a:t>aktive</a:t>
            </a:r>
            <a:r>
              <a:rPr lang="en-GB" dirty="0" smtClean="0"/>
              <a:t> </a:t>
            </a:r>
            <a:r>
              <a:rPr lang="en-GB" dirty="0" err="1" smtClean="0"/>
              <a:t>etmekte</a:t>
            </a:r>
            <a:r>
              <a:rPr lang="en-GB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GB" dirty="0"/>
          </a:p>
          <a:p>
            <a:pPr marL="0" indent="0" algn="r">
              <a:buNone/>
            </a:pPr>
            <a:r>
              <a:rPr lang="en-GB" sz="1200" dirty="0"/>
              <a:t>Yamanaka </a:t>
            </a:r>
            <a:r>
              <a:rPr lang="en-GB" sz="1200" dirty="0" smtClean="0"/>
              <a:t>K, </a:t>
            </a:r>
            <a:r>
              <a:rPr lang="en-GB" sz="1200" dirty="0"/>
              <a:t>et </a:t>
            </a:r>
            <a:r>
              <a:rPr lang="en-GB" sz="1200" dirty="0" smtClean="0"/>
              <a:t>al, </a:t>
            </a:r>
            <a:r>
              <a:rPr lang="en-GB" sz="1200" dirty="0" err="1" smtClean="0"/>
              <a:t>Fertil</a:t>
            </a:r>
            <a:r>
              <a:rPr lang="en-GB" sz="1200" dirty="0" smtClean="0"/>
              <a:t> </a:t>
            </a:r>
            <a:r>
              <a:rPr lang="en-GB" sz="1200" dirty="0" err="1"/>
              <a:t>Steril</a:t>
            </a:r>
            <a:r>
              <a:rPr lang="en-GB" sz="1200" dirty="0"/>
              <a:t> </a:t>
            </a:r>
            <a:r>
              <a:rPr lang="en-GB" sz="1200" dirty="0" smtClean="0"/>
              <a:t>2012</a:t>
            </a:r>
          </a:p>
          <a:p>
            <a:pPr marL="0" indent="0" algn="r">
              <a:buNone/>
            </a:pPr>
            <a:r>
              <a:rPr lang="en-GB" sz="1200" dirty="0"/>
              <a:t>Fu </a:t>
            </a:r>
            <a:r>
              <a:rPr lang="en-GB" sz="1200" dirty="0" smtClean="0"/>
              <a:t>L, </a:t>
            </a:r>
            <a:r>
              <a:rPr lang="en-GB" sz="1200" dirty="0"/>
              <a:t>et </a:t>
            </a:r>
            <a:r>
              <a:rPr lang="en-GB" sz="1200" dirty="0" smtClean="0"/>
              <a:t>al, </a:t>
            </a:r>
            <a:r>
              <a:rPr lang="en-GB" sz="1200" dirty="0" err="1" smtClean="0"/>
              <a:t>Fertil</a:t>
            </a:r>
            <a:r>
              <a:rPr lang="en-GB" sz="1200" dirty="0" smtClean="0"/>
              <a:t> </a:t>
            </a:r>
            <a:r>
              <a:rPr lang="en-GB" sz="1200" dirty="0" err="1"/>
              <a:t>Steril</a:t>
            </a:r>
            <a:r>
              <a:rPr lang="en-GB" sz="1200" dirty="0"/>
              <a:t> </a:t>
            </a:r>
            <a:r>
              <a:rPr lang="en-GB" sz="1200" dirty="0" smtClean="0"/>
              <a:t>2008</a:t>
            </a:r>
          </a:p>
          <a:p>
            <a:pPr marL="0" indent="0" algn="r">
              <a:buNone/>
            </a:pPr>
            <a:r>
              <a:rPr lang="en-GB" sz="1200" dirty="0"/>
              <a:t>Choi JY, </a:t>
            </a:r>
            <a:r>
              <a:rPr lang="en-GB" sz="1200" dirty="0" smtClean="0"/>
              <a:t>et al, </a:t>
            </a:r>
            <a:r>
              <a:rPr lang="en-GB" sz="1200" dirty="0" err="1" smtClean="0"/>
              <a:t>Fertil</a:t>
            </a:r>
            <a:r>
              <a:rPr lang="en-GB" sz="1200" dirty="0"/>
              <a:t> </a:t>
            </a:r>
            <a:r>
              <a:rPr lang="it-IT" sz="1200" dirty="0" err="1" smtClean="0"/>
              <a:t>Steril</a:t>
            </a:r>
            <a:r>
              <a:rPr lang="it-IT" sz="1200" dirty="0" smtClean="0"/>
              <a:t> 2015</a:t>
            </a:r>
          </a:p>
          <a:p>
            <a:pPr marL="0" indent="0" algn="r">
              <a:buNone/>
            </a:pPr>
            <a:r>
              <a:rPr lang="en-GB" sz="1200" dirty="0"/>
              <a:t>Miyashita </a:t>
            </a:r>
            <a:r>
              <a:rPr lang="en-GB" sz="1200" dirty="0" smtClean="0"/>
              <a:t>M, </a:t>
            </a:r>
            <a:r>
              <a:rPr lang="en-GB" sz="1200" dirty="0"/>
              <a:t>et al. </a:t>
            </a:r>
            <a:r>
              <a:rPr lang="en-GB" sz="1200" dirty="0" err="1" smtClean="0"/>
              <a:t>Gynecol</a:t>
            </a:r>
            <a:r>
              <a:rPr lang="en-GB" sz="1200" dirty="0" smtClean="0"/>
              <a:t> </a:t>
            </a:r>
            <a:r>
              <a:rPr lang="en-GB" sz="1200" dirty="0" err="1"/>
              <a:t>Endocrinol</a:t>
            </a:r>
            <a:r>
              <a:rPr lang="en-GB" sz="1200" dirty="0"/>
              <a:t> </a:t>
            </a:r>
            <a:r>
              <a:rPr lang="en-GB" sz="1200" dirty="0" smtClean="0"/>
              <a:t>2014</a:t>
            </a:r>
            <a:endParaRPr lang="en-GB" sz="1200" dirty="0"/>
          </a:p>
        </p:txBody>
      </p:sp>
      <p:sp>
        <p:nvSpPr>
          <p:cNvPr id="4" name="Right Arrow 3"/>
          <p:cNvSpPr/>
          <p:nvPr/>
        </p:nvSpPr>
        <p:spPr>
          <a:xfrm>
            <a:off x="5956300" y="3297177"/>
            <a:ext cx="868101" cy="266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4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52000" y="824897"/>
            <a:ext cx="2387600" cy="495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2832" y="1320197"/>
            <a:ext cx="6486768" cy="2051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159" y="4006933"/>
            <a:ext cx="5402606" cy="25522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65125"/>
            <a:ext cx="5302759" cy="61940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0700" y="3352558"/>
            <a:ext cx="26289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3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275" y="235744"/>
            <a:ext cx="11093450" cy="2349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425" y="2331244"/>
            <a:ext cx="3543300" cy="25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2714625"/>
            <a:ext cx="5969000" cy="40853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2714625"/>
            <a:ext cx="5969000" cy="40853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5-Point Star 7"/>
          <p:cNvSpPr/>
          <p:nvPr/>
        </p:nvSpPr>
        <p:spPr>
          <a:xfrm>
            <a:off x="5448300" y="3527822"/>
            <a:ext cx="203200" cy="21867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5-Point Star 13"/>
          <p:cNvSpPr/>
          <p:nvPr/>
        </p:nvSpPr>
        <p:spPr>
          <a:xfrm>
            <a:off x="11541125" y="4048522"/>
            <a:ext cx="203200" cy="21867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513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6600" y="1825625"/>
            <a:ext cx="6146800" cy="292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50825"/>
            <a:ext cx="11734800" cy="1574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825625"/>
            <a:ext cx="1790700" cy="2921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400" y="2430462"/>
            <a:ext cx="11557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3200" dirty="0" smtClean="0"/>
              <a:t>Total 75 </a:t>
            </a:r>
            <a:r>
              <a:rPr lang="en-GB" sz="3200" dirty="0" err="1" smtClean="0"/>
              <a:t>endometrioz</a:t>
            </a:r>
            <a:r>
              <a:rPr lang="en-GB" sz="3200" dirty="0" smtClean="0"/>
              <a:t> </a:t>
            </a:r>
            <a:r>
              <a:rPr lang="en-GB" sz="3200" dirty="0" err="1" smtClean="0"/>
              <a:t>hastası</a:t>
            </a:r>
            <a:endParaRPr lang="en-GB" sz="3200" dirty="0" smtClean="0"/>
          </a:p>
          <a:p>
            <a:pPr marL="285750" indent="-285750">
              <a:buFont typeface="Arial" charset="0"/>
              <a:buChar char="•"/>
            </a:pPr>
            <a:r>
              <a:rPr lang="en-GB" sz="3200" u="sng" dirty="0" err="1" smtClean="0"/>
              <a:t>Tanı</a:t>
            </a:r>
            <a:endParaRPr lang="en-GB" sz="3200" u="sng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GB" sz="3200" dirty="0" smtClean="0"/>
              <a:t>63 </a:t>
            </a:r>
            <a:r>
              <a:rPr lang="en-GB" sz="3200" dirty="0" err="1" smtClean="0"/>
              <a:t>olgu</a:t>
            </a:r>
            <a:r>
              <a:rPr lang="en-GB" sz="3200" dirty="0" smtClean="0"/>
              <a:t> MRI / USG 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GB" sz="3200" dirty="0" smtClean="0"/>
              <a:t>37 </a:t>
            </a:r>
            <a:r>
              <a:rPr lang="en-GB" sz="3200" dirty="0" err="1" smtClean="0"/>
              <a:t>adenomyozis</a:t>
            </a:r>
            <a:endParaRPr lang="en-GB" sz="3200" dirty="0" smtClean="0"/>
          </a:p>
          <a:p>
            <a:pPr marL="1200150" lvl="2" indent="-285750">
              <a:buFont typeface="Arial" charset="0"/>
              <a:buChar char="•"/>
            </a:pPr>
            <a:r>
              <a:rPr lang="en-GB" sz="3200" dirty="0" smtClean="0"/>
              <a:t>26 </a:t>
            </a:r>
            <a:r>
              <a:rPr lang="en-GB" sz="3200" dirty="0" err="1" smtClean="0"/>
              <a:t>Endometriotik</a:t>
            </a:r>
            <a:r>
              <a:rPr lang="en-GB" sz="3200" dirty="0" smtClean="0"/>
              <a:t> </a:t>
            </a:r>
            <a:r>
              <a:rPr lang="en-GB" sz="3200" dirty="0" err="1" smtClean="0"/>
              <a:t>kist</a:t>
            </a:r>
            <a:endParaRPr lang="en-GB" sz="32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GB" sz="3200" dirty="0" smtClean="0"/>
              <a:t>12 </a:t>
            </a:r>
            <a:r>
              <a:rPr lang="en-GB" sz="3200" dirty="0" err="1" smtClean="0"/>
              <a:t>olgu</a:t>
            </a:r>
            <a:r>
              <a:rPr lang="en-GB" sz="3200" dirty="0" smtClean="0"/>
              <a:t> </a:t>
            </a:r>
            <a:r>
              <a:rPr lang="en-GB" sz="3200" dirty="0" err="1" smtClean="0"/>
              <a:t>cerrahi</a:t>
            </a:r>
            <a:r>
              <a:rPr lang="en-GB" sz="3200" dirty="0" smtClean="0"/>
              <a:t> </a:t>
            </a:r>
            <a:r>
              <a:rPr lang="en-GB" sz="3200" dirty="0" err="1" smtClean="0"/>
              <a:t>tanı</a:t>
            </a:r>
            <a:r>
              <a:rPr lang="en-GB" sz="3200" dirty="0" smtClean="0"/>
              <a:t> (</a:t>
            </a:r>
            <a:r>
              <a:rPr lang="en-GB" sz="3200" dirty="0" err="1" smtClean="0"/>
              <a:t>rASRM</a:t>
            </a:r>
            <a:r>
              <a:rPr lang="en-GB" sz="3200" dirty="0" smtClean="0"/>
              <a:t> </a:t>
            </a:r>
            <a:r>
              <a:rPr lang="en-GB" sz="3200" dirty="0" err="1" smtClean="0"/>
              <a:t>Evre</a:t>
            </a:r>
            <a:r>
              <a:rPr lang="en-GB" sz="3200" dirty="0" smtClean="0"/>
              <a:t> III-IV)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3200" u="sng" dirty="0" err="1" smtClean="0"/>
              <a:t>Tedavi</a:t>
            </a:r>
            <a:endParaRPr lang="en-GB" sz="3200" u="sng" dirty="0" smtClean="0"/>
          </a:p>
          <a:p>
            <a:pPr marL="1200150" lvl="2" indent="-285750">
              <a:buFont typeface="Arial" charset="0"/>
              <a:buChar char="•"/>
            </a:pPr>
            <a:r>
              <a:rPr lang="en-GB" sz="3200" dirty="0" smtClean="0"/>
              <a:t>2 mg DNG min 53 </a:t>
            </a:r>
            <a:r>
              <a:rPr lang="en-GB" sz="3200" dirty="0" err="1" smtClean="0"/>
              <a:t>hft</a:t>
            </a:r>
            <a:r>
              <a:rPr lang="en-GB" sz="3200" dirty="0" smtClean="0"/>
              <a:t> (53-120 </a:t>
            </a:r>
            <a:r>
              <a:rPr lang="en-GB" sz="3200" dirty="0" err="1" smtClean="0"/>
              <a:t>hft</a:t>
            </a:r>
            <a:r>
              <a:rPr lang="en-GB" sz="3200" dirty="0"/>
              <a:t>)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635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Tedavinin</a:t>
            </a:r>
            <a:r>
              <a:rPr lang="en-GB" b="1" dirty="0" smtClean="0"/>
              <a:t> </a:t>
            </a:r>
            <a:r>
              <a:rPr lang="en-GB" b="1" dirty="0" err="1" smtClean="0"/>
              <a:t>Endometrioma</a:t>
            </a:r>
            <a:r>
              <a:rPr lang="en-GB" b="1" dirty="0" smtClean="0"/>
              <a:t> </a:t>
            </a:r>
            <a:r>
              <a:rPr lang="en-GB" b="1" dirty="0" err="1" smtClean="0"/>
              <a:t>Boyutuna</a:t>
            </a:r>
            <a:r>
              <a:rPr lang="en-GB" b="1" dirty="0" smtClean="0"/>
              <a:t> </a:t>
            </a:r>
            <a:r>
              <a:rPr lang="en-GB" b="1" dirty="0" err="1" smtClean="0"/>
              <a:t>Etksi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" y="1690688"/>
            <a:ext cx="117602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4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 err="1" smtClean="0"/>
              <a:t>Tedavinin</a:t>
            </a:r>
            <a:r>
              <a:rPr lang="en-GB" sz="4000" b="1" dirty="0" smtClean="0"/>
              <a:t> Serum E2 </a:t>
            </a:r>
            <a:r>
              <a:rPr lang="en-GB" sz="4000" b="1" dirty="0" err="1" smtClean="0"/>
              <a:t>ve</a:t>
            </a:r>
            <a:r>
              <a:rPr lang="en-GB" sz="4000" b="1" dirty="0" smtClean="0"/>
              <a:t> CA125 </a:t>
            </a:r>
            <a:r>
              <a:rPr lang="en-GB" sz="4000" b="1" dirty="0" err="1" smtClean="0"/>
              <a:t>Düzeylerine</a:t>
            </a:r>
            <a:r>
              <a:rPr lang="en-GB" sz="4000" b="1" dirty="0" smtClean="0"/>
              <a:t> </a:t>
            </a:r>
            <a:r>
              <a:rPr lang="en-GB" sz="4000" b="1" dirty="0" err="1" smtClean="0"/>
              <a:t>Etkisi</a:t>
            </a:r>
            <a:endParaRPr lang="en-GB" sz="40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1430" y="1690688"/>
            <a:ext cx="5188518" cy="48244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052" y="1690688"/>
            <a:ext cx="5188518" cy="482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Endometriozis</a:t>
            </a:r>
            <a:r>
              <a:rPr lang="en-GB" dirty="0" smtClean="0"/>
              <a:t> </a:t>
            </a:r>
            <a:r>
              <a:rPr lang="en-GB" dirty="0" err="1" smtClean="0"/>
              <a:t>hastalığının</a:t>
            </a:r>
            <a:r>
              <a:rPr lang="en-GB" dirty="0" smtClean="0"/>
              <a:t> </a:t>
            </a:r>
            <a:r>
              <a:rPr lang="en-GB" dirty="0" err="1" smtClean="0"/>
              <a:t>varyantları</a:t>
            </a:r>
            <a:endParaRPr lang="en-GB" dirty="0" smtClean="0"/>
          </a:p>
          <a:p>
            <a:pPr lvl="1"/>
            <a:r>
              <a:rPr lang="en-GB" dirty="0" err="1" smtClean="0"/>
              <a:t>Süperfisial</a:t>
            </a:r>
            <a:r>
              <a:rPr lang="en-GB" dirty="0" smtClean="0"/>
              <a:t>-peritoneal </a:t>
            </a:r>
            <a:r>
              <a:rPr lang="en-GB" dirty="0" err="1" smtClean="0"/>
              <a:t>endometriozis</a:t>
            </a:r>
            <a:endParaRPr lang="en-GB" dirty="0" smtClean="0"/>
          </a:p>
          <a:p>
            <a:pPr lvl="1"/>
            <a:r>
              <a:rPr lang="en-GB" dirty="0" smtClean="0"/>
              <a:t>Deep </a:t>
            </a:r>
            <a:r>
              <a:rPr lang="en-GB" dirty="0" err="1" smtClean="0"/>
              <a:t>infiltre</a:t>
            </a:r>
            <a:r>
              <a:rPr lang="en-GB" dirty="0" smtClean="0"/>
              <a:t> </a:t>
            </a:r>
            <a:r>
              <a:rPr lang="en-GB" dirty="0" err="1" smtClean="0"/>
              <a:t>endometriozis</a:t>
            </a:r>
            <a:endParaRPr lang="en-GB" dirty="0" smtClean="0"/>
          </a:p>
          <a:p>
            <a:pPr lvl="1"/>
            <a:r>
              <a:rPr lang="en-GB" dirty="0" err="1" smtClean="0"/>
              <a:t>Kistik</a:t>
            </a:r>
            <a:r>
              <a:rPr lang="en-GB" dirty="0" smtClean="0"/>
              <a:t> </a:t>
            </a:r>
            <a:r>
              <a:rPr lang="en-GB" dirty="0" err="1" smtClean="0"/>
              <a:t>overyal</a:t>
            </a:r>
            <a:r>
              <a:rPr lang="en-GB" dirty="0" smtClean="0"/>
              <a:t> </a:t>
            </a:r>
            <a:r>
              <a:rPr lang="en-GB" dirty="0" err="1" smtClean="0"/>
              <a:t>endometriozis</a:t>
            </a:r>
            <a:endParaRPr lang="en-GB" dirty="0" smtClean="0"/>
          </a:p>
          <a:p>
            <a:pPr lvl="1"/>
            <a:r>
              <a:rPr lang="en-GB" dirty="0" err="1" smtClean="0"/>
              <a:t>Adenomyozis</a:t>
            </a:r>
            <a:endParaRPr lang="en-GB" dirty="0" smtClean="0"/>
          </a:p>
          <a:p>
            <a:pPr lvl="1"/>
            <a:endParaRPr lang="en-GB" dirty="0" smtClean="0"/>
          </a:p>
          <a:p>
            <a:r>
              <a:rPr lang="en-GB" dirty="0" err="1"/>
              <a:t>E</a:t>
            </a:r>
            <a:r>
              <a:rPr lang="en-GB" dirty="0" err="1" smtClean="0"/>
              <a:t>fazla</a:t>
            </a:r>
            <a:r>
              <a:rPr lang="en-GB" dirty="0" smtClean="0"/>
              <a:t> </a:t>
            </a:r>
            <a:r>
              <a:rPr lang="en-GB" dirty="0" err="1" smtClean="0"/>
              <a:t>tanı</a:t>
            </a:r>
            <a:r>
              <a:rPr lang="en-GB" dirty="0" smtClean="0"/>
              <a:t> </a:t>
            </a:r>
            <a:r>
              <a:rPr lang="en-GB" dirty="0" err="1" smtClean="0"/>
              <a:t>konulan</a:t>
            </a:r>
            <a:r>
              <a:rPr lang="en-GB" dirty="0" smtClean="0"/>
              <a:t> </a:t>
            </a:r>
            <a:r>
              <a:rPr lang="en-GB" dirty="0" err="1" smtClean="0"/>
              <a:t>varyantı</a:t>
            </a:r>
            <a:r>
              <a:rPr lang="en-GB" dirty="0" smtClean="0"/>
              <a:t> </a:t>
            </a:r>
            <a:r>
              <a:rPr lang="en-GB" dirty="0" err="1" smtClean="0"/>
              <a:t>overyal</a:t>
            </a:r>
            <a:r>
              <a:rPr lang="en-GB" dirty="0" smtClean="0"/>
              <a:t> </a:t>
            </a:r>
            <a:r>
              <a:rPr lang="en-GB" dirty="0" err="1" smtClean="0"/>
              <a:t>endometriozis</a:t>
            </a:r>
            <a:endParaRPr lang="en-GB" dirty="0" smtClean="0"/>
          </a:p>
          <a:p>
            <a:r>
              <a:rPr lang="en-GB" dirty="0" err="1" smtClean="0"/>
              <a:t>Erken</a:t>
            </a:r>
            <a:r>
              <a:rPr lang="en-GB" dirty="0" smtClean="0"/>
              <a:t> </a:t>
            </a:r>
            <a:r>
              <a:rPr lang="en-GB" dirty="0" err="1" smtClean="0"/>
              <a:t>tanı</a:t>
            </a:r>
            <a:r>
              <a:rPr lang="en-GB" dirty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tedavi</a:t>
            </a:r>
            <a:r>
              <a:rPr lang="en-GB" dirty="0" smtClean="0"/>
              <a:t>, </a:t>
            </a:r>
            <a:r>
              <a:rPr lang="en-GB" dirty="0" err="1" smtClean="0"/>
              <a:t>hastalığın</a:t>
            </a:r>
            <a:r>
              <a:rPr lang="en-GB" dirty="0" smtClean="0"/>
              <a:t> </a:t>
            </a:r>
            <a:r>
              <a:rPr lang="en-GB" dirty="0" err="1" smtClean="0"/>
              <a:t>fertilite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günlük</a:t>
            </a:r>
            <a:r>
              <a:rPr lang="en-GB" dirty="0" smtClean="0"/>
              <a:t> </a:t>
            </a:r>
            <a:r>
              <a:rPr lang="en-GB" dirty="0" err="1" smtClean="0"/>
              <a:t>yaşam</a:t>
            </a:r>
            <a:r>
              <a:rPr lang="en-GB" dirty="0" smtClean="0"/>
              <a:t> </a:t>
            </a:r>
            <a:r>
              <a:rPr lang="en-GB" dirty="0" err="1" smtClean="0"/>
              <a:t>üzerine</a:t>
            </a:r>
            <a:r>
              <a:rPr lang="en-GB" dirty="0" smtClean="0"/>
              <a:t> </a:t>
            </a:r>
            <a:r>
              <a:rPr lang="en-GB" dirty="0" err="1" smtClean="0"/>
              <a:t>olumsuz</a:t>
            </a:r>
            <a:r>
              <a:rPr lang="en-GB" dirty="0" smtClean="0"/>
              <a:t> </a:t>
            </a:r>
            <a:r>
              <a:rPr lang="en-GB" dirty="0" err="1" smtClean="0"/>
              <a:t>etkilerinin</a:t>
            </a:r>
            <a:r>
              <a:rPr lang="en-GB" dirty="0" smtClean="0"/>
              <a:t> minimalize </a:t>
            </a:r>
            <a:r>
              <a:rPr lang="en-GB" dirty="0" err="1" smtClean="0"/>
              <a:t>edilmesi</a:t>
            </a:r>
            <a:r>
              <a:rPr lang="en-GB" dirty="0" smtClean="0"/>
              <a:t> </a:t>
            </a:r>
            <a:r>
              <a:rPr lang="en-GB" dirty="0" err="1" smtClean="0"/>
              <a:t>için</a:t>
            </a:r>
            <a:r>
              <a:rPr lang="en-GB" dirty="0" smtClean="0"/>
              <a:t> </a:t>
            </a:r>
            <a:r>
              <a:rPr lang="en-GB" dirty="0" err="1" smtClean="0"/>
              <a:t>önemli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60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Hastaların</a:t>
            </a:r>
            <a:r>
              <a:rPr lang="en-GB" b="1" dirty="0" smtClean="0"/>
              <a:t> </a:t>
            </a:r>
            <a:r>
              <a:rPr lang="en-GB" b="1" dirty="0" err="1" smtClean="0"/>
              <a:t>Tedaviden</a:t>
            </a:r>
            <a:r>
              <a:rPr lang="en-GB" b="1" dirty="0" smtClean="0"/>
              <a:t> </a:t>
            </a:r>
            <a:r>
              <a:rPr lang="en-GB" b="1" dirty="0" err="1" smtClean="0"/>
              <a:t>Memnuniyeti</a:t>
            </a:r>
            <a:r>
              <a:rPr lang="en-GB" b="1" dirty="0" smtClean="0"/>
              <a:t>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397794"/>
            <a:ext cx="113792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6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5000" y="12700"/>
            <a:ext cx="6134100" cy="35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00" y="365125"/>
            <a:ext cx="11379200" cy="1841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900" y="9525"/>
            <a:ext cx="1739900" cy="355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00" y="2774950"/>
            <a:ext cx="11379200" cy="37719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388600" y="4216400"/>
            <a:ext cx="1079500" cy="2667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0375900" y="5232400"/>
            <a:ext cx="977900" cy="4572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3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7160"/>
            <a:ext cx="2717800" cy="1081008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err="1" smtClean="0"/>
              <a:t>Rekürrens</a:t>
            </a:r>
            <a:r>
              <a:rPr lang="en-GB" b="1" dirty="0" smtClean="0"/>
              <a:t> </a:t>
            </a:r>
            <a:r>
              <a:rPr lang="en-GB" b="1" dirty="0" err="1" smtClean="0"/>
              <a:t>Oranı</a:t>
            </a:r>
            <a:endParaRPr lang="en-GB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0" y="130347"/>
            <a:ext cx="9474200" cy="34079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784018"/>
            <a:ext cx="2717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dirty="0" smtClean="0"/>
              <a:t>12 hasta </a:t>
            </a:r>
            <a:r>
              <a:rPr lang="en-GB" dirty="0" err="1" smtClean="0"/>
              <a:t>tedavi</a:t>
            </a:r>
            <a:r>
              <a:rPr lang="en-GB" dirty="0" smtClean="0"/>
              <a:t> </a:t>
            </a:r>
          </a:p>
          <a:p>
            <a:r>
              <a:rPr lang="en-GB" dirty="0"/>
              <a:t> </a:t>
            </a:r>
            <a:r>
              <a:rPr lang="en-GB" dirty="0" smtClean="0"/>
              <a:t>    </a:t>
            </a:r>
            <a:r>
              <a:rPr lang="en-GB" dirty="0" err="1" smtClean="0"/>
              <a:t>verilmeyen</a:t>
            </a:r>
            <a:r>
              <a:rPr lang="en-GB" dirty="0" smtClean="0"/>
              <a:t> </a:t>
            </a:r>
            <a:r>
              <a:rPr lang="en-GB" dirty="0" err="1" smtClean="0"/>
              <a:t>gruptan</a:t>
            </a:r>
            <a:endParaRPr lang="en-GB" dirty="0" smtClean="0"/>
          </a:p>
          <a:p>
            <a:endParaRPr lang="en-GB" dirty="0" smtClean="0"/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3 hasta OKS </a:t>
            </a:r>
            <a:r>
              <a:rPr lang="en-GB" dirty="0" err="1" smtClean="0"/>
              <a:t>grubundan</a:t>
            </a:r>
            <a:endParaRPr lang="en-GB" dirty="0"/>
          </a:p>
          <a:p>
            <a:endParaRPr lang="en-GB" dirty="0" smtClean="0"/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1 hasta DNG </a:t>
            </a:r>
            <a:r>
              <a:rPr lang="en-GB" dirty="0" err="1" smtClean="0"/>
              <a:t>grubundan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7800" y="3734194"/>
            <a:ext cx="9474200" cy="29333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1391900" y="4356100"/>
            <a:ext cx="584200" cy="17399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9766300" y="1117600"/>
            <a:ext cx="584200" cy="4705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76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5125"/>
            <a:ext cx="4953000" cy="1325563"/>
          </a:xfrm>
        </p:spPr>
        <p:txBody>
          <a:bodyPr/>
          <a:lstStyle/>
          <a:p>
            <a:pPr algn="ctr"/>
            <a:r>
              <a:rPr lang="en-GB" b="1" dirty="0" err="1" smtClean="0"/>
              <a:t>Nüks</a:t>
            </a:r>
            <a:r>
              <a:rPr lang="en-GB" b="1" dirty="0" smtClean="0"/>
              <a:t> </a:t>
            </a:r>
            <a:r>
              <a:rPr lang="en-GB" b="1" dirty="0" err="1" smtClean="0"/>
              <a:t>Sonrası</a:t>
            </a:r>
            <a:r>
              <a:rPr lang="en-GB" b="1" dirty="0" smtClean="0"/>
              <a:t> </a:t>
            </a:r>
            <a:r>
              <a:rPr lang="en-GB" b="1" dirty="0" err="1" smtClean="0"/>
              <a:t>Tedaviye</a:t>
            </a:r>
            <a:r>
              <a:rPr lang="en-GB" b="1" dirty="0" smtClean="0"/>
              <a:t> </a:t>
            </a:r>
            <a:r>
              <a:rPr lang="en-GB" b="1" dirty="0" err="1" smtClean="0"/>
              <a:t>Yanıt</a:t>
            </a:r>
            <a:endParaRPr lang="en-GB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88673" y="365125"/>
            <a:ext cx="5765127" cy="63238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5150" y="2514600"/>
            <a:ext cx="45085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GB" sz="2400" dirty="0" smtClean="0"/>
              <a:t>2 mg/</a:t>
            </a:r>
            <a:r>
              <a:rPr lang="en-GB" sz="2400" dirty="0" err="1" smtClean="0"/>
              <a:t>gün</a:t>
            </a:r>
            <a:r>
              <a:rPr lang="en-GB" sz="2400" dirty="0" smtClean="0"/>
              <a:t> DNG </a:t>
            </a:r>
            <a:r>
              <a:rPr lang="en-GB" sz="2400" dirty="0" err="1" smtClean="0"/>
              <a:t>tedavisi</a:t>
            </a:r>
            <a:endParaRPr lang="en-GB" sz="24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GB" sz="2400" dirty="0" smtClean="0"/>
              <a:t>24 ay </a:t>
            </a:r>
            <a:r>
              <a:rPr lang="en-GB" sz="2400" dirty="0" err="1" smtClean="0"/>
              <a:t>tedavi</a:t>
            </a:r>
            <a:r>
              <a:rPr lang="en-GB" sz="2400" dirty="0" smtClean="0"/>
              <a:t> </a:t>
            </a:r>
            <a:r>
              <a:rPr lang="en-GB" sz="2400" dirty="0" err="1" smtClean="0"/>
              <a:t>sonunda</a:t>
            </a:r>
            <a:r>
              <a:rPr lang="en-GB" sz="2400" dirty="0" smtClean="0"/>
              <a:t> </a:t>
            </a:r>
          </a:p>
          <a:p>
            <a:pPr marL="742950" lvl="1" indent="-285750">
              <a:lnSpc>
                <a:spcPct val="150000"/>
              </a:lnSpc>
              <a:buFont typeface="Arial" charset="0"/>
              <a:buChar char="•"/>
            </a:pPr>
            <a:r>
              <a:rPr lang="en-GB" sz="2400" dirty="0" smtClean="0"/>
              <a:t>% 57.1 (4/7) </a:t>
            </a:r>
            <a:r>
              <a:rPr lang="en-GB" sz="2400" dirty="0" err="1" smtClean="0"/>
              <a:t>komplet</a:t>
            </a:r>
            <a:r>
              <a:rPr lang="en-GB" sz="2400" dirty="0" smtClean="0"/>
              <a:t> </a:t>
            </a:r>
            <a:r>
              <a:rPr lang="en-GB" sz="2400" dirty="0" err="1" smtClean="0"/>
              <a:t>rezolüsyon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737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1" r="1270" b="726"/>
          <a:stretch/>
        </p:blipFill>
        <p:spPr>
          <a:xfrm>
            <a:off x="190500" y="1918397"/>
            <a:ext cx="3949700" cy="2647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62261"/>
            <a:ext cx="5499100" cy="18561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3247" y="2970562"/>
            <a:ext cx="5530850" cy="3818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675" y="2273300"/>
            <a:ext cx="523875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en-GB" sz="2400" dirty="0" smtClean="0"/>
              <a:t>125/180 </a:t>
            </a:r>
            <a:r>
              <a:rPr lang="en-GB" sz="2400" dirty="0" err="1" smtClean="0"/>
              <a:t>hastada</a:t>
            </a:r>
            <a:r>
              <a:rPr lang="en-GB" sz="2400" dirty="0" smtClean="0"/>
              <a:t> </a:t>
            </a:r>
            <a:r>
              <a:rPr lang="en-GB" sz="2400" dirty="0" err="1" smtClean="0"/>
              <a:t>cerrahi</a:t>
            </a:r>
            <a:r>
              <a:rPr lang="en-GB" sz="2400" dirty="0" smtClean="0"/>
              <a:t> </a:t>
            </a:r>
            <a:r>
              <a:rPr lang="en-GB" sz="2400" dirty="0" err="1" smtClean="0"/>
              <a:t>tanı</a:t>
            </a:r>
            <a:r>
              <a:rPr lang="en-GB" sz="2400" dirty="0" smtClean="0"/>
              <a:t>, 55 hasta </a:t>
            </a:r>
            <a:r>
              <a:rPr lang="en-GB" sz="2400" dirty="0" err="1" smtClean="0"/>
              <a:t>klinik</a:t>
            </a:r>
            <a:r>
              <a:rPr lang="en-GB" sz="2400" dirty="0" smtClean="0"/>
              <a:t> </a:t>
            </a:r>
            <a:r>
              <a:rPr lang="en-GB" sz="2400" dirty="0" err="1" smtClean="0"/>
              <a:t>tanı</a:t>
            </a:r>
            <a:endParaRPr lang="en-GB" sz="2400" dirty="0" smtClean="0"/>
          </a:p>
          <a:p>
            <a:pPr marL="285750" indent="-285750" algn="just">
              <a:buFont typeface="Arial" charset="0"/>
              <a:buChar char="•"/>
            </a:pPr>
            <a:endParaRPr lang="en-GB" sz="2400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en-GB" sz="2400" dirty="0" smtClean="0"/>
              <a:t>90 hasta DNG, 90 hasta NETA </a:t>
            </a:r>
          </a:p>
          <a:p>
            <a:pPr marL="285750" indent="-285750" algn="just">
              <a:buFont typeface="Arial" charset="0"/>
              <a:buChar char="•"/>
            </a:pPr>
            <a:endParaRPr lang="en-GB" sz="2400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en-GB" sz="2400" dirty="0" smtClean="0"/>
              <a:t>6 </a:t>
            </a:r>
            <a:r>
              <a:rPr lang="en-GB" sz="2400" dirty="0" err="1" smtClean="0"/>
              <a:t>aylık</a:t>
            </a:r>
            <a:r>
              <a:rPr lang="en-GB" sz="2400" dirty="0" smtClean="0"/>
              <a:t> </a:t>
            </a:r>
            <a:r>
              <a:rPr lang="en-GB" sz="2400" dirty="0" err="1" smtClean="0"/>
              <a:t>tedavi</a:t>
            </a:r>
            <a:r>
              <a:rPr lang="en-GB" sz="2400" dirty="0" smtClean="0"/>
              <a:t> </a:t>
            </a:r>
            <a:r>
              <a:rPr lang="en-GB" sz="2400" dirty="0" err="1" smtClean="0"/>
              <a:t>sonunda</a:t>
            </a:r>
            <a:endParaRPr lang="en-GB" sz="2400" dirty="0" smtClean="0"/>
          </a:p>
          <a:p>
            <a:pPr marL="285750" indent="-285750" algn="just">
              <a:buFont typeface="Arial" charset="0"/>
              <a:buChar char="•"/>
            </a:pPr>
            <a:endParaRPr lang="en-GB" sz="2400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en-GB" sz="2400" dirty="0" err="1" smtClean="0"/>
              <a:t>Memnuniyet</a:t>
            </a:r>
            <a:r>
              <a:rPr lang="en-GB" sz="2400" dirty="0" smtClean="0"/>
              <a:t> </a:t>
            </a:r>
            <a:r>
              <a:rPr lang="en-GB" sz="2400" dirty="0" err="1" smtClean="0"/>
              <a:t>oranları</a:t>
            </a:r>
            <a:r>
              <a:rPr lang="en-GB" sz="2400" dirty="0" smtClean="0"/>
              <a:t> </a:t>
            </a:r>
            <a:r>
              <a:rPr lang="en-GB" sz="2400" dirty="0" err="1" smtClean="0"/>
              <a:t>iki</a:t>
            </a:r>
            <a:r>
              <a:rPr lang="en-GB" sz="2400" dirty="0" smtClean="0"/>
              <a:t> </a:t>
            </a:r>
            <a:r>
              <a:rPr lang="en-GB" sz="2400" dirty="0" err="1" smtClean="0"/>
              <a:t>grup</a:t>
            </a:r>
            <a:r>
              <a:rPr lang="en-GB" sz="2400" dirty="0" smtClean="0"/>
              <a:t> </a:t>
            </a:r>
            <a:r>
              <a:rPr lang="en-GB" sz="2400" dirty="0" err="1" smtClean="0"/>
              <a:t>arasında</a:t>
            </a:r>
            <a:r>
              <a:rPr lang="en-GB" sz="2400" dirty="0" smtClean="0"/>
              <a:t> </a:t>
            </a:r>
            <a:r>
              <a:rPr lang="en-GB" sz="2400" dirty="0" err="1" smtClean="0"/>
              <a:t>fark</a:t>
            </a:r>
            <a:r>
              <a:rPr lang="en-GB" sz="2400" dirty="0" smtClean="0"/>
              <a:t> yok </a:t>
            </a:r>
            <a:r>
              <a:rPr lang="en-GB" sz="1600" dirty="0" smtClean="0"/>
              <a:t>(%71 </a:t>
            </a:r>
            <a:r>
              <a:rPr lang="en-GB" sz="1600" dirty="0"/>
              <a:t>NET-AC vs. </a:t>
            </a:r>
            <a:r>
              <a:rPr lang="en-GB" sz="1600" dirty="0" smtClean="0"/>
              <a:t>%72 DNG)</a:t>
            </a:r>
          </a:p>
          <a:p>
            <a:pPr marL="285750" indent="-285750" algn="just">
              <a:buFont typeface="Arial" charset="0"/>
              <a:buChar char="•"/>
            </a:pPr>
            <a:endParaRPr lang="en-GB" sz="1600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en-GB" sz="2400" dirty="0" err="1" smtClean="0"/>
              <a:t>Tedavi</a:t>
            </a:r>
            <a:r>
              <a:rPr lang="en-GB" sz="2400" dirty="0" smtClean="0"/>
              <a:t> </a:t>
            </a:r>
            <a:r>
              <a:rPr lang="en-GB" sz="2400" dirty="0" err="1" smtClean="0"/>
              <a:t>tolerebilitesi</a:t>
            </a:r>
            <a:r>
              <a:rPr lang="en-GB" sz="2400" dirty="0" smtClean="0"/>
              <a:t> </a:t>
            </a:r>
            <a:r>
              <a:rPr lang="en-GB" sz="2400" dirty="0" err="1" smtClean="0"/>
              <a:t>birbirine</a:t>
            </a:r>
            <a:r>
              <a:rPr lang="en-GB" sz="2400" dirty="0" smtClean="0"/>
              <a:t> </a:t>
            </a:r>
            <a:r>
              <a:rPr lang="en-GB" sz="2400" dirty="0" err="1" smtClean="0"/>
              <a:t>yakın</a:t>
            </a:r>
            <a:r>
              <a:rPr lang="en-GB" sz="2400" dirty="0" smtClean="0"/>
              <a:t> </a:t>
            </a:r>
          </a:p>
          <a:p>
            <a:pPr algn="just"/>
            <a:r>
              <a:rPr lang="en-GB" sz="2400" dirty="0"/>
              <a:t> </a:t>
            </a:r>
            <a:r>
              <a:rPr lang="en-GB" sz="2400" dirty="0" smtClean="0"/>
              <a:t>   </a:t>
            </a:r>
            <a:r>
              <a:rPr lang="en-GB" sz="1600" dirty="0" smtClean="0"/>
              <a:t>(%58 NET-AC - %80 DNG)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3247" y="62260"/>
            <a:ext cx="5530850" cy="279400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6515100" y="4308185"/>
            <a:ext cx="5054600" cy="9815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489700" y="4892384"/>
            <a:ext cx="50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528672" y="5476584"/>
            <a:ext cx="50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528672" y="6048084"/>
            <a:ext cx="508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303247" y="1816101"/>
            <a:ext cx="5530850" cy="2921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069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443"/>
            <a:ext cx="10515600" cy="1325563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390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5859"/>
            <a:ext cx="12192000" cy="1244829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66700" y="2002631"/>
            <a:ext cx="4254500" cy="4351338"/>
          </a:xfrm>
        </p:spPr>
        <p:txBody>
          <a:bodyPr/>
          <a:lstStyle/>
          <a:p>
            <a:r>
              <a:rPr lang="en-GB" dirty="0" smtClean="0"/>
              <a:t>135 </a:t>
            </a:r>
            <a:r>
              <a:rPr lang="en-GB" dirty="0" err="1" smtClean="0"/>
              <a:t>endometrioma</a:t>
            </a:r>
            <a:r>
              <a:rPr lang="en-GB" dirty="0" smtClean="0"/>
              <a:t> </a:t>
            </a:r>
            <a:r>
              <a:rPr lang="en-GB" dirty="0" err="1" smtClean="0"/>
              <a:t>hastası</a:t>
            </a:r>
            <a:endParaRPr lang="en-GB" dirty="0" smtClean="0"/>
          </a:p>
          <a:p>
            <a:pPr lvl="1"/>
            <a:r>
              <a:rPr lang="en-GB" dirty="0" smtClean="0"/>
              <a:t>USG </a:t>
            </a:r>
            <a:r>
              <a:rPr lang="en-GB" dirty="0" err="1" smtClean="0"/>
              <a:t>ile</a:t>
            </a:r>
            <a:r>
              <a:rPr lang="en-GB" dirty="0" smtClean="0"/>
              <a:t> </a:t>
            </a:r>
            <a:r>
              <a:rPr lang="en-GB" dirty="0" err="1" smtClean="0"/>
              <a:t>tanı</a:t>
            </a:r>
            <a:endParaRPr lang="en-GB" dirty="0" smtClean="0"/>
          </a:p>
          <a:p>
            <a:pPr lvl="1"/>
            <a:r>
              <a:rPr lang="en-GB" dirty="0" smtClean="0"/>
              <a:t>&lt; 4cm </a:t>
            </a:r>
            <a:r>
              <a:rPr lang="en-GB" dirty="0" err="1" smtClean="0"/>
              <a:t>kistler</a:t>
            </a:r>
            <a:endParaRPr lang="en-GB" dirty="0" smtClean="0"/>
          </a:p>
          <a:p>
            <a:pPr lvl="1"/>
            <a:r>
              <a:rPr lang="en-GB" dirty="0" err="1" smtClean="0"/>
              <a:t>Şüpheli</a:t>
            </a:r>
            <a:r>
              <a:rPr lang="en-GB" dirty="0" smtClean="0"/>
              <a:t> DİE </a:t>
            </a:r>
            <a:r>
              <a:rPr lang="en-GB" dirty="0" err="1" smtClean="0"/>
              <a:t>olanlar</a:t>
            </a:r>
            <a:r>
              <a:rPr lang="en-GB" dirty="0" smtClean="0"/>
              <a:t> </a:t>
            </a:r>
            <a:r>
              <a:rPr lang="en-GB" dirty="0" err="1" smtClean="0"/>
              <a:t>dışlanmış</a:t>
            </a:r>
            <a:endParaRPr lang="en-GB" dirty="0" smtClean="0"/>
          </a:p>
          <a:p>
            <a:r>
              <a:rPr lang="en-GB" dirty="0" err="1" smtClean="0"/>
              <a:t>Grup</a:t>
            </a:r>
            <a:r>
              <a:rPr lang="en-GB" dirty="0" smtClean="0"/>
              <a:t> D: DNG 2 mg/</a:t>
            </a:r>
            <a:r>
              <a:rPr lang="en-GB" dirty="0" err="1" smtClean="0"/>
              <a:t>gün</a:t>
            </a:r>
            <a:endParaRPr lang="en-GB" dirty="0" smtClean="0"/>
          </a:p>
          <a:p>
            <a:r>
              <a:rPr lang="en-GB" dirty="0" err="1" smtClean="0"/>
              <a:t>Grup</a:t>
            </a:r>
            <a:r>
              <a:rPr lang="en-GB" dirty="0" smtClean="0"/>
              <a:t> N: NETA 2.5 mg /</a:t>
            </a:r>
            <a:r>
              <a:rPr lang="en-GB" dirty="0" err="1" smtClean="0"/>
              <a:t>gün</a:t>
            </a:r>
            <a:endParaRPr lang="en-GB" dirty="0" smtClean="0"/>
          </a:p>
          <a:p>
            <a:r>
              <a:rPr lang="en-GB" dirty="0" smtClean="0"/>
              <a:t>12 ay </a:t>
            </a:r>
            <a:r>
              <a:rPr lang="en-GB" dirty="0" err="1" smtClean="0"/>
              <a:t>tedavi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49892"/>
            <a:ext cx="9753600" cy="393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200" y="2444750"/>
            <a:ext cx="7518400" cy="34671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1353800" y="4597400"/>
            <a:ext cx="431800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8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Tedaviye</a:t>
            </a:r>
            <a:r>
              <a:rPr lang="en-GB" b="1" dirty="0" smtClean="0"/>
              <a:t> Kist </a:t>
            </a:r>
            <a:r>
              <a:rPr lang="en-GB" b="1" dirty="0" err="1" smtClean="0"/>
              <a:t>Boyutunun</a:t>
            </a:r>
            <a:r>
              <a:rPr lang="en-GB" b="1" dirty="0" smtClean="0"/>
              <a:t> </a:t>
            </a:r>
            <a:r>
              <a:rPr lang="en-GB" b="1" dirty="0" err="1" smtClean="0"/>
              <a:t>Yanıtı</a:t>
            </a:r>
            <a:endParaRPr lang="en-GB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3609" y="1690688"/>
            <a:ext cx="7604381" cy="435133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215899" y="1999457"/>
                <a:ext cx="301770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 smtClean="0"/>
                  <a:t>Baseline Kist </a:t>
                </a:r>
                <a:r>
                  <a:rPr lang="en-GB" b="1" dirty="0" err="1" smtClean="0"/>
                  <a:t>Boyutu</a:t>
                </a:r>
                <a:endParaRPr lang="en-GB" b="1" dirty="0" smtClean="0"/>
              </a:p>
              <a:p>
                <a:endParaRPr lang="en-GB" b="1" dirty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GB" dirty="0" err="1" smtClean="0"/>
                  <a:t>Grup</a:t>
                </a:r>
                <a:r>
                  <a:rPr lang="en-GB" dirty="0" smtClean="0"/>
                  <a:t> D: </a:t>
                </a:r>
                <a:r>
                  <a:rPr lang="de-DE" dirty="0"/>
                  <a:t>21.07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  <m:r>
                      <a:rPr lang="tr-TR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de-DE" dirty="0" smtClean="0"/>
                  <a:t>10.23 </a:t>
                </a:r>
                <a:r>
                  <a:rPr lang="de-DE" dirty="0"/>
                  <a:t>mm </a:t>
                </a:r>
                <a:endParaRPr lang="de-DE" dirty="0"/>
              </a:p>
              <a:p>
                <a:pPr marL="285750" indent="-285750">
                  <a:buFont typeface="Arial" charset="0"/>
                  <a:buChar char="•"/>
                </a:pPr>
                <a:endParaRPr lang="en-GB" dirty="0" smtClean="0"/>
              </a:p>
              <a:p>
                <a:pPr marL="285750" indent="-285750">
                  <a:buFont typeface="Arial" charset="0"/>
                  <a:buChar char="•"/>
                </a:pPr>
                <a:r>
                  <a:rPr lang="en-GB" dirty="0" err="1" smtClean="0"/>
                  <a:t>Grup</a:t>
                </a:r>
                <a:r>
                  <a:rPr lang="en-GB" dirty="0" smtClean="0"/>
                  <a:t> N: </a:t>
                </a:r>
                <a:r>
                  <a:rPr lang="de-DE" dirty="0"/>
                  <a:t>20.62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±</m:t>
                    </m:r>
                    <m:r>
                      <a:rPr lang="tr-TR" b="0" i="0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</m:oMath>
                </a14:m>
                <a:r>
                  <a:rPr lang="de-DE" dirty="0"/>
                  <a:t>10.61 mm </a:t>
                </a:r>
                <a:endParaRPr lang="en-GB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99" y="1999457"/>
                <a:ext cx="3017709" cy="1477328"/>
              </a:xfrm>
              <a:prstGeom prst="rect">
                <a:avLst/>
              </a:prstGeom>
              <a:blipFill rotWithShape="0">
                <a:blip r:embed="rId3"/>
                <a:stretch>
                  <a:fillRect l="-1616" t="-2479" r="-2222" b="-29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262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/>
              <a:t>Tedaviye</a:t>
            </a:r>
            <a:r>
              <a:rPr lang="en-GB" b="1" dirty="0"/>
              <a:t> </a:t>
            </a:r>
            <a:r>
              <a:rPr lang="en-GB" b="1" dirty="0" err="1" smtClean="0"/>
              <a:t>Ağrının</a:t>
            </a:r>
            <a:r>
              <a:rPr lang="en-GB" b="1" dirty="0" smtClean="0"/>
              <a:t> </a:t>
            </a:r>
            <a:r>
              <a:rPr lang="en-GB" b="1" dirty="0" err="1" smtClean="0"/>
              <a:t>Yanıtı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8463" b="8462"/>
          <a:stretch/>
        </p:blipFill>
        <p:spPr>
          <a:xfrm>
            <a:off x="5740400" y="2763839"/>
            <a:ext cx="4445000" cy="26447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995" r="6038" b="8462"/>
          <a:stretch/>
        </p:blipFill>
        <p:spPr>
          <a:xfrm>
            <a:off x="838200" y="1308103"/>
            <a:ext cx="4445000" cy="26447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t="1" r="8340" b="5275"/>
          <a:stretch/>
        </p:blipFill>
        <p:spPr>
          <a:xfrm>
            <a:off x="838200" y="4086226"/>
            <a:ext cx="4445000" cy="26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1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Tedavi</a:t>
            </a:r>
            <a:r>
              <a:rPr lang="en-GB" b="1" dirty="0" smtClean="0"/>
              <a:t> </a:t>
            </a:r>
            <a:r>
              <a:rPr lang="en-GB" b="1" dirty="0" err="1" smtClean="0"/>
              <a:t>Yanetkisi</a:t>
            </a:r>
            <a:r>
              <a:rPr lang="en-GB" b="1" dirty="0" smtClean="0"/>
              <a:t> 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" y="1825625"/>
            <a:ext cx="12052300" cy="345879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3200" y="3009900"/>
            <a:ext cx="11918950" cy="4191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487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6588"/>
            <a:ext cx="11709400" cy="156210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13450" y="47038"/>
            <a:ext cx="6019800" cy="241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40688"/>
            <a:ext cx="1612900" cy="355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6392" y="1980199"/>
            <a:ext cx="4496858" cy="43366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850" y="2034588"/>
            <a:ext cx="230505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400" dirty="0" err="1" smtClean="0"/>
              <a:t>Grupların</a:t>
            </a:r>
            <a:r>
              <a:rPr lang="en-GB" sz="2400" dirty="0" smtClean="0"/>
              <a:t> </a:t>
            </a:r>
            <a:r>
              <a:rPr lang="en-GB" sz="2400" dirty="0" err="1" smtClean="0"/>
              <a:t>rASRM</a:t>
            </a:r>
            <a:r>
              <a:rPr lang="en-GB" sz="2400" dirty="0" smtClean="0"/>
              <a:t> </a:t>
            </a:r>
            <a:r>
              <a:rPr lang="en-GB" sz="2400" dirty="0" err="1" smtClean="0"/>
              <a:t>skorları</a:t>
            </a:r>
            <a:r>
              <a:rPr lang="en-GB" sz="2400" dirty="0" smtClean="0"/>
              <a:t> </a:t>
            </a:r>
            <a:r>
              <a:rPr lang="en-GB" sz="2400" dirty="0" err="1" smtClean="0"/>
              <a:t>benzer</a:t>
            </a:r>
            <a:endParaRPr lang="en-GB" sz="24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GB" sz="2400" dirty="0" smtClean="0"/>
              <a:t>6 ay </a:t>
            </a:r>
            <a:r>
              <a:rPr lang="en-GB" sz="2400" dirty="0" err="1" smtClean="0"/>
              <a:t>tedavi</a:t>
            </a:r>
            <a:endParaRPr lang="en-GB" sz="2400" dirty="0" smtClean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GB" sz="2400" dirty="0" smtClean="0"/>
              <a:t>24 ay </a:t>
            </a:r>
            <a:r>
              <a:rPr lang="en-GB" sz="2400" dirty="0" err="1" smtClean="0"/>
              <a:t>takip</a:t>
            </a:r>
            <a:endParaRPr lang="en-GB" sz="2400" dirty="0" smtClean="0"/>
          </a:p>
          <a:p>
            <a:pPr marL="285750" indent="-285750">
              <a:buFont typeface="Arial" charset="0"/>
              <a:buChar char="•"/>
            </a:pPr>
            <a:r>
              <a:rPr lang="en-GB" sz="2400" dirty="0" smtClean="0"/>
              <a:t>MRI </a:t>
            </a:r>
            <a:r>
              <a:rPr lang="en-GB" sz="2400" dirty="0" err="1" smtClean="0"/>
              <a:t>bulgularına</a:t>
            </a:r>
            <a:r>
              <a:rPr lang="en-GB" sz="2400" dirty="0" smtClean="0"/>
              <a:t> </a:t>
            </a:r>
            <a:r>
              <a:rPr lang="en-GB" sz="2400" dirty="0" err="1" smtClean="0"/>
              <a:t>göre</a:t>
            </a:r>
            <a:r>
              <a:rPr lang="en-GB" sz="2400" dirty="0" smtClean="0"/>
              <a:t> </a:t>
            </a:r>
            <a:r>
              <a:rPr lang="en-GB" sz="2400" dirty="0" err="1" smtClean="0"/>
              <a:t>rekürrens</a:t>
            </a:r>
            <a:r>
              <a:rPr lang="en-GB" sz="2400" dirty="0" smtClean="0"/>
              <a:t> </a:t>
            </a:r>
            <a:r>
              <a:rPr lang="en-GB" sz="2400" dirty="0" err="1" smtClean="0"/>
              <a:t>kararı</a:t>
            </a:r>
            <a:endParaRPr lang="en-GB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4217" y="1980198"/>
            <a:ext cx="4496858" cy="433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0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262563"/>
          </a:xfrm>
        </p:spPr>
        <p:txBody>
          <a:bodyPr>
            <a:normAutofit fontScale="85000" lnSpcReduction="20000"/>
          </a:bodyPr>
          <a:lstStyle/>
          <a:p>
            <a:r>
              <a:rPr lang="en-GB" dirty="0" err="1"/>
              <a:t>T</a:t>
            </a:r>
            <a:r>
              <a:rPr lang="en-GB" dirty="0" err="1" smtClean="0"/>
              <a:t>anı</a:t>
            </a:r>
            <a:r>
              <a:rPr lang="en-GB" dirty="0" smtClean="0"/>
              <a:t> </a:t>
            </a:r>
            <a:r>
              <a:rPr lang="en-GB" dirty="0" err="1" smtClean="0"/>
              <a:t>koymada</a:t>
            </a:r>
            <a:r>
              <a:rPr lang="en-GB" dirty="0" smtClean="0"/>
              <a:t> </a:t>
            </a:r>
            <a:r>
              <a:rPr lang="en-GB" dirty="0" err="1" smtClean="0"/>
              <a:t>endometrioma</a:t>
            </a:r>
            <a:r>
              <a:rPr lang="en-GB" dirty="0" smtClean="0"/>
              <a:t> </a:t>
            </a:r>
            <a:r>
              <a:rPr lang="en-GB" dirty="0" err="1" smtClean="0"/>
              <a:t>varlığı</a:t>
            </a:r>
            <a:r>
              <a:rPr lang="en-GB" dirty="0" smtClean="0"/>
              <a:t> </a:t>
            </a:r>
            <a:r>
              <a:rPr lang="en-GB" dirty="0" err="1" smtClean="0"/>
              <a:t>avantajlı</a:t>
            </a:r>
            <a:endParaRPr lang="en-GB" dirty="0" smtClean="0"/>
          </a:p>
          <a:p>
            <a:endParaRPr lang="en-GB" dirty="0" smtClean="0"/>
          </a:p>
          <a:p>
            <a:pPr lvl="1"/>
            <a:r>
              <a:rPr lang="en-GB" dirty="0" smtClean="0"/>
              <a:t>&lt;3cm </a:t>
            </a:r>
            <a:r>
              <a:rPr lang="en-GB" dirty="0" err="1" smtClean="0"/>
              <a:t>endometriomalar</a:t>
            </a:r>
            <a:r>
              <a:rPr lang="en-GB" dirty="0" smtClean="0"/>
              <a:t> </a:t>
            </a:r>
            <a:r>
              <a:rPr lang="en-GB" dirty="0" err="1" smtClean="0"/>
              <a:t>hemorajik</a:t>
            </a:r>
            <a:r>
              <a:rPr lang="en-GB" dirty="0" smtClean="0"/>
              <a:t> </a:t>
            </a:r>
            <a:r>
              <a:rPr lang="en-GB" dirty="0" err="1" smtClean="0"/>
              <a:t>disfonksiyonel</a:t>
            </a:r>
            <a:r>
              <a:rPr lang="en-GB" dirty="0" smtClean="0"/>
              <a:t> </a:t>
            </a:r>
            <a:r>
              <a:rPr lang="en-GB" dirty="0" err="1" smtClean="0"/>
              <a:t>kistler</a:t>
            </a:r>
            <a:r>
              <a:rPr lang="en-GB" dirty="0" smtClean="0"/>
              <a:t> </a:t>
            </a:r>
            <a:r>
              <a:rPr lang="en-GB" dirty="0" err="1" smtClean="0"/>
              <a:t>ile</a:t>
            </a:r>
            <a:r>
              <a:rPr lang="en-GB" dirty="0" smtClean="0"/>
              <a:t> </a:t>
            </a:r>
            <a:r>
              <a:rPr lang="en-GB" dirty="0" err="1" smtClean="0"/>
              <a:t>karışabilmekte</a:t>
            </a:r>
            <a:endParaRPr lang="en-GB" dirty="0" smtClean="0"/>
          </a:p>
          <a:p>
            <a:pPr lvl="1"/>
            <a:endParaRPr lang="en-GB" dirty="0" smtClean="0"/>
          </a:p>
          <a:p>
            <a:pPr lvl="1"/>
            <a:r>
              <a:rPr lang="en-GB" dirty="0" err="1" smtClean="0"/>
              <a:t>Göz</a:t>
            </a:r>
            <a:r>
              <a:rPr lang="en-GB" dirty="0" smtClean="0"/>
              <a:t> </a:t>
            </a:r>
            <a:r>
              <a:rPr lang="en-GB" dirty="0" err="1" smtClean="0"/>
              <a:t>ardı</a:t>
            </a:r>
            <a:r>
              <a:rPr lang="en-GB" dirty="0" smtClean="0"/>
              <a:t> </a:t>
            </a:r>
            <a:r>
              <a:rPr lang="en-GB" dirty="0" err="1" smtClean="0"/>
              <a:t>edilen</a:t>
            </a:r>
            <a:r>
              <a:rPr lang="en-GB" dirty="0" smtClean="0"/>
              <a:t> </a:t>
            </a:r>
            <a:r>
              <a:rPr lang="en-GB" dirty="0" err="1" smtClean="0"/>
              <a:t>küçük</a:t>
            </a:r>
            <a:r>
              <a:rPr lang="en-GB" dirty="0" smtClean="0"/>
              <a:t> </a:t>
            </a:r>
            <a:r>
              <a:rPr lang="en-GB" dirty="0" err="1" smtClean="0"/>
              <a:t>endometriomalar</a:t>
            </a:r>
            <a:r>
              <a:rPr lang="en-GB" dirty="0" smtClean="0"/>
              <a:t> </a:t>
            </a:r>
            <a:r>
              <a:rPr lang="en-GB" dirty="0" err="1" smtClean="0"/>
              <a:t>tanı</a:t>
            </a:r>
            <a:r>
              <a:rPr lang="en-GB" dirty="0" smtClean="0"/>
              <a:t> </a:t>
            </a:r>
            <a:r>
              <a:rPr lang="en-GB" dirty="0" err="1" smtClean="0"/>
              <a:t>koymada</a:t>
            </a:r>
            <a:r>
              <a:rPr lang="en-GB" dirty="0" smtClean="0"/>
              <a:t> </a:t>
            </a:r>
            <a:r>
              <a:rPr lang="en-GB" dirty="0" err="1" smtClean="0"/>
              <a:t>gecikmelere</a:t>
            </a:r>
            <a:r>
              <a:rPr lang="en-GB" dirty="0" smtClean="0"/>
              <a:t> </a:t>
            </a:r>
            <a:r>
              <a:rPr lang="en-GB" dirty="0" err="1" smtClean="0"/>
              <a:t>neden</a:t>
            </a:r>
            <a:r>
              <a:rPr lang="en-GB" dirty="0" smtClean="0"/>
              <a:t> </a:t>
            </a:r>
            <a:r>
              <a:rPr lang="en-GB" dirty="0" err="1" smtClean="0"/>
              <a:t>olabiliyor</a:t>
            </a:r>
            <a:endParaRPr lang="en-GB" dirty="0" smtClean="0"/>
          </a:p>
          <a:p>
            <a:pPr lvl="1"/>
            <a:endParaRPr lang="en-GB" dirty="0" smtClean="0"/>
          </a:p>
          <a:p>
            <a:r>
              <a:rPr lang="en-GB" dirty="0" err="1" smtClean="0"/>
              <a:t>Endometriomalar</a:t>
            </a:r>
            <a:r>
              <a:rPr lang="en-GB" dirty="0" smtClean="0"/>
              <a:t> </a:t>
            </a:r>
            <a:r>
              <a:rPr lang="en-GB" dirty="0" err="1" smtClean="0"/>
              <a:t>gerçek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kist</a:t>
            </a:r>
            <a:r>
              <a:rPr lang="en-GB" dirty="0" smtClean="0"/>
              <a:t> </a:t>
            </a:r>
            <a:r>
              <a:rPr lang="en-GB" dirty="0" err="1" smtClean="0"/>
              <a:t>duvarına</a:t>
            </a:r>
            <a:r>
              <a:rPr lang="en-GB" dirty="0" smtClean="0"/>
              <a:t> </a:t>
            </a:r>
            <a:r>
              <a:rPr lang="en-GB" dirty="0" err="1" smtClean="0"/>
              <a:t>sahip</a:t>
            </a:r>
            <a:r>
              <a:rPr lang="en-GB" dirty="0" smtClean="0"/>
              <a:t> </a:t>
            </a:r>
            <a:r>
              <a:rPr lang="en-GB" dirty="0" err="1" smtClean="0"/>
              <a:t>olmayan</a:t>
            </a:r>
            <a:r>
              <a:rPr lang="en-GB" dirty="0" smtClean="0"/>
              <a:t> pseudo-</a:t>
            </a:r>
            <a:r>
              <a:rPr lang="en-GB" dirty="0" err="1" smtClean="0"/>
              <a:t>kistlerdir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err="1"/>
              <a:t>K</a:t>
            </a:r>
            <a:r>
              <a:rPr lang="en-GB" dirty="0" err="1" smtClean="0"/>
              <a:t>isttektomi</a:t>
            </a:r>
            <a:r>
              <a:rPr lang="en-GB" dirty="0" smtClean="0"/>
              <a:t> </a:t>
            </a:r>
            <a:r>
              <a:rPr lang="en-GB" dirty="0" err="1" smtClean="0"/>
              <a:t>overde</a:t>
            </a:r>
            <a:r>
              <a:rPr lang="en-GB" dirty="0" smtClean="0"/>
              <a:t> </a:t>
            </a:r>
            <a:r>
              <a:rPr lang="en-GB" dirty="0" err="1" smtClean="0"/>
              <a:t>gelişmekte</a:t>
            </a:r>
            <a:r>
              <a:rPr lang="en-GB" dirty="0" smtClean="0"/>
              <a:t> </a:t>
            </a:r>
            <a:r>
              <a:rPr lang="en-GB" dirty="0" err="1" smtClean="0"/>
              <a:t>olan</a:t>
            </a:r>
            <a:r>
              <a:rPr lang="en-GB" dirty="0" smtClean="0"/>
              <a:t> </a:t>
            </a:r>
            <a:r>
              <a:rPr lang="en-GB" dirty="0" err="1" smtClean="0"/>
              <a:t>folikül</a:t>
            </a:r>
            <a:r>
              <a:rPr lang="en-GB" dirty="0" smtClean="0"/>
              <a:t> </a:t>
            </a:r>
            <a:r>
              <a:rPr lang="en-GB" dirty="0" err="1" smtClean="0"/>
              <a:t>kaybına</a:t>
            </a:r>
            <a:r>
              <a:rPr lang="en-GB" dirty="0" smtClean="0"/>
              <a:t> </a:t>
            </a:r>
            <a:r>
              <a:rPr lang="en-GB" dirty="0" err="1" smtClean="0"/>
              <a:t>neden</a:t>
            </a:r>
            <a:r>
              <a:rPr lang="en-GB" dirty="0" smtClean="0"/>
              <a:t> </a:t>
            </a:r>
            <a:r>
              <a:rPr lang="en-GB" dirty="0" err="1" smtClean="0"/>
              <a:t>olmakta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err="1" smtClean="0"/>
              <a:t>Tedavide</a:t>
            </a:r>
            <a:r>
              <a:rPr lang="en-GB" dirty="0" smtClean="0"/>
              <a:t> ilk </a:t>
            </a:r>
            <a:r>
              <a:rPr lang="en-GB" dirty="0" err="1" smtClean="0"/>
              <a:t>planda</a:t>
            </a:r>
            <a:r>
              <a:rPr lang="en-GB" dirty="0" smtClean="0"/>
              <a:t> </a:t>
            </a:r>
            <a:r>
              <a:rPr lang="en-GB" dirty="0" err="1" smtClean="0"/>
              <a:t>medikal</a:t>
            </a:r>
            <a:r>
              <a:rPr lang="en-GB" dirty="0" smtClean="0"/>
              <a:t> </a:t>
            </a:r>
            <a:r>
              <a:rPr lang="en-GB" dirty="0" err="1" smtClean="0"/>
              <a:t>tedavi</a:t>
            </a:r>
            <a:r>
              <a:rPr lang="en-GB" dirty="0" smtClean="0"/>
              <a:t> </a:t>
            </a:r>
            <a:r>
              <a:rPr lang="en-GB" dirty="0" err="1" smtClean="0"/>
              <a:t>ön</a:t>
            </a:r>
            <a:r>
              <a:rPr lang="en-GB" dirty="0" smtClean="0"/>
              <a:t> </a:t>
            </a:r>
            <a:r>
              <a:rPr lang="en-GB" dirty="0" err="1" smtClean="0"/>
              <a:t>plana</a:t>
            </a:r>
            <a:r>
              <a:rPr lang="en-GB" dirty="0" smtClean="0"/>
              <a:t> </a:t>
            </a:r>
            <a:r>
              <a:rPr lang="en-GB" dirty="0" err="1" smtClean="0"/>
              <a:t>çıkmakta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err="1"/>
              <a:t>A</a:t>
            </a:r>
            <a:r>
              <a:rPr lang="en-GB" dirty="0" err="1" smtClean="0"/>
              <a:t>dölesanlarda</a:t>
            </a:r>
            <a:r>
              <a:rPr lang="en-GB" dirty="0" smtClean="0"/>
              <a:t> </a:t>
            </a:r>
            <a:r>
              <a:rPr lang="en-GB" dirty="0" err="1" smtClean="0"/>
              <a:t>veya</a:t>
            </a:r>
            <a:r>
              <a:rPr lang="en-GB" dirty="0" smtClean="0"/>
              <a:t> </a:t>
            </a:r>
            <a:r>
              <a:rPr lang="en-GB" dirty="0" err="1" smtClean="0"/>
              <a:t>genç</a:t>
            </a:r>
            <a:r>
              <a:rPr lang="en-GB" dirty="0" smtClean="0"/>
              <a:t> </a:t>
            </a:r>
            <a:r>
              <a:rPr lang="en-GB" dirty="0" err="1" smtClean="0"/>
              <a:t>bayanlarda</a:t>
            </a:r>
            <a:r>
              <a:rPr lang="en-GB" dirty="0" smtClean="0"/>
              <a:t> </a:t>
            </a:r>
            <a:r>
              <a:rPr lang="en-GB" dirty="0" err="1" smtClean="0"/>
              <a:t>bu</a:t>
            </a:r>
            <a:r>
              <a:rPr lang="en-GB" dirty="0" smtClean="0"/>
              <a:t> </a:t>
            </a:r>
            <a:r>
              <a:rPr lang="en-GB" dirty="0" err="1" smtClean="0"/>
              <a:t>tedavi</a:t>
            </a:r>
            <a:r>
              <a:rPr lang="en-GB" dirty="0" smtClean="0"/>
              <a:t> </a:t>
            </a:r>
            <a:r>
              <a:rPr lang="en-GB" dirty="0" err="1" smtClean="0"/>
              <a:t>stratejisi</a:t>
            </a:r>
            <a:r>
              <a:rPr lang="en-GB" dirty="0" smtClean="0"/>
              <a:t> </a:t>
            </a:r>
            <a:r>
              <a:rPr lang="en-GB" dirty="0" err="1" smtClean="0"/>
              <a:t>önem</a:t>
            </a:r>
            <a:r>
              <a:rPr lang="en-GB" dirty="0" smtClean="0"/>
              <a:t> </a:t>
            </a:r>
            <a:r>
              <a:rPr lang="en-GB" dirty="0" err="1" smtClean="0"/>
              <a:t>kazanmakta</a:t>
            </a:r>
            <a:r>
              <a:rPr lang="en-GB" dirty="0" smtClean="0"/>
              <a:t>  </a:t>
            </a:r>
          </a:p>
          <a:p>
            <a:pPr marL="0" indent="0" algn="r">
              <a:buNone/>
            </a:pPr>
            <a:r>
              <a:rPr lang="en-GB" sz="1200" dirty="0" err="1" smtClean="0"/>
              <a:t>Brosens</a:t>
            </a:r>
            <a:r>
              <a:rPr lang="en-GB" sz="1200" dirty="0" smtClean="0"/>
              <a:t> </a:t>
            </a:r>
            <a:r>
              <a:rPr lang="en-GB" sz="1200" dirty="0"/>
              <a:t>I, </a:t>
            </a:r>
            <a:r>
              <a:rPr lang="en-GB" sz="1200" dirty="0" smtClean="0"/>
              <a:t>et al, </a:t>
            </a:r>
            <a:r>
              <a:rPr lang="en-GB" sz="1200" dirty="0" err="1" smtClean="0"/>
              <a:t>Reprod</a:t>
            </a:r>
            <a:r>
              <a:rPr lang="en-GB" sz="1200" dirty="0" smtClean="0"/>
              <a:t> </a:t>
            </a:r>
            <a:r>
              <a:rPr lang="en-GB" sz="1200" dirty="0" err="1"/>
              <a:t>Scie</a:t>
            </a:r>
            <a:r>
              <a:rPr lang="en-GB" sz="1200" dirty="0"/>
              <a:t> </a:t>
            </a:r>
            <a:r>
              <a:rPr lang="en-GB" sz="1200" dirty="0" smtClean="0"/>
              <a:t>2016</a:t>
            </a:r>
          </a:p>
          <a:p>
            <a:pPr marL="0" indent="0" algn="r">
              <a:buNone/>
            </a:pPr>
            <a:r>
              <a:rPr lang="en-GB" sz="1200" dirty="0" err="1"/>
              <a:t>Guo</a:t>
            </a:r>
            <a:r>
              <a:rPr lang="en-GB" sz="1200" dirty="0"/>
              <a:t> </a:t>
            </a:r>
            <a:r>
              <a:rPr lang="en-GB" sz="1200" dirty="0" smtClean="0"/>
              <a:t>SW, Expert </a:t>
            </a:r>
            <a:r>
              <a:rPr lang="en-GB" sz="1200" dirty="0" err="1"/>
              <a:t>Opin</a:t>
            </a:r>
            <a:r>
              <a:rPr lang="en-GB" sz="1200" dirty="0"/>
              <a:t> </a:t>
            </a:r>
            <a:r>
              <a:rPr lang="en-GB" sz="1200" dirty="0" err="1"/>
              <a:t>Emerg</a:t>
            </a:r>
            <a:r>
              <a:rPr lang="en-GB" sz="1200" dirty="0"/>
              <a:t> </a:t>
            </a:r>
            <a:r>
              <a:rPr lang="en-GB" sz="1200" dirty="0" smtClean="0"/>
              <a:t>Drugs </a:t>
            </a:r>
            <a:r>
              <a:rPr lang="is-IS" sz="1200" dirty="0" smtClean="0"/>
              <a:t>2008</a:t>
            </a:r>
          </a:p>
          <a:p>
            <a:pPr marL="0" indent="0" algn="r">
              <a:buNone/>
            </a:pPr>
            <a:r>
              <a:rPr lang="en-GB" sz="1200" dirty="0" err="1"/>
              <a:t>Benagiano</a:t>
            </a:r>
            <a:r>
              <a:rPr lang="en-GB" sz="1200" dirty="0"/>
              <a:t> </a:t>
            </a:r>
            <a:r>
              <a:rPr lang="en-GB" sz="1200" dirty="0" smtClean="0"/>
              <a:t>G, </a:t>
            </a:r>
            <a:r>
              <a:rPr lang="en-GB" sz="1200" dirty="0"/>
              <a:t>et </a:t>
            </a:r>
            <a:r>
              <a:rPr lang="en-GB" sz="1200" dirty="0" smtClean="0"/>
              <a:t>al, </a:t>
            </a:r>
            <a:r>
              <a:rPr lang="en-GB" sz="1200" dirty="0"/>
              <a:t>J </a:t>
            </a:r>
            <a:r>
              <a:rPr lang="en-GB" sz="1200" dirty="0" err="1"/>
              <a:t>Pediatr</a:t>
            </a:r>
            <a:r>
              <a:rPr lang="en-GB" sz="1200" dirty="0"/>
              <a:t> </a:t>
            </a:r>
            <a:r>
              <a:rPr lang="en-GB" sz="1200" dirty="0" err="1"/>
              <a:t>Adolesc</a:t>
            </a:r>
            <a:r>
              <a:rPr lang="en-GB" sz="1200" dirty="0"/>
              <a:t> </a:t>
            </a:r>
            <a:r>
              <a:rPr lang="en-GB" sz="1200" dirty="0" err="1" smtClean="0"/>
              <a:t>Gynecol</a:t>
            </a:r>
            <a:r>
              <a:rPr lang="en-GB" sz="1200" dirty="0"/>
              <a:t> </a:t>
            </a:r>
            <a:r>
              <a:rPr lang="en-GB" sz="1200" dirty="0" smtClean="0"/>
              <a:t>2016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62336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1553"/>
          <a:stretch/>
        </p:blipFill>
        <p:spPr>
          <a:xfrm>
            <a:off x="158750" y="1740368"/>
            <a:ext cx="3136900" cy="3043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" y="187325"/>
            <a:ext cx="11874500" cy="15530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650" y="1740368"/>
            <a:ext cx="1752600" cy="3043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5600" y="2197100"/>
            <a:ext cx="39751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1600" dirty="0" err="1"/>
              <a:t>G</a:t>
            </a:r>
            <a:r>
              <a:rPr lang="en-GB" sz="1600" dirty="0" err="1" smtClean="0"/>
              <a:t>ruplar</a:t>
            </a:r>
            <a:r>
              <a:rPr lang="en-GB" sz="1600" dirty="0" smtClean="0"/>
              <a:t> </a:t>
            </a:r>
            <a:r>
              <a:rPr lang="en-GB" sz="1600" dirty="0" err="1" smtClean="0"/>
              <a:t>arasında</a:t>
            </a:r>
            <a:r>
              <a:rPr lang="en-GB" sz="1600" dirty="0" smtClean="0"/>
              <a:t> over </a:t>
            </a:r>
            <a:r>
              <a:rPr lang="en-GB" sz="1600" dirty="0" err="1" smtClean="0"/>
              <a:t>rezervi</a:t>
            </a:r>
            <a:r>
              <a:rPr lang="en-GB" sz="1600" dirty="0" smtClean="0"/>
              <a:t> </a:t>
            </a:r>
            <a:r>
              <a:rPr lang="en-GB" sz="1600" dirty="0" err="1" smtClean="0"/>
              <a:t>benzer</a:t>
            </a:r>
            <a:r>
              <a:rPr lang="en-GB" sz="1600" dirty="0" smtClean="0"/>
              <a:t> (AMH, FSH , AFC)</a:t>
            </a:r>
          </a:p>
          <a:p>
            <a:pPr marL="285750" indent="-285750">
              <a:buFont typeface="Arial" charset="0"/>
              <a:buChar char="•"/>
            </a:pPr>
            <a:endParaRPr lang="en-GB" sz="1600" dirty="0"/>
          </a:p>
          <a:p>
            <a:pPr marL="285750" indent="-285750">
              <a:buFont typeface="Arial" charset="0"/>
              <a:buChar char="•"/>
            </a:pPr>
            <a:r>
              <a:rPr lang="en-GB" sz="1600" dirty="0" err="1" smtClean="0"/>
              <a:t>Gruplar</a:t>
            </a:r>
            <a:r>
              <a:rPr lang="en-GB" sz="1600" dirty="0" smtClean="0"/>
              <a:t> </a:t>
            </a:r>
            <a:r>
              <a:rPr lang="en-GB" sz="1600" dirty="0" err="1" smtClean="0"/>
              <a:t>arası</a:t>
            </a:r>
            <a:r>
              <a:rPr lang="en-GB" sz="1600" dirty="0" smtClean="0"/>
              <a:t> </a:t>
            </a:r>
            <a:r>
              <a:rPr lang="en-GB" sz="1600" dirty="0" err="1" smtClean="0"/>
              <a:t>endometrioma</a:t>
            </a:r>
            <a:r>
              <a:rPr lang="en-GB" sz="1600" dirty="0" smtClean="0"/>
              <a:t> </a:t>
            </a:r>
            <a:r>
              <a:rPr lang="en-GB" sz="1600" dirty="0" err="1" smtClean="0"/>
              <a:t>boyutu</a:t>
            </a:r>
            <a:r>
              <a:rPr lang="en-GB" sz="1600" dirty="0" smtClean="0"/>
              <a:t> </a:t>
            </a:r>
            <a:r>
              <a:rPr lang="en-GB" sz="1600" dirty="0" err="1" smtClean="0"/>
              <a:t>ve</a:t>
            </a:r>
            <a:r>
              <a:rPr lang="en-GB" sz="1600" dirty="0" smtClean="0"/>
              <a:t> </a:t>
            </a:r>
            <a:r>
              <a:rPr lang="en-GB" sz="1600" dirty="0" err="1" smtClean="0"/>
              <a:t>tek-çift</a:t>
            </a:r>
            <a:r>
              <a:rPr lang="en-GB" sz="1600" dirty="0" smtClean="0"/>
              <a:t> </a:t>
            </a:r>
            <a:r>
              <a:rPr lang="en-GB" sz="1600" dirty="0" err="1" smtClean="0"/>
              <a:t>taraf</a:t>
            </a:r>
            <a:r>
              <a:rPr lang="en-GB" sz="1600" dirty="0" smtClean="0"/>
              <a:t> </a:t>
            </a:r>
            <a:r>
              <a:rPr lang="en-GB" sz="1600" dirty="0" err="1" smtClean="0"/>
              <a:t>bulunma</a:t>
            </a:r>
            <a:r>
              <a:rPr lang="en-GB" sz="1600" dirty="0" smtClean="0"/>
              <a:t> </a:t>
            </a:r>
            <a:r>
              <a:rPr lang="en-GB" sz="1600" dirty="0" err="1" smtClean="0"/>
              <a:t>fark</a:t>
            </a:r>
            <a:r>
              <a:rPr lang="en-GB" sz="1600" dirty="0" smtClean="0"/>
              <a:t> yok</a:t>
            </a:r>
          </a:p>
          <a:p>
            <a:pPr marL="285750" indent="-285750">
              <a:buFont typeface="Arial" charset="0"/>
              <a:buChar char="•"/>
            </a:pPr>
            <a:endParaRPr lang="en-GB" sz="1600" dirty="0"/>
          </a:p>
          <a:p>
            <a:pPr marL="285750" indent="-285750">
              <a:buFont typeface="Arial" charset="0"/>
              <a:buChar char="•"/>
            </a:pPr>
            <a:r>
              <a:rPr lang="en-GB" sz="1600" dirty="0" smtClean="0"/>
              <a:t>6 ay DNG </a:t>
            </a:r>
            <a:r>
              <a:rPr lang="en-GB" sz="1600" dirty="0" err="1" smtClean="0"/>
              <a:t>veya</a:t>
            </a:r>
            <a:r>
              <a:rPr lang="en-GB" sz="1600" dirty="0" smtClean="0"/>
              <a:t> </a:t>
            </a:r>
            <a:r>
              <a:rPr lang="en-GB" sz="1600" dirty="0" err="1" smtClean="0"/>
              <a:t>aGnRH</a:t>
            </a:r>
            <a:r>
              <a:rPr lang="en-GB" sz="1600" dirty="0" smtClean="0"/>
              <a:t> </a:t>
            </a:r>
            <a:r>
              <a:rPr lang="en-GB" sz="1600" dirty="0" err="1" smtClean="0"/>
              <a:t>tedavi</a:t>
            </a:r>
            <a:endParaRPr lang="en-GB" sz="1600" dirty="0"/>
          </a:p>
          <a:p>
            <a:pPr marL="285750" indent="-285750">
              <a:buFont typeface="Arial" charset="0"/>
              <a:buChar char="•"/>
            </a:pPr>
            <a:endParaRPr lang="en-GB" sz="1600" dirty="0" smtClean="0"/>
          </a:p>
          <a:p>
            <a:pPr marL="285750" indent="-285750">
              <a:buFont typeface="Arial" charset="0"/>
              <a:buChar char="•"/>
            </a:pPr>
            <a:r>
              <a:rPr lang="en-GB" sz="1600" dirty="0" smtClean="0"/>
              <a:t>DNG </a:t>
            </a:r>
            <a:r>
              <a:rPr lang="en-GB" sz="1600" dirty="0" err="1" smtClean="0"/>
              <a:t>grubunda</a:t>
            </a:r>
            <a:r>
              <a:rPr lang="en-GB" sz="1600" dirty="0" smtClean="0"/>
              <a:t> CP </a:t>
            </a:r>
            <a:r>
              <a:rPr lang="en-GB" sz="1600" dirty="0" err="1" smtClean="0"/>
              <a:t>ve</a:t>
            </a:r>
            <a:r>
              <a:rPr lang="en-GB" sz="1600" dirty="0" smtClean="0"/>
              <a:t> LBR </a:t>
            </a:r>
            <a:r>
              <a:rPr lang="en-GB" sz="1600" dirty="0" err="1" smtClean="0"/>
              <a:t>oranı</a:t>
            </a:r>
            <a:r>
              <a:rPr lang="en-GB" sz="1600" dirty="0" smtClean="0"/>
              <a:t> </a:t>
            </a:r>
            <a:r>
              <a:rPr lang="en-GB" sz="1600" dirty="0" err="1" smtClean="0"/>
              <a:t>tedavi</a:t>
            </a:r>
            <a:r>
              <a:rPr lang="en-GB" sz="1600" dirty="0" smtClean="0"/>
              <a:t> </a:t>
            </a:r>
            <a:r>
              <a:rPr lang="en-GB" sz="1600" dirty="0" err="1" smtClean="0"/>
              <a:t>almayan</a:t>
            </a:r>
            <a:r>
              <a:rPr lang="en-GB" sz="1600" dirty="0" smtClean="0"/>
              <a:t> </a:t>
            </a:r>
            <a:r>
              <a:rPr lang="en-GB" sz="1600" dirty="0" err="1" smtClean="0"/>
              <a:t>gruba</a:t>
            </a:r>
            <a:r>
              <a:rPr lang="en-GB" sz="1600" dirty="0" smtClean="0"/>
              <a:t> </a:t>
            </a:r>
            <a:r>
              <a:rPr lang="en-GB" sz="1600" dirty="0" err="1" smtClean="0"/>
              <a:t>göre</a:t>
            </a:r>
            <a:r>
              <a:rPr lang="en-GB" sz="1600" dirty="0" smtClean="0"/>
              <a:t> 2.5 </a:t>
            </a:r>
            <a:r>
              <a:rPr lang="en-GB" sz="1600" dirty="0" err="1" smtClean="0"/>
              <a:t>kat</a:t>
            </a:r>
            <a:r>
              <a:rPr lang="en-GB" sz="1600" dirty="0" smtClean="0"/>
              <a:t> </a:t>
            </a:r>
            <a:r>
              <a:rPr lang="en-GB" sz="1600" dirty="0" err="1" smtClean="0"/>
              <a:t>fazla</a:t>
            </a:r>
            <a:r>
              <a:rPr lang="en-GB" sz="1600" dirty="0" smtClean="0"/>
              <a:t> (CP %44.7 vs %16.7 p=0.012, LBR %36.8 vs %11.1 p=0.013)</a:t>
            </a:r>
          </a:p>
          <a:p>
            <a:pPr marL="285750" indent="-285750">
              <a:buFont typeface="Arial" charset="0"/>
              <a:buChar char="•"/>
            </a:pPr>
            <a:endParaRPr lang="en-GB" sz="1600" dirty="0"/>
          </a:p>
          <a:p>
            <a:pPr marL="285750" indent="-285750">
              <a:buFont typeface="Arial" charset="0"/>
              <a:buChar char="•"/>
            </a:pPr>
            <a:r>
              <a:rPr lang="en-GB" sz="1600" dirty="0" smtClean="0"/>
              <a:t>CP </a:t>
            </a:r>
            <a:r>
              <a:rPr lang="en-GB" sz="1600" dirty="0" err="1" smtClean="0"/>
              <a:t>ve</a:t>
            </a:r>
            <a:r>
              <a:rPr lang="en-GB" sz="1600" dirty="0" smtClean="0"/>
              <a:t> LBR </a:t>
            </a:r>
            <a:r>
              <a:rPr lang="en-GB" sz="1600" dirty="0" err="1" smtClean="0"/>
              <a:t>oranları</a:t>
            </a:r>
            <a:r>
              <a:rPr lang="en-GB" sz="1600" dirty="0" smtClean="0"/>
              <a:t> </a:t>
            </a:r>
            <a:r>
              <a:rPr lang="en-GB" sz="1600" dirty="0" err="1" smtClean="0"/>
              <a:t>aGnRH</a:t>
            </a:r>
            <a:r>
              <a:rPr lang="en-GB" sz="1600" dirty="0" smtClean="0"/>
              <a:t> </a:t>
            </a:r>
            <a:r>
              <a:rPr lang="en-GB" sz="1600" dirty="0" err="1" smtClean="0"/>
              <a:t>grubu</a:t>
            </a:r>
            <a:r>
              <a:rPr lang="en-GB" sz="1600" dirty="0" smtClean="0"/>
              <a:t> </a:t>
            </a:r>
            <a:r>
              <a:rPr lang="en-GB" sz="1600" dirty="0" err="1" smtClean="0"/>
              <a:t>ile</a:t>
            </a:r>
            <a:r>
              <a:rPr lang="en-GB" sz="1600" dirty="0" smtClean="0"/>
              <a:t> </a:t>
            </a:r>
            <a:r>
              <a:rPr lang="en-GB" sz="1600" dirty="0" err="1" smtClean="0"/>
              <a:t>tedavi</a:t>
            </a:r>
            <a:r>
              <a:rPr lang="en-GB" sz="1600" dirty="0" smtClean="0"/>
              <a:t> </a:t>
            </a:r>
            <a:r>
              <a:rPr lang="en-GB" sz="1600" dirty="0" err="1" smtClean="0"/>
              <a:t>almayan</a:t>
            </a:r>
            <a:r>
              <a:rPr lang="en-GB" sz="1600" dirty="0" smtClean="0"/>
              <a:t> </a:t>
            </a:r>
            <a:r>
              <a:rPr lang="en-GB" sz="1600" dirty="0" err="1" smtClean="0"/>
              <a:t>grup</a:t>
            </a:r>
            <a:r>
              <a:rPr lang="en-GB" sz="1600" dirty="0" smtClean="0"/>
              <a:t> </a:t>
            </a:r>
            <a:r>
              <a:rPr lang="en-GB" sz="1600" dirty="0" err="1" smtClean="0"/>
              <a:t>arasında</a:t>
            </a:r>
            <a:r>
              <a:rPr lang="en-GB" sz="1600" dirty="0" smtClean="0"/>
              <a:t> </a:t>
            </a:r>
            <a:r>
              <a:rPr lang="en-GB" sz="1600" dirty="0" err="1" smtClean="0"/>
              <a:t>fark</a:t>
            </a:r>
            <a:r>
              <a:rPr lang="en-GB" sz="1600" dirty="0" smtClean="0"/>
              <a:t> yok (CP %34.3 vs 16.7  p=0.34, LBR %28.6 vs %11.1 p=0.23)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1800" y="2197100"/>
            <a:ext cx="7861300" cy="397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0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9275" y="235744"/>
            <a:ext cx="11093450" cy="2349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425" y="2331244"/>
            <a:ext cx="3543300" cy="254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2714625"/>
            <a:ext cx="5969000" cy="40853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2714625"/>
            <a:ext cx="5969000" cy="40853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5-Point Star 7"/>
          <p:cNvSpPr/>
          <p:nvPr/>
        </p:nvSpPr>
        <p:spPr>
          <a:xfrm>
            <a:off x="5448300" y="3527822"/>
            <a:ext cx="203200" cy="21867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5-Point Star 13"/>
          <p:cNvSpPr/>
          <p:nvPr/>
        </p:nvSpPr>
        <p:spPr>
          <a:xfrm>
            <a:off x="11541125" y="4048522"/>
            <a:ext cx="203200" cy="21867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74000" y="2308225"/>
            <a:ext cx="3479800" cy="228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5125"/>
            <a:ext cx="10515600" cy="1943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422525"/>
            <a:ext cx="4546600" cy="4229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9900" y="2667000"/>
            <a:ext cx="4648200" cy="1981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0" y="4851400"/>
            <a:ext cx="4102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000" dirty="0" err="1" smtClean="0"/>
              <a:t>Kümülatif</a:t>
            </a:r>
            <a:r>
              <a:rPr lang="en-GB" sz="2000" dirty="0" smtClean="0"/>
              <a:t> </a:t>
            </a:r>
            <a:r>
              <a:rPr lang="en-GB" sz="2000" dirty="0" err="1" smtClean="0"/>
              <a:t>hastalıksız</a:t>
            </a:r>
            <a:r>
              <a:rPr lang="en-GB" sz="2000" dirty="0" smtClean="0"/>
              <a:t> </a:t>
            </a:r>
            <a:r>
              <a:rPr lang="en-GB" sz="2000" dirty="0" err="1" smtClean="0"/>
              <a:t>yaşam</a:t>
            </a:r>
            <a:r>
              <a:rPr lang="en-GB" sz="2000" dirty="0" smtClean="0"/>
              <a:t> </a:t>
            </a:r>
            <a:r>
              <a:rPr lang="en-GB" sz="2000" dirty="0" err="1" smtClean="0"/>
              <a:t>zamanı</a:t>
            </a:r>
            <a:endParaRPr lang="en-GB" sz="2000" dirty="0" smtClean="0"/>
          </a:p>
          <a:p>
            <a:pPr marL="742950" lvl="1" indent="-285750">
              <a:buFont typeface="Arial" charset="0"/>
              <a:buChar char="•"/>
            </a:pPr>
            <a:r>
              <a:rPr lang="en-GB" sz="2000" dirty="0" smtClean="0"/>
              <a:t>LNG-IUS </a:t>
            </a:r>
            <a:r>
              <a:rPr lang="en-GB" sz="2000" dirty="0" err="1" smtClean="0"/>
              <a:t>grupta</a:t>
            </a:r>
            <a:r>
              <a:rPr lang="en-GB" sz="2000" dirty="0" smtClean="0"/>
              <a:t> 34.4 ay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2000" dirty="0" smtClean="0"/>
              <a:t>OK </a:t>
            </a:r>
            <a:r>
              <a:rPr lang="en-GB" sz="2000" dirty="0" err="1" smtClean="0"/>
              <a:t>grupta</a:t>
            </a:r>
            <a:r>
              <a:rPr lang="en-GB" sz="2000" dirty="0" smtClean="0"/>
              <a:t> 33.4 ay p=0.045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0650" y="4283075"/>
            <a:ext cx="876300" cy="254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845300" y="3949700"/>
            <a:ext cx="647700" cy="1905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9010650" y="4283075"/>
            <a:ext cx="876300" cy="254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73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Sonuç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Semptomatik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rekürren</a:t>
            </a:r>
            <a:r>
              <a:rPr lang="en-GB" dirty="0" smtClean="0"/>
              <a:t> </a:t>
            </a:r>
            <a:r>
              <a:rPr lang="en-GB" dirty="0" err="1" smtClean="0"/>
              <a:t>endometriomaların</a:t>
            </a:r>
            <a:r>
              <a:rPr lang="en-GB" dirty="0" smtClean="0"/>
              <a:t> </a:t>
            </a:r>
            <a:r>
              <a:rPr lang="en-GB" dirty="0" err="1" smtClean="0"/>
              <a:t>tedavisinde</a:t>
            </a:r>
            <a:r>
              <a:rPr lang="en-GB" dirty="0" smtClean="0"/>
              <a:t> ilk </a:t>
            </a:r>
            <a:r>
              <a:rPr lang="en-GB" dirty="0" err="1" smtClean="0"/>
              <a:t>seçenek</a:t>
            </a:r>
            <a:r>
              <a:rPr lang="en-GB" dirty="0" smtClean="0"/>
              <a:t> </a:t>
            </a:r>
            <a:r>
              <a:rPr lang="en-GB" dirty="0" err="1" smtClean="0"/>
              <a:t>olarak</a:t>
            </a:r>
            <a:r>
              <a:rPr lang="en-GB" dirty="0" smtClean="0"/>
              <a:t> </a:t>
            </a:r>
            <a:r>
              <a:rPr lang="en-GB" dirty="0" err="1" smtClean="0"/>
              <a:t>progestinler</a:t>
            </a:r>
            <a:r>
              <a:rPr lang="en-GB" dirty="0" smtClean="0"/>
              <a:t> </a:t>
            </a:r>
            <a:r>
              <a:rPr lang="en-GB" dirty="0" err="1" smtClean="0"/>
              <a:t>düşünülebilir</a:t>
            </a:r>
            <a:endParaRPr lang="en-GB" dirty="0" smtClean="0"/>
          </a:p>
          <a:p>
            <a:r>
              <a:rPr lang="en-GB" dirty="0" err="1" smtClean="0"/>
              <a:t>Progestinler</a:t>
            </a:r>
            <a:r>
              <a:rPr lang="en-GB" dirty="0" smtClean="0"/>
              <a:t> </a:t>
            </a:r>
            <a:r>
              <a:rPr lang="en-GB" dirty="0" err="1" smtClean="0"/>
              <a:t>semptomları</a:t>
            </a:r>
            <a:r>
              <a:rPr lang="en-GB" dirty="0" smtClean="0"/>
              <a:t> </a:t>
            </a:r>
            <a:r>
              <a:rPr lang="en-GB" dirty="0" err="1" smtClean="0"/>
              <a:t>engellemede</a:t>
            </a:r>
            <a:r>
              <a:rPr lang="en-GB" dirty="0" smtClean="0"/>
              <a:t> </a:t>
            </a:r>
            <a:r>
              <a:rPr lang="en-GB" dirty="0" err="1" smtClean="0"/>
              <a:t>GnRHa</a:t>
            </a:r>
            <a:r>
              <a:rPr lang="en-GB" dirty="0" smtClean="0"/>
              <a:t> </a:t>
            </a:r>
            <a:r>
              <a:rPr lang="en-GB" dirty="0" err="1" smtClean="0"/>
              <a:t>kadar</a:t>
            </a:r>
            <a:r>
              <a:rPr lang="en-GB" dirty="0" smtClean="0"/>
              <a:t> </a:t>
            </a:r>
            <a:r>
              <a:rPr lang="en-GB" dirty="0" err="1" smtClean="0"/>
              <a:t>etkilidir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az</a:t>
            </a:r>
            <a:r>
              <a:rPr lang="en-GB" dirty="0" smtClean="0"/>
              <a:t> </a:t>
            </a:r>
            <a:r>
              <a:rPr lang="en-GB" dirty="0" err="1" smtClean="0"/>
              <a:t>yan</a:t>
            </a:r>
            <a:r>
              <a:rPr lang="en-GB" dirty="0" smtClean="0"/>
              <a:t> </a:t>
            </a:r>
            <a:r>
              <a:rPr lang="en-GB" dirty="0" err="1" smtClean="0"/>
              <a:t>etkiye</a:t>
            </a:r>
            <a:r>
              <a:rPr lang="en-GB" dirty="0" smtClean="0"/>
              <a:t> </a:t>
            </a:r>
            <a:r>
              <a:rPr lang="en-GB" dirty="0" err="1" smtClean="0"/>
              <a:t>sahiptir</a:t>
            </a:r>
            <a:endParaRPr lang="en-GB" dirty="0" smtClean="0"/>
          </a:p>
          <a:p>
            <a:r>
              <a:rPr lang="en-GB" dirty="0" err="1" smtClean="0"/>
              <a:t>Endometrioma</a:t>
            </a:r>
            <a:r>
              <a:rPr lang="en-GB" dirty="0" smtClean="0"/>
              <a:t> </a:t>
            </a:r>
            <a:r>
              <a:rPr lang="en-GB" dirty="0" err="1" smtClean="0"/>
              <a:t>rekürrensinin</a:t>
            </a:r>
            <a:r>
              <a:rPr lang="en-GB" dirty="0" smtClean="0"/>
              <a:t> </a:t>
            </a:r>
            <a:r>
              <a:rPr lang="en-GB" dirty="0" err="1" smtClean="0"/>
              <a:t>engellenmesinde</a:t>
            </a:r>
            <a:r>
              <a:rPr lang="en-GB" dirty="0" smtClean="0"/>
              <a:t> </a:t>
            </a:r>
            <a:r>
              <a:rPr lang="en-GB" dirty="0" err="1" smtClean="0"/>
              <a:t>uzun</a:t>
            </a:r>
            <a:r>
              <a:rPr lang="en-GB" dirty="0" smtClean="0"/>
              <a:t> </a:t>
            </a:r>
            <a:r>
              <a:rPr lang="en-GB" dirty="0" err="1" smtClean="0"/>
              <a:t>süreli</a:t>
            </a:r>
            <a:r>
              <a:rPr lang="en-GB" dirty="0" smtClean="0"/>
              <a:t> </a:t>
            </a:r>
            <a:r>
              <a:rPr lang="en-GB" dirty="0" err="1" smtClean="0"/>
              <a:t>tedavilerde</a:t>
            </a:r>
            <a:r>
              <a:rPr lang="en-GB" dirty="0" smtClean="0"/>
              <a:t> </a:t>
            </a:r>
            <a:r>
              <a:rPr lang="en-GB" dirty="0" err="1" smtClean="0"/>
              <a:t>progestinler</a:t>
            </a:r>
            <a:r>
              <a:rPr lang="en-GB" dirty="0" smtClean="0"/>
              <a:t> </a:t>
            </a:r>
            <a:r>
              <a:rPr lang="en-GB" dirty="0" err="1" smtClean="0"/>
              <a:t>güvenle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etkin</a:t>
            </a:r>
            <a:r>
              <a:rPr lang="en-GB" dirty="0" smtClean="0"/>
              <a:t> </a:t>
            </a:r>
            <a:r>
              <a:rPr lang="en-GB" dirty="0" err="1" smtClean="0"/>
              <a:t>olarak</a:t>
            </a:r>
            <a:r>
              <a:rPr lang="en-GB" dirty="0" smtClean="0"/>
              <a:t> </a:t>
            </a:r>
            <a:r>
              <a:rPr lang="en-GB" dirty="0" err="1" smtClean="0"/>
              <a:t>kullanılabilinirler</a:t>
            </a:r>
            <a:endParaRPr lang="en-GB" dirty="0" smtClean="0"/>
          </a:p>
          <a:p>
            <a:r>
              <a:rPr lang="en-GB" dirty="0" err="1" smtClean="0"/>
              <a:t>Progestinler</a:t>
            </a:r>
            <a:r>
              <a:rPr lang="en-GB" dirty="0" smtClean="0"/>
              <a:t> </a:t>
            </a:r>
            <a:r>
              <a:rPr lang="en-GB" dirty="0" err="1" smtClean="0"/>
              <a:t>arasında</a:t>
            </a:r>
            <a:r>
              <a:rPr lang="en-GB" dirty="0" smtClean="0"/>
              <a:t> DNG, </a:t>
            </a:r>
            <a:r>
              <a:rPr lang="en-GB" dirty="0" err="1" smtClean="0"/>
              <a:t>NETA’ya</a:t>
            </a:r>
            <a:r>
              <a:rPr lang="en-GB" dirty="0" smtClean="0"/>
              <a:t> </a:t>
            </a:r>
            <a:r>
              <a:rPr lang="en-GB" dirty="0" err="1" smtClean="0"/>
              <a:t>göre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az</a:t>
            </a:r>
            <a:r>
              <a:rPr lang="en-GB" dirty="0" smtClean="0"/>
              <a:t> </a:t>
            </a:r>
            <a:r>
              <a:rPr lang="en-GB" dirty="0" err="1" smtClean="0"/>
              <a:t>yan</a:t>
            </a:r>
            <a:r>
              <a:rPr lang="en-GB" dirty="0" smtClean="0"/>
              <a:t> </a:t>
            </a:r>
            <a:r>
              <a:rPr lang="en-GB" dirty="0" err="1" smtClean="0"/>
              <a:t>etkiye</a:t>
            </a:r>
            <a:r>
              <a:rPr lang="en-GB" dirty="0" smtClean="0"/>
              <a:t> </a:t>
            </a:r>
            <a:r>
              <a:rPr lang="en-GB" dirty="0" err="1" smtClean="0"/>
              <a:t>sahip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toleribitesi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iyi</a:t>
            </a:r>
            <a:r>
              <a:rPr lang="en-GB" dirty="0" smtClean="0"/>
              <a:t> </a:t>
            </a:r>
            <a:r>
              <a:rPr lang="en-GB" dirty="0" err="1" smtClean="0"/>
              <a:t>gibi</a:t>
            </a:r>
            <a:r>
              <a:rPr lang="en-GB" dirty="0" smtClean="0"/>
              <a:t> </a:t>
            </a:r>
            <a:r>
              <a:rPr lang="en-GB" dirty="0" err="1" smtClean="0"/>
              <a:t>durmakta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iyi</a:t>
            </a:r>
            <a:r>
              <a:rPr lang="en-GB" dirty="0" smtClean="0"/>
              <a:t> </a:t>
            </a:r>
            <a:r>
              <a:rPr lang="en-GB" dirty="0" err="1" smtClean="0"/>
              <a:t>ağrı</a:t>
            </a:r>
            <a:r>
              <a:rPr lang="en-GB" dirty="0" smtClean="0"/>
              <a:t> </a:t>
            </a:r>
            <a:r>
              <a:rPr lang="en-GB" dirty="0" err="1" smtClean="0"/>
              <a:t>kontrolü</a:t>
            </a:r>
            <a:r>
              <a:rPr lang="en-GB" dirty="0" smtClean="0"/>
              <a:t> </a:t>
            </a:r>
            <a:r>
              <a:rPr lang="en-GB" dirty="0" err="1" smtClean="0"/>
              <a:t>sağlamakta</a:t>
            </a:r>
            <a:endParaRPr lang="en-GB" dirty="0" smtClean="0"/>
          </a:p>
          <a:p>
            <a:r>
              <a:rPr lang="en-GB" dirty="0" smtClean="0"/>
              <a:t>IVF </a:t>
            </a:r>
            <a:r>
              <a:rPr lang="en-GB" dirty="0" err="1" smtClean="0"/>
              <a:t>öncesi</a:t>
            </a:r>
            <a:r>
              <a:rPr lang="en-GB" dirty="0" smtClean="0"/>
              <a:t> DNG </a:t>
            </a:r>
            <a:r>
              <a:rPr lang="en-GB" dirty="0" err="1" smtClean="0"/>
              <a:t>kullanımı</a:t>
            </a:r>
            <a:r>
              <a:rPr lang="en-GB" dirty="0" smtClean="0"/>
              <a:t> CP </a:t>
            </a:r>
            <a:r>
              <a:rPr lang="en-GB" dirty="0" err="1" smtClean="0"/>
              <a:t>ve</a:t>
            </a:r>
            <a:r>
              <a:rPr lang="en-GB" dirty="0" smtClean="0"/>
              <a:t> LBR </a:t>
            </a:r>
            <a:r>
              <a:rPr lang="en-GB" dirty="0" err="1" smtClean="0"/>
              <a:t>aranlarını</a:t>
            </a:r>
            <a:r>
              <a:rPr lang="en-GB" dirty="0" smtClean="0"/>
              <a:t> </a:t>
            </a:r>
            <a:r>
              <a:rPr lang="en-GB" dirty="0" err="1" smtClean="0"/>
              <a:t>arttırabilmekte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86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Teşekkürler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01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62000"/>
            <a:ext cx="10706100" cy="5414963"/>
          </a:xfrm>
        </p:spPr>
        <p:txBody>
          <a:bodyPr>
            <a:normAutofit fontScale="92500" lnSpcReduction="20000"/>
          </a:bodyPr>
          <a:lstStyle/>
          <a:p>
            <a:r>
              <a:rPr lang="en-GB" dirty="0" err="1" smtClean="0"/>
              <a:t>Endometriozis-endometrioma</a:t>
            </a:r>
            <a:r>
              <a:rPr lang="en-GB" dirty="0" smtClean="0"/>
              <a:t> </a:t>
            </a:r>
            <a:r>
              <a:rPr lang="en-GB" dirty="0" err="1" smtClean="0"/>
              <a:t>fizyo-patholojisindeki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Artmış</a:t>
            </a:r>
            <a:r>
              <a:rPr lang="en-GB" dirty="0" smtClean="0"/>
              <a:t> </a:t>
            </a:r>
            <a:r>
              <a:rPr lang="en-GB" dirty="0" err="1" smtClean="0"/>
              <a:t>fibrozis</a:t>
            </a:r>
            <a:endParaRPr lang="en-GB" dirty="0" smtClean="0"/>
          </a:p>
          <a:p>
            <a:pPr lvl="1"/>
            <a:r>
              <a:rPr lang="en-GB" dirty="0" err="1" smtClean="0"/>
              <a:t>Azalmış</a:t>
            </a:r>
            <a:r>
              <a:rPr lang="en-GB" dirty="0" smtClean="0"/>
              <a:t> </a:t>
            </a:r>
            <a:r>
              <a:rPr lang="en-GB" dirty="0" err="1" smtClean="0"/>
              <a:t>vaskülarite</a:t>
            </a:r>
            <a:endParaRPr lang="en-GB" dirty="0" smtClean="0"/>
          </a:p>
          <a:p>
            <a:pPr lvl="1"/>
            <a:r>
              <a:rPr lang="en-GB" dirty="0" err="1" smtClean="0"/>
              <a:t>Ekstrasellüler</a:t>
            </a:r>
            <a:r>
              <a:rPr lang="en-GB" dirty="0" smtClean="0"/>
              <a:t> </a:t>
            </a:r>
            <a:r>
              <a:rPr lang="en-GB" dirty="0" err="1" smtClean="0"/>
              <a:t>matrikste</a:t>
            </a:r>
            <a:r>
              <a:rPr lang="en-GB" dirty="0" smtClean="0"/>
              <a:t> </a:t>
            </a:r>
            <a:r>
              <a:rPr lang="en-GB" dirty="0" err="1" smtClean="0"/>
              <a:t>artmış</a:t>
            </a:r>
            <a:r>
              <a:rPr lang="en-GB" dirty="0" smtClean="0"/>
              <a:t> deposit </a:t>
            </a:r>
            <a:r>
              <a:rPr lang="en-GB" dirty="0" err="1" smtClean="0"/>
              <a:t>birikimi</a:t>
            </a:r>
            <a:r>
              <a:rPr lang="en-GB" dirty="0" smtClean="0"/>
              <a:t> </a:t>
            </a:r>
            <a:r>
              <a:rPr lang="en-GB" dirty="0" err="1" smtClean="0"/>
              <a:t>sonucunda</a:t>
            </a:r>
            <a:r>
              <a:rPr lang="en-GB" dirty="0" smtClean="0"/>
              <a:t> </a:t>
            </a:r>
            <a:r>
              <a:rPr lang="en-GB" dirty="0" err="1" smtClean="0"/>
              <a:t>oluşan</a:t>
            </a:r>
            <a:r>
              <a:rPr lang="en-GB" dirty="0" smtClean="0"/>
              <a:t> </a:t>
            </a:r>
            <a:r>
              <a:rPr lang="en-GB" dirty="0" err="1" smtClean="0"/>
              <a:t>hiposellülerite</a:t>
            </a:r>
            <a:r>
              <a:rPr lang="en-GB" dirty="0" smtClean="0"/>
              <a:t> </a:t>
            </a:r>
          </a:p>
          <a:p>
            <a:pPr lvl="1"/>
            <a:endParaRPr lang="en-GB" dirty="0"/>
          </a:p>
          <a:p>
            <a:pPr marL="457200" lvl="1" indent="0">
              <a:buNone/>
            </a:pPr>
            <a:r>
              <a:rPr lang="en-GB" dirty="0" err="1" smtClean="0"/>
              <a:t>ilaçların</a:t>
            </a:r>
            <a:r>
              <a:rPr lang="en-GB" dirty="0" smtClean="0"/>
              <a:t> </a:t>
            </a:r>
            <a:r>
              <a:rPr lang="en-GB" dirty="0" err="1" smtClean="0"/>
              <a:t>hedef</a:t>
            </a:r>
            <a:r>
              <a:rPr lang="en-GB" dirty="0" smtClean="0"/>
              <a:t> </a:t>
            </a:r>
            <a:r>
              <a:rPr lang="en-GB" dirty="0" err="1" smtClean="0"/>
              <a:t>dokuya</a:t>
            </a:r>
            <a:r>
              <a:rPr lang="en-GB" dirty="0" smtClean="0"/>
              <a:t> </a:t>
            </a:r>
            <a:r>
              <a:rPr lang="en-GB" dirty="0" err="1" smtClean="0"/>
              <a:t>ulaşmasında</a:t>
            </a:r>
            <a:r>
              <a:rPr lang="en-GB" dirty="0" smtClean="0"/>
              <a:t> </a:t>
            </a:r>
            <a:r>
              <a:rPr lang="en-GB" dirty="0" err="1" smtClean="0"/>
              <a:t>yetersizliğe</a:t>
            </a:r>
            <a:r>
              <a:rPr lang="en-GB" dirty="0" smtClean="0"/>
              <a:t> </a:t>
            </a:r>
            <a:r>
              <a:rPr lang="en-GB" dirty="0" err="1" smtClean="0"/>
              <a:t>neden</a:t>
            </a:r>
            <a:r>
              <a:rPr lang="en-GB" dirty="0" smtClean="0"/>
              <a:t> </a:t>
            </a:r>
            <a:r>
              <a:rPr lang="en-GB" dirty="0" err="1" smtClean="0"/>
              <a:t>olmakta</a:t>
            </a:r>
            <a:r>
              <a:rPr lang="en-GB" dirty="0" smtClean="0"/>
              <a:t>, </a:t>
            </a:r>
            <a:r>
              <a:rPr lang="en-GB" dirty="0" err="1" smtClean="0"/>
              <a:t>medikal</a:t>
            </a:r>
            <a:r>
              <a:rPr lang="en-GB" dirty="0" smtClean="0"/>
              <a:t> </a:t>
            </a:r>
            <a:r>
              <a:rPr lang="en-GB" dirty="0" err="1" smtClean="0"/>
              <a:t>tedaviye</a:t>
            </a:r>
            <a:r>
              <a:rPr lang="en-GB" dirty="0" smtClean="0"/>
              <a:t> </a:t>
            </a:r>
            <a:r>
              <a:rPr lang="en-GB" dirty="0" err="1" smtClean="0"/>
              <a:t>yanıtı</a:t>
            </a:r>
            <a:r>
              <a:rPr lang="en-GB" dirty="0"/>
              <a:t> </a:t>
            </a:r>
            <a:r>
              <a:rPr lang="en-GB" dirty="0" smtClean="0"/>
              <a:t>⬇</a:t>
            </a:r>
          </a:p>
          <a:p>
            <a:endParaRPr lang="en-GB" dirty="0" smtClean="0"/>
          </a:p>
          <a:p>
            <a:r>
              <a:rPr lang="en-GB" dirty="0" err="1" smtClean="0"/>
              <a:t>Endometriomanın</a:t>
            </a:r>
            <a:r>
              <a:rPr lang="en-GB" dirty="0" smtClean="0"/>
              <a:t> </a:t>
            </a:r>
            <a:r>
              <a:rPr lang="en-GB" dirty="0" err="1" smtClean="0"/>
              <a:t>varlığı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Fokal</a:t>
            </a:r>
            <a:r>
              <a:rPr lang="en-GB" dirty="0" smtClean="0"/>
              <a:t> </a:t>
            </a:r>
            <a:r>
              <a:rPr lang="en-GB" dirty="0" err="1" smtClean="0"/>
              <a:t>inflamasyon</a:t>
            </a:r>
            <a:endParaRPr lang="en-GB" dirty="0" smtClean="0"/>
          </a:p>
          <a:p>
            <a:pPr lvl="1"/>
            <a:r>
              <a:rPr lang="en-GB" dirty="0" err="1" smtClean="0"/>
              <a:t>Masif</a:t>
            </a:r>
            <a:r>
              <a:rPr lang="en-GB" dirty="0" smtClean="0"/>
              <a:t> </a:t>
            </a:r>
            <a:r>
              <a:rPr lang="en-GB" dirty="0" err="1" smtClean="0"/>
              <a:t>fibrozis</a:t>
            </a:r>
            <a:endParaRPr lang="en-GB" dirty="0" smtClean="0"/>
          </a:p>
          <a:p>
            <a:pPr lvl="1"/>
            <a:r>
              <a:rPr lang="en-GB" dirty="0" err="1" smtClean="0"/>
              <a:t>Overyal</a:t>
            </a:r>
            <a:r>
              <a:rPr lang="en-GB" dirty="0" smtClean="0"/>
              <a:t> </a:t>
            </a:r>
            <a:r>
              <a:rPr lang="en-GB" dirty="0" err="1" smtClean="0"/>
              <a:t>kortekste</a:t>
            </a:r>
            <a:r>
              <a:rPr lang="en-GB" dirty="0" smtClean="0"/>
              <a:t> stroma </a:t>
            </a:r>
            <a:r>
              <a:rPr lang="en-GB" dirty="0" err="1" smtClean="0"/>
              <a:t>kaybı</a:t>
            </a:r>
            <a:r>
              <a:rPr lang="en-GB" dirty="0" smtClean="0"/>
              <a:t> </a:t>
            </a:r>
            <a:r>
              <a:rPr lang="en-GB" dirty="0" err="1" smtClean="0"/>
              <a:t>folikül</a:t>
            </a:r>
            <a:r>
              <a:rPr lang="en-GB" dirty="0" smtClean="0"/>
              <a:t> </a:t>
            </a:r>
            <a:r>
              <a:rPr lang="en-GB" dirty="0" err="1" smtClean="0"/>
              <a:t>kaybı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folikülogenezde</a:t>
            </a:r>
            <a:r>
              <a:rPr lang="en-GB" dirty="0" smtClean="0"/>
              <a:t> </a:t>
            </a:r>
            <a:r>
              <a:rPr lang="en-GB" dirty="0" err="1" smtClean="0"/>
              <a:t>disregülasyona</a:t>
            </a:r>
            <a:r>
              <a:rPr lang="en-GB" dirty="0" smtClean="0"/>
              <a:t> </a:t>
            </a:r>
            <a:r>
              <a:rPr lang="en-GB" dirty="0" err="1" smtClean="0"/>
              <a:t>neden</a:t>
            </a:r>
            <a:r>
              <a:rPr lang="en-GB" dirty="0" smtClean="0"/>
              <a:t> </a:t>
            </a:r>
            <a:r>
              <a:rPr lang="en-GB" dirty="0" err="1" smtClean="0"/>
              <a:t>olmakta</a:t>
            </a:r>
            <a:endParaRPr lang="en-GB" dirty="0" smtClean="0"/>
          </a:p>
          <a:p>
            <a:r>
              <a:rPr lang="en-GB" dirty="0" smtClean="0"/>
              <a:t>Bu </a:t>
            </a:r>
            <a:r>
              <a:rPr lang="en-GB" dirty="0" err="1" smtClean="0"/>
              <a:t>nedenle</a:t>
            </a:r>
            <a:r>
              <a:rPr lang="en-GB" dirty="0" smtClean="0"/>
              <a:t> </a:t>
            </a:r>
            <a:r>
              <a:rPr lang="en-GB" dirty="0" err="1" smtClean="0"/>
              <a:t>erken</a:t>
            </a:r>
            <a:r>
              <a:rPr lang="en-GB" dirty="0" smtClean="0"/>
              <a:t> </a:t>
            </a:r>
            <a:r>
              <a:rPr lang="en-GB" dirty="0" err="1" smtClean="0"/>
              <a:t>tanı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tedavi</a:t>
            </a:r>
            <a:r>
              <a:rPr lang="en-GB" dirty="0" smtClean="0"/>
              <a:t>, </a:t>
            </a:r>
            <a:r>
              <a:rPr lang="en-GB" dirty="0" err="1" smtClean="0"/>
              <a:t>tedaviye</a:t>
            </a:r>
            <a:r>
              <a:rPr lang="en-GB" dirty="0" smtClean="0"/>
              <a:t> </a:t>
            </a:r>
            <a:r>
              <a:rPr lang="en-GB" dirty="0" err="1" smtClean="0"/>
              <a:t>yanıtı</a:t>
            </a:r>
            <a:r>
              <a:rPr lang="en-GB" dirty="0" smtClean="0"/>
              <a:t> </a:t>
            </a:r>
            <a:r>
              <a:rPr lang="en-GB" dirty="0" err="1" smtClean="0"/>
              <a:t>arttırmakta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mevcut</a:t>
            </a:r>
            <a:r>
              <a:rPr lang="en-GB" dirty="0" smtClean="0"/>
              <a:t> over </a:t>
            </a:r>
            <a:r>
              <a:rPr lang="en-GB" dirty="0" err="1" smtClean="0"/>
              <a:t>rezervi</a:t>
            </a:r>
            <a:r>
              <a:rPr lang="en-GB" dirty="0" smtClean="0"/>
              <a:t> </a:t>
            </a:r>
            <a:r>
              <a:rPr lang="en-GB" dirty="0" err="1" smtClean="0"/>
              <a:t>korunabilmekte</a:t>
            </a:r>
            <a:r>
              <a:rPr lang="en-GB" dirty="0" smtClean="0"/>
              <a:t> </a:t>
            </a:r>
          </a:p>
          <a:p>
            <a:pPr marL="0" indent="0" algn="r">
              <a:buNone/>
            </a:pPr>
            <a:r>
              <a:rPr lang="en-GB" sz="1200" dirty="0" err="1" smtClean="0"/>
              <a:t>Kitajima</a:t>
            </a:r>
            <a:r>
              <a:rPr lang="en-GB" sz="1200" dirty="0" smtClean="0"/>
              <a:t> </a:t>
            </a:r>
            <a:r>
              <a:rPr lang="en-GB" sz="1200" dirty="0"/>
              <a:t>M, </a:t>
            </a:r>
            <a:r>
              <a:rPr lang="en-GB" sz="1200" dirty="0" smtClean="0"/>
              <a:t>et al, </a:t>
            </a:r>
            <a:r>
              <a:rPr lang="en-GB" sz="1200" dirty="0" err="1" smtClean="0"/>
              <a:t>Fertil</a:t>
            </a:r>
            <a:r>
              <a:rPr lang="en-GB" sz="1200" dirty="0" smtClean="0"/>
              <a:t> </a:t>
            </a:r>
            <a:r>
              <a:rPr lang="en-GB" sz="1200" dirty="0" err="1" smtClean="0"/>
              <a:t>Steril</a:t>
            </a:r>
            <a:r>
              <a:rPr lang="en-GB" sz="1200" dirty="0"/>
              <a:t> </a:t>
            </a:r>
            <a:r>
              <a:rPr lang="is-IS" sz="1200" dirty="0" smtClean="0"/>
              <a:t>2011</a:t>
            </a:r>
          </a:p>
          <a:p>
            <a:pPr marL="0" indent="0" algn="r">
              <a:buNone/>
            </a:pPr>
            <a:r>
              <a:rPr lang="en-GB" sz="1200" dirty="0" err="1"/>
              <a:t>Kitajima</a:t>
            </a:r>
            <a:r>
              <a:rPr lang="en-GB" sz="1200" dirty="0"/>
              <a:t> M, </a:t>
            </a:r>
            <a:r>
              <a:rPr lang="en-GB" sz="1200" dirty="0" smtClean="0"/>
              <a:t>et al, </a:t>
            </a:r>
            <a:r>
              <a:rPr lang="en-GB" sz="1200" dirty="0" err="1" smtClean="0"/>
              <a:t>Fertil</a:t>
            </a:r>
            <a:r>
              <a:rPr lang="en-GB" sz="1200" dirty="0" smtClean="0"/>
              <a:t> </a:t>
            </a:r>
            <a:r>
              <a:rPr lang="en-GB" sz="1200" dirty="0" err="1" smtClean="0"/>
              <a:t>Steril</a:t>
            </a:r>
            <a:r>
              <a:rPr lang="en-GB" sz="1200" dirty="0"/>
              <a:t> </a:t>
            </a:r>
            <a:r>
              <a:rPr lang="is-IS" sz="1200" dirty="0" smtClean="0"/>
              <a:t>2014</a:t>
            </a:r>
            <a:r>
              <a:rPr lang="en-GB" sz="1200" dirty="0" smtClean="0"/>
              <a:t> 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782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err="1" smtClean="0"/>
              <a:t>Endometriozis</a:t>
            </a:r>
            <a:r>
              <a:rPr lang="en-GB" b="1" dirty="0" smtClean="0"/>
              <a:t> </a:t>
            </a:r>
            <a:r>
              <a:rPr lang="en-GB" b="1" dirty="0" err="1" smtClean="0"/>
              <a:t>Tedavisinde</a:t>
            </a:r>
            <a:r>
              <a:rPr lang="en-GB" b="1" dirty="0" smtClean="0"/>
              <a:t> </a:t>
            </a:r>
            <a:r>
              <a:rPr lang="en-GB" b="1" dirty="0" err="1" smtClean="0"/>
              <a:t>Kullanılan</a:t>
            </a:r>
            <a:r>
              <a:rPr lang="en-GB" b="1" dirty="0" smtClean="0"/>
              <a:t> </a:t>
            </a:r>
            <a:r>
              <a:rPr lang="en-GB" b="1" dirty="0" err="1" smtClean="0"/>
              <a:t>Medikal</a:t>
            </a:r>
            <a:r>
              <a:rPr lang="en-GB" b="1" dirty="0" smtClean="0"/>
              <a:t> </a:t>
            </a:r>
            <a:r>
              <a:rPr lang="en-GB" b="1" dirty="0" err="1" smtClean="0"/>
              <a:t>Ajanlar</a:t>
            </a:r>
            <a:r>
              <a:rPr lang="en-GB" b="1" dirty="0" smtClean="0"/>
              <a:t>: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Klasik</a:t>
            </a:r>
            <a:r>
              <a:rPr lang="en-GB" dirty="0" smtClean="0"/>
              <a:t> </a:t>
            </a:r>
            <a:r>
              <a:rPr lang="en-GB" dirty="0" err="1" smtClean="0"/>
              <a:t>Ajanlar</a:t>
            </a:r>
            <a:r>
              <a:rPr lang="en-GB" dirty="0" smtClean="0"/>
              <a:t>:</a:t>
            </a:r>
          </a:p>
          <a:p>
            <a:pPr lvl="1"/>
            <a:r>
              <a:rPr lang="en-GB" dirty="0" err="1" smtClean="0"/>
              <a:t>Orak</a:t>
            </a:r>
            <a:r>
              <a:rPr lang="en-GB" dirty="0" smtClean="0"/>
              <a:t> </a:t>
            </a:r>
            <a:r>
              <a:rPr lang="en-GB" dirty="0" err="1" smtClean="0"/>
              <a:t>kontraseptifler</a:t>
            </a:r>
            <a:endParaRPr lang="en-GB" dirty="0" smtClean="0"/>
          </a:p>
          <a:p>
            <a:pPr lvl="1"/>
            <a:r>
              <a:rPr lang="en-GB" dirty="0" err="1" smtClean="0"/>
              <a:t>Progestinler</a:t>
            </a:r>
            <a:endParaRPr lang="en-GB" dirty="0" smtClean="0"/>
          </a:p>
          <a:p>
            <a:pPr lvl="1"/>
            <a:r>
              <a:rPr lang="en-GB" dirty="0" err="1" smtClean="0"/>
              <a:t>Danazol</a:t>
            </a:r>
            <a:endParaRPr lang="en-GB" dirty="0" smtClean="0"/>
          </a:p>
          <a:p>
            <a:pPr lvl="1"/>
            <a:r>
              <a:rPr lang="en-GB" dirty="0" smtClean="0"/>
              <a:t>GnRH </a:t>
            </a:r>
            <a:r>
              <a:rPr lang="en-GB" dirty="0" err="1" smtClean="0"/>
              <a:t>analogları</a:t>
            </a:r>
            <a:endParaRPr lang="en-GB" dirty="0" smtClean="0"/>
          </a:p>
          <a:p>
            <a:pPr lvl="1"/>
            <a:r>
              <a:rPr lang="en-GB" dirty="0" smtClean="0"/>
              <a:t>LNG-IUS / ET implant</a:t>
            </a:r>
          </a:p>
          <a:p>
            <a:r>
              <a:rPr lang="en-GB" dirty="0" err="1" smtClean="0"/>
              <a:t>Yeni</a:t>
            </a:r>
            <a:r>
              <a:rPr lang="en-GB" dirty="0" smtClean="0"/>
              <a:t> </a:t>
            </a:r>
            <a:r>
              <a:rPr lang="en-GB" dirty="0" err="1" smtClean="0"/>
              <a:t>Ajanlar</a:t>
            </a:r>
            <a:endParaRPr lang="en-GB" dirty="0" smtClean="0"/>
          </a:p>
          <a:p>
            <a:pPr lvl="1"/>
            <a:r>
              <a:rPr lang="en-GB" dirty="0" smtClean="0"/>
              <a:t>GnRH antagonist PO</a:t>
            </a:r>
          </a:p>
          <a:p>
            <a:pPr lvl="1"/>
            <a:r>
              <a:rPr lang="en-GB" dirty="0" smtClean="0"/>
              <a:t>SPRM</a:t>
            </a:r>
          </a:p>
          <a:p>
            <a:pPr lvl="1"/>
            <a:r>
              <a:rPr lang="en-GB" dirty="0" err="1" smtClean="0"/>
              <a:t>Aromataz</a:t>
            </a:r>
            <a:r>
              <a:rPr lang="en-GB" dirty="0" smtClean="0"/>
              <a:t> </a:t>
            </a:r>
            <a:r>
              <a:rPr lang="en-GB" dirty="0" err="1" smtClean="0"/>
              <a:t>inhibitörleri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37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Oral </a:t>
            </a:r>
            <a:r>
              <a:rPr lang="en-GB" b="1" dirty="0" err="1" smtClean="0"/>
              <a:t>Kontraseptifler</a:t>
            </a:r>
            <a:r>
              <a:rPr lang="en-GB" b="1" dirty="0" smtClean="0"/>
              <a:t> </a:t>
            </a:r>
            <a:r>
              <a:rPr lang="en-GB" b="1" dirty="0" err="1" smtClean="0"/>
              <a:t>Endometrioziste</a:t>
            </a:r>
            <a:r>
              <a:rPr lang="en-GB" b="1" dirty="0" smtClean="0"/>
              <a:t> </a:t>
            </a:r>
            <a:r>
              <a:rPr lang="en-GB" b="1" dirty="0" err="1" smtClean="0"/>
              <a:t>Etkili</a:t>
            </a:r>
            <a:r>
              <a:rPr lang="en-GB" b="1" dirty="0" smtClean="0"/>
              <a:t> mi?</a:t>
            </a:r>
            <a:endParaRPr lang="en-GB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3650" y="1517004"/>
            <a:ext cx="9664700" cy="22125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950" y="3462808"/>
            <a:ext cx="4978400" cy="266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63650" y="4178300"/>
            <a:ext cx="96647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E</a:t>
            </a:r>
            <a:r>
              <a:rPr lang="en-GB" sz="3200" dirty="0" smtClean="0"/>
              <a:t>ndometriosis </a:t>
            </a:r>
            <a:r>
              <a:rPr lang="en-GB" sz="3200" dirty="0"/>
              <a:t>is suspected or </a:t>
            </a:r>
            <a:r>
              <a:rPr lang="en-GB" sz="3200" dirty="0" smtClean="0"/>
              <a:t>proven as </a:t>
            </a:r>
            <a:r>
              <a:rPr lang="en-GB" sz="3200" dirty="0"/>
              <a:t>the cause of chronic pelvic pain, an OCP may not be </a:t>
            </a:r>
            <a:r>
              <a:rPr lang="en-GB" sz="3200" dirty="0" smtClean="0"/>
              <a:t>the best </a:t>
            </a:r>
            <a:r>
              <a:rPr lang="en-GB" sz="3200" dirty="0"/>
              <a:t>treatment option and could potentially lead to </a:t>
            </a:r>
            <a:r>
              <a:rPr lang="en-GB" sz="3200" u="sng" dirty="0" smtClean="0"/>
              <a:t>progression</a:t>
            </a:r>
            <a:r>
              <a:rPr lang="en-GB" sz="3200" dirty="0" smtClean="0"/>
              <a:t> of </a:t>
            </a:r>
            <a:r>
              <a:rPr lang="en-GB" sz="3200" dirty="0"/>
              <a:t>the disease.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4307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sz="3600" b="1" dirty="0" err="1" smtClean="0"/>
              <a:t>OKS’ler</a:t>
            </a:r>
            <a:r>
              <a:rPr lang="en-GB" sz="3600" b="1" dirty="0" smtClean="0"/>
              <a:t> </a:t>
            </a:r>
            <a:r>
              <a:rPr lang="en-GB" sz="3600" b="1" dirty="0" err="1"/>
              <a:t>eutopik</a:t>
            </a:r>
            <a:r>
              <a:rPr lang="en-GB" sz="3600" b="1" dirty="0"/>
              <a:t> </a:t>
            </a:r>
            <a:r>
              <a:rPr lang="en-GB" sz="3600" b="1" dirty="0" err="1"/>
              <a:t>endometriumda</a:t>
            </a:r>
            <a:r>
              <a:rPr lang="en-GB" sz="3600" b="1" dirty="0"/>
              <a:t> </a:t>
            </a:r>
            <a:r>
              <a:rPr lang="en-GB" sz="3600" b="1" dirty="0" err="1"/>
              <a:t>incelmeye</a:t>
            </a:r>
            <a:r>
              <a:rPr lang="en-GB" sz="3600" b="1" dirty="0"/>
              <a:t> </a:t>
            </a:r>
            <a:r>
              <a:rPr lang="en-GB" sz="3600" b="1" dirty="0" err="1"/>
              <a:t>neden</a:t>
            </a:r>
            <a:r>
              <a:rPr lang="en-GB" sz="3600" b="1" dirty="0"/>
              <a:t> </a:t>
            </a:r>
            <a:r>
              <a:rPr lang="en-GB" sz="3600" b="1" dirty="0" err="1"/>
              <a:t>olurken</a:t>
            </a:r>
            <a:r>
              <a:rPr lang="en-GB" sz="3600" b="1" dirty="0"/>
              <a:t> </a:t>
            </a:r>
            <a:r>
              <a:rPr lang="en-GB" sz="3600" b="1" dirty="0" err="1"/>
              <a:t>neden</a:t>
            </a:r>
            <a:r>
              <a:rPr lang="en-GB" sz="3600" b="1" dirty="0"/>
              <a:t> </a:t>
            </a:r>
            <a:r>
              <a:rPr lang="en-GB" sz="3600" b="1" dirty="0" err="1"/>
              <a:t>endometriotik</a:t>
            </a:r>
            <a:r>
              <a:rPr lang="en-GB" sz="3600" b="1" dirty="0"/>
              <a:t> </a:t>
            </a:r>
            <a:r>
              <a:rPr lang="en-GB" sz="3600" b="1" dirty="0" err="1"/>
              <a:t>implantlarda</a:t>
            </a:r>
            <a:r>
              <a:rPr lang="en-GB" sz="3600" b="1" dirty="0"/>
              <a:t> da </a:t>
            </a:r>
            <a:r>
              <a:rPr lang="en-GB" sz="3600" b="1" dirty="0" err="1"/>
              <a:t>etkili</a:t>
            </a:r>
            <a:r>
              <a:rPr lang="en-GB" sz="3600" b="1" dirty="0"/>
              <a:t> </a:t>
            </a:r>
            <a:r>
              <a:rPr lang="en-GB" sz="3600" b="1" dirty="0" err="1"/>
              <a:t>olmasın</a:t>
            </a:r>
            <a:r>
              <a:rPr lang="en-GB" sz="3600" b="1" dirty="0"/>
              <a:t>?</a:t>
            </a:r>
            <a:r>
              <a:rPr lang="en-GB" b="1" dirty="0"/>
              <a:t/>
            </a:r>
            <a:br>
              <a:rPr lang="en-GB" b="1" dirty="0"/>
            </a:br>
            <a:endParaRPr lang="en-GB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1649413"/>
            <a:ext cx="8197672" cy="4815528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3050" y="1741488"/>
            <a:ext cx="4476750" cy="2174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67394" y="2365302"/>
            <a:ext cx="339090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sz="2100" dirty="0" err="1" smtClean="0"/>
              <a:t>Düşük</a:t>
            </a:r>
            <a:r>
              <a:rPr lang="en-GB" sz="2100" dirty="0" smtClean="0"/>
              <a:t> </a:t>
            </a:r>
            <a:r>
              <a:rPr lang="en-GB" sz="2100" dirty="0" err="1" smtClean="0"/>
              <a:t>doz</a:t>
            </a:r>
            <a:r>
              <a:rPr lang="en-GB" sz="2100" dirty="0" smtClean="0"/>
              <a:t> OK 20-30 </a:t>
            </a:r>
            <a:r>
              <a:rPr lang="en-GB" sz="2100" dirty="0" err="1" smtClean="0"/>
              <a:t>ug</a:t>
            </a:r>
            <a:r>
              <a:rPr lang="en-GB" sz="2100" dirty="0" smtClean="0"/>
              <a:t> EE</a:t>
            </a:r>
          </a:p>
          <a:p>
            <a:pPr marL="285750" indent="-285750">
              <a:buFont typeface="Arial" charset="0"/>
              <a:buChar char="•"/>
            </a:pPr>
            <a:endParaRPr lang="en-GB" sz="2100" dirty="0" smtClean="0"/>
          </a:p>
          <a:p>
            <a:pPr marL="285750" indent="-285750">
              <a:buFont typeface="Arial" charset="0"/>
              <a:buChar char="•"/>
            </a:pPr>
            <a:r>
              <a:rPr lang="en-GB" sz="2100" dirty="0" smtClean="0"/>
              <a:t>5 </a:t>
            </a:r>
            <a:r>
              <a:rPr lang="en-GB" sz="2100" dirty="0" err="1" smtClean="0"/>
              <a:t>ug</a:t>
            </a:r>
            <a:r>
              <a:rPr lang="en-GB" sz="2100" dirty="0" smtClean="0"/>
              <a:t> EE = 1 mg </a:t>
            </a:r>
            <a:r>
              <a:rPr lang="en-GB" sz="2100" dirty="0" err="1" smtClean="0"/>
              <a:t>mikronize</a:t>
            </a:r>
            <a:r>
              <a:rPr lang="en-GB" sz="2100" dirty="0" smtClean="0"/>
              <a:t> </a:t>
            </a:r>
            <a:r>
              <a:rPr lang="en-GB" sz="2100" dirty="0" err="1" smtClean="0"/>
              <a:t>estradiol</a:t>
            </a:r>
            <a:r>
              <a:rPr lang="en-GB" sz="2100" dirty="0" smtClean="0"/>
              <a:t> </a:t>
            </a:r>
            <a:r>
              <a:rPr lang="en-GB" sz="2100" dirty="0" err="1" smtClean="0"/>
              <a:t>veya</a:t>
            </a:r>
            <a:r>
              <a:rPr lang="en-GB" sz="2100" dirty="0" smtClean="0"/>
              <a:t> 0.625 mg </a:t>
            </a:r>
            <a:r>
              <a:rPr lang="en-GB" sz="2100" dirty="0" err="1" smtClean="0"/>
              <a:t>konjuge</a:t>
            </a:r>
            <a:r>
              <a:rPr lang="en-GB" sz="2100" dirty="0" smtClean="0"/>
              <a:t> </a:t>
            </a:r>
            <a:r>
              <a:rPr lang="en-GB" sz="2100" dirty="0" err="1" smtClean="0"/>
              <a:t>kısrak</a:t>
            </a:r>
            <a:r>
              <a:rPr lang="en-GB" sz="2100" dirty="0" smtClean="0"/>
              <a:t> </a:t>
            </a:r>
            <a:r>
              <a:rPr lang="en-GB" sz="2100" dirty="0" err="1" smtClean="0"/>
              <a:t>östrojenine</a:t>
            </a:r>
            <a:endParaRPr lang="en-GB" sz="2100" dirty="0" smtClean="0"/>
          </a:p>
          <a:p>
            <a:pPr marL="285750" indent="-285750">
              <a:buFont typeface="Arial" charset="0"/>
              <a:buChar char="•"/>
            </a:pPr>
            <a:endParaRPr lang="en-GB" sz="2100" dirty="0" smtClean="0"/>
          </a:p>
          <a:p>
            <a:pPr marL="285750" indent="-285750">
              <a:buFont typeface="Arial" charset="0"/>
              <a:buChar char="•"/>
            </a:pPr>
            <a:r>
              <a:rPr lang="en-GB" sz="2100" dirty="0" err="1" smtClean="0"/>
              <a:t>OKS’ler</a:t>
            </a:r>
            <a:r>
              <a:rPr lang="en-GB" sz="2100" dirty="0" smtClean="0"/>
              <a:t> 4-6 </a:t>
            </a:r>
            <a:r>
              <a:rPr lang="en-GB" sz="2100" dirty="0" err="1" smtClean="0"/>
              <a:t>kat</a:t>
            </a:r>
            <a:r>
              <a:rPr lang="en-GB" sz="2100" dirty="0" smtClean="0"/>
              <a:t> </a:t>
            </a:r>
            <a:r>
              <a:rPr lang="en-GB" sz="2100" dirty="0" err="1" smtClean="0"/>
              <a:t>fazla</a:t>
            </a:r>
            <a:r>
              <a:rPr lang="en-GB" sz="2100" dirty="0" smtClean="0"/>
              <a:t> </a:t>
            </a:r>
            <a:r>
              <a:rPr lang="en-GB" sz="2100" dirty="0" err="1" smtClean="0"/>
              <a:t>fizyolojik</a:t>
            </a:r>
            <a:r>
              <a:rPr lang="en-GB" sz="2100" dirty="0" smtClean="0"/>
              <a:t> </a:t>
            </a:r>
            <a:r>
              <a:rPr lang="en-GB" sz="2100" dirty="0" err="1" smtClean="0"/>
              <a:t>östrojen</a:t>
            </a:r>
            <a:r>
              <a:rPr lang="en-GB" sz="2100" dirty="0" smtClean="0"/>
              <a:t> </a:t>
            </a:r>
            <a:r>
              <a:rPr lang="en-GB" sz="2100" dirty="0" err="1" smtClean="0"/>
              <a:t>dozu</a:t>
            </a:r>
            <a:r>
              <a:rPr lang="en-GB" sz="2100" dirty="0" smtClean="0"/>
              <a:t> </a:t>
            </a:r>
            <a:r>
              <a:rPr lang="en-GB" sz="2100" dirty="0" err="1" smtClean="0"/>
              <a:t>içeriyor</a:t>
            </a:r>
            <a:endParaRPr lang="en-GB" sz="2100" dirty="0" smtClean="0"/>
          </a:p>
          <a:p>
            <a:pPr marL="285750" indent="-285750">
              <a:buFont typeface="Arial" charset="0"/>
              <a:buChar char="•"/>
            </a:pPr>
            <a:endParaRPr lang="en-GB" sz="2100" dirty="0"/>
          </a:p>
          <a:p>
            <a:pPr marL="285750" indent="-285750">
              <a:buFont typeface="Arial" charset="0"/>
              <a:buChar char="•"/>
            </a:pPr>
            <a:endParaRPr lang="en-GB" sz="2100" dirty="0" smtClean="0"/>
          </a:p>
          <a:p>
            <a:pPr algn="r"/>
            <a:r>
              <a:rPr lang="en-GB" sz="1200" dirty="0" smtClean="0"/>
              <a:t>*</a:t>
            </a:r>
            <a:r>
              <a:rPr lang="en-GB" sz="1200" dirty="0" err="1"/>
              <a:t>Speroff</a:t>
            </a:r>
            <a:r>
              <a:rPr lang="en-GB" sz="1200" dirty="0"/>
              <a:t> L, </a:t>
            </a:r>
            <a:r>
              <a:rPr lang="en-GB" sz="1200" dirty="0" smtClean="0"/>
              <a:t>et al, Menopause </a:t>
            </a:r>
            <a:r>
              <a:rPr lang="en-GB" sz="1200" dirty="0"/>
              <a:t>2000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82379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0070"/>
            <a:ext cx="1498600" cy="365937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37400" y="196038"/>
            <a:ext cx="4521200" cy="30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506007"/>
            <a:ext cx="10820400" cy="2526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062963"/>
            <a:ext cx="10820400" cy="3629937"/>
          </a:xfrm>
          <a:prstGeom prst="rect">
            <a:avLst/>
          </a:prstGeom>
        </p:spPr>
      </p:pic>
      <p:sp>
        <p:nvSpPr>
          <p:cNvPr id="8" name="Frame 7"/>
          <p:cNvSpPr/>
          <p:nvPr/>
        </p:nvSpPr>
        <p:spPr>
          <a:xfrm>
            <a:off x="3733800" y="5626100"/>
            <a:ext cx="3225800" cy="228600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OKS </a:t>
            </a:r>
            <a:r>
              <a:rPr lang="en-GB" b="1" dirty="0" err="1" smtClean="0"/>
              <a:t>Kullanımı</a:t>
            </a:r>
            <a:r>
              <a:rPr lang="en-GB" b="1" dirty="0" smtClean="0"/>
              <a:t> 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Endometriozis</a:t>
            </a:r>
            <a:r>
              <a:rPr lang="en-GB" dirty="0" smtClean="0"/>
              <a:t> </a:t>
            </a:r>
            <a:r>
              <a:rPr lang="en-GB" dirty="0" err="1" smtClean="0"/>
              <a:t>tedavisi</a:t>
            </a:r>
            <a:r>
              <a:rPr lang="en-GB" dirty="0" smtClean="0"/>
              <a:t> </a:t>
            </a:r>
            <a:r>
              <a:rPr lang="en-GB" dirty="0" err="1" smtClean="0"/>
              <a:t>için</a:t>
            </a:r>
            <a:r>
              <a:rPr lang="en-GB" dirty="0" smtClean="0"/>
              <a:t> Off label </a:t>
            </a:r>
            <a:r>
              <a:rPr lang="en-GB" dirty="0" err="1" smtClean="0"/>
              <a:t>ilaçlar</a:t>
            </a:r>
            <a:endParaRPr lang="en-GB" dirty="0" smtClean="0"/>
          </a:p>
          <a:p>
            <a:r>
              <a:rPr lang="en-GB" dirty="0" smtClean="0"/>
              <a:t>&gt;35 </a:t>
            </a:r>
            <a:r>
              <a:rPr lang="en-GB" dirty="0" err="1" smtClean="0"/>
              <a:t>yaş</a:t>
            </a:r>
            <a:r>
              <a:rPr lang="en-GB" dirty="0" smtClean="0"/>
              <a:t> </a:t>
            </a:r>
            <a:r>
              <a:rPr lang="en-GB" dirty="0" err="1" smtClean="0"/>
              <a:t>sigara</a:t>
            </a:r>
            <a:r>
              <a:rPr lang="en-GB" dirty="0" smtClean="0"/>
              <a:t> </a:t>
            </a:r>
            <a:r>
              <a:rPr lang="en-GB" dirty="0" err="1" smtClean="0"/>
              <a:t>içen</a:t>
            </a:r>
            <a:r>
              <a:rPr lang="en-GB" dirty="0" smtClean="0"/>
              <a:t> </a:t>
            </a:r>
            <a:r>
              <a:rPr lang="en-GB" dirty="0" err="1" smtClean="0"/>
              <a:t>endometriozis</a:t>
            </a:r>
            <a:r>
              <a:rPr lang="en-GB" dirty="0" smtClean="0"/>
              <a:t> </a:t>
            </a:r>
            <a:r>
              <a:rPr lang="en-GB" dirty="0" err="1" smtClean="0"/>
              <a:t>hastaları</a:t>
            </a:r>
            <a:endParaRPr lang="en-GB" dirty="0" smtClean="0"/>
          </a:p>
          <a:p>
            <a:r>
              <a:rPr lang="en-GB" dirty="0" smtClean="0"/>
              <a:t>MI, </a:t>
            </a:r>
            <a:r>
              <a:rPr lang="en-GB" dirty="0" err="1" smtClean="0"/>
              <a:t>strok</a:t>
            </a:r>
            <a:r>
              <a:rPr lang="en-GB" dirty="0" smtClean="0"/>
              <a:t>, </a:t>
            </a:r>
            <a:r>
              <a:rPr lang="en-GB" dirty="0" err="1" smtClean="0"/>
              <a:t>tromboembolizim</a:t>
            </a:r>
            <a:r>
              <a:rPr lang="en-GB" dirty="0" smtClean="0"/>
              <a:t> </a:t>
            </a:r>
            <a:r>
              <a:rPr lang="en-GB" dirty="0" err="1" smtClean="0"/>
              <a:t>riski</a:t>
            </a:r>
            <a:r>
              <a:rPr lang="en-GB" dirty="0" smtClean="0"/>
              <a:t> </a:t>
            </a: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olan</a:t>
            </a:r>
            <a:r>
              <a:rPr lang="en-GB" dirty="0" smtClean="0"/>
              <a:t> </a:t>
            </a:r>
            <a:r>
              <a:rPr lang="en-GB" dirty="0" err="1" smtClean="0"/>
              <a:t>endometriozis</a:t>
            </a:r>
            <a:r>
              <a:rPr lang="en-GB" dirty="0" smtClean="0"/>
              <a:t> </a:t>
            </a:r>
            <a:r>
              <a:rPr lang="en-GB" dirty="0" err="1" smtClean="0"/>
              <a:t>hastaları</a:t>
            </a:r>
            <a:endParaRPr lang="en-GB" dirty="0" smtClean="0"/>
          </a:p>
          <a:p>
            <a:r>
              <a:rPr lang="en-GB" dirty="0" err="1" smtClean="0"/>
              <a:t>Uzun</a:t>
            </a:r>
            <a:r>
              <a:rPr lang="en-GB" dirty="0" smtClean="0"/>
              <a:t> </a:t>
            </a:r>
            <a:r>
              <a:rPr lang="en-GB" dirty="0" err="1" smtClean="0"/>
              <a:t>süre</a:t>
            </a:r>
            <a:r>
              <a:rPr lang="en-GB" dirty="0" smtClean="0"/>
              <a:t> OKS </a:t>
            </a:r>
            <a:r>
              <a:rPr lang="en-GB" dirty="0" err="1" smtClean="0"/>
              <a:t>kullanımı</a:t>
            </a:r>
            <a:r>
              <a:rPr lang="en-GB" dirty="0" smtClean="0"/>
              <a:t> (&gt;5 </a:t>
            </a:r>
            <a:r>
              <a:rPr lang="en-GB" dirty="0" err="1" smtClean="0"/>
              <a:t>yıl</a:t>
            </a:r>
            <a:r>
              <a:rPr lang="en-GB" dirty="0" smtClean="0"/>
              <a:t>) </a:t>
            </a:r>
            <a:r>
              <a:rPr lang="en-GB" dirty="0" err="1" smtClean="0"/>
              <a:t>endometriumda</a:t>
            </a:r>
            <a:r>
              <a:rPr lang="en-GB" dirty="0" smtClean="0"/>
              <a:t> </a:t>
            </a:r>
            <a:r>
              <a:rPr lang="en-GB" dirty="0" err="1" smtClean="0"/>
              <a:t>proliferasyon</a:t>
            </a:r>
            <a:r>
              <a:rPr lang="en-GB" dirty="0" smtClean="0"/>
              <a:t> </a:t>
            </a:r>
            <a:r>
              <a:rPr lang="en-GB" dirty="0" err="1" smtClean="0"/>
              <a:t>defekti</a:t>
            </a:r>
            <a:r>
              <a:rPr lang="en-GB" dirty="0" smtClean="0"/>
              <a:t>?</a:t>
            </a:r>
          </a:p>
          <a:p>
            <a:endParaRPr lang="en-GB" dirty="0"/>
          </a:p>
          <a:p>
            <a:endParaRPr lang="en-GB" dirty="0" smtClean="0"/>
          </a:p>
          <a:p>
            <a:pPr marL="0" indent="0" algn="r">
              <a:buNone/>
            </a:pPr>
            <a:r>
              <a:rPr lang="en-GB" sz="1200" dirty="0"/>
              <a:t>*</a:t>
            </a:r>
            <a:r>
              <a:rPr lang="en-GB" sz="1200" dirty="0" err="1" smtClean="0"/>
              <a:t>Talukdar</a:t>
            </a:r>
            <a:r>
              <a:rPr lang="en-GB" sz="1200" dirty="0" smtClean="0"/>
              <a:t> </a:t>
            </a:r>
            <a:r>
              <a:rPr lang="en-GB" sz="1200" dirty="0"/>
              <a:t>N, </a:t>
            </a:r>
            <a:r>
              <a:rPr lang="en-GB" sz="1200" dirty="0" smtClean="0"/>
              <a:t>et al, </a:t>
            </a:r>
            <a:r>
              <a:rPr lang="en-GB" sz="1200" dirty="0" err="1" smtClean="0"/>
              <a:t>Obstet</a:t>
            </a:r>
            <a:r>
              <a:rPr lang="en-GB" sz="1200" dirty="0" smtClean="0"/>
              <a:t> </a:t>
            </a:r>
            <a:r>
              <a:rPr lang="en-GB" sz="1200" dirty="0" err="1"/>
              <a:t>Gynecol</a:t>
            </a:r>
            <a:r>
              <a:rPr lang="en-GB" sz="1200" dirty="0"/>
              <a:t> 2012</a:t>
            </a:r>
            <a:r>
              <a:rPr lang="en-GB" sz="1200" dirty="0" smtClean="0"/>
              <a:t>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59577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47F3C493-E7E8-4143-8C3C-EC8C3EEB8614}" vid="{64716EE8-3F87-AA4F-8B88-F544C92E159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Presentation3</Template>
  <TotalTime>19284</TotalTime>
  <Words>923</Words>
  <Application>Microsoft Macintosh PowerPoint</Application>
  <PresentationFormat>Widescreen</PresentationFormat>
  <Paragraphs>170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Calibri</vt:lpstr>
      <vt:lpstr>Calibri Light</vt:lpstr>
      <vt:lpstr>Cambria Math</vt:lpstr>
      <vt:lpstr>Mangal</vt:lpstr>
      <vt:lpstr>Arial</vt:lpstr>
      <vt:lpstr>Office Theme</vt:lpstr>
      <vt:lpstr>Endometriomanın Medikal Tedavisinde Progesteron Kullanılmalı!</vt:lpstr>
      <vt:lpstr>PowerPoint Presentation</vt:lpstr>
      <vt:lpstr>PowerPoint Presentation</vt:lpstr>
      <vt:lpstr>PowerPoint Presentation</vt:lpstr>
      <vt:lpstr>Endometriozis Tedavisinde Kullanılan Medikal Ajanlar:</vt:lpstr>
      <vt:lpstr>Oral Kontraseptifler Endometrioziste Etkili mi?</vt:lpstr>
      <vt:lpstr>OKS’ler eutopik endometriumda incelmeye neden olurken neden endometriotik implantlarda da etkili olmasın? </vt:lpstr>
      <vt:lpstr>PowerPoint Presentation</vt:lpstr>
      <vt:lpstr>OKS Kullanımı ?</vt:lpstr>
      <vt:lpstr>Progestinler  Noretisterone Acetate (NETA) </vt:lpstr>
      <vt:lpstr>PowerPoint Presentation</vt:lpstr>
      <vt:lpstr>PowerPoint Presentation</vt:lpstr>
      <vt:lpstr>PowerPoint Presentation</vt:lpstr>
      <vt:lpstr>Dienogest</vt:lpstr>
      <vt:lpstr>PowerPoint Presentation</vt:lpstr>
      <vt:lpstr>PowerPoint Presentation</vt:lpstr>
      <vt:lpstr>PowerPoint Presentation</vt:lpstr>
      <vt:lpstr>Tedavinin Endometrioma Boyutuna Etksi</vt:lpstr>
      <vt:lpstr>Tedavinin Serum E2 ve CA125 Düzeylerine Etkisi</vt:lpstr>
      <vt:lpstr>Hastaların Tedaviden Memnuniyeti </vt:lpstr>
      <vt:lpstr>PowerPoint Presentation</vt:lpstr>
      <vt:lpstr>Rekürrens Oranı</vt:lpstr>
      <vt:lpstr>Nüks Sonrası Tedaviye Yanıt</vt:lpstr>
      <vt:lpstr>PowerPoint Presentation</vt:lpstr>
      <vt:lpstr>PowerPoint Presentation</vt:lpstr>
      <vt:lpstr>Tedaviye Kist Boyutunun Yanıtı</vt:lpstr>
      <vt:lpstr>Tedaviye Ağrının Yanıtı</vt:lpstr>
      <vt:lpstr>Tedavi Yanetkisi </vt:lpstr>
      <vt:lpstr>PowerPoint Presentation</vt:lpstr>
      <vt:lpstr>PowerPoint Presentation</vt:lpstr>
      <vt:lpstr>PowerPoint Presentation</vt:lpstr>
      <vt:lpstr>PowerPoint Presentation</vt:lpstr>
      <vt:lpstr>Sonuç</vt:lpstr>
      <vt:lpstr>Teşekkürler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123</cp:revision>
  <dcterms:created xsi:type="dcterms:W3CDTF">2019-06-02T13:29:25Z</dcterms:created>
  <dcterms:modified xsi:type="dcterms:W3CDTF">2019-06-15T22:53:54Z</dcterms:modified>
</cp:coreProperties>
</file>